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5" r:id="rId9"/>
    <p:sldId id="264" r:id="rId10"/>
    <p:sldId id="286" r:id="rId11"/>
    <p:sldId id="265" r:id="rId12"/>
    <p:sldId id="287" r:id="rId13"/>
    <p:sldId id="288" r:id="rId14"/>
    <p:sldId id="266" r:id="rId15"/>
    <p:sldId id="267" r:id="rId16"/>
    <p:sldId id="268" r:id="rId17"/>
    <p:sldId id="289" r:id="rId18"/>
    <p:sldId id="290" r:id="rId19"/>
    <p:sldId id="291" r:id="rId20"/>
    <p:sldId id="292" r:id="rId21"/>
    <p:sldId id="269" r:id="rId22"/>
    <p:sldId id="271" r:id="rId23"/>
    <p:sldId id="272" r:id="rId24"/>
    <p:sldId id="293" r:id="rId25"/>
    <p:sldId id="294" r:id="rId26"/>
    <p:sldId id="295" r:id="rId27"/>
    <p:sldId id="296" r:id="rId28"/>
    <p:sldId id="273" r:id="rId29"/>
    <p:sldId id="297" r:id="rId30"/>
    <p:sldId id="277" r:id="rId31"/>
    <p:sldId id="278" r:id="rId32"/>
    <p:sldId id="279" r:id="rId33"/>
    <p:sldId id="280" r:id="rId34"/>
    <p:sldId id="298" r:id="rId35"/>
    <p:sldId id="299" r:id="rId36"/>
    <p:sldId id="300" r:id="rId37"/>
    <p:sldId id="302" r:id="rId38"/>
    <p:sldId id="301"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82" d="100"/>
          <a:sy n="82" d="100"/>
        </p:scale>
        <p:origin x="10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57F26-5BBD-41E8-B108-B416BFB468D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959A66A1-1E29-4282-AF3B-4223B311163F}">
      <dgm:prSet phldrT="[Text]"/>
      <dgm:spPr/>
      <dgm:t>
        <a:bodyPr/>
        <a:lstStyle/>
        <a:p>
          <a:r>
            <a:rPr lang="en-IN" b="1" i="0" dirty="0">
              <a:effectLst/>
              <a:latin typeface="Times New Roman" panose="02020603050405020304" pitchFamily="18" charset="0"/>
              <a:cs typeface="Times New Roman" panose="02020603050405020304" pitchFamily="18" charset="0"/>
            </a:rPr>
            <a:t>Excel</a:t>
          </a:r>
        </a:p>
        <a:p>
          <a:r>
            <a:rPr lang="en-IN" b="1" i="0" dirty="0">
              <a:effectLst/>
              <a:latin typeface="Times New Roman" panose="02020603050405020304" pitchFamily="18" charset="0"/>
              <a:cs typeface="Times New Roman" panose="02020603050405020304" pitchFamily="18" charset="0"/>
            </a:rPr>
            <a:t>(Basic to Advanced Analytics)</a:t>
          </a:r>
          <a:endParaRPr lang="en-IN" b="1" dirty="0"/>
        </a:p>
      </dgm:t>
    </dgm:pt>
    <dgm:pt modelId="{66125DC5-18DA-4D63-BDB0-9EDD1FD3FBA6}" type="parTrans" cxnId="{3554F81F-3FC7-4015-82B7-7C572782A9B2}">
      <dgm:prSet/>
      <dgm:spPr/>
      <dgm:t>
        <a:bodyPr/>
        <a:lstStyle/>
        <a:p>
          <a:endParaRPr lang="en-IN" b="1"/>
        </a:p>
      </dgm:t>
    </dgm:pt>
    <dgm:pt modelId="{36BB15C1-E832-40A7-B5E6-8C14295563E1}" type="sibTrans" cxnId="{3554F81F-3FC7-4015-82B7-7C572782A9B2}">
      <dgm:prSet/>
      <dgm:spPr/>
      <dgm:t>
        <a:bodyPr/>
        <a:lstStyle/>
        <a:p>
          <a:endParaRPr lang="en-IN" b="1"/>
        </a:p>
      </dgm:t>
    </dgm:pt>
    <dgm:pt modelId="{78977489-B6EA-4091-A1C8-CEB82130B301}">
      <dgm:prSet/>
      <dgm:spPr/>
      <dgm:t>
        <a:bodyPr/>
        <a:lstStyle/>
        <a:p>
          <a:r>
            <a:rPr lang="en-IN" b="1" i="0">
              <a:effectLst/>
              <a:latin typeface="Times New Roman" panose="02020603050405020304" pitchFamily="18" charset="0"/>
              <a:cs typeface="Times New Roman" panose="02020603050405020304" pitchFamily="18" charset="0"/>
            </a:rPr>
            <a:t>QlikView</a:t>
          </a:r>
          <a:endParaRPr lang="en-IN" b="1" i="0" dirty="0">
            <a:effectLst/>
            <a:latin typeface="Times New Roman" panose="02020603050405020304" pitchFamily="18" charset="0"/>
            <a:cs typeface="Times New Roman" panose="02020603050405020304" pitchFamily="18" charset="0"/>
          </a:endParaRPr>
        </a:p>
      </dgm:t>
    </dgm:pt>
    <dgm:pt modelId="{343A163A-B0B2-4F0A-A82C-627780C8B3B5}" type="parTrans" cxnId="{F34B6599-E33E-428B-8094-A6BBE32DA3CA}">
      <dgm:prSet/>
      <dgm:spPr/>
      <dgm:t>
        <a:bodyPr/>
        <a:lstStyle/>
        <a:p>
          <a:endParaRPr lang="en-IN" b="1"/>
        </a:p>
      </dgm:t>
    </dgm:pt>
    <dgm:pt modelId="{17998092-C2E1-4790-85ED-F07B5A7D43FA}" type="sibTrans" cxnId="{F34B6599-E33E-428B-8094-A6BBE32DA3CA}">
      <dgm:prSet/>
      <dgm:spPr/>
      <dgm:t>
        <a:bodyPr/>
        <a:lstStyle/>
        <a:p>
          <a:endParaRPr lang="en-IN" b="1"/>
        </a:p>
      </dgm:t>
    </dgm:pt>
    <dgm:pt modelId="{29661FDF-BD47-4B43-8DF9-AD4FBDAD9100}">
      <dgm:prSet/>
      <dgm:spPr/>
      <dgm:t>
        <a:bodyPr/>
        <a:lstStyle/>
        <a:p>
          <a:r>
            <a:rPr lang="en-IN" b="1" i="0">
              <a:effectLst/>
              <a:latin typeface="Times New Roman" panose="02020603050405020304" pitchFamily="18" charset="0"/>
              <a:cs typeface="Times New Roman" panose="02020603050405020304" pitchFamily="18" charset="0"/>
            </a:rPr>
            <a:t>Microsoft Power BI</a:t>
          </a:r>
          <a:endParaRPr lang="en-IN" b="1" i="0" dirty="0">
            <a:effectLst/>
            <a:latin typeface="Times New Roman" panose="02020603050405020304" pitchFamily="18" charset="0"/>
            <a:cs typeface="Times New Roman" panose="02020603050405020304" pitchFamily="18" charset="0"/>
          </a:endParaRPr>
        </a:p>
      </dgm:t>
    </dgm:pt>
    <dgm:pt modelId="{BCF475CE-51DA-4821-A83C-ABC20D5AC381}" type="parTrans" cxnId="{A77C383B-3B4C-44F3-8892-344E30ED04FA}">
      <dgm:prSet/>
      <dgm:spPr/>
      <dgm:t>
        <a:bodyPr/>
        <a:lstStyle/>
        <a:p>
          <a:endParaRPr lang="en-IN" b="1"/>
        </a:p>
      </dgm:t>
    </dgm:pt>
    <dgm:pt modelId="{E42FC111-214C-470F-BA7C-190D8F7BD4B5}" type="sibTrans" cxnId="{A77C383B-3B4C-44F3-8892-344E30ED04FA}">
      <dgm:prSet/>
      <dgm:spPr/>
      <dgm:t>
        <a:bodyPr/>
        <a:lstStyle/>
        <a:p>
          <a:endParaRPr lang="en-IN" b="1"/>
        </a:p>
      </dgm:t>
    </dgm:pt>
    <dgm:pt modelId="{0A98B8D7-7F65-4550-899F-41B7C2BE4633}">
      <dgm:prSet/>
      <dgm:spPr/>
      <dgm:t>
        <a:bodyPr/>
        <a:lstStyle/>
        <a:p>
          <a:r>
            <a:rPr lang="en-IN" b="1" i="0">
              <a:effectLst/>
              <a:latin typeface="Times New Roman" panose="02020603050405020304" pitchFamily="18" charset="0"/>
              <a:cs typeface="Times New Roman" panose="02020603050405020304" pitchFamily="18" charset="0"/>
            </a:rPr>
            <a:t>Datawrapper</a:t>
          </a:r>
          <a:endParaRPr lang="en-IN" b="1" i="0" dirty="0">
            <a:effectLst/>
            <a:latin typeface="Times New Roman" panose="02020603050405020304" pitchFamily="18" charset="0"/>
            <a:cs typeface="Times New Roman" panose="02020603050405020304" pitchFamily="18" charset="0"/>
          </a:endParaRPr>
        </a:p>
      </dgm:t>
    </dgm:pt>
    <dgm:pt modelId="{9F87C6F6-ADF9-4914-B698-289FE51A1A6E}" type="parTrans" cxnId="{BFC2DA2F-16A6-4E3D-A865-4BCA099335C7}">
      <dgm:prSet/>
      <dgm:spPr/>
      <dgm:t>
        <a:bodyPr/>
        <a:lstStyle/>
        <a:p>
          <a:endParaRPr lang="en-IN" b="1"/>
        </a:p>
      </dgm:t>
    </dgm:pt>
    <dgm:pt modelId="{84741765-41AE-410A-8ADA-23A2861D3C85}" type="sibTrans" cxnId="{BFC2DA2F-16A6-4E3D-A865-4BCA099335C7}">
      <dgm:prSet/>
      <dgm:spPr/>
      <dgm:t>
        <a:bodyPr/>
        <a:lstStyle/>
        <a:p>
          <a:endParaRPr lang="en-IN" b="1"/>
        </a:p>
      </dgm:t>
    </dgm:pt>
    <dgm:pt modelId="{40A57D79-ADC4-44A1-9212-C55E45C2F5F4}">
      <dgm:prSet/>
      <dgm:spPr/>
      <dgm:t>
        <a:bodyPr/>
        <a:lstStyle/>
        <a:p>
          <a:r>
            <a:rPr lang="en-IN" b="1" i="0">
              <a:effectLst/>
              <a:latin typeface="Times New Roman" panose="02020603050405020304" pitchFamily="18" charset="0"/>
              <a:cs typeface="Times New Roman" panose="02020603050405020304" pitchFamily="18" charset="0"/>
            </a:rPr>
            <a:t>Plotly</a:t>
          </a:r>
          <a:endParaRPr lang="en-IN" b="1" i="0" dirty="0">
            <a:effectLst/>
            <a:latin typeface="Times New Roman" panose="02020603050405020304" pitchFamily="18" charset="0"/>
            <a:cs typeface="Times New Roman" panose="02020603050405020304" pitchFamily="18" charset="0"/>
          </a:endParaRPr>
        </a:p>
      </dgm:t>
    </dgm:pt>
    <dgm:pt modelId="{43DB85D3-23CF-483D-8D4B-8B4C2D120696}" type="parTrans" cxnId="{0C741FC2-60C3-4BF4-88F4-E9BC298E0FDD}">
      <dgm:prSet/>
      <dgm:spPr/>
      <dgm:t>
        <a:bodyPr/>
        <a:lstStyle/>
        <a:p>
          <a:endParaRPr lang="en-IN" b="1"/>
        </a:p>
      </dgm:t>
    </dgm:pt>
    <dgm:pt modelId="{092D446A-485A-405E-B126-9D462654055E}" type="sibTrans" cxnId="{0C741FC2-60C3-4BF4-88F4-E9BC298E0FDD}">
      <dgm:prSet/>
      <dgm:spPr/>
      <dgm:t>
        <a:bodyPr/>
        <a:lstStyle/>
        <a:p>
          <a:endParaRPr lang="en-IN" b="1"/>
        </a:p>
      </dgm:t>
    </dgm:pt>
    <dgm:pt modelId="{6B8B330A-3E86-4FA5-BB05-1C67E2CC8F29}">
      <dgm:prSet/>
      <dgm:spPr/>
      <dgm:t>
        <a:bodyPr/>
        <a:lstStyle/>
        <a:p>
          <a:r>
            <a:rPr lang="en-IN" b="1" i="0">
              <a:effectLst/>
              <a:latin typeface="Times New Roman" panose="02020603050405020304" pitchFamily="18" charset="0"/>
              <a:cs typeface="Times New Roman" panose="02020603050405020304" pitchFamily="18" charset="0"/>
            </a:rPr>
            <a:t>Sisense</a:t>
          </a:r>
          <a:endParaRPr lang="en-IN" b="1" i="0" dirty="0">
            <a:effectLst/>
            <a:latin typeface="Times New Roman" panose="02020603050405020304" pitchFamily="18" charset="0"/>
            <a:cs typeface="Times New Roman" panose="02020603050405020304" pitchFamily="18" charset="0"/>
          </a:endParaRPr>
        </a:p>
      </dgm:t>
    </dgm:pt>
    <dgm:pt modelId="{778D9A49-10E2-49A7-A644-8F04054B6520}" type="parTrans" cxnId="{58C69840-3A30-4340-9E6D-143F9E4C3888}">
      <dgm:prSet/>
      <dgm:spPr/>
      <dgm:t>
        <a:bodyPr/>
        <a:lstStyle/>
        <a:p>
          <a:endParaRPr lang="en-IN" b="1"/>
        </a:p>
      </dgm:t>
    </dgm:pt>
    <dgm:pt modelId="{38B64EDC-6724-4541-9E15-08F600235BA0}" type="sibTrans" cxnId="{58C69840-3A30-4340-9E6D-143F9E4C3888}">
      <dgm:prSet/>
      <dgm:spPr/>
      <dgm:t>
        <a:bodyPr/>
        <a:lstStyle/>
        <a:p>
          <a:endParaRPr lang="en-IN" b="1"/>
        </a:p>
      </dgm:t>
    </dgm:pt>
    <dgm:pt modelId="{8096E8EC-4296-4CB7-8DC2-8FBC1334710A}">
      <dgm:prSet/>
      <dgm:spPr/>
      <dgm:t>
        <a:bodyPr/>
        <a:lstStyle/>
        <a:p>
          <a:r>
            <a:rPr lang="en-IN" b="1" i="0">
              <a:effectLst/>
              <a:latin typeface="Times New Roman" panose="02020603050405020304" pitchFamily="18" charset="0"/>
              <a:cs typeface="Times New Roman" panose="02020603050405020304" pitchFamily="18" charset="0"/>
            </a:rPr>
            <a:t>Zoho analytics</a:t>
          </a:r>
          <a:endParaRPr lang="en-IN" b="1" i="0" dirty="0">
            <a:effectLst/>
            <a:latin typeface="Times New Roman" panose="02020603050405020304" pitchFamily="18" charset="0"/>
            <a:cs typeface="Times New Roman" panose="02020603050405020304" pitchFamily="18" charset="0"/>
          </a:endParaRPr>
        </a:p>
      </dgm:t>
    </dgm:pt>
    <dgm:pt modelId="{877476E7-D263-482F-BAA3-A85F3D7364E6}" type="parTrans" cxnId="{BF27033A-CDAC-4FD1-BED2-A7CC58B29B52}">
      <dgm:prSet/>
      <dgm:spPr/>
      <dgm:t>
        <a:bodyPr/>
        <a:lstStyle/>
        <a:p>
          <a:endParaRPr lang="en-IN" b="1"/>
        </a:p>
      </dgm:t>
    </dgm:pt>
    <dgm:pt modelId="{66DA3D56-74B5-409B-8513-4598562E7C31}" type="sibTrans" cxnId="{BF27033A-CDAC-4FD1-BED2-A7CC58B29B52}">
      <dgm:prSet/>
      <dgm:spPr/>
      <dgm:t>
        <a:bodyPr/>
        <a:lstStyle/>
        <a:p>
          <a:endParaRPr lang="en-IN" b="1"/>
        </a:p>
      </dgm:t>
    </dgm:pt>
    <dgm:pt modelId="{FA900633-807F-4767-B710-FB33988B708E}" type="pres">
      <dgm:prSet presAssocID="{95757F26-5BBD-41E8-B108-B416BFB468D7}" presName="diagram" presStyleCnt="0">
        <dgm:presLayoutVars>
          <dgm:dir/>
          <dgm:resizeHandles val="exact"/>
        </dgm:presLayoutVars>
      </dgm:prSet>
      <dgm:spPr/>
    </dgm:pt>
    <dgm:pt modelId="{04BBE18C-7B8E-443B-962F-24DCD924D639}" type="pres">
      <dgm:prSet presAssocID="{959A66A1-1E29-4282-AF3B-4223B311163F}" presName="node" presStyleLbl="node1" presStyleIdx="0" presStyleCnt="7">
        <dgm:presLayoutVars>
          <dgm:bulletEnabled val="1"/>
        </dgm:presLayoutVars>
      </dgm:prSet>
      <dgm:spPr/>
    </dgm:pt>
    <dgm:pt modelId="{2846E090-3FC2-4F34-8853-F836AAB17A9E}" type="pres">
      <dgm:prSet presAssocID="{36BB15C1-E832-40A7-B5E6-8C14295563E1}" presName="sibTrans" presStyleCnt="0"/>
      <dgm:spPr/>
    </dgm:pt>
    <dgm:pt modelId="{43BE38DB-2A53-41A6-B133-A5E412F38607}" type="pres">
      <dgm:prSet presAssocID="{78977489-B6EA-4091-A1C8-CEB82130B301}" presName="node" presStyleLbl="node1" presStyleIdx="1" presStyleCnt="7">
        <dgm:presLayoutVars>
          <dgm:bulletEnabled val="1"/>
        </dgm:presLayoutVars>
      </dgm:prSet>
      <dgm:spPr/>
    </dgm:pt>
    <dgm:pt modelId="{D77A29FF-31BB-494E-B289-CC85D4FF6E5D}" type="pres">
      <dgm:prSet presAssocID="{17998092-C2E1-4790-85ED-F07B5A7D43FA}" presName="sibTrans" presStyleCnt="0"/>
      <dgm:spPr/>
    </dgm:pt>
    <dgm:pt modelId="{C343D172-0DA5-440A-9EE1-8A1DBE3ACC3D}" type="pres">
      <dgm:prSet presAssocID="{29661FDF-BD47-4B43-8DF9-AD4FBDAD9100}" presName="node" presStyleLbl="node1" presStyleIdx="2" presStyleCnt="7">
        <dgm:presLayoutVars>
          <dgm:bulletEnabled val="1"/>
        </dgm:presLayoutVars>
      </dgm:prSet>
      <dgm:spPr/>
    </dgm:pt>
    <dgm:pt modelId="{03A7A3C1-E31C-407F-97FA-235D7F962EC4}" type="pres">
      <dgm:prSet presAssocID="{E42FC111-214C-470F-BA7C-190D8F7BD4B5}" presName="sibTrans" presStyleCnt="0"/>
      <dgm:spPr/>
    </dgm:pt>
    <dgm:pt modelId="{A1F52783-3900-4990-B3E2-58CC41ADB7C2}" type="pres">
      <dgm:prSet presAssocID="{0A98B8D7-7F65-4550-899F-41B7C2BE4633}" presName="node" presStyleLbl="node1" presStyleIdx="3" presStyleCnt="7">
        <dgm:presLayoutVars>
          <dgm:bulletEnabled val="1"/>
        </dgm:presLayoutVars>
      </dgm:prSet>
      <dgm:spPr/>
    </dgm:pt>
    <dgm:pt modelId="{B1357C8B-04E5-4E2A-B7C9-AF46A265E796}" type="pres">
      <dgm:prSet presAssocID="{84741765-41AE-410A-8ADA-23A2861D3C85}" presName="sibTrans" presStyleCnt="0"/>
      <dgm:spPr/>
    </dgm:pt>
    <dgm:pt modelId="{803BBE56-880A-4E39-87BE-8E59F2B30135}" type="pres">
      <dgm:prSet presAssocID="{40A57D79-ADC4-44A1-9212-C55E45C2F5F4}" presName="node" presStyleLbl="node1" presStyleIdx="4" presStyleCnt="7">
        <dgm:presLayoutVars>
          <dgm:bulletEnabled val="1"/>
        </dgm:presLayoutVars>
      </dgm:prSet>
      <dgm:spPr/>
    </dgm:pt>
    <dgm:pt modelId="{586ED542-D9B9-4A1B-B620-B28685E5DE15}" type="pres">
      <dgm:prSet presAssocID="{092D446A-485A-405E-B126-9D462654055E}" presName="sibTrans" presStyleCnt="0"/>
      <dgm:spPr/>
    </dgm:pt>
    <dgm:pt modelId="{8BD1C19E-D237-4227-AC33-C9B14408E8F3}" type="pres">
      <dgm:prSet presAssocID="{6B8B330A-3E86-4FA5-BB05-1C67E2CC8F29}" presName="node" presStyleLbl="node1" presStyleIdx="5" presStyleCnt="7">
        <dgm:presLayoutVars>
          <dgm:bulletEnabled val="1"/>
        </dgm:presLayoutVars>
      </dgm:prSet>
      <dgm:spPr/>
    </dgm:pt>
    <dgm:pt modelId="{1415F04B-532D-4C67-A42C-128D19E86DB2}" type="pres">
      <dgm:prSet presAssocID="{38B64EDC-6724-4541-9E15-08F600235BA0}" presName="sibTrans" presStyleCnt="0"/>
      <dgm:spPr/>
    </dgm:pt>
    <dgm:pt modelId="{E22DC5C8-F81F-412B-AAD8-59BE0D50003A}" type="pres">
      <dgm:prSet presAssocID="{8096E8EC-4296-4CB7-8DC2-8FBC1334710A}" presName="node" presStyleLbl="node1" presStyleIdx="6" presStyleCnt="7">
        <dgm:presLayoutVars>
          <dgm:bulletEnabled val="1"/>
        </dgm:presLayoutVars>
      </dgm:prSet>
      <dgm:spPr/>
    </dgm:pt>
  </dgm:ptLst>
  <dgm:cxnLst>
    <dgm:cxn modelId="{7EDA4F07-8481-42C2-8DCC-7F9151DE21D3}" type="presOf" srcId="{29661FDF-BD47-4B43-8DF9-AD4FBDAD9100}" destId="{C343D172-0DA5-440A-9EE1-8A1DBE3ACC3D}" srcOrd="0" destOrd="0" presId="urn:microsoft.com/office/officeart/2005/8/layout/default"/>
    <dgm:cxn modelId="{3554F81F-3FC7-4015-82B7-7C572782A9B2}" srcId="{95757F26-5BBD-41E8-B108-B416BFB468D7}" destId="{959A66A1-1E29-4282-AF3B-4223B311163F}" srcOrd="0" destOrd="0" parTransId="{66125DC5-18DA-4D63-BDB0-9EDD1FD3FBA6}" sibTransId="{36BB15C1-E832-40A7-B5E6-8C14295563E1}"/>
    <dgm:cxn modelId="{337A1229-87AF-4F65-8688-D21323982F21}" type="presOf" srcId="{8096E8EC-4296-4CB7-8DC2-8FBC1334710A}" destId="{E22DC5C8-F81F-412B-AAD8-59BE0D50003A}" srcOrd="0" destOrd="0" presId="urn:microsoft.com/office/officeart/2005/8/layout/default"/>
    <dgm:cxn modelId="{BFC2DA2F-16A6-4E3D-A865-4BCA099335C7}" srcId="{95757F26-5BBD-41E8-B108-B416BFB468D7}" destId="{0A98B8D7-7F65-4550-899F-41B7C2BE4633}" srcOrd="3" destOrd="0" parTransId="{9F87C6F6-ADF9-4914-B698-289FE51A1A6E}" sibTransId="{84741765-41AE-410A-8ADA-23A2861D3C85}"/>
    <dgm:cxn modelId="{BF27033A-CDAC-4FD1-BED2-A7CC58B29B52}" srcId="{95757F26-5BBD-41E8-B108-B416BFB468D7}" destId="{8096E8EC-4296-4CB7-8DC2-8FBC1334710A}" srcOrd="6" destOrd="0" parTransId="{877476E7-D263-482F-BAA3-A85F3D7364E6}" sibTransId="{66DA3D56-74B5-409B-8513-4598562E7C31}"/>
    <dgm:cxn modelId="{A77C383B-3B4C-44F3-8892-344E30ED04FA}" srcId="{95757F26-5BBD-41E8-B108-B416BFB468D7}" destId="{29661FDF-BD47-4B43-8DF9-AD4FBDAD9100}" srcOrd="2" destOrd="0" parTransId="{BCF475CE-51DA-4821-A83C-ABC20D5AC381}" sibTransId="{E42FC111-214C-470F-BA7C-190D8F7BD4B5}"/>
    <dgm:cxn modelId="{460E9B3C-576C-4123-B0D2-88940AEBFD4E}" type="presOf" srcId="{6B8B330A-3E86-4FA5-BB05-1C67E2CC8F29}" destId="{8BD1C19E-D237-4227-AC33-C9B14408E8F3}" srcOrd="0" destOrd="0" presId="urn:microsoft.com/office/officeart/2005/8/layout/default"/>
    <dgm:cxn modelId="{58C69840-3A30-4340-9E6D-143F9E4C3888}" srcId="{95757F26-5BBD-41E8-B108-B416BFB468D7}" destId="{6B8B330A-3E86-4FA5-BB05-1C67E2CC8F29}" srcOrd="5" destOrd="0" parTransId="{778D9A49-10E2-49A7-A644-8F04054B6520}" sibTransId="{38B64EDC-6724-4541-9E15-08F600235BA0}"/>
    <dgm:cxn modelId="{AB73F670-FE45-44E2-A16D-A8D30668B4AA}" type="presOf" srcId="{959A66A1-1E29-4282-AF3B-4223B311163F}" destId="{04BBE18C-7B8E-443B-962F-24DCD924D639}" srcOrd="0" destOrd="0" presId="urn:microsoft.com/office/officeart/2005/8/layout/default"/>
    <dgm:cxn modelId="{ABBCBF55-DD99-47AE-BEDF-5EB766C9EEE5}" type="presOf" srcId="{78977489-B6EA-4091-A1C8-CEB82130B301}" destId="{43BE38DB-2A53-41A6-B133-A5E412F38607}" srcOrd="0" destOrd="0" presId="urn:microsoft.com/office/officeart/2005/8/layout/default"/>
    <dgm:cxn modelId="{F34B6599-E33E-428B-8094-A6BBE32DA3CA}" srcId="{95757F26-5BBD-41E8-B108-B416BFB468D7}" destId="{78977489-B6EA-4091-A1C8-CEB82130B301}" srcOrd="1" destOrd="0" parTransId="{343A163A-B0B2-4F0A-A82C-627780C8B3B5}" sibTransId="{17998092-C2E1-4790-85ED-F07B5A7D43FA}"/>
    <dgm:cxn modelId="{A89D45AA-BA6D-4BBE-889E-1264705CC1AE}" type="presOf" srcId="{0A98B8D7-7F65-4550-899F-41B7C2BE4633}" destId="{A1F52783-3900-4990-B3E2-58CC41ADB7C2}" srcOrd="0" destOrd="0" presId="urn:microsoft.com/office/officeart/2005/8/layout/default"/>
    <dgm:cxn modelId="{0C741FC2-60C3-4BF4-88F4-E9BC298E0FDD}" srcId="{95757F26-5BBD-41E8-B108-B416BFB468D7}" destId="{40A57D79-ADC4-44A1-9212-C55E45C2F5F4}" srcOrd="4" destOrd="0" parTransId="{43DB85D3-23CF-483D-8D4B-8B4C2D120696}" sibTransId="{092D446A-485A-405E-B126-9D462654055E}"/>
    <dgm:cxn modelId="{4775DBFC-FC5D-4A00-9750-CF1576D7CD2B}" type="presOf" srcId="{40A57D79-ADC4-44A1-9212-C55E45C2F5F4}" destId="{803BBE56-880A-4E39-87BE-8E59F2B30135}" srcOrd="0" destOrd="0" presId="urn:microsoft.com/office/officeart/2005/8/layout/default"/>
    <dgm:cxn modelId="{65FAF4FC-6177-478C-ACD6-51A5ADF5F83C}" type="presOf" srcId="{95757F26-5BBD-41E8-B108-B416BFB468D7}" destId="{FA900633-807F-4767-B710-FB33988B708E}" srcOrd="0" destOrd="0" presId="urn:microsoft.com/office/officeart/2005/8/layout/default"/>
    <dgm:cxn modelId="{9C9065D8-DEEF-4DBC-9242-98433712E99F}" type="presParOf" srcId="{FA900633-807F-4767-B710-FB33988B708E}" destId="{04BBE18C-7B8E-443B-962F-24DCD924D639}" srcOrd="0" destOrd="0" presId="urn:microsoft.com/office/officeart/2005/8/layout/default"/>
    <dgm:cxn modelId="{532E7FC0-A610-4F36-BC62-DF66AE8258F1}" type="presParOf" srcId="{FA900633-807F-4767-B710-FB33988B708E}" destId="{2846E090-3FC2-4F34-8853-F836AAB17A9E}" srcOrd="1" destOrd="0" presId="urn:microsoft.com/office/officeart/2005/8/layout/default"/>
    <dgm:cxn modelId="{61789135-E787-4F73-A021-AD979CA8F506}" type="presParOf" srcId="{FA900633-807F-4767-B710-FB33988B708E}" destId="{43BE38DB-2A53-41A6-B133-A5E412F38607}" srcOrd="2" destOrd="0" presId="urn:microsoft.com/office/officeart/2005/8/layout/default"/>
    <dgm:cxn modelId="{DD08D7B7-5D8F-44CB-8E6F-760C7625BE4B}" type="presParOf" srcId="{FA900633-807F-4767-B710-FB33988B708E}" destId="{D77A29FF-31BB-494E-B289-CC85D4FF6E5D}" srcOrd="3" destOrd="0" presId="urn:microsoft.com/office/officeart/2005/8/layout/default"/>
    <dgm:cxn modelId="{35AC4BC3-AA14-40F7-94F5-12AA3CD52609}" type="presParOf" srcId="{FA900633-807F-4767-B710-FB33988B708E}" destId="{C343D172-0DA5-440A-9EE1-8A1DBE3ACC3D}" srcOrd="4" destOrd="0" presId="urn:microsoft.com/office/officeart/2005/8/layout/default"/>
    <dgm:cxn modelId="{1CF9A947-8BD0-47A3-BFDF-A510BB28A142}" type="presParOf" srcId="{FA900633-807F-4767-B710-FB33988B708E}" destId="{03A7A3C1-E31C-407F-97FA-235D7F962EC4}" srcOrd="5" destOrd="0" presId="urn:microsoft.com/office/officeart/2005/8/layout/default"/>
    <dgm:cxn modelId="{AD0B0331-8938-4F81-8ABC-E8840EDE93F5}" type="presParOf" srcId="{FA900633-807F-4767-B710-FB33988B708E}" destId="{A1F52783-3900-4990-B3E2-58CC41ADB7C2}" srcOrd="6" destOrd="0" presId="urn:microsoft.com/office/officeart/2005/8/layout/default"/>
    <dgm:cxn modelId="{D632C0EC-270D-4EDF-A447-5BBD4CD8CE4F}" type="presParOf" srcId="{FA900633-807F-4767-B710-FB33988B708E}" destId="{B1357C8B-04E5-4E2A-B7C9-AF46A265E796}" srcOrd="7" destOrd="0" presId="urn:microsoft.com/office/officeart/2005/8/layout/default"/>
    <dgm:cxn modelId="{EAB62945-1E3F-4B1B-889C-E6D71751460C}" type="presParOf" srcId="{FA900633-807F-4767-B710-FB33988B708E}" destId="{803BBE56-880A-4E39-87BE-8E59F2B30135}" srcOrd="8" destOrd="0" presId="urn:microsoft.com/office/officeart/2005/8/layout/default"/>
    <dgm:cxn modelId="{BEDB4701-1A88-4384-BE91-312E37BDE3EA}" type="presParOf" srcId="{FA900633-807F-4767-B710-FB33988B708E}" destId="{586ED542-D9B9-4A1B-B620-B28685E5DE15}" srcOrd="9" destOrd="0" presId="urn:microsoft.com/office/officeart/2005/8/layout/default"/>
    <dgm:cxn modelId="{87093351-5ECE-417E-B42F-39E0C148783F}" type="presParOf" srcId="{FA900633-807F-4767-B710-FB33988B708E}" destId="{8BD1C19E-D237-4227-AC33-C9B14408E8F3}" srcOrd="10" destOrd="0" presId="urn:microsoft.com/office/officeart/2005/8/layout/default"/>
    <dgm:cxn modelId="{066B11A6-5E25-454A-935A-65B29151C0DB}" type="presParOf" srcId="{FA900633-807F-4767-B710-FB33988B708E}" destId="{1415F04B-532D-4C67-A42C-128D19E86DB2}" srcOrd="11" destOrd="0" presId="urn:microsoft.com/office/officeart/2005/8/layout/default"/>
    <dgm:cxn modelId="{A20604F5-DE2F-4FEC-A01D-1ADBAA3F2C43}" type="presParOf" srcId="{FA900633-807F-4767-B710-FB33988B708E}" destId="{E22DC5C8-F81F-412B-AAD8-59BE0D50003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BE18C-7B8E-443B-962F-24DCD924D639}">
      <dsp:nvSpPr>
        <dsp:cNvPr id="0" name=""/>
        <dsp:cNvSpPr/>
      </dsp:nvSpPr>
      <dsp:spPr>
        <a:xfrm>
          <a:off x="3080" y="587033"/>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dirty="0">
              <a:effectLst/>
              <a:latin typeface="Times New Roman" panose="02020603050405020304" pitchFamily="18" charset="0"/>
              <a:cs typeface="Times New Roman" panose="02020603050405020304" pitchFamily="18" charset="0"/>
            </a:rPr>
            <a:t>Excel</a:t>
          </a:r>
        </a:p>
        <a:p>
          <a:pPr marL="0" lvl="0" indent="0" algn="ctr" defTabSz="977900">
            <a:lnSpc>
              <a:spcPct val="90000"/>
            </a:lnSpc>
            <a:spcBef>
              <a:spcPct val="0"/>
            </a:spcBef>
            <a:spcAft>
              <a:spcPct val="35000"/>
            </a:spcAft>
            <a:buNone/>
          </a:pPr>
          <a:r>
            <a:rPr lang="en-IN" sz="2200" b="1" i="0" kern="1200" dirty="0">
              <a:effectLst/>
              <a:latin typeface="Times New Roman" panose="02020603050405020304" pitchFamily="18" charset="0"/>
              <a:cs typeface="Times New Roman" panose="02020603050405020304" pitchFamily="18" charset="0"/>
            </a:rPr>
            <a:t>(Basic to Advanced Analytics)</a:t>
          </a:r>
          <a:endParaRPr lang="en-IN" sz="2200" b="1" kern="1200" dirty="0"/>
        </a:p>
      </dsp:txBody>
      <dsp:txXfrm>
        <a:off x="3080" y="587033"/>
        <a:ext cx="2444055" cy="1466433"/>
      </dsp:txXfrm>
    </dsp:sp>
    <dsp:sp modelId="{43BE38DB-2A53-41A6-B133-A5E412F38607}">
      <dsp:nvSpPr>
        <dsp:cNvPr id="0" name=""/>
        <dsp:cNvSpPr/>
      </dsp:nvSpPr>
      <dsp:spPr>
        <a:xfrm>
          <a:off x="2691541" y="587033"/>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QlikView</a:t>
          </a:r>
          <a:endParaRPr lang="en-IN" sz="2200" b="1" i="0" kern="1200" dirty="0">
            <a:effectLst/>
            <a:latin typeface="Times New Roman" panose="02020603050405020304" pitchFamily="18" charset="0"/>
            <a:cs typeface="Times New Roman" panose="02020603050405020304" pitchFamily="18" charset="0"/>
          </a:endParaRPr>
        </a:p>
      </dsp:txBody>
      <dsp:txXfrm>
        <a:off x="2691541" y="587033"/>
        <a:ext cx="2444055" cy="1466433"/>
      </dsp:txXfrm>
    </dsp:sp>
    <dsp:sp modelId="{C343D172-0DA5-440A-9EE1-8A1DBE3ACC3D}">
      <dsp:nvSpPr>
        <dsp:cNvPr id="0" name=""/>
        <dsp:cNvSpPr/>
      </dsp:nvSpPr>
      <dsp:spPr>
        <a:xfrm>
          <a:off x="5380002" y="587033"/>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Microsoft Power BI</a:t>
          </a:r>
          <a:endParaRPr lang="en-IN" sz="2200" b="1" i="0" kern="1200" dirty="0">
            <a:effectLst/>
            <a:latin typeface="Times New Roman" panose="02020603050405020304" pitchFamily="18" charset="0"/>
            <a:cs typeface="Times New Roman" panose="02020603050405020304" pitchFamily="18" charset="0"/>
          </a:endParaRPr>
        </a:p>
      </dsp:txBody>
      <dsp:txXfrm>
        <a:off x="5380002" y="587033"/>
        <a:ext cx="2444055" cy="1466433"/>
      </dsp:txXfrm>
    </dsp:sp>
    <dsp:sp modelId="{A1F52783-3900-4990-B3E2-58CC41ADB7C2}">
      <dsp:nvSpPr>
        <dsp:cNvPr id="0" name=""/>
        <dsp:cNvSpPr/>
      </dsp:nvSpPr>
      <dsp:spPr>
        <a:xfrm>
          <a:off x="8068463" y="587033"/>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Datawrapper</a:t>
          </a:r>
          <a:endParaRPr lang="en-IN" sz="2200" b="1" i="0" kern="1200" dirty="0">
            <a:effectLst/>
            <a:latin typeface="Times New Roman" panose="02020603050405020304" pitchFamily="18" charset="0"/>
            <a:cs typeface="Times New Roman" panose="02020603050405020304" pitchFamily="18" charset="0"/>
          </a:endParaRPr>
        </a:p>
      </dsp:txBody>
      <dsp:txXfrm>
        <a:off x="8068463" y="587033"/>
        <a:ext cx="2444055" cy="1466433"/>
      </dsp:txXfrm>
    </dsp:sp>
    <dsp:sp modelId="{803BBE56-880A-4E39-87BE-8E59F2B30135}">
      <dsp:nvSpPr>
        <dsp:cNvPr id="0" name=""/>
        <dsp:cNvSpPr/>
      </dsp:nvSpPr>
      <dsp:spPr>
        <a:xfrm>
          <a:off x="1347311" y="2297872"/>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Plotly</a:t>
          </a:r>
          <a:endParaRPr lang="en-IN" sz="2200" b="1" i="0" kern="1200" dirty="0">
            <a:effectLst/>
            <a:latin typeface="Times New Roman" panose="02020603050405020304" pitchFamily="18" charset="0"/>
            <a:cs typeface="Times New Roman" panose="02020603050405020304" pitchFamily="18" charset="0"/>
          </a:endParaRPr>
        </a:p>
      </dsp:txBody>
      <dsp:txXfrm>
        <a:off x="1347311" y="2297872"/>
        <a:ext cx="2444055" cy="1466433"/>
      </dsp:txXfrm>
    </dsp:sp>
    <dsp:sp modelId="{8BD1C19E-D237-4227-AC33-C9B14408E8F3}">
      <dsp:nvSpPr>
        <dsp:cNvPr id="0" name=""/>
        <dsp:cNvSpPr/>
      </dsp:nvSpPr>
      <dsp:spPr>
        <a:xfrm>
          <a:off x="4035772" y="229787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Sisense</a:t>
          </a:r>
          <a:endParaRPr lang="en-IN" sz="2200" b="1" i="0" kern="1200" dirty="0">
            <a:effectLst/>
            <a:latin typeface="Times New Roman" panose="02020603050405020304" pitchFamily="18" charset="0"/>
            <a:cs typeface="Times New Roman" panose="02020603050405020304" pitchFamily="18" charset="0"/>
          </a:endParaRPr>
        </a:p>
      </dsp:txBody>
      <dsp:txXfrm>
        <a:off x="4035772" y="2297872"/>
        <a:ext cx="2444055" cy="1466433"/>
      </dsp:txXfrm>
    </dsp:sp>
    <dsp:sp modelId="{E22DC5C8-F81F-412B-AAD8-59BE0D50003A}">
      <dsp:nvSpPr>
        <dsp:cNvPr id="0" name=""/>
        <dsp:cNvSpPr/>
      </dsp:nvSpPr>
      <dsp:spPr>
        <a:xfrm>
          <a:off x="6724233" y="229787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a:effectLst/>
              <a:latin typeface="Times New Roman" panose="02020603050405020304" pitchFamily="18" charset="0"/>
              <a:cs typeface="Times New Roman" panose="02020603050405020304" pitchFamily="18" charset="0"/>
            </a:rPr>
            <a:t>Zoho analytics</a:t>
          </a:r>
          <a:endParaRPr lang="en-IN" sz="2200" b="1" i="0" kern="1200" dirty="0">
            <a:effectLst/>
            <a:latin typeface="Times New Roman" panose="02020603050405020304" pitchFamily="18" charset="0"/>
            <a:cs typeface="Times New Roman" panose="02020603050405020304" pitchFamily="18" charset="0"/>
          </a:endParaRPr>
        </a:p>
      </dsp:txBody>
      <dsp:txXfrm>
        <a:off x="6724233" y="2297872"/>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9B45-845F-C369-FCC5-6141364A3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19F08D-4CFF-A4CC-820F-E66243B50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35DB13-5CF9-2688-E149-A6EC76197D75}"/>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0A9BE7EB-CE2F-8F97-7F26-4E31E8DEA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EC97D-5A79-BF8A-75BF-BC300295326C}"/>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68016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4006-20FA-38B8-D339-98E1193001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27DC9D-D341-CB48-E40E-9CC358E34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B122A3-FB7B-E5BA-2D3F-2727D0E15233}"/>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453F5A34-0D78-4528-2398-B2EC77D9C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B0E9B-39F3-FA7B-40DA-5F8467DC2465}"/>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17418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9EA46-305A-1AA7-3024-942C3B6E41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9AF48F-3968-11DD-8D6B-F929FA520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C5EB8-BE61-2528-BA8E-65A082E9D8D4}"/>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A72047C6-84C5-9557-ECAD-AAB45BFFA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2B55F-A716-61ED-1F08-3A18EAF41569}"/>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401044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DD98-CD22-C588-14C3-8EE90FE42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50D92A-3189-284B-3E13-25C6AB0D1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B19FC-148B-CB13-C026-4D7B91CC86B7}"/>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C8D5880E-90A9-F440-01A2-56F594196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A21D1-1A43-9AEC-3C8C-A0CBED7FB702}"/>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360686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3493-0420-3265-2908-3BEA23510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F9F7D1-682B-0733-F1B8-C49B346B0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47E50-C636-D3E8-74C6-2BF1DF97C660}"/>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8303E252-98CE-53A2-28D3-B3D2493A8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01156-6C91-46FD-59C3-5D6080631DCA}"/>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51867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AA0F-A1D3-B8D9-3906-E19A32413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A5124-2A98-9D12-813A-CF9E9BB18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51D3FC-4CEA-BCBF-7B62-3D8FA7A985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7CC63B-043C-8572-E888-5BB899B25E9E}"/>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6" name="Footer Placeholder 5">
            <a:extLst>
              <a:ext uri="{FF2B5EF4-FFF2-40B4-BE49-F238E27FC236}">
                <a16:creationId xmlns:a16="http://schemas.microsoft.com/office/drawing/2014/main" id="{17C48FE8-5E01-82E4-3F33-F498AD9C0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E0637-7231-1055-85C2-B45125197B41}"/>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2353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4BAA-CD70-06A7-10B4-2FDF848327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59573-329B-CC31-11A9-5F2F4E428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871DB-0584-2B61-572E-CB65CEFDD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AFBBB-05F2-A8D1-678E-2B18E1AE2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75D67E-4152-1508-6F8C-A6CB2096E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DEB60F-01EB-2E27-43A2-000778DF0554}"/>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8" name="Footer Placeholder 7">
            <a:extLst>
              <a:ext uri="{FF2B5EF4-FFF2-40B4-BE49-F238E27FC236}">
                <a16:creationId xmlns:a16="http://schemas.microsoft.com/office/drawing/2014/main" id="{8E05E318-7DC0-FD86-8C11-8F3B2D7ADF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228466-45C1-0728-7082-6A7A47DD655A}"/>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343963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A510-124A-8AE6-0132-2B0E8DE788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88AD60-4244-7182-70D5-D64F05DD2444}"/>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4" name="Footer Placeholder 3">
            <a:extLst>
              <a:ext uri="{FF2B5EF4-FFF2-40B4-BE49-F238E27FC236}">
                <a16:creationId xmlns:a16="http://schemas.microsoft.com/office/drawing/2014/main" id="{543F614A-6132-75CF-5B88-1404AA95B2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F3CF80-B9B6-0171-97A0-3AB35F6F8993}"/>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422976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D5AA0-F0A9-E2DA-86E5-F7C9B5F91124}"/>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3" name="Footer Placeholder 2">
            <a:extLst>
              <a:ext uri="{FF2B5EF4-FFF2-40B4-BE49-F238E27FC236}">
                <a16:creationId xmlns:a16="http://schemas.microsoft.com/office/drawing/2014/main" id="{09077DF6-3E54-F789-E940-24206E8BBD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3EC354-D35B-73EC-8EB6-8C674FA34445}"/>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85755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0710-9E3F-A3FF-6FD6-89973FC92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1F64E5-DB00-1AB8-E769-CC33F07DB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ACFA0A-018A-17FD-377A-E6CB79170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01767-382F-BD8C-19FF-3F8217969DB2}"/>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6" name="Footer Placeholder 5">
            <a:extLst>
              <a:ext uri="{FF2B5EF4-FFF2-40B4-BE49-F238E27FC236}">
                <a16:creationId xmlns:a16="http://schemas.microsoft.com/office/drawing/2014/main" id="{2B6BC910-5D2C-6C1F-4BDB-7A8FD75F98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8ACBB-EEE4-C753-18E9-9D51E8CEC457}"/>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99695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D953-F8D7-C1D5-01C4-52AF48D7A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DBE7B6-0817-A0F4-7559-029718BF4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C17A5C-FDB6-EEA7-ADC7-0D4517B6F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38B82-1180-D0A9-CFD8-7A0445472D5D}"/>
              </a:ext>
            </a:extLst>
          </p:cNvPr>
          <p:cNvSpPr>
            <a:spLocks noGrp="1"/>
          </p:cNvSpPr>
          <p:nvPr>
            <p:ph type="dt" sz="half" idx="10"/>
          </p:nvPr>
        </p:nvSpPr>
        <p:spPr/>
        <p:txBody>
          <a:bodyPr/>
          <a:lstStyle/>
          <a:p>
            <a:fld id="{F024088A-D147-4D3B-88BF-3840221AAAF2}" type="datetimeFigureOut">
              <a:rPr lang="en-IN" smtClean="0"/>
              <a:t>28-11-2023</a:t>
            </a:fld>
            <a:endParaRPr lang="en-IN"/>
          </a:p>
        </p:txBody>
      </p:sp>
      <p:sp>
        <p:nvSpPr>
          <p:cNvPr id="6" name="Footer Placeholder 5">
            <a:extLst>
              <a:ext uri="{FF2B5EF4-FFF2-40B4-BE49-F238E27FC236}">
                <a16:creationId xmlns:a16="http://schemas.microsoft.com/office/drawing/2014/main" id="{B4958656-FBC3-6277-1593-435406596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9435B-F19A-0E21-58D0-040A6ED6AC36}"/>
              </a:ext>
            </a:extLst>
          </p:cNvPr>
          <p:cNvSpPr>
            <a:spLocks noGrp="1"/>
          </p:cNvSpPr>
          <p:nvPr>
            <p:ph type="sldNum" sz="quarter" idx="12"/>
          </p:nvPr>
        </p:nvSpPr>
        <p:spPr/>
        <p:txBody>
          <a:bodyPr/>
          <a:lstStyle/>
          <a:p>
            <a:fld id="{0225F3FD-11E2-49C5-AD45-A3D1462735A4}" type="slidenum">
              <a:rPr lang="en-IN" smtClean="0"/>
              <a:t>‹#›</a:t>
            </a:fld>
            <a:endParaRPr lang="en-IN"/>
          </a:p>
        </p:txBody>
      </p:sp>
    </p:spTree>
    <p:extLst>
      <p:ext uri="{BB962C8B-B14F-4D97-AF65-F5344CB8AC3E}">
        <p14:creationId xmlns:p14="http://schemas.microsoft.com/office/powerpoint/2010/main" val="214896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E49D23-A20A-033E-BA0F-809A449A3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C84A2-B2C7-B974-A580-586817553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89E-7223-DEEB-5B85-AF52037C0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4088A-D147-4D3B-88BF-3840221AAAF2}" type="datetimeFigureOut">
              <a:rPr lang="en-IN" smtClean="0"/>
              <a:t>28-11-2023</a:t>
            </a:fld>
            <a:endParaRPr lang="en-IN"/>
          </a:p>
        </p:txBody>
      </p:sp>
      <p:sp>
        <p:nvSpPr>
          <p:cNvPr id="5" name="Footer Placeholder 4">
            <a:extLst>
              <a:ext uri="{FF2B5EF4-FFF2-40B4-BE49-F238E27FC236}">
                <a16:creationId xmlns:a16="http://schemas.microsoft.com/office/drawing/2014/main" id="{53BAEDAE-0FB4-F5D2-F4E6-5BF2C936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626A10-4B34-093E-20B7-59765E927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5F3FD-11E2-49C5-AD45-A3D1462735A4}" type="slidenum">
              <a:rPr lang="en-IN" smtClean="0"/>
              <a:t>‹#›</a:t>
            </a:fld>
            <a:endParaRPr lang="en-IN"/>
          </a:p>
        </p:txBody>
      </p:sp>
    </p:spTree>
    <p:extLst>
      <p:ext uri="{BB962C8B-B14F-4D97-AF65-F5344CB8AC3E}">
        <p14:creationId xmlns:p14="http://schemas.microsoft.com/office/powerpoint/2010/main" val="237245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python/numpy/default.as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632676-4251-8C7E-5CA5-62D2CC5733F1}"/>
              </a:ext>
            </a:extLst>
          </p:cNvPr>
          <p:cNvSpPr txBox="1"/>
          <p:nvPr/>
        </p:nvSpPr>
        <p:spPr>
          <a:xfrm>
            <a:off x="2740868" y="1454317"/>
            <a:ext cx="6097554" cy="2246769"/>
          </a:xfrm>
          <a:prstGeom prst="rect">
            <a:avLst/>
          </a:prstGeom>
          <a:noFill/>
        </p:spPr>
        <p:txBody>
          <a:bodyPr wrap="square">
            <a:spAutoFit/>
          </a:bodyPr>
          <a:lstStyle/>
          <a:p>
            <a:pPr algn="ctr"/>
            <a:r>
              <a:rPr lang="en-IN" sz="2800" b="1" dirty="0">
                <a:solidFill>
                  <a:srgbClr val="FF0000"/>
                </a:solidFill>
                <a:latin typeface="Times"/>
                <a:ea typeface="Times"/>
                <a:cs typeface="Times"/>
                <a:sym typeface="Times"/>
              </a:rPr>
              <a:t>Unit 3</a:t>
            </a:r>
          </a:p>
          <a:p>
            <a:endParaRPr lang="en-IN" sz="2800" b="1" dirty="0">
              <a:solidFill>
                <a:srgbClr val="1F3864"/>
              </a:solidFill>
              <a:latin typeface="Times"/>
              <a:ea typeface="Times"/>
              <a:cs typeface="Times"/>
              <a:sym typeface="Times"/>
            </a:endParaRPr>
          </a:p>
          <a:p>
            <a:endParaRPr lang="en-IN" sz="2800" b="1" dirty="0">
              <a:solidFill>
                <a:srgbClr val="1F3864"/>
              </a:solidFill>
              <a:latin typeface="Times"/>
              <a:ea typeface="Times"/>
              <a:cs typeface="Times"/>
              <a:sym typeface="Times"/>
            </a:endParaRPr>
          </a:p>
          <a:p>
            <a:pPr algn="ctr"/>
            <a:br>
              <a:rPr lang="en-IN" sz="2800" b="1" dirty="0">
                <a:solidFill>
                  <a:srgbClr val="1F3864"/>
                </a:solidFill>
                <a:latin typeface="Times"/>
                <a:ea typeface="Times"/>
                <a:cs typeface="Times"/>
                <a:sym typeface="Times"/>
              </a:rPr>
            </a:br>
            <a:r>
              <a:rPr lang="en-IN" sz="2800" b="1" dirty="0">
                <a:solidFill>
                  <a:srgbClr val="00B050"/>
                </a:solidFill>
                <a:latin typeface="Times"/>
                <a:ea typeface="Times"/>
                <a:cs typeface="Times"/>
                <a:sym typeface="Times"/>
              </a:rPr>
              <a:t>Foundations of Data Science</a:t>
            </a:r>
            <a:endParaRPr lang="en-IN" sz="2800" dirty="0">
              <a:solidFill>
                <a:srgbClr val="00B050"/>
              </a:solidFill>
            </a:endParaRPr>
          </a:p>
        </p:txBody>
      </p:sp>
    </p:spTree>
    <p:extLst>
      <p:ext uri="{BB962C8B-B14F-4D97-AF65-F5344CB8AC3E}">
        <p14:creationId xmlns:p14="http://schemas.microsoft.com/office/powerpoint/2010/main" val="288174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DC3-ED85-6570-2078-8447D11FC3AF}"/>
              </a:ext>
            </a:extLst>
          </p:cNvPr>
          <p:cNvSpPr>
            <a:spLocks noGrp="1"/>
          </p:cNvSpPr>
          <p:nvPr>
            <p:ph type="title"/>
          </p:nvPr>
        </p:nvSpPr>
        <p:spPr>
          <a:xfrm>
            <a:off x="838200" y="729109"/>
            <a:ext cx="10515600" cy="1325563"/>
          </a:xfrm>
        </p:spPr>
        <p:txBody>
          <a:bodyPr/>
          <a:lstStyle/>
          <a:p>
            <a:pPr algn="ctr"/>
            <a:r>
              <a:rPr lang="en-IN" b="1" i="0" dirty="0">
                <a:solidFill>
                  <a:srgbClr val="00B050"/>
                </a:solidFill>
                <a:effectLst/>
                <a:latin typeface="Segoe UI" panose="020B0502040204020203" pitchFamily="34" charset="0"/>
              </a:rPr>
              <a:t>Why Use Pandas?</a:t>
            </a:r>
            <a:br>
              <a:rPr lang="en-IN" b="1" i="0" dirty="0">
                <a:solidFill>
                  <a:srgbClr val="00B050"/>
                </a:solidFill>
                <a:effectLst/>
                <a:latin typeface="Segoe UI" panose="020B0502040204020203" pitchFamily="34" charset="0"/>
              </a:rPr>
            </a:br>
            <a:endParaRPr lang="en-IN" b="1" dirty="0">
              <a:solidFill>
                <a:srgbClr val="00B050"/>
              </a:solidFill>
            </a:endParaRPr>
          </a:p>
        </p:txBody>
      </p:sp>
      <p:sp>
        <p:nvSpPr>
          <p:cNvPr id="3" name="Content Placeholder 2">
            <a:extLst>
              <a:ext uri="{FF2B5EF4-FFF2-40B4-BE49-F238E27FC236}">
                <a16:creationId xmlns:a16="http://schemas.microsoft.com/office/drawing/2014/main" id="{4F09DA44-9B38-BA18-6F4D-138F4B587148}"/>
              </a:ext>
            </a:extLst>
          </p:cNvPr>
          <p:cNvSpPr>
            <a:spLocks noGrp="1"/>
          </p:cNvSpPr>
          <p:nvPr>
            <p:ph idx="1"/>
          </p:nvPr>
        </p:nvSpPr>
        <p:spPr>
          <a:xfrm>
            <a:off x="838200" y="1896647"/>
            <a:ext cx="10515600" cy="4351338"/>
          </a:xfrm>
        </p:spPr>
        <p:txBody>
          <a:bodyPr/>
          <a:lstStyle/>
          <a:p>
            <a:pPr algn="just"/>
            <a:r>
              <a:rPr lang="en-US" b="0" i="0" dirty="0">
                <a:solidFill>
                  <a:srgbClr val="000000"/>
                </a:solidFill>
                <a:effectLst/>
                <a:latin typeface="Verdana" panose="020B0604030504040204" pitchFamily="34" charset="0"/>
              </a:rPr>
              <a:t>Pandas allow us to analyze big data and make conclusions based on statistical theories.</a:t>
            </a:r>
          </a:p>
          <a:p>
            <a:pPr marL="0" indent="0" algn="just">
              <a:buNone/>
            </a:pP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Pandas can clean messy data sets, and make them readable and relevant.</a:t>
            </a:r>
          </a:p>
          <a:p>
            <a:pPr algn="just"/>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Relevant data is very important in data science.</a:t>
            </a:r>
          </a:p>
          <a:p>
            <a:endParaRPr lang="en-IN" dirty="0"/>
          </a:p>
        </p:txBody>
      </p:sp>
    </p:spTree>
    <p:extLst>
      <p:ext uri="{BB962C8B-B14F-4D97-AF65-F5344CB8AC3E}">
        <p14:creationId xmlns:p14="http://schemas.microsoft.com/office/powerpoint/2010/main" val="84981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9E7F-80CD-0ED0-59E6-04D0B2CAC861}"/>
              </a:ext>
            </a:extLst>
          </p:cNvPr>
          <p:cNvSpPr>
            <a:spLocks noGrp="1"/>
          </p:cNvSpPr>
          <p:nvPr>
            <p:ph type="title"/>
          </p:nvPr>
        </p:nvSpPr>
        <p:spPr>
          <a:xfrm>
            <a:off x="838200" y="365125"/>
            <a:ext cx="10515600" cy="1028669"/>
          </a:xfrm>
        </p:spPr>
        <p:txBody>
          <a:bodyPr/>
          <a:lstStyle/>
          <a:p>
            <a:r>
              <a:rPr lang="en-IN" b="1" dirty="0">
                <a:solidFill>
                  <a:srgbClr val="00B050"/>
                </a:solidFill>
              </a:rPr>
              <a:t>Key Features of Pandas </a:t>
            </a:r>
            <a:endParaRPr lang="en-IN" dirty="0">
              <a:solidFill>
                <a:srgbClr val="00B050"/>
              </a:solidFill>
            </a:endParaRPr>
          </a:p>
        </p:txBody>
      </p:sp>
      <p:sp>
        <p:nvSpPr>
          <p:cNvPr id="3" name="Content Placeholder 2">
            <a:extLst>
              <a:ext uri="{FF2B5EF4-FFF2-40B4-BE49-F238E27FC236}">
                <a16:creationId xmlns:a16="http://schemas.microsoft.com/office/drawing/2014/main" id="{8F2BD3FB-6975-5D31-7F7D-16AD7E516448}"/>
              </a:ext>
            </a:extLst>
          </p:cNvPr>
          <p:cNvSpPr>
            <a:spLocks noGrp="1"/>
          </p:cNvSpPr>
          <p:nvPr>
            <p:ph idx="1"/>
          </p:nvPr>
        </p:nvSpPr>
        <p:spPr>
          <a:xfrm>
            <a:off x="838200" y="1526960"/>
            <a:ext cx="10515600" cy="5095782"/>
          </a:xfrm>
        </p:spPr>
        <p:txBody>
          <a:bodyPr>
            <a:normAutofit lnSpcReduction="10000"/>
          </a:bodyPr>
          <a:lstStyle/>
          <a:p>
            <a:pPr algn="just">
              <a:buFont typeface="Arial" panose="020B0604020202020204" pitchFamily="34" charset="0"/>
              <a:buChar char="•"/>
            </a:pP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Fast and efficient </a:t>
            </a:r>
            <a:r>
              <a:rPr lang="en-US" sz="2800" b="0" i="0" dirty="0" err="1">
                <a:solidFill>
                  <a:srgbClr val="000000"/>
                </a:solidFill>
                <a:effectLst/>
                <a:highlight>
                  <a:srgbClr val="E6D9FF"/>
                </a:highlight>
                <a:latin typeface="Times New Roman" panose="02020603050405020304" pitchFamily="18" charset="0"/>
                <a:cs typeface="Times New Roman" panose="02020603050405020304" pitchFamily="18" charset="0"/>
              </a:rPr>
              <a:t>DataFrame</a:t>
            </a: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 object </a:t>
            </a:r>
            <a:r>
              <a:rPr lang="en-US" sz="2800" b="0" i="0" dirty="0">
                <a:solidFill>
                  <a:srgbClr val="000000"/>
                </a:solidFill>
                <a:effectLst/>
                <a:latin typeface="Times New Roman" panose="02020603050405020304" pitchFamily="18" charset="0"/>
                <a:cs typeface="Times New Roman" panose="02020603050405020304" pitchFamily="18" charset="0"/>
              </a:rPr>
              <a:t>with default and customized indexing.</a:t>
            </a:r>
          </a:p>
          <a:p>
            <a:pPr algn="just">
              <a:buFont typeface="Arial" panose="020B0604020202020204" pitchFamily="34" charset="0"/>
              <a:buChar char="•"/>
            </a:pP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Tools for loading data </a:t>
            </a:r>
            <a:r>
              <a:rPr lang="en-US" sz="2800" b="0" i="0" dirty="0">
                <a:solidFill>
                  <a:srgbClr val="000000"/>
                </a:solidFill>
                <a:effectLst/>
                <a:latin typeface="Times New Roman" panose="02020603050405020304" pitchFamily="18" charset="0"/>
                <a:cs typeface="Times New Roman" panose="02020603050405020304" pitchFamily="18" charset="0"/>
              </a:rPr>
              <a:t>into in-memory data objects from different file formats.</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Data alignment and </a:t>
            </a: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integrated handling of missing data</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Reshaping and pivoting of data sets</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Label-based slicing, indexing, and </a:t>
            </a:r>
            <a:r>
              <a:rPr lang="en-US" sz="2800" b="0" i="0" dirty="0" err="1">
                <a:solidFill>
                  <a:srgbClr val="000000"/>
                </a:solidFill>
                <a:effectLst/>
                <a:latin typeface="Times New Roman" panose="02020603050405020304" pitchFamily="18" charset="0"/>
                <a:cs typeface="Times New Roman" panose="02020603050405020304" pitchFamily="18" charset="0"/>
              </a:rPr>
              <a:t>subsetting</a:t>
            </a:r>
            <a:r>
              <a:rPr lang="en-US" sz="2800" b="0" i="0" dirty="0">
                <a:solidFill>
                  <a:srgbClr val="000000"/>
                </a:solidFill>
                <a:effectLst/>
                <a:latin typeface="Times New Roman" panose="02020603050405020304" pitchFamily="18" charset="0"/>
                <a:cs typeface="Times New Roman" panose="02020603050405020304" pitchFamily="18" charset="0"/>
              </a:rPr>
              <a:t> of large data sets.</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Columns from a data structure can be deleted or inserted.</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Group by data for aggregation and transformations.</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High-performance merging and joining of data.</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Time Series functionality</a:t>
            </a:r>
          </a:p>
          <a:p>
            <a:endParaRPr lang="en-IN" dirty="0"/>
          </a:p>
        </p:txBody>
      </p:sp>
    </p:spTree>
    <p:extLst>
      <p:ext uri="{BB962C8B-B14F-4D97-AF65-F5344CB8AC3E}">
        <p14:creationId xmlns:p14="http://schemas.microsoft.com/office/powerpoint/2010/main" val="72354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F41F-6595-6172-4E0B-B4F4796E046D}"/>
              </a:ext>
            </a:extLst>
          </p:cNvPr>
          <p:cNvSpPr>
            <a:spLocks noGrp="1"/>
          </p:cNvSpPr>
          <p:nvPr>
            <p:ph type="title"/>
          </p:nvPr>
        </p:nvSpPr>
        <p:spPr>
          <a:xfrm>
            <a:off x="838200" y="10965"/>
            <a:ext cx="10515600" cy="1325563"/>
          </a:xfrm>
        </p:spPr>
        <p:txBody>
          <a:bodyPr/>
          <a:lstStyle/>
          <a:p>
            <a:r>
              <a:rPr lang="en-IN" b="0" i="0" dirty="0">
                <a:solidFill>
                  <a:srgbClr val="000000"/>
                </a:solidFill>
                <a:effectLst/>
                <a:latin typeface="Segoe UI" panose="020B0502040204020203" pitchFamily="34" charset="0"/>
              </a:rPr>
              <a:t>Installation of Pandas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03B77F2-E2DB-99C0-222B-DB0499DA7CB6}"/>
              </a:ext>
            </a:extLst>
          </p:cNvPr>
          <p:cNvSpPr>
            <a:spLocks noGrp="1"/>
          </p:cNvSpPr>
          <p:nvPr>
            <p:ph idx="1"/>
          </p:nvPr>
        </p:nvSpPr>
        <p:spPr>
          <a:xfrm>
            <a:off x="509726" y="850826"/>
            <a:ext cx="10515600" cy="5156347"/>
          </a:xfrm>
        </p:spPr>
        <p:txBody>
          <a:bodyPr>
            <a:normAutofit lnSpcReduction="10000"/>
          </a:bodyPr>
          <a:lstStyle/>
          <a:p>
            <a:r>
              <a:rPr lang="en-US" sz="2400" dirty="0"/>
              <a:t>If you have Python and PIP already installed on a system, then Install it using the command:</a:t>
            </a:r>
          </a:p>
          <a:p>
            <a:endParaRPr lang="en-US" b="0" i="0" dirty="0">
              <a:solidFill>
                <a:srgbClr val="000000"/>
              </a:solidFill>
              <a:effectLst/>
              <a:latin typeface="Verdana" panose="020B0604030504040204" pitchFamily="34" charset="0"/>
            </a:endParaRPr>
          </a:p>
          <a:p>
            <a:pPr lvl="1"/>
            <a:r>
              <a:rPr lang="en-US" dirty="0"/>
              <a:t>C:\&gt;pip install pandas</a:t>
            </a:r>
          </a:p>
          <a:p>
            <a:pPr marL="457200" lvl="1" indent="0">
              <a:buNone/>
            </a:pPr>
            <a:endParaRPr lang="en-US" dirty="0"/>
          </a:p>
          <a:p>
            <a:pPr marL="457200" lvl="1" indent="0">
              <a:buNone/>
            </a:pPr>
            <a:r>
              <a:rPr lang="en-IN" sz="2800" b="1" i="0" dirty="0">
                <a:solidFill>
                  <a:srgbClr val="000000"/>
                </a:solidFill>
                <a:effectLst/>
                <a:latin typeface="Segoe UI" panose="020B0502040204020203" pitchFamily="34" charset="0"/>
              </a:rPr>
              <a:t>Import Pandas</a:t>
            </a:r>
          </a:p>
          <a:p>
            <a:pPr marL="457200" lvl="1" indent="0">
              <a:buNone/>
            </a:pPr>
            <a:r>
              <a:rPr lang="en-US" dirty="0"/>
              <a:t>Once Pandas is installed, import it in your applications by adding the import keyword:</a:t>
            </a:r>
          </a:p>
          <a:p>
            <a:pPr marL="457200" lvl="1" indent="0">
              <a:buNone/>
            </a:pPr>
            <a:r>
              <a:rPr lang="en-US" dirty="0"/>
              <a:t>Import pandas</a:t>
            </a:r>
          </a:p>
          <a:p>
            <a:pPr marL="457200" lvl="1" indent="0">
              <a:buNone/>
            </a:pPr>
            <a:endParaRPr lang="en-IN" b="0" i="0" dirty="0">
              <a:solidFill>
                <a:srgbClr val="000000"/>
              </a:solidFill>
              <a:effectLst/>
              <a:latin typeface="Segoe UI" panose="020B0502040204020203" pitchFamily="34" charset="0"/>
            </a:endParaRPr>
          </a:p>
          <a:p>
            <a:pPr marL="457200" lvl="1" indent="0">
              <a:buNone/>
            </a:pPr>
            <a:r>
              <a:rPr lang="en-IN" sz="2800" b="1" dirty="0">
                <a:solidFill>
                  <a:srgbClr val="000000"/>
                </a:solidFill>
                <a:latin typeface="Segoe UI" panose="020B0502040204020203" pitchFamily="34" charset="0"/>
              </a:rPr>
              <a:t>Checking Pandas Version</a:t>
            </a:r>
          </a:p>
          <a:p>
            <a:pPr marL="457200" lvl="1" indent="0">
              <a:buNone/>
            </a:pPr>
            <a:r>
              <a:rPr lang="en-IN" dirty="0"/>
              <a:t>import pandas as pd</a:t>
            </a:r>
          </a:p>
          <a:p>
            <a:pPr marL="457200" lvl="1" indent="0">
              <a:buNone/>
            </a:pPr>
            <a:r>
              <a:rPr lang="en-IN" dirty="0"/>
              <a:t>print(</a:t>
            </a:r>
            <a:r>
              <a:rPr lang="en-IN" dirty="0" err="1"/>
              <a:t>pd.__version</a:t>
            </a:r>
            <a:r>
              <a:rPr lang="en-IN" dirty="0"/>
              <a:t>__)</a:t>
            </a:r>
          </a:p>
        </p:txBody>
      </p:sp>
    </p:spTree>
    <p:extLst>
      <p:ext uri="{BB962C8B-B14F-4D97-AF65-F5344CB8AC3E}">
        <p14:creationId xmlns:p14="http://schemas.microsoft.com/office/powerpoint/2010/main" val="75130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208D-2EC3-F680-C892-DE35B1A59523}"/>
              </a:ext>
            </a:extLst>
          </p:cNvPr>
          <p:cNvSpPr>
            <a:spLocks noGrp="1"/>
          </p:cNvSpPr>
          <p:nvPr>
            <p:ph type="title"/>
          </p:nvPr>
        </p:nvSpPr>
        <p:spPr>
          <a:xfrm>
            <a:off x="776056" y="224464"/>
            <a:ext cx="10515600" cy="877749"/>
          </a:xfrm>
        </p:spPr>
        <p:txBody>
          <a:bodyPr/>
          <a:lstStyle/>
          <a:p>
            <a:r>
              <a:rPr lang="en-IN" b="1" dirty="0"/>
              <a:t>Example ---</a:t>
            </a:r>
          </a:p>
        </p:txBody>
      </p:sp>
      <p:sp>
        <p:nvSpPr>
          <p:cNvPr id="3" name="Content Placeholder 2">
            <a:extLst>
              <a:ext uri="{FF2B5EF4-FFF2-40B4-BE49-F238E27FC236}">
                <a16:creationId xmlns:a16="http://schemas.microsoft.com/office/drawing/2014/main" id="{0059718A-88B5-9A9C-9A58-0B4413349BB2}"/>
              </a:ext>
            </a:extLst>
          </p:cNvPr>
          <p:cNvSpPr>
            <a:spLocks noGrp="1"/>
          </p:cNvSpPr>
          <p:nvPr>
            <p:ph idx="1"/>
          </p:nvPr>
        </p:nvSpPr>
        <p:spPr>
          <a:xfrm>
            <a:off x="589625" y="1330392"/>
            <a:ext cx="10515600" cy="5303144"/>
          </a:xfrm>
        </p:spPr>
        <p:txBody>
          <a:bodyPr>
            <a:normAutofit/>
          </a:bodyPr>
          <a:lstStyle/>
          <a:p>
            <a:pPr marL="0" indent="0">
              <a:buNone/>
            </a:pPr>
            <a:r>
              <a:rPr lang="en-IN" dirty="0"/>
              <a:t>import pandas as pd</a:t>
            </a:r>
          </a:p>
          <a:p>
            <a:pPr marL="0" indent="0">
              <a:buNone/>
            </a:pPr>
            <a:r>
              <a:rPr lang="en-IN" dirty="0" err="1"/>
              <a:t>mydataset</a:t>
            </a:r>
            <a:r>
              <a:rPr lang="en-IN" dirty="0"/>
              <a:t> = { 'cars': ["BMW", "Volvo", "Ford"],</a:t>
            </a:r>
          </a:p>
          <a:p>
            <a:pPr marL="0" indent="0">
              <a:buNone/>
            </a:pPr>
            <a:r>
              <a:rPr lang="en-IN" dirty="0"/>
              <a:t>                       'passings': [3, 7, 2]</a:t>
            </a:r>
          </a:p>
          <a:p>
            <a:pPr marL="0" indent="0">
              <a:buNone/>
            </a:pPr>
            <a:r>
              <a:rPr lang="en-IN" dirty="0"/>
              <a:t>                       }</a:t>
            </a:r>
          </a:p>
          <a:p>
            <a:pPr marL="0" indent="0">
              <a:buNone/>
            </a:pPr>
            <a:r>
              <a:rPr lang="en-IN" dirty="0" err="1"/>
              <a:t>myvar</a:t>
            </a:r>
            <a:r>
              <a:rPr lang="en-IN" dirty="0"/>
              <a:t> = </a:t>
            </a:r>
            <a:r>
              <a:rPr lang="en-IN" dirty="0" err="1"/>
              <a:t>pd.DataFrame</a:t>
            </a:r>
            <a:r>
              <a:rPr lang="en-IN" dirty="0"/>
              <a:t>(</a:t>
            </a:r>
            <a:r>
              <a:rPr lang="en-IN" dirty="0" err="1"/>
              <a:t>mydataset</a:t>
            </a:r>
            <a:r>
              <a:rPr lang="en-IN" dirty="0"/>
              <a:t>) 				</a:t>
            </a:r>
          </a:p>
          <a:p>
            <a:pPr marL="0" indent="0">
              <a:buNone/>
            </a:pPr>
            <a:r>
              <a:rPr lang="en-IN" dirty="0"/>
              <a:t>print(</a:t>
            </a:r>
            <a:r>
              <a:rPr lang="en-IN" dirty="0" err="1"/>
              <a:t>myvar</a:t>
            </a:r>
            <a:r>
              <a:rPr lang="en-IN" dirty="0"/>
              <a:t>) 						     Output:                                    						</a:t>
            </a:r>
          </a:p>
          <a:p>
            <a:pPr marL="0" indent="0">
              <a:buNone/>
            </a:pPr>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2AC0D454-E6C0-4BD6-0751-3415E194EDE6}"/>
              </a:ext>
            </a:extLst>
          </p:cNvPr>
          <p:cNvPicPr>
            <a:picLocks noChangeAspect="1"/>
          </p:cNvPicPr>
          <p:nvPr/>
        </p:nvPicPr>
        <p:blipFill>
          <a:blip r:embed="rId2"/>
          <a:stretch>
            <a:fillRect/>
          </a:stretch>
        </p:blipFill>
        <p:spPr>
          <a:xfrm>
            <a:off x="8079178" y="4442007"/>
            <a:ext cx="2194750" cy="1729890"/>
          </a:xfrm>
          <a:prstGeom prst="rect">
            <a:avLst/>
          </a:prstGeom>
        </p:spPr>
      </p:pic>
    </p:spTree>
    <p:extLst>
      <p:ext uri="{BB962C8B-B14F-4D97-AF65-F5344CB8AC3E}">
        <p14:creationId xmlns:p14="http://schemas.microsoft.com/office/powerpoint/2010/main" val="64887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C306-B6A7-96B6-1ADD-84BC8B6A4109}"/>
              </a:ext>
            </a:extLst>
          </p:cNvPr>
          <p:cNvSpPr>
            <a:spLocks noGrp="1"/>
          </p:cNvSpPr>
          <p:nvPr>
            <p:ph type="title"/>
          </p:nvPr>
        </p:nvSpPr>
        <p:spPr>
          <a:xfrm>
            <a:off x="838200" y="204657"/>
            <a:ext cx="10515600" cy="1325563"/>
          </a:xfrm>
        </p:spPr>
        <p:txBody>
          <a:bodyPr/>
          <a:lstStyle/>
          <a:p>
            <a:pPr algn="ctr"/>
            <a:r>
              <a:rPr lang="en-IN" b="1" dirty="0">
                <a:solidFill>
                  <a:srgbClr val="00B050"/>
                </a:solidFill>
              </a:rPr>
              <a:t>Data Structures in Pandas </a:t>
            </a:r>
            <a:endParaRPr lang="en-IN" dirty="0">
              <a:solidFill>
                <a:srgbClr val="00B050"/>
              </a:solidFill>
            </a:endParaRPr>
          </a:p>
        </p:txBody>
      </p:sp>
      <p:sp>
        <p:nvSpPr>
          <p:cNvPr id="3" name="Content Placeholder 2">
            <a:extLst>
              <a:ext uri="{FF2B5EF4-FFF2-40B4-BE49-F238E27FC236}">
                <a16:creationId xmlns:a16="http://schemas.microsoft.com/office/drawing/2014/main" id="{3DF8C601-3D27-292A-CD11-45661E3A1492}"/>
              </a:ext>
            </a:extLst>
          </p:cNvPr>
          <p:cNvSpPr>
            <a:spLocks noGrp="1"/>
          </p:cNvSpPr>
          <p:nvPr>
            <p:ph idx="1"/>
          </p:nvPr>
        </p:nvSpPr>
        <p:spPr>
          <a:xfrm>
            <a:off x="838200" y="1530220"/>
            <a:ext cx="10515600" cy="4646743"/>
          </a:xfrm>
        </p:spPr>
        <p:txBody>
          <a:bodyPr/>
          <a:lstStyle/>
          <a:p>
            <a:r>
              <a:rPr lang="en-US" sz="2800" b="0" i="0" dirty="0">
                <a:solidFill>
                  <a:srgbClr val="000000"/>
                </a:solidFill>
                <a:effectLst/>
                <a:latin typeface="Times New Roman" panose="02020603050405020304" pitchFamily="18" charset="0"/>
                <a:cs typeface="Times New Roman" panose="02020603050405020304" pitchFamily="18" charset="0"/>
              </a:rPr>
              <a:t>Pandas deals with the following three data structures −</a:t>
            </a:r>
          </a:p>
          <a:p>
            <a:pPr marL="0" indent="0">
              <a:buNone/>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lvl="1"/>
            <a:r>
              <a:rPr lang="en-US" sz="4000" b="0" i="0" dirty="0">
                <a:effectLst/>
                <a:highlight>
                  <a:srgbClr val="FFFF00"/>
                </a:highlight>
                <a:latin typeface="Nunito" pitchFamily="2" charset="0"/>
              </a:rPr>
              <a:t>Series</a:t>
            </a:r>
          </a:p>
          <a:p>
            <a:pPr lvl="1"/>
            <a:endParaRPr lang="en-IN" sz="4000" dirty="0">
              <a:highlight>
                <a:srgbClr val="FFFF00"/>
              </a:highlight>
            </a:endParaRPr>
          </a:p>
          <a:p>
            <a:pPr lvl="1"/>
            <a:r>
              <a:rPr lang="en-US" sz="4000" b="0" i="0" dirty="0" err="1">
                <a:effectLst/>
                <a:highlight>
                  <a:srgbClr val="00FF00"/>
                </a:highlight>
                <a:latin typeface="Nunito" pitchFamily="2" charset="0"/>
              </a:rPr>
              <a:t>DataFrame</a:t>
            </a:r>
            <a:endParaRPr lang="en-US" sz="4000" b="0" i="0" dirty="0">
              <a:effectLst/>
              <a:highlight>
                <a:srgbClr val="00FF00"/>
              </a:highlight>
              <a:latin typeface="Nunito" pitchFamily="2" charset="0"/>
            </a:endParaRPr>
          </a:p>
          <a:p>
            <a:pPr lvl="1"/>
            <a:endParaRPr lang="en-US" sz="4000" b="0" i="0" dirty="0">
              <a:effectLst/>
              <a:highlight>
                <a:srgbClr val="00FF00"/>
              </a:highlight>
              <a:latin typeface="Nunito" pitchFamily="2" charset="0"/>
            </a:endParaRPr>
          </a:p>
          <a:p>
            <a:pPr lvl="1"/>
            <a:r>
              <a:rPr lang="en-US" sz="4000" b="0" i="0" dirty="0">
                <a:effectLst/>
                <a:highlight>
                  <a:srgbClr val="00FFFF"/>
                </a:highlight>
                <a:latin typeface="Nunito" pitchFamily="2" charset="0"/>
              </a:rPr>
              <a:t>Panel</a:t>
            </a:r>
          </a:p>
          <a:p>
            <a:endParaRPr lang="en-IN" dirty="0"/>
          </a:p>
        </p:txBody>
      </p:sp>
    </p:spTree>
    <p:extLst>
      <p:ext uri="{BB962C8B-B14F-4D97-AF65-F5344CB8AC3E}">
        <p14:creationId xmlns:p14="http://schemas.microsoft.com/office/powerpoint/2010/main" val="200903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D62A-9CA9-14E7-36AE-4C393B1CB23F}"/>
              </a:ext>
            </a:extLst>
          </p:cNvPr>
          <p:cNvSpPr>
            <a:spLocks noGrp="1"/>
          </p:cNvSpPr>
          <p:nvPr>
            <p:ph type="title"/>
          </p:nvPr>
        </p:nvSpPr>
        <p:spPr>
          <a:xfrm>
            <a:off x="838200" y="1"/>
            <a:ext cx="10515600" cy="1063690"/>
          </a:xfrm>
        </p:spPr>
        <p:txBody>
          <a:bodyPr/>
          <a:lstStyle/>
          <a:p>
            <a:pPr algn="ctr"/>
            <a:r>
              <a:rPr lang="en-IN" b="1" dirty="0">
                <a:solidFill>
                  <a:srgbClr val="00B050"/>
                </a:solidFill>
              </a:rPr>
              <a:t>Data Structures in Pandas </a:t>
            </a:r>
          </a:p>
        </p:txBody>
      </p:sp>
      <p:sp>
        <p:nvSpPr>
          <p:cNvPr id="3" name="Content Placeholder 2">
            <a:extLst>
              <a:ext uri="{FF2B5EF4-FFF2-40B4-BE49-F238E27FC236}">
                <a16:creationId xmlns:a16="http://schemas.microsoft.com/office/drawing/2014/main" id="{3D9AC95B-2608-5E46-46EE-40F8974F8EDC}"/>
              </a:ext>
            </a:extLst>
          </p:cNvPr>
          <p:cNvSpPr>
            <a:spLocks noGrp="1"/>
          </p:cNvSpPr>
          <p:nvPr>
            <p:ph idx="1"/>
          </p:nvPr>
        </p:nvSpPr>
        <p:spPr>
          <a:xfrm>
            <a:off x="485191" y="979714"/>
            <a:ext cx="11038115" cy="5719666"/>
          </a:xfrm>
        </p:spPr>
        <p:txBody>
          <a:bodyPr>
            <a:normAutofit/>
          </a:bodyPr>
          <a:lstStyle/>
          <a:p>
            <a:pPr marL="336550" indent="-285750" algn="just">
              <a:buFont typeface="Arial" panose="020B0604020202020204" pitchFamily="34" charset="0"/>
              <a:buChar char="•"/>
            </a:pPr>
            <a:r>
              <a:rPr lang="en-US" sz="2800" i="0" dirty="0">
                <a:solidFill>
                  <a:srgbClr val="000000"/>
                </a:solidFill>
                <a:effectLst/>
                <a:latin typeface="Times New Roman" panose="02020603050405020304" pitchFamily="18" charset="0"/>
                <a:cs typeface="Times New Roman" panose="02020603050405020304" pitchFamily="18" charset="0"/>
              </a:rPr>
              <a:t>These data structures are built on top of NumPy array, which means </a:t>
            </a:r>
            <a:r>
              <a:rPr lang="en-US" sz="2800" i="0" dirty="0">
                <a:solidFill>
                  <a:srgbClr val="000000"/>
                </a:solidFill>
                <a:effectLst/>
                <a:highlight>
                  <a:srgbClr val="00FFFF"/>
                </a:highlight>
                <a:latin typeface="Times New Roman" panose="02020603050405020304" pitchFamily="18" charset="0"/>
                <a:cs typeface="Times New Roman" panose="02020603050405020304" pitchFamily="18" charset="0"/>
              </a:rPr>
              <a:t>they are fast.</a:t>
            </a:r>
          </a:p>
          <a:p>
            <a:pPr marL="393700" indent="-342900" algn="just">
              <a:buFont typeface="Arial" panose="020B0604020202020204" pitchFamily="34" charset="0"/>
              <a:buChar char="•"/>
            </a:pPr>
            <a:r>
              <a:rPr lang="en-US" sz="2800" i="0" dirty="0">
                <a:solidFill>
                  <a:srgbClr val="000000"/>
                </a:solidFill>
                <a:effectLst/>
                <a:latin typeface="Times New Roman" panose="02020603050405020304" pitchFamily="18" charset="0"/>
                <a:cs typeface="Times New Roman" panose="02020603050405020304" pitchFamily="18" charset="0"/>
              </a:rPr>
              <a:t>The best way to think of these data structures is that the higher dimensional data structure is a container of its lower dimensional data structure. </a:t>
            </a:r>
          </a:p>
          <a:p>
            <a:pPr marL="393700" indent="-342900" algn="just">
              <a:buFont typeface="Arial" panose="020B0604020202020204" pitchFamily="34" charset="0"/>
              <a:buChar char="•"/>
            </a:pPr>
            <a:r>
              <a:rPr lang="en-US" sz="2800" i="0" dirty="0">
                <a:solidFill>
                  <a:srgbClr val="000000"/>
                </a:solidFill>
                <a:effectLst/>
                <a:latin typeface="Times New Roman" panose="02020603050405020304" pitchFamily="18" charset="0"/>
                <a:cs typeface="Times New Roman" panose="02020603050405020304" pitchFamily="18" charset="0"/>
              </a:rPr>
              <a:t>For example, </a:t>
            </a:r>
            <a:r>
              <a:rPr lang="en-US" sz="2800" i="0" dirty="0" err="1">
                <a:solidFill>
                  <a:srgbClr val="000000"/>
                </a:solidFill>
                <a:effectLst/>
                <a:highlight>
                  <a:srgbClr val="E6D9FF"/>
                </a:highlight>
                <a:latin typeface="Times New Roman" panose="02020603050405020304" pitchFamily="18" charset="0"/>
                <a:cs typeface="Times New Roman" panose="02020603050405020304" pitchFamily="18" charset="0"/>
              </a:rPr>
              <a:t>DataFrame</a:t>
            </a:r>
            <a:r>
              <a:rPr lang="en-US" sz="2800" i="0" dirty="0">
                <a:solidFill>
                  <a:srgbClr val="000000"/>
                </a:solidFill>
                <a:effectLst/>
                <a:highlight>
                  <a:srgbClr val="E6D9FF"/>
                </a:highlight>
                <a:latin typeface="Times New Roman" panose="02020603050405020304" pitchFamily="18" charset="0"/>
                <a:cs typeface="Times New Roman" panose="02020603050405020304" pitchFamily="18" charset="0"/>
              </a:rPr>
              <a:t> is a container of Series, Panel is a container of </a:t>
            </a:r>
            <a:r>
              <a:rPr lang="en-US" sz="2800" i="0" dirty="0" err="1">
                <a:solidFill>
                  <a:srgbClr val="000000"/>
                </a:solidFill>
                <a:effectLst/>
                <a:highlight>
                  <a:srgbClr val="E6D9FF"/>
                </a:highlight>
                <a:latin typeface="Times New Roman" panose="02020603050405020304" pitchFamily="18" charset="0"/>
                <a:cs typeface="Times New Roman" panose="02020603050405020304" pitchFamily="18" charset="0"/>
              </a:rPr>
              <a:t>DataFrame</a:t>
            </a:r>
            <a:r>
              <a:rPr lang="en-US" sz="2800" i="0" dirty="0">
                <a:solidFill>
                  <a:srgbClr val="000000"/>
                </a:solidFill>
                <a:effectLst/>
                <a:highlight>
                  <a:srgbClr val="E6D9FF"/>
                </a:highlight>
                <a:latin typeface="Times New Roman" panose="02020603050405020304" pitchFamily="18" charset="0"/>
                <a:cs typeface="Times New Roman" panose="02020603050405020304" pitchFamily="18" charset="0"/>
              </a:rPr>
              <a:t>.</a:t>
            </a:r>
          </a:p>
          <a:p>
            <a:pPr marL="393700" indent="-34290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All Pandas data structures are value </a:t>
            </a:r>
            <a:r>
              <a:rPr lang="en-US" sz="2800" b="0" i="0" dirty="0">
                <a:solidFill>
                  <a:srgbClr val="000000"/>
                </a:solidFill>
                <a:effectLst/>
                <a:highlight>
                  <a:srgbClr val="00FFFF"/>
                </a:highlight>
                <a:latin typeface="Times New Roman" panose="02020603050405020304" pitchFamily="18" charset="0"/>
                <a:cs typeface="Times New Roman" panose="02020603050405020304" pitchFamily="18" charset="0"/>
              </a:rPr>
              <a:t>mutable </a:t>
            </a:r>
            <a:r>
              <a:rPr lang="en-US" sz="2800" b="0" i="0" dirty="0">
                <a:solidFill>
                  <a:srgbClr val="000000"/>
                </a:solidFill>
                <a:effectLst/>
                <a:latin typeface="Times New Roman" panose="02020603050405020304" pitchFamily="18" charset="0"/>
                <a:cs typeface="Times New Roman" panose="02020603050405020304" pitchFamily="18" charset="0"/>
              </a:rPr>
              <a:t>(can be changed) and except Series, all are size mutable. </a:t>
            </a:r>
          </a:p>
          <a:p>
            <a:pPr marL="393700" indent="-342900" algn="just">
              <a:buFont typeface="Arial" panose="020B0604020202020204" pitchFamily="34" charset="0"/>
              <a:buChar char="•"/>
            </a:pPr>
            <a:r>
              <a:rPr lang="en-US" sz="2800" b="0" i="0" dirty="0">
                <a:solidFill>
                  <a:srgbClr val="000000"/>
                </a:solidFill>
                <a:effectLst/>
                <a:highlight>
                  <a:srgbClr val="00FF00"/>
                </a:highlight>
                <a:latin typeface="Times New Roman" panose="02020603050405020304" pitchFamily="18" charset="0"/>
                <a:cs typeface="Times New Roman" panose="02020603050405020304" pitchFamily="18" charset="0"/>
              </a:rPr>
              <a:t>Series is size immutable.</a:t>
            </a:r>
          </a:p>
          <a:p>
            <a:pPr marL="393700" indent="-342900" algn="just">
              <a:buFont typeface="Arial" panose="020B0604020202020204" pitchFamily="34" charset="0"/>
              <a:buChar char="•"/>
            </a:pPr>
            <a:r>
              <a:rPr lang="en-US" sz="2800" b="0" i="0" dirty="0" err="1">
                <a:solidFill>
                  <a:srgbClr val="000000"/>
                </a:solidFill>
                <a:effectLst/>
                <a:latin typeface="Times New Roman" panose="02020603050405020304" pitchFamily="18" charset="0"/>
                <a:cs typeface="Times New Roman" panose="02020603050405020304" pitchFamily="18" charset="0"/>
              </a:rPr>
              <a:t>DataFrame</a:t>
            </a:r>
            <a:r>
              <a:rPr lang="en-US" sz="2800" b="0" i="0" dirty="0">
                <a:solidFill>
                  <a:srgbClr val="000000"/>
                </a:solidFill>
                <a:effectLst/>
                <a:latin typeface="Times New Roman" panose="02020603050405020304" pitchFamily="18" charset="0"/>
                <a:cs typeface="Times New Roman" panose="02020603050405020304" pitchFamily="18" charset="0"/>
              </a:rPr>
              <a:t> is widely used and one of the most important data structures. Panel is used much less</a:t>
            </a:r>
          </a:p>
          <a:p>
            <a:endParaRPr lang="en-IN" dirty="0"/>
          </a:p>
        </p:txBody>
      </p:sp>
    </p:spTree>
    <p:extLst>
      <p:ext uri="{BB962C8B-B14F-4D97-AF65-F5344CB8AC3E}">
        <p14:creationId xmlns:p14="http://schemas.microsoft.com/office/powerpoint/2010/main" val="311957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6A85-86C1-34BB-28CC-0A687580D051}"/>
              </a:ext>
            </a:extLst>
          </p:cNvPr>
          <p:cNvSpPr>
            <a:spLocks noGrp="1"/>
          </p:cNvSpPr>
          <p:nvPr>
            <p:ph type="title"/>
          </p:nvPr>
        </p:nvSpPr>
        <p:spPr>
          <a:xfrm>
            <a:off x="838200" y="116550"/>
            <a:ext cx="10515600" cy="717951"/>
          </a:xfrm>
        </p:spPr>
        <p:txBody>
          <a:bodyPr/>
          <a:lstStyle/>
          <a:p>
            <a:r>
              <a:rPr lang="en-IN" b="1" dirty="0"/>
              <a:t>Series in Pandas </a:t>
            </a:r>
            <a:endParaRPr lang="en-IN" dirty="0"/>
          </a:p>
        </p:txBody>
      </p:sp>
      <p:sp>
        <p:nvSpPr>
          <p:cNvPr id="3" name="Content Placeholder 2">
            <a:extLst>
              <a:ext uri="{FF2B5EF4-FFF2-40B4-BE49-F238E27FC236}">
                <a16:creationId xmlns:a16="http://schemas.microsoft.com/office/drawing/2014/main" id="{55C8F1E3-FC34-DCB0-DE5F-D0E08AA627C9}"/>
              </a:ext>
            </a:extLst>
          </p:cNvPr>
          <p:cNvSpPr>
            <a:spLocks noGrp="1"/>
          </p:cNvSpPr>
          <p:nvPr>
            <p:ph idx="1"/>
          </p:nvPr>
        </p:nvSpPr>
        <p:spPr>
          <a:xfrm>
            <a:off x="404567" y="989357"/>
            <a:ext cx="10515600" cy="5587352"/>
          </a:xfrm>
        </p:spPr>
        <p:txBody>
          <a:bodyPr>
            <a:normAutofit fontScale="85000" lnSpcReduction="20000"/>
          </a:bodyPr>
          <a:lstStyle/>
          <a:p>
            <a:pPr algn="l"/>
            <a:r>
              <a:rPr lang="en-US" b="0" i="0" dirty="0">
                <a:solidFill>
                  <a:srgbClr val="000000"/>
                </a:solidFill>
                <a:effectLst/>
                <a:latin typeface="Verdana" panose="020B0604030504040204" pitchFamily="34" charset="0"/>
              </a:rPr>
              <a:t>A Pandas Series is like a column in a table.</a:t>
            </a:r>
          </a:p>
          <a:p>
            <a:pPr algn="l"/>
            <a:r>
              <a:rPr lang="en-US" b="0" i="0" dirty="0">
                <a:solidFill>
                  <a:srgbClr val="000000"/>
                </a:solidFill>
                <a:effectLst/>
                <a:latin typeface="Verdana" panose="020B0604030504040204" pitchFamily="34" charset="0"/>
              </a:rPr>
              <a:t>It is a one-dimensional array holding data of any type.</a:t>
            </a:r>
          </a:p>
          <a:p>
            <a:pPr marL="0" indent="0" algn="l">
              <a:buNone/>
            </a:pPr>
            <a:endParaRPr lang="en-US" dirty="0">
              <a:solidFill>
                <a:srgbClr val="000000"/>
              </a:solidFill>
              <a:latin typeface="Verdana" panose="020B0604030504040204" pitchFamily="34" charset="0"/>
            </a:endParaRPr>
          </a:p>
          <a:p>
            <a:pPr marL="0" indent="0" algn="l">
              <a:buNone/>
            </a:pPr>
            <a:r>
              <a:rPr lang="en-US" b="1" dirty="0">
                <a:solidFill>
                  <a:srgbClr val="000000"/>
                </a:solidFill>
                <a:latin typeface="Verdana" panose="020B0604030504040204" pitchFamily="34" charset="0"/>
              </a:rPr>
              <a:t>Example: </a:t>
            </a:r>
          </a:p>
          <a:p>
            <a:pPr marL="0" indent="0" algn="l">
              <a:buNone/>
            </a:pPr>
            <a:r>
              <a:rPr lang="en-US" b="0" i="0" dirty="0">
                <a:solidFill>
                  <a:srgbClr val="000000"/>
                </a:solidFill>
                <a:effectLst/>
                <a:latin typeface="Verdana" panose="020B0604030504040204" pitchFamily="34" charset="0"/>
              </a:rPr>
              <a:t>import pandas as pd</a:t>
            </a:r>
          </a:p>
          <a:p>
            <a:pPr marL="0" indent="0" algn="l">
              <a:buNone/>
            </a:pPr>
            <a:r>
              <a:rPr lang="en-US" b="0" i="0" dirty="0">
                <a:solidFill>
                  <a:srgbClr val="000000"/>
                </a:solidFill>
                <a:effectLst/>
                <a:latin typeface="Verdana" panose="020B0604030504040204" pitchFamily="34" charset="0"/>
              </a:rPr>
              <a:t>a = [1, 7, 2]</a:t>
            </a:r>
          </a:p>
          <a:p>
            <a:pPr marL="0" indent="0" algn="l">
              <a:buNone/>
            </a:pPr>
            <a:r>
              <a:rPr lang="en-US" b="0" i="0" dirty="0" err="1">
                <a:solidFill>
                  <a:srgbClr val="000000"/>
                </a:solidFill>
                <a:effectLst/>
                <a:latin typeface="Verdana" panose="020B0604030504040204" pitchFamily="34" charset="0"/>
              </a:rPr>
              <a:t>myvar</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pd.Series</a:t>
            </a:r>
            <a:r>
              <a:rPr lang="en-US" b="0" i="0" dirty="0">
                <a:solidFill>
                  <a:srgbClr val="000000"/>
                </a:solidFill>
                <a:effectLst/>
                <a:latin typeface="Verdana" panose="020B0604030504040204" pitchFamily="34" charset="0"/>
              </a:rPr>
              <a:t>(a)</a:t>
            </a:r>
          </a:p>
          <a:p>
            <a:pPr marL="0" indent="0" algn="l">
              <a:buNone/>
            </a:pPr>
            <a:r>
              <a:rPr lang="en-US" b="0" i="0" dirty="0">
                <a:solidFill>
                  <a:srgbClr val="000000"/>
                </a:solidFill>
                <a:effectLst/>
                <a:latin typeface="Verdana" panose="020B0604030504040204" pitchFamily="34" charset="0"/>
              </a:rPr>
              <a:t>print(</a:t>
            </a:r>
            <a:r>
              <a:rPr lang="en-US" b="0" i="0" dirty="0" err="1">
                <a:solidFill>
                  <a:srgbClr val="000000"/>
                </a:solidFill>
                <a:effectLst/>
                <a:latin typeface="Verdana" panose="020B0604030504040204" pitchFamily="34" charset="0"/>
              </a:rPr>
              <a:t>myvar</a:t>
            </a:r>
            <a:r>
              <a:rPr lang="en-US" b="0" i="0" dirty="0">
                <a:solidFill>
                  <a:srgbClr val="000000"/>
                </a:solidFill>
                <a:effectLst/>
                <a:latin typeface="Verdana" panose="020B0604030504040204" pitchFamily="34" charset="0"/>
              </a:rPr>
              <a:t>)</a:t>
            </a:r>
          </a:p>
          <a:p>
            <a:pPr marL="0" indent="0" algn="l">
              <a:buNone/>
            </a:pPr>
            <a:endParaRPr lang="en-US" b="1" i="0" dirty="0">
              <a:solidFill>
                <a:srgbClr val="000000"/>
              </a:solidFill>
              <a:effectLst/>
              <a:latin typeface="Verdana" panose="020B0604030504040204" pitchFamily="34" charset="0"/>
            </a:endParaRPr>
          </a:p>
          <a:p>
            <a:pPr marL="0" indent="0" algn="l">
              <a:buNone/>
            </a:pPr>
            <a:r>
              <a:rPr lang="en-US" b="1" i="0" dirty="0">
                <a:solidFill>
                  <a:srgbClr val="000000"/>
                </a:solidFill>
                <a:effectLst/>
                <a:latin typeface="Verdana" panose="020B0604030504040204" pitchFamily="34" charset="0"/>
              </a:rPr>
              <a:t>OUTPUT</a:t>
            </a:r>
          </a:p>
          <a:p>
            <a:r>
              <a:rPr lang="en-IN" dirty="0"/>
              <a:t>0    1</a:t>
            </a:r>
          </a:p>
          <a:p>
            <a:r>
              <a:rPr lang="en-IN" dirty="0"/>
              <a:t>1    7</a:t>
            </a:r>
          </a:p>
          <a:p>
            <a:r>
              <a:rPr lang="en-IN" dirty="0"/>
              <a:t>2    2</a:t>
            </a:r>
          </a:p>
          <a:p>
            <a:r>
              <a:rPr lang="en-IN" dirty="0" err="1"/>
              <a:t>dtype</a:t>
            </a:r>
            <a:r>
              <a:rPr lang="en-IN" dirty="0"/>
              <a:t>: int64</a:t>
            </a:r>
          </a:p>
        </p:txBody>
      </p:sp>
    </p:spTree>
    <p:extLst>
      <p:ext uri="{BB962C8B-B14F-4D97-AF65-F5344CB8AC3E}">
        <p14:creationId xmlns:p14="http://schemas.microsoft.com/office/powerpoint/2010/main" val="305798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4453-CC13-76F5-9189-1A773CF7EBCB}"/>
              </a:ext>
            </a:extLst>
          </p:cNvPr>
          <p:cNvSpPr>
            <a:spLocks noGrp="1"/>
          </p:cNvSpPr>
          <p:nvPr>
            <p:ph type="title"/>
          </p:nvPr>
        </p:nvSpPr>
        <p:spPr>
          <a:xfrm>
            <a:off x="583676" y="0"/>
            <a:ext cx="10515600" cy="1131217"/>
          </a:xfrm>
        </p:spPr>
        <p:txBody>
          <a:bodyPr>
            <a:normAutofit fontScale="90000"/>
          </a:bodyPr>
          <a:lstStyle/>
          <a:p>
            <a:br>
              <a:rPr lang="en-IN" b="0" i="0" dirty="0">
                <a:solidFill>
                  <a:srgbClr val="00B050"/>
                </a:solidFill>
                <a:effectLst/>
                <a:latin typeface="Segoe UI" panose="020B0502040204020203" pitchFamily="34" charset="0"/>
              </a:rPr>
            </a:br>
            <a:r>
              <a:rPr lang="en-IN" b="0" i="0" dirty="0">
                <a:solidFill>
                  <a:srgbClr val="00B050"/>
                </a:solidFill>
                <a:effectLst/>
                <a:latin typeface="Segoe UI" panose="020B0502040204020203" pitchFamily="34" charset="0"/>
              </a:rPr>
              <a:t>Labels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50B44E8-29D4-2A8D-1184-A08A7C1357C8}"/>
              </a:ext>
            </a:extLst>
          </p:cNvPr>
          <p:cNvSpPr>
            <a:spLocks noGrp="1"/>
          </p:cNvSpPr>
          <p:nvPr>
            <p:ph idx="1"/>
          </p:nvPr>
        </p:nvSpPr>
        <p:spPr>
          <a:xfrm>
            <a:off x="423421" y="1253331"/>
            <a:ext cx="10515600" cy="5239544"/>
          </a:xfrm>
        </p:spPr>
        <p:txBody>
          <a:bodyPr>
            <a:normAutofit fontScale="92500"/>
          </a:bodyPr>
          <a:lstStyle/>
          <a:p>
            <a:pPr marL="0" indent="0" algn="just">
              <a:buNone/>
            </a:pPr>
            <a:r>
              <a:rPr lang="en-US" sz="2000" dirty="0">
                <a:solidFill>
                  <a:srgbClr val="000000"/>
                </a:solidFill>
                <a:latin typeface="Verdana" panose="020B0604030504040204" pitchFamily="34" charset="0"/>
              </a:rPr>
              <a:t>T</a:t>
            </a:r>
            <a:r>
              <a:rPr lang="en-US" sz="2000" b="0" i="0" dirty="0">
                <a:solidFill>
                  <a:srgbClr val="000000"/>
                </a:solidFill>
                <a:effectLst/>
                <a:latin typeface="Verdana" panose="020B0604030504040204" pitchFamily="34" charset="0"/>
              </a:rPr>
              <a:t>he values are labeled with their index number. The first value has an index 0, second value has an index 1 etc. This label can be used to access a specified value.</a:t>
            </a:r>
          </a:p>
          <a:p>
            <a:pPr marL="0" indent="0" algn="l">
              <a:buNone/>
            </a:pPr>
            <a:endParaRPr lang="en-US" dirty="0">
              <a:solidFill>
                <a:srgbClr val="000000"/>
              </a:solidFill>
              <a:latin typeface="Verdana" panose="020B0604030504040204" pitchFamily="34" charset="0"/>
            </a:endParaRPr>
          </a:p>
          <a:p>
            <a:pPr marL="0" indent="0" algn="l">
              <a:buNone/>
            </a:pPr>
            <a:r>
              <a:rPr lang="en-US" b="1" dirty="0">
                <a:solidFill>
                  <a:srgbClr val="000000"/>
                </a:solidFill>
                <a:latin typeface="Verdana" panose="020B0604030504040204" pitchFamily="34" charset="0"/>
              </a:rPr>
              <a:t>Example---</a:t>
            </a:r>
          </a:p>
          <a:p>
            <a:pPr marL="0" indent="0" algn="l">
              <a:buNone/>
            </a:pPr>
            <a:r>
              <a:rPr lang="en-US" sz="2400" i="0" dirty="0">
                <a:solidFill>
                  <a:srgbClr val="000000"/>
                </a:solidFill>
                <a:effectLst/>
                <a:latin typeface="Verdana" panose="020B0604030504040204" pitchFamily="34" charset="0"/>
              </a:rPr>
              <a:t>import pandas as pd</a:t>
            </a:r>
          </a:p>
          <a:p>
            <a:pPr marL="0" indent="0" algn="l">
              <a:buNone/>
            </a:pPr>
            <a:r>
              <a:rPr lang="en-US" sz="2400" i="0" dirty="0">
                <a:solidFill>
                  <a:srgbClr val="000000"/>
                </a:solidFill>
                <a:effectLst/>
                <a:latin typeface="Verdana" panose="020B0604030504040204" pitchFamily="34" charset="0"/>
              </a:rPr>
              <a:t>a = [1, 7, 2]</a:t>
            </a:r>
          </a:p>
          <a:p>
            <a:pPr marL="0" indent="0" algn="l">
              <a:buNone/>
            </a:pPr>
            <a:r>
              <a:rPr lang="en-US" sz="2400" i="0" dirty="0" err="1">
                <a:solidFill>
                  <a:srgbClr val="000000"/>
                </a:solidFill>
                <a:effectLst/>
                <a:latin typeface="Verdana" panose="020B0604030504040204" pitchFamily="34" charset="0"/>
              </a:rPr>
              <a:t>myvar</a:t>
            </a:r>
            <a:r>
              <a:rPr lang="en-US" sz="2400" i="0" dirty="0">
                <a:solidFill>
                  <a:srgbClr val="000000"/>
                </a:solidFill>
                <a:effectLst/>
                <a:latin typeface="Verdana" panose="020B0604030504040204" pitchFamily="34" charset="0"/>
              </a:rPr>
              <a:t> = </a:t>
            </a:r>
            <a:r>
              <a:rPr lang="en-US" sz="2400" i="0" dirty="0" err="1">
                <a:solidFill>
                  <a:srgbClr val="000000"/>
                </a:solidFill>
                <a:effectLst/>
                <a:latin typeface="Verdana" panose="020B0604030504040204" pitchFamily="34" charset="0"/>
              </a:rPr>
              <a:t>pd.Series</a:t>
            </a:r>
            <a:r>
              <a:rPr lang="en-US" sz="2400" i="0" dirty="0">
                <a:solidFill>
                  <a:srgbClr val="000000"/>
                </a:solidFill>
                <a:effectLst/>
                <a:latin typeface="Verdana" panose="020B0604030504040204" pitchFamily="34" charset="0"/>
              </a:rPr>
              <a:t>(a)</a:t>
            </a:r>
          </a:p>
          <a:p>
            <a:pPr marL="0" indent="0" algn="l">
              <a:buNone/>
            </a:pPr>
            <a:r>
              <a:rPr lang="en-US" sz="2400" i="0" dirty="0">
                <a:solidFill>
                  <a:srgbClr val="000000"/>
                </a:solidFill>
                <a:effectLst/>
                <a:latin typeface="Verdana" panose="020B0604030504040204" pitchFamily="34" charset="0"/>
              </a:rPr>
              <a:t>print(</a:t>
            </a:r>
            <a:r>
              <a:rPr lang="en-US" sz="2400" i="0" dirty="0" err="1">
                <a:solidFill>
                  <a:srgbClr val="000000"/>
                </a:solidFill>
                <a:effectLst/>
                <a:latin typeface="Verdana" panose="020B0604030504040204" pitchFamily="34" charset="0"/>
              </a:rPr>
              <a:t>myvar</a:t>
            </a:r>
            <a:r>
              <a:rPr lang="en-US" sz="2400" i="0" dirty="0">
                <a:solidFill>
                  <a:srgbClr val="000000"/>
                </a:solidFill>
                <a:effectLst/>
                <a:latin typeface="Verdana" panose="020B0604030504040204" pitchFamily="34" charset="0"/>
              </a:rPr>
              <a:t>[0])</a:t>
            </a:r>
          </a:p>
          <a:p>
            <a:pPr marL="0" indent="0" algn="l">
              <a:buNone/>
            </a:pPr>
            <a:endParaRPr lang="en-US" dirty="0">
              <a:solidFill>
                <a:srgbClr val="000000"/>
              </a:solidFill>
              <a:latin typeface="Verdana" panose="020B0604030504040204" pitchFamily="34" charset="0"/>
            </a:endParaRPr>
          </a:p>
          <a:p>
            <a:pPr marL="0" indent="0" algn="l">
              <a:buNone/>
            </a:pPr>
            <a:endParaRPr lang="en-US" dirty="0">
              <a:solidFill>
                <a:srgbClr val="000000"/>
              </a:solidFill>
              <a:latin typeface="Verdana" panose="020B0604030504040204" pitchFamily="34" charset="0"/>
            </a:endParaRPr>
          </a:p>
          <a:p>
            <a:pPr marL="0" indent="0" algn="l">
              <a:buNone/>
            </a:pPr>
            <a:r>
              <a:rPr lang="en-US" b="0" i="0" dirty="0">
                <a:solidFill>
                  <a:srgbClr val="000000"/>
                </a:solidFill>
                <a:effectLst/>
                <a:latin typeface="Verdana" panose="020B0604030504040204" pitchFamily="34" charset="0"/>
              </a:rPr>
              <a:t>Output</a:t>
            </a:r>
          </a:p>
          <a:p>
            <a:pPr marL="0" indent="0" algn="l">
              <a:buNone/>
            </a:pPr>
            <a:r>
              <a:rPr lang="en-US" dirty="0">
                <a:solidFill>
                  <a:srgbClr val="000000"/>
                </a:solidFill>
                <a:latin typeface="Verdana" panose="020B0604030504040204" pitchFamily="34" charset="0"/>
              </a:rPr>
              <a:t>1</a:t>
            </a:r>
            <a:endParaRPr lang="en-US"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390779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5B04-C66B-2459-3A63-D0FA5ED024D7}"/>
              </a:ext>
            </a:extLst>
          </p:cNvPr>
          <p:cNvSpPr>
            <a:spLocks noGrp="1"/>
          </p:cNvSpPr>
          <p:nvPr>
            <p:ph type="title"/>
          </p:nvPr>
        </p:nvSpPr>
        <p:spPr>
          <a:xfrm>
            <a:off x="706225" y="263950"/>
            <a:ext cx="10515600" cy="1325563"/>
          </a:xfrm>
        </p:spPr>
        <p:txBody>
          <a:bodyPr/>
          <a:lstStyle/>
          <a:p>
            <a:pPr algn="ctr"/>
            <a:r>
              <a:rPr lang="en-IN" b="1" i="0" dirty="0">
                <a:solidFill>
                  <a:srgbClr val="00B050"/>
                </a:solidFill>
                <a:effectLst/>
                <a:latin typeface="Segoe UI" panose="020B0502040204020203" pitchFamily="34" charset="0"/>
              </a:rPr>
              <a:t>Create Labels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979D3DE-1884-08C2-1AD2-2F3DA46A61BF}"/>
              </a:ext>
            </a:extLst>
          </p:cNvPr>
          <p:cNvSpPr>
            <a:spLocks noGrp="1"/>
          </p:cNvSpPr>
          <p:nvPr>
            <p:ph idx="1"/>
          </p:nvPr>
        </p:nvSpPr>
        <p:spPr>
          <a:xfrm>
            <a:off x="489408" y="1253331"/>
            <a:ext cx="10515600" cy="4351338"/>
          </a:xfrm>
        </p:spPr>
        <p:txBody>
          <a:bodyPr>
            <a:normAutofit fontScale="70000" lnSpcReduction="20000"/>
          </a:bodyPr>
          <a:lstStyle/>
          <a:p>
            <a:pPr marL="0" indent="0">
              <a:buNone/>
            </a:pPr>
            <a:r>
              <a:rPr lang="en-US" dirty="0"/>
              <a:t>With the index argument, you can name your own labels.</a:t>
            </a:r>
          </a:p>
          <a:p>
            <a:endParaRPr lang="en-US" dirty="0"/>
          </a:p>
          <a:p>
            <a:pPr marL="0" indent="0">
              <a:buNone/>
            </a:pPr>
            <a:r>
              <a:rPr lang="en-IN" dirty="0"/>
              <a:t>import pandas as pd</a:t>
            </a:r>
          </a:p>
          <a:p>
            <a:pPr marL="0" indent="0">
              <a:buNone/>
            </a:pPr>
            <a:r>
              <a:rPr lang="en-IN" dirty="0"/>
              <a:t>a = [1, 7, 2]</a:t>
            </a:r>
          </a:p>
          <a:p>
            <a:pPr marL="0" indent="0">
              <a:buNone/>
            </a:pPr>
            <a:r>
              <a:rPr lang="en-IN" dirty="0" err="1"/>
              <a:t>myvar</a:t>
            </a:r>
            <a:r>
              <a:rPr lang="en-IN" dirty="0"/>
              <a:t> = </a:t>
            </a:r>
            <a:r>
              <a:rPr lang="en-IN" dirty="0" err="1"/>
              <a:t>pd.Series</a:t>
            </a:r>
            <a:r>
              <a:rPr lang="en-IN" dirty="0"/>
              <a:t>(a, index = ["x", "y", "z"])</a:t>
            </a:r>
          </a:p>
          <a:p>
            <a:pPr marL="0" indent="0">
              <a:buNone/>
            </a:pPr>
            <a:r>
              <a:rPr lang="en-IN" dirty="0"/>
              <a:t>print(</a:t>
            </a:r>
            <a:r>
              <a:rPr lang="en-IN" dirty="0" err="1"/>
              <a:t>myvar</a:t>
            </a:r>
            <a:r>
              <a:rPr lang="en-IN" dirty="0"/>
              <a:t>)</a:t>
            </a:r>
          </a:p>
          <a:p>
            <a:pPr marL="0" indent="0">
              <a:buNone/>
            </a:pPr>
            <a:endParaRPr lang="en-IN" dirty="0"/>
          </a:p>
          <a:p>
            <a:pPr marL="0" indent="0">
              <a:buNone/>
            </a:pPr>
            <a:r>
              <a:rPr lang="en-IN" sz="3600" b="1" dirty="0"/>
              <a:t>Output</a:t>
            </a:r>
          </a:p>
          <a:p>
            <a:pPr marL="0" indent="0">
              <a:buNone/>
            </a:pPr>
            <a:r>
              <a:rPr lang="pl-PL" dirty="0"/>
              <a:t>x    1</a:t>
            </a:r>
          </a:p>
          <a:p>
            <a:pPr marL="0" indent="0">
              <a:buNone/>
            </a:pPr>
            <a:r>
              <a:rPr lang="pl-PL" dirty="0"/>
              <a:t>y    7</a:t>
            </a:r>
          </a:p>
          <a:p>
            <a:pPr marL="0" indent="0">
              <a:buNone/>
            </a:pPr>
            <a:r>
              <a:rPr lang="pl-PL" dirty="0"/>
              <a:t>z    2</a:t>
            </a:r>
          </a:p>
          <a:p>
            <a:pPr marL="0" indent="0">
              <a:buNone/>
            </a:pPr>
            <a:r>
              <a:rPr lang="pl-PL" dirty="0"/>
              <a:t>dtype: int64</a:t>
            </a:r>
            <a:endParaRPr lang="en-IN" dirty="0"/>
          </a:p>
        </p:txBody>
      </p:sp>
    </p:spTree>
    <p:extLst>
      <p:ext uri="{BB962C8B-B14F-4D97-AF65-F5344CB8AC3E}">
        <p14:creationId xmlns:p14="http://schemas.microsoft.com/office/powerpoint/2010/main" val="292948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3F35-CBA3-36F9-7C67-3F07BAFA887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Key/Value Objects as Series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A9E5862-CC10-87B6-8D59-597F68C9DB15}"/>
              </a:ext>
            </a:extLst>
          </p:cNvPr>
          <p:cNvSpPr>
            <a:spLocks noGrp="1"/>
          </p:cNvSpPr>
          <p:nvPr>
            <p:ph idx="1"/>
          </p:nvPr>
        </p:nvSpPr>
        <p:spPr>
          <a:xfrm>
            <a:off x="479982" y="1253330"/>
            <a:ext cx="10515600" cy="5604669"/>
          </a:xfrm>
        </p:spPr>
        <p:txBody>
          <a:bodyPr>
            <a:normAutofit fontScale="92500" lnSpcReduction="20000"/>
          </a:bodyPr>
          <a:lstStyle/>
          <a:p>
            <a:pPr marL="0" indent="0" algn="l">
              <a:buNone/>
            </a:pPr>
            <a:r>
              <a:rPr lang="en-US" sz="3200" b="1"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simple Pandas Series from a dictionary:</a:t>
            </a:r>
          </a:p>
          <a:p>
            <a:pPr marL="0" indent="0">
              <a:buNone/>
            </a:pPr>
            <a:endParaRPr lang="en-US" dirty="0"/>
          </a:p>
          <a:p>
            <a:pPr marL="0" indent="0">
              <a:buNone/>
            </a:pPr>
            <a:r>
              <a:rPr lang="en-US" dirty="0"/>
              <a:t>import pandas as pd</a:t>
            </a:r>
          </a:p>
          <a:p>
            <a:pPr marL="0" indent="0">
              <a:buNone/>
            </a:pPr>
            <a:r>
              <a:rPr lang="en-US" dirty="0"/>
              <a:t>calories = {"day1": 420, "day2": 380, "day3": 390}</a:t>
            </a:r>
          </a:p>
          <a:p>
            <a:pPr marL="0" indent="0">
              <a:buNone/>
            </a:pPr>
            <a:r>
              <a:rPr lang="en-US" dirty="0" err="1"/>
              <a:t>myvar</a:t>
            </a:r>
            <a:r>
              <a:rPr lang="en-US" dirty="0"/>
              <a:t> = </a:t>
            </a:r>
            <a:r>
              <a:rPr lang="en-US" dirty="0" err="1"/>
              <a:t>pd.Series</a:t>
            </a:r>
            <a:r>
              <a:rPr lang="en-US" dirty="0"/>
              <a:t>(calories)</a:t>
            </a:r>
          </a:p>
          <a:p>
            <a:pPr marL="0" indent="0">
              <a:buNone/>
            </a:pPr>
            <a:r>
              <a:rPr lang="en-US" dirty="0"/>
              <a:t>print(</a:t>
            </a:r>
            <a:r>
              <a:rPr lang="en-US" dirty="0" err="1"/>
              <a:t>myvar</a:t>
            </a:r>
            <a:r>
              <a:rPr lang="en-US" dirty="0"/>
              <a:t>)</a:t>
            </a:r>
          </a:p>
          <a:p>
            <a:pPr marL="0" indent="0">
              <a:buNone/>
            </a:pPr>
            <a:endParaRPr lang="en-US" dirty="0"/>
          </a:p>
          <a:p>
            <a:pPr marL="0" indent="0">
              <a:buNone/>
            </a:pPr>
            <a:r>
              <a:rPr lang="en-US" b="1" dirty="0"/>
              <a:t>OUTPUT</a:t>
            </a:r>
          </a:p>
          <a:p>
            <a:pPr marL="0" indent="0">
              <a:buNone/>
            </a:pPr>
            <a:r>
              <a:rPr lang="en-US" dirty="0"/>
              <a:t>day1    420</a:t>
            </a:r>
          </a:p>
          <a:p>
            <a:pPr marL="0" indent="0">
              <a:buNone/>
            </a:pPr>
            <a:r>
              <a:rPr lang="en-US" dirty="0"/>
              <a:t>day2    380</a:t>
            </a:r>
          </a:p>
          <a:p>
            <a:pPr marL="0" indent="0">
              <a:buNone/>
            </a:pPr>
            <a:r>
              <a:rPr lang="en-US" dirty="0"/>
              <a:t>day3    390</a:t>
            </a:r>
          </a:p>
          <a:p>
            <a:pPr marL="0" indent="0">
              <a:buNone/>
            </a:pPr>
            <a:r>
              <a:rPr lang="en-US" dirty="0" err="1"/>
              <a:t>dtype</a:t>
            </a:r>
            <a:r>
              <a:rPr lang="en-US" dirty="0"/>
              <a:t>: int64</a:t>
            </a:r>
            <a:endParaRPr lang="en-IN" dirty="0"/>
          </a:p>
        </p:txBody>
      </p:sp>
    </p:spTree>
    <p:extLst>
      <p:ext uri="{BB962C8B-B14F-4D97-AF65-F5344CB8AC3E}">
        <p14:creationId xmlns:p14="http://schemas.microsoft.com/office/powerpoint/2010/main" val="280500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6A3E-18A1-1B07-05A7-A93F81A9B88D}"/>
              </a:ext>
            </a:extLst>
          </p:cNvPr>
          <p:cNvSpPr>
            <a:spLocks noGrp="1"/>
          </p:cNvSpPr>
          <p:nvPr>
            <p:ph type="title"/>
          </p:nvPr>
        </p:nvSpPr>
        <p:spPr>
          <a:xfrm>
            <a:off x="838200" y="318472"/>
            <a:ext cx="10515600" cy="1325563"/>
          </a:xfrm>
        </p:spPr>
        <p:txBody>
          <a:bodyPr/>
          <a:lstStyle/>
          <a:p>
            <a:pPr algn="ctr"/>
            <a:r>
              <a:rPr lang="en-IN" b="1" dirty="0"/>
              <a:t>Introduction to NumPy</a:t>
            </a:r>
            <a:endParaRPr lang="en-IN" dirty="0"/>
          </a:p>
        </p:txBody>
      </p:sp>
      <p:sp>
        <p:nvSpPr>
          <p:cNvPr id="3" name="Content Placeholder 2">
            <a:extLst>
              <a:ext uri="{FF2B5EF4-FFF2-40B4-BE49-F238E27FC236}">
                <a16:creationId xmlns:a16="http://schemas.microsoft.com/office/drawing/2014/main" id="{369E53E7-A35E-1357-24E0-B3954CFAE604}"/>
              </a:ext>
            </a:extLst>
          </p:cNvPr>
          <p:cNvSpPr>
            <a:spLocks noGrp="1"/>
          </p:cNvSpPr>
          <p:nvPr>
            <p:ph idx="1"/>
          </p:nvPr>
        </p:nvSpPr>
        <p:spPr/>
        <p:txBody>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NumPy is a Python package which stands for 'Numerical Python’.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It is a </a:t>
            </a: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library consisting of multidimensional array objects and a collection of routines for processing of array.</a:t>
            </a:r>
          </a:p>
          <a:p>
            <a:pPr marL="50800" indent="0" algn="just">
              <a:buNone/>
            </a:pPr>
            <a:r>
              <a:rPr lang="en-US" sz="2800" b="1" i="0" dirty="0">
                <a:solidFill>
                  <a:srgbClr val="000000"/>
                </a:solidFill>
                <a:effectLst/>
                <a:latin typeface="Times New Roman" panose="02020603050405020304" pitchFamily="18" charset="0"/>
                <a:cs typeface="Times New Roman" panose="02020603050405020304" pitchFamily="18" charset="0"/>
              </a:rPr>
              <a:t>Operations using NumPy</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Using NumPy, a developer can perform the following operations −</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Mathematical and logical operations on arrays.</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Fourier transforms and routines for shape manipulation.</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Operations related to linear algebra. NumPy has in-built functions for linear algebra and random number generation</a:t>
            </a:r>
            <a:endParaRPr lang="en-IN" dirty="0"/>
          </a:p>
        </p:txBody>
      </p:sp>
    </p:spTree>
    <p:extLst>
      <p:ext uri="{BB962C8B-B14F-4D97-AF65-F5344CB8AC3E}">
        <p14:creationId xmlns:p14="http://schemas.microsoft.com/office/powerpoint/2010/main" val="70171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4E31-2EBB-5A6A-D9A1-665FB5ACD25D}"/>
              </a:ext>
            </a:extLst>
          </p:cNvPr>
          <p:cNvSpPr>
            <a:spLocks noGrp="1"/>
          </p:cNvSpPr>
          <p:nvPr>
            <p:ph type="title"/>
          </p:nvPr>
        </p:nvSpPr>
        <p:spPr>
          <a:xfrm>
            <a:off x="536542" y="169682"/>
            <a:ext cx="10515600" cy="1150071"/>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Example</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63CD8136-4D3B-28AF-D5CB-A7199A58D2A4}"/>
              </a:ext>
            </a:extLst>
          </p:cNvPr>
          <p:cNvSpPr>
            <a:spLocks noGrp="1"/>
          </p:cNvSpPr>
          <p:nvPr>
            <p:ph idx="1"/>
          </p:nvPr>
        </p:nvSpPr>
        <p:spPr>
          <a:xfrm>
            <a:off x="366859" y="1043200"/>
            <a:ext cx="11133841" cy="5645118"/>
          </a:xfrm>
        </p:spPr>
        <p:txBody>
          <a:bodyPr/>
          <a:lstStyle/>
          <a:p>
            <a:r>
              <a:rPr lang="en-US" dirty="0">
                <a:solidFill>
                  <a:srgbClr val="000000"/>
                </a:solidFill>
                <a:latin typeface="Verdana" panose="020B0604030504040204" pitchFamily="34" charset="0"/>
              </a:rPr>
              <a:t>Create a Series using only data from "day1" and "day2“—</a:t>
            </a:r>
          </a:p>
          <a:p>
            <a:pPr marL="0" indent="0">
              <a:buNone/>
            </a:pPr>
            <a:endParaRPr lang="en-US" dirty="0"/>
          </a:p>
          <a:p>
            <a:pPr marL="0" indent="0">
              <a:buNone/>
            </a:pPr>
            <a:r>
              <a:rPr lang="en-US" dirty="0"/>
              <a:t>import pandas as pd</a:t>
            </a:r>
          </a:p>
          <a:p>
            <a:pPr marL="0" indent="0">
              <a:buNone/>
            </a:pPr>
            <a:r>
              <a:rPr lang="en-US" dirty="0"/>
              <a:t>calories = {"day1": 420, "day2": 380, "day3": 390}</a:t>
            </a:r>
          </a:p>
          <a:p>
            <a:pPr marL="0" indent="0">
              <a:buNone/>
            </a:pPr>
            <a:r>
              <a:rPr lang="en-US" dirty="0" err="1"/>
              <a:t>myvar</a:t>
            </a:r>
            <a:r>
              <a:rPr lang="en-US" dirty="0"/>
              <a:t> = </a:t>
            </a:r>
            <a:r>
              <a:rPr lang="en-US" dirty="0" err="1"/>
              <a:t>pd.Series</a:t>
            </a:r>
            <a:r>
              <a:rPr lang="en-US" dirty="0"/>
              <a:t>(calories, index = ["day1", "day2"])</a:t>
            </a:r>
          </a:p>
          <a:p>
            <a:pPr marL="0" indent="0">
              <a:buNone/>
            </a:pPr>
            <a:r>
              <a:rPr lang="en-US" dirty="0"/>
              <a:t>print(</a:t>
            </a:r>
            <a:r>
              <a:rPr lang="en-US" dirty="0" err="1"/>
              <a:t>myvar</a:t>
            </a:r>
            <a:r>
              <a:rPr lang="en-US" dirty="0"/>
              <a:t>)</a:t>
            </a:r>
          </a:p>
          <a:p>
            <a:pPr marL="0" indent="0">
              <a:buNone/>
            </a:pPr>
            <a:endParaRPr lang="en-IN" dirty="0"/>
          </a:p>
          <a:p>
            <a:pPr marL="0" indent="0">
              <a:buNone/>
            </a:pPr>
            <a:r>
              <a:rPr lang="en-IN" b="1" dirty="0"/>
              <a:t>OUTPUT</a:t>
            </a:r>
          </a:p>
          <a:p>
            <a:pPr marL="0" indent="0">
              <a:buNone/>
            </a:pPr>
            <a:endParaRPr lang="en-IN" dirty="0"/>
          </a:p>
        </p:txBody>
      </p:sp>
      <p:sp>
        <p:nvSpPr>
          <p:cNvPr id="6" name="TextBox 5">
            <a:extLst>
              <a:ext uri="{FF2B5EF4-FFF2-40B4-BE49-F238E27FC236}">
                <a16:creationId xmlns:a16="http://schemas.microsoft.com/office/drawing/2014/main" id="{83E53CE4-EE8E-CD0D-514F-29D33476DFC2}"/>
              </a:ext>
            </a:extLst>
          </p:cNvPr>
          <p:cNvSpPr txBox="1"/>
          <p:nvPr/>
        </p:nvSpPr>
        <p:spPr>
          <a:xfrm>
            <a:off x="446203" y="5353135"/>
            <a:ext cx="6094428" cy="923330"/>
          </a:xfrm>
          <a:prstGeom prst="rect">
            <a:avLst/>
          </a:prstGeom>
          <a:noFill/>
        </p:spPr>
        <p:txBody>
          <a:bodyPr wrap="square">
            <a:spAutoFit/>
          </a:bodyPr>
          <a:lstStyle/>
          <a:p>
            <a:r>
              <a:rPr lang="en-US" dirty="0"/>
              <a:t>day1    420</a:t>
            </a:r>
          </a:p>
          <a:p>
            <a:r>
              <a:rPr lang="en-US" dirty="0"/>
              <a:t>day2    380</a:t>
            </a:r>
          </a:p>
          <a:p>
            <a:r>
              <a:rPr lang="en-US" dirty="0" err="1"/>
              <a:t>dtype</a:t>
            </a:r>
            <a:r>
              <a:rPr lang="en-US" dirty="0"/>
              <a:t>: int64</a:t>
            </a:r>
            <a:endParaRPr lang="en-IN" dirty="0"/>
          </a:p>
        </p:txBody>
      </p:sp>
    </p:spTree>
    <p:extLst>
      <p:ext uri="{BB962C8B-B14F-4D97-AF65-F5344CB8AC3E}">
        <p14:creationId xmlns:p14="http://schemas.microsoft.com/office/powerpoint/2010/main" val="292954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37DC-25B8-C011-0709-55D27539842D}"/>
              </a:ext>
            </a:extLst>
          </p:cNvPr>
          <p:cNvSpPr>
            <a:spLocks noGrp="1"/>
          </p:cNvSpPr>
          <p:nvPr>
            <p:ph type="title"/>
          </p:nvPr>
        </p:nvSpPr>
        <p:spPr/>
        <p:txBody>
          <a:bodyPr/>
          <a:lstStyle/>
          <a:p>
            <a:r>
              <a:rPr lang="en-IN" b="1" dirty="0"/>
              <a:t>Pandas: </a:t>
            </a:r>
            <a:r>
              <a:rPr lang="en-IN" b="1" dirty="0" err="1"/>
              <a:t>DataFrame</a:t>
            </a:r>
            <a:endParaRPr lang="en-IN" dirty="0"/>
          </a:p>
        </p:txBody>
      </p:sp>
      <p:sp>
        <p:nvSpPr>
          <p:cNvPr id="3" name="Content Placeholder 2">
            <a:extLst>
              <a:ext uri="{FF2B5EF4-FFF2-40B4-BE49-F238E27FC236}">
                <a16:creationId xmlns:a16="http://schemas.microsoft.com/office/drawing/2014/main" id="{59B59C85-CF21-B6CD-DD10-1709EC063802}"/>
              </a:ext>
            </a:extLst>
          </p:cNvPr>
          <p:cNvSpPr>
            <a:spLocks noGrp="1"/>
          </p:cNvSpPr>
          <p:nvPr>
            <p:ph idx="1"/>
          </p:nvPr>
        </p:nvSpPr>
        <p:spPr/>
        <p:txBody>
          <a:bodyPr/>
          <a:lstStyle/>
          <a:p>
            <a:pPr marL="50800" indent="0" algn="ctr">
              <a:buNone/>
            </a:pPr>
            <a: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t>A Data frame is a two-dimensional data structure, i.e., data is aligned in a tabular fashion in rows and columns.</a:t>
            </a:r>
          </a:p>
          <a:p>
            <a:pPr marL="50800" indent="0" algn="l">
              <a:buNone/>
            </a:pPr>
            <a:r>
              <a:rPr lang="en-US" sz="2800" b="0" i="0" dirty="0">
                <a:effectLst/>
                <a:latin typeface="Times New Roman" panose="02020603050405020304" pitchFamily="18" charset="0"/>
                <a:cs typeface="Times New Roman" panose="02020603050405020304" pitchFamily="18" charset="0"/>
              </a:rPr>
              <a:t>Features of </a:t>
            </a:r>
            <a:r>
              <a:rPr lang="en-US" sz="2800" b="0" i="0" dirty="0" err="1">
                <a:effectLst/>
                <a:latin typeface="Times New Roman" panose="02020603050405020304" pitchFamily="18" charset="0"/>
                <a:cs typeface="Times New Roman" panose="02020603050405020304" pitchFamily="18" charset="0"/>
              </a:rPr>
              <a:t>DataFrame</a:t>
            </a:r>
            <a:r>
              <a:rPr lang="en-US" sz="28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Potentially columns are of different types</a:t>
            </a: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Size – Mutable</a:t>
            </a: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Labeled axes (rows and columns)</a:t>
            </a: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Can Perform Arithmetic operations on rows and columns</a:t>
            </a:r>
          </a:p>
          <a:p>
            <a:endParaRPr lang="en-IN" dirty="0"/>
          </a:p>
        </p:txBody>
      </p:sp>
    </p:spTree>
    <p:extLst>
      <p:ext uri="{BB962C8B-B14F-4D97-AF65-F5344CB8AC3E}">
        <p14:creationId xmlns:p14="http://schemas.microsoft.com/office/powerpoint/2010/main" val="387942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79AC-A53F-DCF4-AB87-19372FEDAD7A}"/>
              </a:ext>
            </a:extLst>
          </p:cNvPr>
          <p:cNvSpPr>
            <a:spLocks noGrp="1"/>
          </p:cNvSpPr>
          <p:nvPr>
            <p:ph type="title"/>
          </p:nvPr>
        </p:nvSpPr>
        <p:spPr/>
        <p:txBody>
          <a:bodyPr/>
          <a:lstStyle/>
          <a:p>
            <a:r>
              <a:rPr lang="en-IN" b="1" dirty="0"/>
              <a:t>Pandas: </a:t>
            </a:r>
            <a:r>
              <a:rPr lang="en-IN" b="1" dirty="0" err="1"/>
              <a:t>DataFrame</a:t>
            </a:r>
            <a:endParaRPr lang="en-IN" dirty="0"/>
          </a:p>
        </p:txBody>
      </p:sp>
      <p:sp>
        <p:nvSpPr>
          <p:cNvPr id="3" name="Content Placeholder 2">
            <a:extLst>
              <a:ext uri="{FF2B5EF4-FFF2-40B4-BE49-F238E27FC236}">
                <a16:creationId xmlns:a16="http://schemas.microsoft.com/office/drawing/2014/main" id="{0E4E33EF-DD38-C42B-1E7D-709FAC1F58CE}"/>
              </a:ext>
            </a:extLst>
          </p:cNvPr>
          <p:cNvSpPr>
            <a:spLocks noGrp="1"/>
          </p:cNvSpPr>
          <p:nvPr>
            <p:ph idx="1"/>
          </p:nvPr>
        </p:nvSpPr>
        <p:spPr/>
        <p:txBody>
          <a:bodyPr/>
          <a:lstStyle/>
          <a:p>
            <a:pPr marL="50800" indent="0" algn="just">
              <a:buNone/>
            </a:pPr>
            <a:r>
              <a:rPr lang="en-US" sz="2800" b="0" i="0" dirty="0">
                <a:solidFill>
                  <a:srgbClr val="000000"/>
                </a:solidFill>
                <a:effectLst/>
                <a:latin typeface="Nunito" pitchFamily="2" charset="0"/>
              </a:rPr>
              <a:t>A pandas </a:t>
            </a:r>
            <a:r>
              <a:rPr lang="en-US" sz="2800" b="0" i="0" dirty="0" err="1">
                <a:solidFill>
                  <a:srgbClr val="000000"/>
                </a:solidFill>
                <a:effectLst/>
                <a:latin typeface="Nunito" pitchFamily="2" charset="0"/>
              </a:rPr>
              <a:t>DataFrame</a:t>
            </a:r>
            <a:r>
              <a:rPr lang="en-US" sz="2800" b="0" i="0" dirty="0">
                <a:solidFill>
                  <a:srgbClr val="000000"/>
                </a:solidFill>
                <a:effectLst/>
                <a:latin typeface="Nunito" pitchFamily="2" charset="0"/>
              </a:rPr>
              <a:t> can be created using various inputs like −</a:t>
            </a:r>
          </a:p>
          <a:p>
            <a:pPr marL="508000" indent="-457200" algn="l">
              <a:buFont typeface="+mj-lt"/>
              <a:buAutoNum type="alphaLcParenR"/>
            </a:pPr>
            <a:r>
              <a:rPr lang="en-US" sz="2800" b="0" i="0" dirty="0">
                <a:solidFill>
                  <a:srgbClr val="000000"/>
                </a:solidFill>
                <a:effectLst/>
                <a:latin typeface="Nunito" pitchFamily="2" charset="0"/>
              </a:rPr>
              <a:t>Lists</a:t>
            </a:r>
          </a:p>
          <a:p>
            <a:pPr marL="508000" indent="-457200" algn="l">
              <a:buFont typeface="+mj-lt"/>
              <a:buAutoNum type="alphaLcParenR"/>
            </a:pPr>
            <a:r>
              <a:rPr lang="en-US" sz="2800" b="0" i="0" dirty="0" err="1">
                <a:solidFill>
                  <a:srgbClr val="000000"/>
                </a:solidFill>
                <a:effectLst/>
                <a:latin typeface="Nunito" pitchFamily="2" charset="0"/>
              </a:rPr>
              <a:t>dict</a:t>
            </a:r>
            <a:endParaRPr lang="en-US" sz="2800" b="0" i="0" dirty="0">
              <a:solidFill>
                <a:srgbClr val="000000"/>
              </a:solidFill>
              <a:effectLst/>
              <a:latin typeface="Nunito" pitchFamily="2" charset="0"/>
            </a:endParaRPr>
          </a:p>
          <a:p>
            <a:pPr marL="508000" indent="-457200" algn="l">
              <a:buFont typeface="+mj-lt"/>
              <a:buAutoNum type="alphaLcParenR"/>
            </a:pPr>
            <a:r>
              <a:rPr lang="en-US" sz="2800" b="0" i="0" dirty="0">
                <a:solidFill>
                  <a:srgbClr val="000000"/>
                </a:solidFill>
                <a:effectLst/>
                <a:latin typeface="Nunito" pitchFamily="2" charset="0"/>
              </a:rPr>
              <a:t>Series</a:t>
            </a:r>
          </a:p>
          <a:p>
            <a:pPr marL="508000" indent="-457200" algn="l">
              <a:buFont typeface="+mj-lt"/>
              <a:buAutoNum type="alphaLcParenR"/>
            </a:pPr>
            <a:r>
              <a:rPr lang="en-US" sz="2800" b="0" i="0" dirty="0" err="1">
                <a:solidFill>
                  <a:srgbClr val="000000"/>
                </a:solidFill>
                <a:effectLst/>
                <a:latin typeface="Nunito" pitchFamily="2" charset="0"/>
              </a:rPr>
              <a:t>Numpy</a:t>
            </a:r>
            <a:r>
              <a:rPr lang="en-US" sz="2800" b="0" i="0" dirty="0">
                <a:solidFill>
                  <a:srgbClr val="000000"/>
                </a:solidFill>
                <a:effectLst/>
                <a:latin typeface="Nunito" pitchFamily="2" charset="0"/>
              </a:rPr>
              <a:t> </a:t>
            </a:r>
            <a:r>
              <a:rPr lang="en-US" sz="2800" b="0" i="0" dirty="0" err="1">
                <a:solidFill>
                  <a:srgbClr val="000000"/>
                </a:solidFill>
                <a:effectLst/>
                <a:latin typeface="Nunito" pitchFamily="2" charset="0"/>
              </a:rPr>
              <a:t>ndarrays</a:t>
            </a:r>
            <a:endParaRPr lang="en-US" sz="2800" b="0" i="0" dirty="0">
              <a:solidFill>
                <a:srgbClr val="000000"/>
              </a:solidFill>
              <a:effectLst/>
              <a:latin typeface="Nunito" pitchFamily="2" charset="0"/>
            </a:endParaRPr>
          </a:p>
          <a:p>
            <a:pPr marL="508000" indent="-457200" algn="l">
              <a:buFont typeface="+mj-lt"/>
              <a:buAutoNum type="alphaLcParenR"/>
            </a:pPr>
            <a:r>
              <a:rPr lang="en-US" sz="2800" b="0" i="0" dirty="0">
                <a:solidFill>
                  <a:srgbClr val="000000"/>
                </a:solidFill>
                <a:effectLst/>
                <a:latin typeface="Nunito" pitchFamily="2" charset="0"/>
              </a:rPr>
              <a:t>Another </a:t>
            </a:r>
            <a:r>
              <a:rPr lang="en-US" sz="2800" b="0" i="0" dirty="0" err="1">
                <a:solidFill>
                  <a:srgbClr val="000000"/>
                </a:solidFill>
                <a:effectLst/>
                <a:latin typeface="Nunito" pitchFamily="2" charset="0"/>
              </a:rPr>
              <a:t>DataFrame</a:t>
            </a:r>
            <a:endParaRPr lang="en-US" sz="2800"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161290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E92B-9B00-33DD-4385-2E147C082295}"/>
              </a:ext>
            </a:extLst>
          </p:cNvPr>
          <p:cNvSpPr>
            <a:spLocks noGrp="1"/>
          </p:cNvSpPr>
          <p:nvPr>
            <p:ph type="title"/>
          </p:nvPr>
        </p:nvSpPr>
        <p:spPr>
          <a:xfrm>
            <a:off x="838200" y="38150"/>
            <a:ext cx="10515600" cy="678287"/>
          </a:xfrm>
        </p:spPr>
        <p:txBody>
          <a:bodyPr>
            <a:normAutofit fontScale="90000"/>
          </a:bodyPr>
          <a:lstStyle/>
          <a:p>
            <a:r>
              <a:rPr lang="en-IN" b="1" dirty="0"/>
              <a:t>Pandas: </a:t>
            </a:r>
            <a:r>
              <a:rPr lang="en-IN" b="1" dirty="0" err="1"/>
              <a:t>DataFrame</a:t>
            </a:r>
            <a:endParaRPr lang="en-IN" dirty="0"/>
          </a:p>
        </p:txBody>
      </p:sp>
      <p:sp>
        <p:nvSpPr>
          <p:cNvPr id="3" name="Content Placeholder 2">
            <a:extLst>
              <a:ext uri="{FF2B5EF4-FFF2-40B4-BE49-F238E27FC236}">
                <a16:creationId xmlns:a16="http://schemas.microsoft.com/office/drawing/2014/main" id="{3744E545-C449-D850-6AF6-FDC01ED0BE1E}"/>
              </a:ext>
            </a:extLst>
          </p:cNvPr>
          <p:cNvSpPr>
            <a:spLocks noGrp="1"/>
          </p:cNvSpPr>
          <p:nvPr>
            <p:ph idx="1"/>
          </p:nvPr>
        </p:nvSpPr>
        <p:spPr>
          <a:xfrm>
            <a:off x="311085" y="999241"/>
            <a:ext cx="10825899" cy="5679207"/>
          </a:xfrm>
        </p:spPr>
        <p:txBody>
          <a:bodyPr>
            <a:normAutofit fontScale="70000" lnSpcReduction="20000"/>
          </a:bodyPr>
          <a:lstStyle/>
          <a:p>
            <a:pPr algn="l"/>
            <a:r>
              <a:rPr lang="en-US" b="0" i="0" dirty="0">
                <a:solidFill>
                  <a:srgbClr val="000000"/>
                </a:solidFill>
                <a:effectLst/>
                <a:latin typeface="Segoe UI" panose="020B0502040204020203" pitchFamily="34" charset="0"/>
              </a:rPr>
              <a:t>Example--  </a:t>
            </a:r>
            <a:r>
              <a:rPr lang="en-US" b="0" i="0" dirty="0">
                <a:solidFill>
                  <a:srgbClr val="000000"/>
                </a:solidFill>
                <a:effectLst/>
                <a:latin typeface="Verdana" panose="020B0604030504040204" pitchFamily="34" charset="0"/>
              </a:rPr>
              <a:t>Create a </a:t>
            </a:r>
            <a:r>
              <a:rPr lang="en-US" b="0" i="0" dirty="0" err="1">
                <a:solidFill>
                  <a:srgbClr val="000000"/>
                </a:solidFill>
                <a:effectLst/>
                <a:latin typeface="Verdana" panose="020B0604030504040204" pitchFamily="34" charset="0"/>
              </a:rPr>
              <a:t>DataFrame</a:t>
            </a:r>
            <a:r>
              <a:rPr lang="en-US" b="0" i="0" dirty="0">
                <a:solidFill>
                  <a:srgbClr val="000000"/>
                </a:solidFill>
                <a:effectLst/>
                <a:latin typeface="Verdana" panose="020B0604030504040204" pitchFamily="34" charset="0"/>
              </a:rPr>
              <a:t> from two Series:</a:t>
            </a:r>
          </a:p>
          <a:p>
            <a:pPr marL="0" indent="0">
              <a:buNone/>
            </a:pPr>
            <a:endParaRPr lang="en-IN" dirty="0"/>
          </a:p>
          <a:p>
            <a:pPr marL="0" indent="0">
              <a:buNone/>
            </a:pPr>
            <a:r>
              <a:rPr lang="en-IN" dirty="0"/>
              <a:t>import pandas as pd</a:t>
            </a:r>
          </a:p>
          <a:p>
            <a:pPr marL="0" indent="0">
              <a:buNone/>
            </a:pPr>
            <a:r>
              <a:rPr lang="en-IN" dirty="0"/>
              <a:t>data = {</a:t>
            </a:r>
          </a:p>
          <a:p>
            <a:pPr marL="0" indent="0">
              <a:buNone/>
            </a:pPr>
            <a:r>
              <a:rPr lang="en-IN" dirty="0"/>
              <a:t>  "calories": [420, 380, 390],</a:t>
            </a:r>
          </a:p>
          <a:p>
            <a:pPr marL="0" indent="0">
              <a:buNone/>
            </a:pPr>
            <a:r>
              <a:rPr lang="en-IN" dirty="0"/>
              <a:t>  "duration": [50, 40, 45]</a:t>
            </a:r>
          </a:p>
          <a:p>
            <a:pPr marL="0" indent="0">
              <a:buNone/>
            </a:pPr>
            <a:r>
              <a:rPr lang="en-IN" dirty="0"/>
              <a:t>}</a:t>
            </a:r>
          </a:p>
          <a:p>
            <a:pPr marL="0" indent="0">
              <a:buNone/>
            </a:pPr>
            <a:r>
              <a:rPr lang="en-IN" dirty="0" err="1"/>
              <a:t>myvar</a:t>
            </a:r>
            <a:r>
              <a:rPr lang="en-IN" dirty="0"/>
              <a:t> = </a:t>
            </a:r>
            <a:r>
              <a:rPr lang="en-IN" dirty="0" err="1"/>
              <a:t>pd.DataFrame</a:t>
            </a:r>
            <a:r>
              <a:rPr lang="en-IN" dirty="0"/>
              <a:t>(data)</a:t>
            </a:r>
          </a:p>
          <a:p>
            <a:pPr marL="0" indent="0">
              <a:buNone/>
            </a:pPr>
            <a:r>
              <a:rPr lang="en-IN" dirty="0"/>
              <a:t>print(</a:t>
            </a:r>
            <a:r>
              <a:rPr lang="en-IN" dirty="0" err="1"/>
              <a:t>myvar</a:t>
            </a:r>
            <a:r>
              <a:rPr lang="en-IN" dirty="0"/>
              <a:t>)</a:t>
            </a:r>
            <a:r>
              <a:rPr lang="fr-FR" dirty="0"/>
              <a:t> </a:t>
            </a:r>
          </a:p>
          <a:p>
            <a:pPr marL="0" indent="0">
              <a:buNone/>
            </a:pPr>
            <a:endParaRPr lang="fr-FR" dirty="0"/>
          </a:p>
          <a:p>
            <a:pPr marL="0" indent="0">
              <a:buNone/>
            </a:pPr>
            <a:endParaRPr lang="fr-FR" dirty="0"/>
          </a:p>
          <a:p>
            <a:pPr marL="0" indent="0">
              <a:buNone/>
            </a:pPr>
            <a:r>
              <a:rPr lang="fr-FR" sz="3400" b="1" dirty="0"/>
              <a:t>OUTPUT</a:t>
            </a:r>
          </a:p>
          <a:p>
            <a:pPr marL="0" indent="0">
              <a:buNone/>
            </a:pPr>
            <a:r>
              <a:rPr lang="fr-FR" dirty="0"/>
              <a:t>        calories  duration</a:t>
            </a:r>
          </a:p>
          <a:p>
            <a:pPr marL="0" indent="0">
              <a:buNone/>
            </a:pPr>
            <a:r>
              <a:rPr lang="fr-FR" dirty="0"/>
              <a:t>0       420        50</a:t>
            </a:r>
          </a:p>
          <a:p>
            <a:pPr marL="0" indent="0">
              <a:buNone/>
            </a:pPr>
            <a:r>
              <a:rPr lang="fr-FR" dirty="0"/>
              <a:t>1       380        40</a:t>
            </a:r>
          </a:p>
          <a:p>
            <a:pPr marL="0" indent="0">
              <a:buNone/>
            </a:pPr>
            <a:r>
              <a:rPr lang="fr-FR" dirty="0"/>
              <a:t>2       390        45</a:t>
            </a:r>
            <a:endParaRPr lang="en-IN" dirty="0"/>
          </a:p>
          <a:p>
            <a:pPr marL="0" indent="0">
              <a:buNone/>
            </a:pPr>
            <a:endParaRPr lang="en-IN" dirty="0"/>
          </a:p>
        </p:txBody>
      </p:sp>
    </p:spTree>
    <p:extLst>
      <p:ext uri="{BB962C8B-B14F-4D97-AF65-F5344CB8AC3E}">
        <p14:creationId xmlns:p14="http://schemas.microsoft.com/office/powerpoint/2010/main" val="1330180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7185-E02D-DB86-10CB-C5C9FCC24E0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Locate Row (loc)</a:t>
            </a:r>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 </a:t>
            </a:r>
            <a:endParaRPr lang="en-IN" dirty="0"/>
          </a:p>
        </p:txBody>
      </p:sp>
      <p:sp>
        <p:nvSpPr>
          <p:cNvPr id="3" name="Content Placeholder 2">
            <a:extLst>
              <a:ext uri="{FF2B5EF4-FFF2-40B4-BE49-F238E27FC236}">
                <a16:creationId xmlns:a16="http://schemas.microsoft.com/office/drawing/2014/main" id="{28ECE14A-C218-6859-9CC1-9FE958154063}"/>
              </a:ext>
            </a:extLst>
          </p:cNvPr>
          <p:cNvSpPr>
            <a:spLocks noGrp="1"/>
          </p:cNvSpPr>
          <p:nvPr>
            <p:ph idx="1"/>
          </p:nvPr>
        </p:nvSpPr>
        <p:spPr>
          <a:xfrm>
            <a:off x="461128" y="989814"/>
            <a:ext cx="10515600" cy="5656083"/>
          </a:xfrm>
        </p:spPr>
        <p:txBody>
          <a:bodyPr>
            <a:normAutofit fontScale="92500" lnSpcReduction="20000"/>
          </a:bodyPr>
          <a:lstStyle/>
          <a:p>
            <a:pPr marL="0" indent="0">
              <a:buNone/>
            </a:pPr>
            <a:endParaRPr lang="en-US" dirty="0"/>
          </a:p>
          <a:p>
            <a:pPr marL="0" indent="0">
              <a:buNone/>
            </a:pPr>
            <a:r>
              <a:rPr lang="en-US" dirty="0"/>
              <a:t>The </a:t>
            </a:r>
            <a:r>
              <a:rPr lang="en-US" dirty="0" err="1"/>
              <a:t>DataFrame</a:t>
            </a:r>
            <a:r>
              <a:rPr lang="en-US" dirty="0"/>
              <a:t> is like a table with rows and columns. Pandas use the </a:t>
            </a:r>
            <a:r>
              <a:rPr lang="en-US" dirty="0">
                <a:highlight>
                  <a:srgbClr val="00FF00"/>
                </a:highlight>
              </a:rPr>
              <a:t>loc attribute </a:t>
            </a:r>
            <a:r>
              <a:rPr lang="en-US" dirty="0"/>
              <a:t>to return one or more specified row(s)</a:t>
            </a:r>
          </a:p>
          <a:p>
            <a:pPr marL="0" indent="0">
              <a:buNone/>
            </a:pPr>
            <a:endParaRPr lang="en-IN" b="0" i="0" dirty="0">
              <a:solidFill>
                <a:srgbClr val="000000"/>
              </a:solidFill>
              <a:effectLst/>
              <a:latin typeface="Verdana" panose="020B0604030504040204" pitchFamily="34" charset="0"/>
            </a:endParaRPr>
          </a:p>
          <a:p>
            <a:pPr marL="0" indent="0">
              <a:buNone/>
            </a:pPr>
            <a:r>
              <a:rPr lang="en-IN" b="0" i="0" dirty="0">
                <a:solidFill>
                  <a:srgbClr val="000000"/>
                </a:solidFill>
                <a:effectLst/>
                <a:latin typeface="Verdana" panose="020B0604030504040204" pitchFamily="34" charset="0"/>
              </a:rPr>
              <a:t>Example ---- Return row 0:</a:t>
            </a:r>
            <a:endParaRPr lang="en-US" dirty="0"/>
          </a:p>
          <a:p>
            <a:pPr marL="0" indent="0">
              <a:buNone/>
            </a:pPr>
            <a:endParaRPr lang="en-IN" dirty="0"/>
          </a:p>
          <a:p>
            <a:pPr marL="0" indent="0">
              <a:buNone/>
            </a:pPr>
            <a:r>
              <a:rPr lang="en-IN" dirty="0"/>
              <a:t>import pandas as pd</a:t>
            </a:r>
          </a:p>
          <a:p>
            <a:pPr marL="0" indent="0">
              <a:buNone/>
            </a:pPr>
            <a:r>
              <a:rPr lang="en-IN" dirty="0"/>
              <a:t>data = {</a:t>
            </a:r>
          </a:p>
          <a:p>
            <a:pPr marL="0" indent="0">
              <a:buNone/>
            </a:pPr>
            <a:r>
              <a:rPr lang="en-IN" dirty="0"/>
              <a:t>  "calories": [420, 380, 390],</a:t>
            </a:r>
          </a:p>
          <a:p>
            <a:pPr marL="0" indent="0">
              <a:buNone/>
            </a:pPr>
            <a:r>
              <a:rPr lang="en-IN" dirty="0"/>
              <a:t>  "duration": [50, 40, 45]</a:t>
            </a:r>
          </a:p>
          <a:p>
            <a:pPr marL="0" indent="0">
              <a:buNone/>
            </a:pPr>
            <a:r>
              <a:rPr lang="en-IN" dirty="0"/>
              <a:t>}</a:t>
            </a:r>
          </a:p>
          <a:p>
            <a:pPr marL="0" indent="0">
              <a:buNone/>
            </a:pPr>
            <a:r>
              <a:rPr lang="en-IN" dirty="0"/>
              <a:t>#load data into a </a:t>
            </a:r>
            <a:r>
              <a:rPr lang="en-IN" dirty="0" err="1"/>
              <a:t>DataFrame</a:t>
            </a:r>
            <a:r>
              <a:rPr lang="en-IN" dirty="0"/>
              <a:t> object:                                         OUTPUT</a:t>
            </a:r>
          </a:p>
          <a:p>
            <a:pPr marL="0" indent="0">
              <a:buNone/>
            </a:pPr>
            <a:r>
              <a:rPr lang="en-IN" dirty="0" err="1"/>
              <a:t>df</a:t>
            </a:r>
            <a:r>
              <a:rPr lang="en-IN" dirty="0"/>
              <a:t> = </a:t>
            </a:r>
            <a:r>
              <a:rPr lang="en-IN" dirty="0" err="1"/>
              <a:t>pd.DataFrame</a:t>
            </a:r>
            <a:r>
              <a:rPr lang="en-IN" dirty="0"/>
              <a:t>(data)</a:t>
            </a:r>
          </a:p>
          <a:p>
            <a:pPr marL="0" indent="0">
              <a:buNone/>
            </a:pPr>
            <a:r>
              <a:rPr lang="en-IN" dirty="0"/>
              <a:t>print(</a:t>
            </a:r>
            <a:r>
              <a:rPr lang="en-IN" dirty="0" err="1"/>
              <a:t>df.loc</a:t>
            </a:r>
            <a:r>
              <a:rPr lang="en-IN" dirty="0"/>
              <a:t>[0])</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9F663007-E954-DFC7-5F9E-EF1F88C769E3}"/>
              </a:ext>
            </a:extLst>
          </p:cNvPr>
          <p:cNvPicPr>
            <a:picLocks noChangeAspect="1"/>
          </p:cNvPicPr>
          <p:nvPr/>
        </p:nvPicPr>
        <p:blipFill>
          <a:blip r:embed="rId2"/>
          <a:stretch>
            <a:fillRect/>
          </a:stretch>
        </p:blipFill>
        <p:spPr>
          <a:xfrm>
            <a:off x="8307037" y="5676798"/>
            <a:ext cx="2270957" cy="1181202"/>
          </a:xfrm>
          <a:prstGeom prst="rect">
            <a:avLst/>
          </a:prstGeom>
        </p:spPr>
      </p:pic>
    </p:spTree>
    <p:extLst>
      <p:ext uri="{BB962C8B-B14F-4D97-AF65-F5344CB8AC3E}">
        <p14:creationId xmlns:p14="http://schemas.microsoft.com/office/powerpoint/2010/main" val="866641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3FCF-6434-5A82-842A-D6D45E4531B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Load Files Into a </a:t>
            </a:r>
            <a:r>
              <a:rPr lang="en-US" b="0" i="0" dirty="0" err="1">
                <a:solidFill>
                  <a:srgbClr val="000000"/>
                </a:solidFill>
                <a:effectLst/>
                <a:latin typeface="Segoe UI" panose="020B0502040204020203" pitchFamily="34" charset="0"/>
              </a:rPr>
              <a:t>DataFrame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F38BCBF-3530-0CC6-9D8E-432C26A78FAC}"/>
              </a:ext>
            </a:extLst>
          </p:cNvPr>
          <p:cNvSpPr>
            <a:spLocks noGrp="1"/>
          </p:cNvSpPr>
          <p:nvPr>
            <p:ph idx="1"/>
          </p:nvPr>
        </p:nvSpPr>
        <p:spPr/>
        <p:txBody>
          <a:bodyPr>
            <a:normAutofit lnSpcReduction="10000"/>
          </a:bodyPr>
          <a:lstStyle/>
          <a:p>
            <a:r>
              <a:rPr lang="en-US" b="0" i="0" dirty="0">
                <a:solidFill>
                  <a:srgbClr val="000000"/>
                </a:solidFill>
                <a:effectLst/>
                <a:latin typeface="Verdana" panose="020B0604030504040204" pitchFamily="34" charset="0"/>
              </a:rPr>
              <a:t>If your data sets are stored in a file, Pandas can load them into a </a:t>
            </a:r>
            <a:r>
              <a:rPr lang="en-US" b="0" i="0" dirty="0" err="1">
                <a:solidFill>
                  <a:srgbClr val="000000"/>
                </a:solidFill>
                <a:effectLst/>
                <a:latin typeface="Verdana" panose="020B0604030504040204" pitchFamily="34" charset="0"/>
              </a:rPr>
              <a:t>DataFrame</a:t>
            </a:r>
            <a:r>
              <a:rPr lang="en-US" b="0" i="0" dirty="0">
                <a:solidFill>
                  <a:srgbClr val="000000"/>
                </a:solidFill>
                <a:effectLst/>
                <a:latin typeface="Verdana" panose="020B0604030504040204" pitchFamily="34" charset="0"/>
              </a:rPr>
              <a:t>.</a:t>
            </a:r>
          </a:p>
          <a:p>
            <a:pPr marL="0" indent="0">
              <a:buNone/>
            </a:pPr>
            <a:endParaRPr lang="en-IN" b="0" i="0" dirty="0">
              <a:solidFill>
                <a:srgbClr val="000000"/>
              </a:solidFill>
              <a:effectLst/>
              <a:latin typeface="Segoe UI" panose="020B0502040204020203" pitchFamily="34" charset="0"/>
            </a:endParaRPr>
          </a:p>
          <a:p>
            <a:pPr marL="0" indent="0">
              <a:buNone/>
            </a:pPr>
            <a:r>
              <a:rPr lang="en-IN" b="1" i="0" dirty="0">
                <a:solidFill>
                  <a:srgbClr val="000000"/>
                </a:solidFill>
                <a:effectLst/>
                <a:latin typeface="Segoe UI" panose="020B0502040204020203" pitchFamily="34" charset="0"/>
              </a:rPr>
              <a:t>Example</a:t>
            </a:r>
          </a:p>
          <a:p>
            <a:pPr marL="0" indent="0">
              <a:buNone/>
            </a:pPr>
            <a:r>
              <a:rPr lang="en-IN" b="0" i="0" dirty="0">
                <a:solidFill>
                  <a:srgbClr val="000000"/>
                </a:solidFill>
                <a:effectLst/>
                <a:latin typeface="Segoe UI" panose="020B0502040204020203" pitchFamily="34" charset="0"/>
              </a:rPr>
              <a:t>import pandas as pd</a:t>
            </a:r>
          </a:p>
          <a:p>
            <a:pPr marL="0" indent="0">
              <a:buNone/>
            </a:pPr>
            <a:r>
              <a:rPr lang="en-IN" b="0" i="0" dirty="0" err="1">
                <a:solidFill>
                  <a:srgbClr val="000000"/>
                </a:solidFill>
                <a:effectLst/>
                <a:latin typeface="Segoe UI" panose="020B0502040204020203" pitchFamily="34" charset="0"/>
              </a:rPr>
              <a:t>df</a:t>
            </a:r>
            <a:r>
              <a:rPr lang="en-IN" b="0" i="0" dirty="0">
                <a:solidFill>
                  <a:srgbClr val="000000"/>
                </a:solidFill>
                <a:effectLst/>
                <a:latin typeface="Segoe UI" panose="020B0502040204020203" pitchFamily="34" charset="0"/>
              </a:rPr>
              <a:t> = </a:t>
            </a:r>
            <a:r>
              <a:rPr lang="en-IN" b="0" i="0" dirty="0" err="1">
                <a:solidFill>
                  <a:srgbClr val="000000"/>
                </a:solidFill>
                <a:effectLst/>
                <a:latin typeface="Segoe UI" panose="020B0502040204020203" pitchFamily="34" charset="0"/>
              </a:rPr>
              <a:t>pd.read_csv</a:t>
            </a:r>
            <a:r>
              <a:rPr lang="en-IN" b="0" i="0" dirty="0">
                <a:solidFill>
                  <a:srgbClr val="000000"/>
                </a:solidFill>
                <a:effectLst/>
                <a:latin typeface="Segoe UI" panose="020B0502040204020203" pitchFamily="34" charset="0"/>
              </a:rPr>
              <a:t>('data.csv')</a:t>
            </a:r>
          </a:p>
          <a:p>
            <a:pPr marL="0" indent="0">
              <a:buNone/>
            </a:pPr>
            <a:r>
              <a:rPr lang="en-IN" b="0" i="0" dirty="0">
                <a:solidFill>
                  <a:srgbClr val="000000"/>
                </a:solidFill>
                <a:effectLst/>
                <a:latin typeface="Segoe UI" panose="020B0502040204020203" pitchFamily="34" charset="0"/>
              </a:rPr>
              <a:t>print(</a:t>
            </a:r>
            <a:r>
              <a:rPr lang="en-IN" b="0" i="0" dirty="0" err="1">
                <a:solidFill>
                  <a:srgbClr val="000000"/>
                </a:solidFill>
                <a:effectLst/>
                <a:latin typeface="Segoe UI" panose="020B0502040204020203" pitchFamily="34" charset="0"/>
              </a:rPr>
              <a:t>df</a:t>
            </a:r>
            <a:r>
              <a:rPr lang="en-IN" b="0" i="0" dirty="0">
                <a:solidFill>
                  <a:srgbClr val="000000"/>
                </a:solidFill>
                <a:effectLst/>
                <a:latin typeface="Segoe UI" panose="020B0502040204020203" pitchFamily="34" charset="0"/>
              </a:rPr>
              <a:t>)</a:t>
            </a:r>
          </a:p>
          <a:p>
            <a:pPr marL="0" indent="0">
              <a:buNone/>
            </a:pPr>
            <a:r>
              <a:rPr lang="en-IN" b="0" i="0" dirty="0">
                <a:solidFill>
                  <a:srgbClr val="000000"/>
                </a:solidFill>
                <a:effectLst/>
                <a:latin typeface="Segoe UI" panose="020B0502040204020203" pitchFamily="34" charset="0"/>
              </a:rPr>
              <a:t>#</a:t>
            </a:r>
            <a:r>
              <a:rPr lang="en-US" b="0" i="0" dirty="0">
                <a:solidFill>
                  <a:srgbClr val="000000"/>
                </a:solidFill>
                <a:effectLst/>
                <a:latin typeface="Segoe UI" panose="020B0502040204020203" pitchFamily="34" charset="0"/>
              </a:rPr>
              <a:t>use </a:t>
            </a:r>
            <a:r>
              <a:rPr lang="en-US" b="0" i="0" dirty="0" err="1">
                <a:solidFill>
                  <a:srgbClr val="000000"/>
                </a:solidFill>
                <a:effectLst/>
                <a:latin typeface="Segoe UI" panose="020B0502040204020203" pitchFamily="34" charset="0"/>
              </a:rPr>
              <a:t>to_string</a:t>
            </a:r>
            <a:r>
              <a:rPr lang="en-US" b="0" i="0" dirty="0">
                <a:solidFill>
                  <a:srgbClr val="000000"/>
                </a:solidFill>
                <a:effectLst/>
                <a:latin typeface="Segoe UI" panose="020B0502040204020203" pitchFamily="34" charset="0"/>
              </a:rPr>
              <a:t>() to print the entire </a:t>
            </a:r>
            <a:r>
              <a:rPr lang="en-US" b="0" i="0" dirty="0" err="1">
                <a:solidFill>
                  <a:srgbClr val="000000"/>
                </a:solidFill>
                <a:effectLst/>
                <a:latin typeface="Segoe UI" panose="020B0502040204020203" pitchFamily="34" charset="0"/>
              </a:rPr>
              <a:t>DataFrame</a:t>
            </a:r>
            <a:r>
              <a:rPr lang="en-US" b="0" i="0" dirty="0">
                <a:solidFill>
                  <a:srgbClr val="000000"/>
                </a:solidFill>
                <a:effectLst/>
                <a:latin typeface="Segoe UI" panose="020B0502040204020203" pitchFamily="34" charset="0"/>
              </a:rPr>
              <a:t>.</a:t>
            </a:r>
            <a:endParaRPr lang="en-IN" b="0" i="0" dirty="0">
              <a:solidFill>
                <a:srgbClr val="000000"/>
              </a:solidFill>
              <a:effectLst/>
              <a:latin typeface="Segoe UI" panose="020B0502040204020203" pitchFamily="34" charset="0"/>
            </a:endParaRPr>
          </a:p>
          <a:p>
            <a:pPr marL="0" indent="0">
              <a:buNone/>
            </a:pPr>
            <a:r>
              <a:rPr lang="en-IN" dirty="0"/>
              <a:t>#print(df.to_string())</a:t>
            </a:r>
          </a:p>
        </p:txBody>
      </p:sp>
    </p:spTree>
    <p:extLst>
      <p:ext uri="{BB962C8B-B14F-4D97-AF65-F5344CB8AC3E}">
        <p14:creationId xmlns:p14="http://schemas.microsoft.com/office/powerpoint/2010/main" val="373850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1632-78FD-7646-0D19-6E096EC9A4F8}"/>
              </a:ext>
            </a:extLst>
          </p:cNvPr>
          <p:cNvSpPr>
            <a:spLocks noGrp="1"/>
          </p:cNvSpPr>
          <p:nvPr>
            <p:ph type="title"/>
          </p:nvPr>
        </p:nvSpPr>
        <p:spPr/>
        <p:txBody>
          <a:bodyPr/>
          <a:lstStyle/>
          <a:p>
            <a:pPr algn="ctr"/>
            <a:r>
              <a:rPr lang="en-IN" b="0" i="0" dirty="0" err="1">
                <a:solidFill>
                  <a:srgbClr val="000000"/>
                </a:solidFill>
                <a:effectLst/>
                <a:latin typeface="Segoe UI" panose="020B0502040204020203" pitchFamily="34" charset="0"/>
              </a:rPr>
              <a:t>max_rows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2C412DE-0D3B-9043-83D6-BAAE64C595CD}"/>
              </a:ext>
            </a:extLst>
          </p:cNvPr>
          <p:cNvSpPr>
            <a:spLocks noGrp="1"/>
          </p:cNvSpPr>
          <p:nvPr>
            <p:ph idx="1"/>
          </p:nvPr>
        </p:nvSpPr>
        <p:spPr>
          <a:xfrm>
            <a:off x="913615" y="1872759"/>
            <a:ext cx="10515600" cy="4351338"/>
          </a:xfrm>
        </p:spPr>
        <p:txBody>
          <a:bodyPr/>
          <a:lstStyle/>
          <a:p>
            <a:pPr marL="0" indent="0">
              <a:buNone/>
            </a:pPr>
            <a:r>
              <a:rPr lang="en-US" dirty="0"/>
              <a:t>You can check your system's maximum rows with the </a:t>
            </a:r>
            <a:r>
              <a:rPr lang="en-US" dirty="0" err="1"/>
              <a:t>pd.options.display.max_rows</a:t>
            </a:r>
            <a:r>
              <a:rPr lang="en-US" dirty="0"/>
              <a:t> statement. </a:t>
            </a:r>
          </a:p>
          <a:p>
            <a:pPr marL="0" indent="0">
              <a:buNone/>
            </a:pPr>
            <a:endParaRPr lang="en-US" dirty="0"/>
          </a:p>
          <a:p>
            <a:pPr marL="0" indent="0">
              <a:buNone/>
            </a:pPr>
            <a:r>
              <a:rPr lang="en-US" dirty="0"/>
              <a:t>import pandas as pd</a:t>
            </a:r>
          </a:p>
          <a:p>
            <a:pPr marL="0" indent="0">
              <a:buNone/>
            </a:pPr>
            <a:r>
              <a:rPr lang="en-US" dirty="0"/>
              <a:t>print(</a:t>
            </a:r>
            <a:r>
              <a:rPr lang="en-US" dirty="0" err="1"/>
              <a:t>pd.options.display.max_rows</a:t>
            </a:r>
            <a:r>
              <a:rPr lang="en-US" dirty="0"/>
              <a:t>)</a:t>
            </a:r>
          </a:p>
          <a:p>
            <a:pPr marL="0" indent="0">
              <a:buNone/>
            </a:pPr>
            <a:endParaRPr lang="en-IN" dirty="0"/>
          </a:p>
        </p:txBody>
      </p:sp>
    </p:spTree>
    <p:extLst>
      <p:ext uri="{BB962C8B-B14F-4D97-AF65-F5344CB8AC3E}">
        <p14:creationId xmlns:p14="http://schemas.microsoft.com/office/powerpoint/2010/main" val="20535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71BF-361E-40E4-9E79-89400F28492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Pandas - </a:t>
            </a:r>
            <a:r>
              <a:rPr lang="en-IN" b="0" i="0" dirty="0" err="1">
                <a:solidFill>
                  <a:srgbClr val="000000"/>
                </a:solidFill>
                <a:effectLst/>
                <a:latin typeface="Segoe UI" panose="020B0502040204020203" pitchFamily="34" charset="0"/>
              </a:rPr>
              <a:t>Analyzing</a:t>
            </a:r>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DataFrames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5FFB5FE-9B5E-79F3-B266-F48FFCD83EFC}"/>
              </a:ext>
            </a:extLst>
          </p:cNvPr>
          <p:cNvSpPr>
            <a:spLocks noGrp="1"/>
          </p:cNvSpPr>
          <p:nvPr>
            <p:ph idx="1"/>
          </p:nvPr>
        </p:nvSpPr>
        <p:spPr>
          <a:xfrm>
            <a:off x="838200" y="1338606"/>
            <a:ext cx="10515600" cy="4838357"/>
          </a:xfrm>
        </p:spPr>
        <p:txBody>
          <a:bodyPr>
            <a:normAutofit fontScale="92500" lnSpcReduction="20000"/>
          </a:bodyPr>
          <a:lstStyle/>
          <a:p>
            <a:pPr marL="0" indent="0">
              <a:buNone/>
            </a:pPr>
            <a:r>
              <a:rPr lang="en-IN" b="1" i="0" dirty="0">
                <a:solidFill>
                  <a:srgbClr val="000000"/>
                </a:solidFill>
                <a:effectLst/>
                <a:latin typeface="Segoe UI" panose="020B0502040204020203" pitchFamily="34" charset="0"/>
              </a:rPr>
              <a:t>Viewing the Data</a:t>
            </a:r>
          </a:p>
          <a:p>
            <a:pPr marL="0" indent="0">
              <a:buNone/>
            </a:pPr>
            <a:r>
              <a:rPr lang="en-US" b="0" i="0" dirty="0">
                <a:solidFill>
                  <a:srgbClr val="000000"/>
                </a:solidFill>
                <a:effectLst/>
                <a:latin typeface="Segoe UI" panose="020B0502040204020203" pitchFamily="34" charset="0"/>
              </a:rPr>
              <a:t>The head() method returns the headers and a specified number of rows, starting from the top.</a:t>
            </a:r>
          </a:p>
          <a:p>
            <a:pPr marL="0" indent="0">
              <a:buNone/>
            </a:pPr>
            <a:r>
              <a:rPr lang="en-US" b="0" i="0" dirty="0">
                <a:solidFill>
                  <a:srgbClr val="000000"/>
                </a:solidFill>
                <a:effectLst/>
                <a:latin typeface="Segoe UI" panose="020B0502040204020203" pitchFamily="34" charset="0"/>
              </a:rPr>
              <a:t>The tail() method returns the headers and a specified number of rows, starting from the bottom.</a:t>
            </a:r>
          </a:p>
          <a:p>
            <a:pPr marL="0" indent="0">
              <a:buNone/>
            </a:pPr>
            <a:r>
              <a:rPr lang="en-US" dirty="0">
                <a:solidFill>
                  <a:srgbClr val="000000"/>
                </a:solidFill>
                <a:latin typeface="Segoe UI" panose="020B0502040204020203" pitchFamily="34" charset="0"/>
              </a:rPr>
              <a:t># by default 5 rows are shown</a:t>
            </a:r>
          </a:p>
          <a:p>
            <a:pPr marL="0" indent="0">
              <a:buNone/>
            </a:pPr>
            <a:r>
              <a:rPr lang="en-US" b="1" dirty="0">
                <a:solidFill>
                  <a:srgbClr val="000000"/>
                </a:solidFill>
                <a:latin typeface="Segoe UI" panose="020B0502040204020203" pitchFamily="34" charset="0"/>
              </a:rPr>
              <a:t>Example:</a:t>
            </a:r>
          </a:p>
          <a:p>
            <a:pPr marL="0" indent="0">
              <a:buNone/>
            </a:pPr>
            <a:r>
              <a:rPr lang="en-US" dirty="0">
                <a:solidFill>
                  <a:srgbClr val="000000"/>
                </a:solidFill>
                <a:latin typeface="Segoe UI" panose="020B0502040204020203" pitchFamily="34" charset="0"/>
              </a:rPr>
              <a:t> import pandas as pd</a:t>
            </a:r>
          </a:p>
          <a:p>
            <a:pPr marL="0" indent="0">
              <a:buNone/>
            </a:pPr>
            <a:r>
              <a:rPr lang="en-US" dirty="0" err="1">
                <a:solidFill>
                  <a:srgbClr val="000000"/>
                </a:solidFill>
                <a:latin typeface="Segoe UI" panose="020B0502040204020203" pitchFamily="34" charset="0"/>
              </a:rPr>
              <a:t>df</a:t>
            </a:r>
            <a:r>
              <a:rPr lang="en-US" dirty="0">
                <a:solidFill>
                  <a:srgbClr val="000000"/>
                </a:solidFill>
                <a:latin typeface="Segoe UI" panose="020B0502040204020203" pitchFamily="34" charset="0"/>
              </a:rPr>
              <a:t> = </a:t>
            </a:r>
            <a:r>
              <a:rPr lang="en-US" dirty="0" err="1">
                <a:solidFill>
                  <a:srgbClr val="000000"/>
                </a:solidFill>
                <a:latin typeface="Segoe UI" panose="020B0502040204020203" pitchFamily="34" charset="0"/>
              </a:rPr>
              <a:t>pd.read_csv</a:t>
            </a:r>
            <a:r>
              <a:rPr lang="en-US" dirty="0">
                <a:solidFill>
                  <a:srgbClr val="000000"/>
                </a:solidFill>
                <a:latin typeface="Segoe UI" panose="020B0502040204020203" pitchFamily="34" charset="0"/>
              </a:rPr>
              <a:t>('data.csv')</a:t>
            </a:r>
          </a:p>
          <a:p>
            <a:pPr marL="0" indent="0">
              <a:buNone/>
            </a:pPr>
            <a:r>
              <a:rPr lang="en-US" dirty="0">
                <a:solidFill>
                  <a:srgbClr val="000000"/>
                </a:solidFill>
                <a:latin typeface="Segoe UI" panose="020B0502040204020203" pitchFamily="34" charset="0"/>
              </a:rPr>
              <a:t>print(</a:t>
            </a:r>
            <a:r>
              <a:rPr lang="en-US" dirty="0" err="1">
                <a:solidFill>
                  <a:srgbClr val="000000"/>
                </a:solidFill>
                <a:latin typeface="Segoe UI" panose="020B0502040204020203" pitchFamily="34" charset="0"/>
              </a:rPr>
              <a:t>df.head</a:t>
            </a:r>
            <a:r>
              <a:rPr lang="en-US" dirty="0">
                <a:solidFill>
                  <a:srgbClr val="000000"/>
                </a:solidFill>
                <a:latin typeface="Segoe UI" panose="020B0502040204020203" pitchFamily="34" charset="0"/>
              </a:rPr>
              <a:t>(10))</a:t>
            </a:r>
          </a:p>
          <a:p>
            <a:pPr marL="0" indent="0">
              <a:buNone/>
            </a:pPr>
            <a:r>
              <a:rPr lang="en-US" dirty="0">
                <a:solidFill>
                  <a:srgbClr val="000000"/>
                </a:solidFill>
                <a:latin typeface="Segoe UI" panose="020B0502040204020203" pitchFamily="34"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df.tail</a:t>
            </a:r>
            <a:r>
              <a:rPr lang="en-IN" b="0" i="0" dirty="0">
                <a:solidFill>
                  <a:srgbClr val="000000"/>
                </a:solidFill>
                <a:effectLst/>
                <a:latin typeface="Consolas" panose="020B0609020204030204" pitchFamily="49" charset="0"/>
              </a:rPr>
              <a:t>()) </a:t>
            </a:r>
          </a:p>
          <a:p>
            <a:pPr marL="0" indent="0">
              <a:buNone/>
            </a:pPr>
            <a:r>
              <a:rPr lang="en-US" dirty="0">
                <a:solidFill>
                  <a:srgbClr val="000000"/>
                </a:solidFill>
                <a:latin typeface="Segoe UI" panose="020B0502040204020203" pitchFamily="34" charset="0"/>
              </a:rPr>
              <a:t>print</a:t>
            </a:r>
            <a:r>
              <a:rPr lang="en-IN" b="0" i="0" dirty="0">
                <a:solidFill>
                  <a:srgbClr val="000000"/>
                </a:solidFill>
                <a:effectLst/>
                <a:latin typeface="Consolas" panose="020B0609020204030204" pitchFamily="49" charset="0"/>
              </a:rPr>
              <a:t>(df.info()) # print information about dataset</a:t>
            </a:r>
            <a:endParaRPr lang="en-US"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457494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40FA-195D-1F97-AE31-D76519E6BC7A}"/>
              </a:ext>
            </a:extLst>
          </p:cNvPr>
          <p:cNvSpPr>
            <a:spLocks noGrp="1"/>
          </p:cNvSpPr>
          <p:nvPr>
            <p:ph type="title"/>
          </p:nvPr>
        </p:nvSpPr>
        <p:spPr/>
        <p:txBody>
          <a:bodyPr/>
          <a:lstStyle/>
          <a:p>
            <a:r>
              <a:rPr lang="en-IN" b="1" dirty="0"/>
              <a:t>Pandas: Statistical Analysis</a:t>
            </a:r>
            <a:endParaRPr lang="en-IN" dirty="0"/>
          </a:p>
        </p:txBody>
      </p:sp>
      <p:sp>
        <p:nvSpPr>
          <p:cNvPr id="3" name="Content Placeholder 2">
            <a:extLst>
              <a:ext uri="{FF2B5EF4-FFF2-40B4-BE49-F238E27FC236}">
                <a16:creationId xmlns:a16="http://schemas.microsoft.com/office/drawing/2014/main" id="{1D78698F-3999-1978-2229-35F0EF71D91D}"/>
              </a:ext>
            </a:extLst>
          </p:cNvPr>
          <p:cNvSpPr>
            <a:spLocks noGrp="1"/>
          </p:cNvSpPr>
          <p:nvPr>
            <p:ph idx="1"/>
          </p:nvPr>
        </p:nvSpPr>
        <p:spPr/>
        <p:txBody>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A large number of methods collectively compute descriptive statistics and other related operations on </a:t>
            </a:r>
            <a:r>
              <a:rPr lang="en-US" sz="2800" b="0" i="0" dirty="0" err="1">
                <a:solidFill>
                  <a:srgbClr val="000000"/>
                </a:solidFill>
                <a:effectLst/>
                <a:latin typeface="Times New Roman" panose="02020603050405020304" pitchFamily="18" charset="0"/>
                <a:cs typeface="Times New Roman" panose="02020603050405020304" pitchFamily="18" charset="0"/>
              </a:rPr>
              <a:t>DataFrame</a:t>
            </a:r>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Most of these are aggregations like </a:t>
            </a:r>
            <a:r>
              <a:rPr lang="en-US" sz="2800" b="1" i="0" dirty="0">
                <a:solidFill>
                  <a:srgbClr val="000000"/>
                </a:solidFill>
                <a:effectLst/>
                <a:latin typeface="Times New Roman" panose="02020603050405020304" pitchFamily="18" charset="0"/>
                <a:cs typeface="Times New Roman" panose="02020603050405020304" pitchFamily="18" charset="0"/>
              </a:rPr>
              <a:t>sum(), mean(),</a:t>
            </a:r>
            <a:r>
              <a:rPr lang="en-US" sz="2800" b="0" i="0" dirty="0">
                <a:solidFill>
                  <a:srgbClr val="000000"/>
                </a:solidFill>
                <a:effectLst/>
                <a:latin typeface="Times New Roman" panose="02020603050405020304" pitchFamily="18" charset="0"/>
                <a:cs typeface="Times New Roman" panose="02020603050405020304" pitchFamily="18" charset="0"/>
              </a:rPr>
              <a:t> but some of them, like </a:t>
            </a:r>
            <a:r>
              <a:rPr lang="en-US" sz="2800" b="1" i="0" dirty="0" err="1">
                <a:solidFill>
                  <a:srgbClr val="000000"/>
                </a:solidFill>
                <a:effectLst/>
                <a:latin typeface="Times New Roman" panose="02020603050405020304" pitchFamily="18" charset="0"/>
                <a:cs typeface="Times New Roman" panose="02020603050405020304" pitchFamily="18" charset="0"/>
              </a:rPr>
              <a:t>sumsum</a:t>
            </a:r>
            <a:r>
              <a:rPr lang="en-US" sz="2800" b="1"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 produce an object of the same size.</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Generally speaking, these methods take an </a:t>
            </a:r>
            <a:r>
              <a:rPr lang="en-US" sz="2800" b="1" i="0" dirty="0">
                <a:solidFill>
                  <a:srgbClr val="000000"/>
                </a:solidFill>
                <a:effectLst/>
                <a:latin typeface="Times New Roman" panose="02020603050405020304" pitchFamily="18" charset="0"/>
                <a:cs typeface="Times New Roman" panose="02020603050405020304" pitchFamily="18" charset="0"/>
              </a:rPr>
              <a:t>axis</a:t>
            </a:r>
            <a:r>
              <a:rPr lang="en-US" sz="2800" b="0" i="0" dirty="0">
                <a:solidFill>
                  <a:srgbClr val="000000"/>
                </a:solidFill>
                <a:effectLst/>
                <a:latin typeface="Times New Roman" panose="02020603050405020304" pitchFamily="18" charset="0"/>
                <a:cs typeface="Times New Roman" panose="02020603050405020304" pitchFamily="18" charset="0"/>
              </a:rPr>
              <a:t> argument, just like </a:t>
            </a:r>
            <a:r>
              <a:rPr lang="en-US" sz="2800" b="0" i="1" dirty="0" err="1">
                <a:solidFill>
                  <a:srgbClr val="000000"/>
                </a:solidFill>
                <a:effectLst/>
                <a:latin typeface="Times New Roman" panose="02020603050405020304" pitchFamily="18" charset="0"/>
                <a:cs typeface="Times New Roman" panose="02020603050405020304" pitchFamily="18" charset="0"/>
              </a:rPr>
              <a:t>ndarray</a:t>
            </a:r>
            <a:r>
              <a:rPr lang="en-US" sz="2800" b="0" i="1" dirty="0">
                <a:solidFill>
                  <a:srgbClr val="000000"/>
                </a:solidFill>
                <a:effectLst/>
                <a:latin typeface="Times New Roman" panose="02020603050405020304" pitchFamily="18" charset="0"/>
                <a:cs typeface="Times New Roman" panose="02020603050405020304" pitchFamily="18" charset="0"/>
              </a:rPr>
              <a:t>.{sum, std, ...},</a:t>
            </a:r>
            <a:r>
              <a:rPr lang="en-US" sz="2800" b="0" i="0" dirty="0">
                <a:solidFill>
                  <a:srgbClr val="000000"/>
                </a:solidFill>
                <a:effectLst/>
                <a:latin typeface="Times New Roman" panose="02020603050405020304" pitchFamily="18" charset="0"/>
                <a:cs typeface="Times New Roman" panose="02020603050405020304" pitchFamily="18" charset="0"/>
              </a:rPr>
              <a:t> but the axis can be specified by name or integer</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6682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C0D4-BE18-31FC-425F-DCA25A34D13D}"/>
              </a:ext>
            </a:extLst>
          </p:cNvPr>
          <p:cNvSpPr>
            <a:spLocks noGrp="1"/>
          </p:cNvSpPr>
          <p:nvPr>
            <p:ph type="title"/>
          </p:nvPr>
        </p:nvSpPr>
        <p:spPr>
          <a:xfrm>
            <a:off x="695226" y="0"/>
            <a:ext cx="10515600" cy="850933"/>
          </a:xfrm>
        </p:spPr>
        <p:txBody>
          <a:bodyPr/>
          <a:lstStyle/>
          <a:p>
            <a:pPr algn="ctr"/>
            <a:r>
              <a:rPr lang="en-IN" b="1" dirty="0"/>
              <a:t>Matplotlib</a:t>
            </a:r>
            <a:endParaRPr lang="en-IN" dirty="0"/>
          </a:p>
        </p:txBody>
      </p:sp>
      <p:sp>
        <p:nvSpPr>
          <p:cNvPr id="3" name="Content Placeholder 2">
            <a:extLst>
              <a:ext uri="{FF2B5EF4-FFF2-40B4-BE49-F238E27FC236}">
                <a16:creationId xmlns:a16="http://schemas.microsoft.com/office/drawing/2014/main" id="{2350EFDF-620E-1594-3337-7F403CCC6FE3}"/>
              </a:ext>
            </a:extLst>
          </p:cNvPr>
          <p:cNvSpPr>
            <a:spLocks noGrp="1"/>
          </p:cNvSpPr>
          <p:nvPr>
            <p:ph idx="1"/>
          </p:nvPr>
        </p:nvSpPr>
        <p:spPr>
          <a:xfrm>
            <a:off x="320510" y="1146618"/>
            <a:ext cx="11265031" cy="5711382"/>
          </a:xfrm>
        </p:spPr>
        <p:txBody>
          <a:bodyPr>
            <a:no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Matplotlib is a low-level </a:t>
            </a:r>
            <a:r>
              <a:rPr lang="en-US" b="0" i="0" dirty="0">
                <a:solidFill>
                  <a:srgbClr val="000000"/>
                </a:solidFill>
                <a:effectLst/>
                <a:highlight>
                  <a:srgbClr val="00FF00"/>
                </a:highlight>
                <a:latin typeface="Times New Roman" panose="02020603050405020304" pitchFamily="18" charset="0"/>
                <a:cs typeface="Times New Roman" panose="02020603050405020304" pitchFamily="18" charset="0"/>
              </a:rPr>
              <a:t>graph plotting library </a:t>
            </a:r>
            <a:r>
              <a:rPr lang="en-US" b="0" i="0" dirty="0">
                <a:solidFill>
                  <a:srgbClr val="000000"/>
                </a:solidFill>
                <a:effectLst/>
                <a:latin typeface="Times New Roman" panose="02020603050405020304" pitchFamily="18" charset="0"/>
                <a:cs typeface="Times New Roman" panose="02020603050405020304" pitchFamily="18" charset="0"/>
              </a:rPr>
              <a:t>in python that serves as a </a:t>
            </a:r>
            <a:r>
              <a:rPr lang="en-US" b="0" i="0" dirty="0">
                <a:solidFill>
                  <a:srgbClr val="000000"/>
                </a:solidFill>
                <a:effectLst/>
                <a:highlight>
                  <a:srgbClr val="00FF00"/>
                </a:highlight>
                <a:latin typeface="Times New Roman" panose="02020603050405020304" pitchFamily="18" charset="0"/>
                <a:cs typeface="Times New Roman" panose="02020603050405020304" pitchFamily="18" charset="0"/>
              </a:rPr>
              <a:t>visualization</a:t>
            </a:r>
            <a:r>
              <a:rPr lang="en-US" b="0" i="0" dirty="0">
                <a:solidFill>
                  <a:srgbClr val="000000"/>
                </a:solidFill>
                <a:effectLst/>
                <a:latin typeface="Times New Roman" panose="02020603050405020304" pitchFamily="18" charset="0"/>
                <a:cs typeface="Times New Roman" panose="02020603050405020304" pitchFamily="18" charset="0"/>
              </a:rPr>
              <a:t> utility. Most popular python package for Data </a:t>
            </a:r>
            <a:r>
              <a:rPr lang="en-US" b="0" i="0" dirty="0" err="1">
                <a:solidFill>
                  <a:srgbClr val="000000"/>
                </a:solidFill>
                <a:effectLst/>
                <a:latin typeface="Times New Roman" panose="02020603050405020304" pitchFamily="18" charset="0"/>
                <a:cs typeface="Times New Roman" panose="02020603050405020304" pitchFamily="18" charset="0"/>
              </a:rPr>
              <a:t>Visualisation</a:t>
            </a:r>
            <a:r>
              <a:rPr lang="en-US" b="0" i="0" dirty="0">
                <a:solidFill>
                  <a:srgbClr val="000000"/>
                </a:solidFill>
                <a:effectLst/>
                <a:latin typeface="Times New Roman" panose="02020603050405020304" pitchFamily="18" charset="0"/>
                <a:cs typeface="Times New Roman" panose="02020603050405020304" pitchFamily="18" charset="0"/>
              </a:rPr>
              <a:t>.</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Matplotlib was created by </a:t>
            </a:r>
            <a:r>
              <a:rPr lang="en-US" b="0" i="0" dirty="0">
                <a:solidFill>
                  <a:srgbClr val="000000"/>
                </a:solidFill>
                <a:effectLst/>
                <a:highlight>
                  <a:srgbClr val="FFFF00"/>
                </a:highlight>
                <a:latin typeface="Times New Roman" panose="02020603050405020304" pitchFamily="18" charset="0"/>
                <a:cs typeface="Times New Roman" panose="02020603050405020304" pitchFamily="18" charset="0"/>
              </a:rPr>
              <a:t>John D. Hunter</a:t>
            </a:r>
            <a:r>
              <a:rPr lang="en-US" b="0" i="0" dirty="0">
                <a:solidFill>
                  <a:srgbClr val="000000"/>
                </a:solidFill>
                <a:effectLst/>
                <a:latin typeface="Times New Roman" panose="02020603050405020304" pitchFamily="18" charset="0"/>
                <a:cs typeface="Times New Roman" panose="02020603050405020304" pitchFamily="18" charset="0"/>
              </a:rPr>
              <a:t>.</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Matplotlib is </a:t>
            </a:r>
            <a:r>
              <a:rPr lang="en-US" b="0" i="0" dirty="0">
                <a:solidFill>
                  <a:srgbClr val="000000"/>
                </a:solidFill>
                <a:effectLst/>
                <a:highlight>
                  <a:srgbClr val="00FFFF"/>
                </a:highlight>
                <a:latin typeface="Times New Roman" panose="02020603050405020304" pitchFamily="18" charset="0"/>
                <a:cs typeface="Times New Roman" panose="02020603050405020304" pitchFamily="18" charset="0"/>
              </a:rPr>
              <a:t>open source </a:t>
            </a:r>
            <a:r>
              <a:rPr lang="en-US" b="0" i="0" dirty="0">
                <a:solidFill>
                  <a:srgbClr val="000000"/>
                </a:solidFill>
                <a:effectLst/>
                <a:latin typeface="Times New Roman" panose="02020603050405020304" pitchFamily="18" charset="0"/>
                <a:cs typeface="Times New Roman" panose="02020603050405020304" pitchFamily="18" charset="0"/>
              </a:rPr>
              <a:t>and we can </a:t>
            </a:r>
            <a:r>
              <a:rPr lang="en-US" b="0" i="0" dirty="0">
                <a:solidFill>
                  <a:srgbClr val="000000"/>
                </a:solidFill>
                <a:effectLst/>
                <a:highlight>
                  <a:srgbClr val="00FFFF"/>
                </a:highlight>
                <a:latin typeface="Times New Roman" panose="02020603050405020304" pitchFamily="18" charset="0"/>
                <a:cs typeface="Times New Roman" panose="02020603050405020304" pitchFamily="18" charset="0"/>
              </a:rPr>
              <a:t>use it freely.</a:t>
            </a:r>
          </a:p>
          <a:p>
            <a:pPr algn="l"/>
            <a:endParaRPr lang="en-US" b="0" i="0" dirty="0">
              <a:solidFill>
                <a:srgbClr val="000000"/>
              </a:solidFill>
              <a:effectLst/>
              <a:highlight>
                <a:srgbClr val="00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Matplotlib is mostly written in Python, a few segments are written in C, Objective-C, and </a:t>
            </a:r>
            <a:r>
              <a:rPr lang="en-US" b="0" i="0" dirty="0" err="1">
                <a:solidFill>
                  <a:srgbClr val="000000"/>
                </a:solidFill>
                <a:effectLst/>
                <a:latin typeface="Times New Roman" panose="02020603050405020304" pitchFamily="18" charset="0"/>
                <a:cs typeface="Times New Roman" panose="02020603050405020304" pitchFamily="18" charset="0"/>
              </a:rPr>
              <a:t>Javascript</a:t>
            </a:r>
            <a:r>
              <a:rPr lang="en-US" b="0" i="0" dirty="0">
                <a:solidFill>
                  <a:srgbClr val="000000"/>
                </a:solidFill>
                <a:effectLst/>
                <a:latin typeface="Times New Roman" panose="02020603050405020304" pitchFamily="18" charset="0"/>
                <a:cs typeface="Times New Roman" panose="02020603050405020304" pitchFamily="18" charset="0"/>
              </a:rPr>
              <a:t> for Platform compatibility.</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It is a cross-platform library for making 2D plots from data in arrays.</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29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BD0A-0420-B7FF-642A-69523C66C77E}"/>
              </a:ext>
            </a:extLst>
          </p:cNvPr>
          <p:cNvSpPr>
            <a:spLocks noGrp="1"/>
          </p:cNvSpPr>
          <p:nvPr>
            <p:ph type="title"/>
          </p:nvPr>
        </p:nvSpPr>
        <p:spPr/>
        <p:txBody>
          <a:bodyPr/>
          <a:lstStyle/>
          <a:p>
            <a:pPr algn="ctr"/>
            <a:r>
              <a:rPr lang="en-IN" b="1" dirty="0">
                <a:solidFill>
                  <a:srgbClr val="00B050"/>
                </a:solidFill>
              </a:rPr>
              <a:t>Introduction to NumPy</a:t>
            </a:r>
            <a:endParaRPr lang="en-IN" dirty="0">
              <a:solidFill>
                <a:srgbClr val="00B050"/>
              </a:solidFill>
            </a:endParaRPr>
          </a:p>
        </p:txBody>
      </p:sp>
      <p:pic>
        <p:nvPicPr>
          <p:cNvPr id="4" name="Picture 2" descr="Python NumPy Tutorial for Data Science - TechVidvan">
            <a:extLst>
              <a:ext uri="{FF2B5EF4-FFF2-40B4-BE49-F238E27FC236}">
                <a16:creationId xmlns:a16="http://schemas.microsoft.com/office/drawing/2014/main" id="{59BFFABA-FE98-23CB-91CE-7002326C22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6" y="1567543"/>
            <a:ext cx="6502795" cy="46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76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E842-FA83-A17C-29AF-7F98997E0821}"/>
              </a:ext>
            </a:extLst>
          </p:cNvPr>
          <p:cNvSpPr>
            <a:spLocks noGrp="1"/>
          </p:cNvSpPr>
          <p:nvPr>
            <p:ph type="title"/>
          </p:nvPr>
        </p:nvSpPr>
        <p:spPr/>
        <p:txBody>
          <a:bodyPr/>
          <a:lstStyle/>
          <a:p>
            <a:r>
              <a:rPr lang="en-IN" b="1" dirty="0"/>
              <a:t>Matplotlib</a:t>
            </a:r>
            <a:endParaRPr lang="en-IN" dirty="0"/>
          </a:p>
        </p:txBody>
      </p:sp>
      <p:sp>
        <p:nvSpPr>
          <p:cNvPr id="3" name="Content Placeholder 2">
            <a:extLst>
              <a:ext uri="{FF2B5EF4-FFF2-40B4-BE49-F238E27FC236}">
                <a16:creationId xmlns:a16="http://schemas.microsoft.com/office/drawing/2014/main" id="{C30C35E0-BD39-8A3B-4B02-A2194CAEFDC5}"/>
              </a:ext>
            </a:extLst>
          </p:cNvPr>
          <p:cNvSpPr>
            <a:spLocks noGrp="1"/>
          </p:cNvSpPr>
          <p:nvPr>
            <p:ph idx="1"/>
          </p:nvPr>
        </p:nvSpPr>
        <p:spPr/>
        <p:txBody>
          <a:bodyPr>
            <a:normAutofit fontScale="925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 It provides an object-oriented API that helps in embedding plots in applications using Python GUI toolkits such as </a:t>
            </a:r>
            <a:r>
              <a:rPr lang="en-US" b="0" i="0" dirty="0" err="1">
                <a:solidFill>
                  <a:srgbClr val="000000"/>
                </a:solidFill>
                <a:effectLst/>
                <a:latin typeface="Times New Roman" panose="02020603050405020304" pitchFamily="18" charset="0"/>
                <a:cs typeface="Times New Roman" panose="02020603050405020304" pitchFamily="18" charset="0"/>
              </a:rPr>
              <a:t>PyQt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WxPythonotTkinter</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It can be used in Python and </a:t>
            </a:r>
            <a:r>
              <a:rPr lang="en-US" sz="2800" b="0" i="0" dirty="0" err="1">
                <a:solidFill>
                  <a:srgbClr val="000000"/>
                </a:solidFill>
                <a:effectLst/>
                <a:latin typeface="Times New Roman" panose="02020603050405020304" pitchFamily="18" charset="0"/>
                <a:cs typeface="Times New Roman" panose="02020603050405020304" pitchFamily="18" charset="0"/>
              </a:rPr>
              <a:t>IPython</a:t>
            </a:r>
            <a:r>
              <a:rPr lang="en-US" sz="2800" b="0" i="0" dirty="0">
                <a:solidFill>
                  <a:srgbClr val="000000"/>
                </a:solidFill>
                <a:effectLst/>
                <a:latin typeface="Times New Roman" panose="02020603050405020304" pitchFamily="18" charset="0"/>
                <a:cs typeface="Times New Roman" panose="02020603050405020304" pitchFamily="18" charset="0"/>
              </a:rPr>
              <a:t> shells, </a:t>
            </a:r>
            <a:r>
              <a:rPr lang="en-US" sz="2800" b="0" i="0" dirty="0" err="1">
                <a:solidFill>
                  <a:srgbClr val="000000"/>
                </a:solidFill>
                <a:effectLst/>
                <a:latin typeface="Times New Roman" panose="02020603050405020304" pitchFamily="18" charset="0"/>
                <a:cs typeface="Times New Roman" panose="02020603050405020304" pitchFamily="18" charset="0"/>
              </a:rPr>
              <a:t>Jupyter</a:t>
            </a:r>
            <a:r>
              <a:rPr lang="en-US" sz="2800" b="0" i="0" dirty="0">
                <a:solidFill>
                  <a:srgbClr val="000000"/>
                </a:solidFill>
                <a:effectLst/>
                <a:latin typeface="Times New Roman" panose="02020603050405020304" pitchFamily="18" charset="0"/>
                <a:cs typeface="Times New Roman" panose="02020603050405020304" pitchFamily="18" charset="0"/>
              </a:rPr>
              <a:t> notebook and web application servers also.</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Matplotlib has a procedural interface named the </a:t>
            </a:r>
            <a:r>
              <a:rPr lang="en-US" sz="2800" b="0" i="0" dirty="0" err="1">
                <a:solidFill>
                  <a:srgbClr val="000000"/>
                </a:solidFill>
                <a:effectLst/>
                <a:latin typeface="Times New Roman" panose="02020603050405020304" pitchFamily="18" charset="0"/>
                <a:cs typeface="Times New Roman" panose="02020603050405020304" pitchFamily="18" charset="0"/>
              </a:rPr>
              <a:t>Pylab</a:t>
            </a:r>
            <a:r>
              <a:rPr lang="en-US" sz="2800" b="0" i="0" dirty="0">
                <a:solidFill>
                  <a:srgbClr val="000000"/>
                </a:solidFill>
                <a:effectLst/>
                <a:latin typeface="Times New Roman" panose="02020603050405020304" pitchFamily="18" charset="0"/>
                <a:cs typeface="Times New Roman" panose="02020603050405020304" pitchFamily="18" charset="0"/>
              </a:rPr>
              <a:t>, which is designed to resemble MATLAB, a proprietary programming language developed by MathWorks.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04336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0609-8E53-CE0F-EE53-824FD604FBC5}"/>
              </a:ext>
            </a:extLst>
          </p:cNvPr>
          <p:cNvSpPr>
            <a:spLocks noGrp="1"/>
          </p:cNvSpPr>
          <p:nvPr>
            <p:ph type="title"/>
          </p:nvPr>
        </p:nvSpPr>
        <p:spPr/>
        <p:txBody>
          <a:bodyPr/>
          <a:lstStyle/>
          <a:p>
            <a:r>
              <a:rPr lang="en-IN" b="1" dirty="0"/>
              <a:t>Matplotlib Dependencies</a:t>
            </a:r>
            <a:endParaRPr lang="en-IN" dirty="0"/>
          </a:p>
        </p:txBody>
      </p:sp>
      <p:sp>
        <p:nvSpPr>
          <p:cNvPr id="3" name="Content Placeholder 2">
            <a:extLst>
              <a:ext uri="{FF2B5EF4-FFF2-40B4-BE49-F238E27FC236}">
                <a16:creationId xmlns:a16="http://schemas.microsoft.com/office/drawing/2014/main" id="{DF5779F6-90AD-FA12-8819-F35F23EDE23A}"/>
              </a:ext>
            </a:extLst>
          </p:cNvPr>
          <p:cNvSpPr>
            <a:spLocks noGrp="1"/>
          </p:cNvSpPr>
          <p:nvPr>
            <p:ph idx="1"/>
          </p:nvPr>
        </p:nvSpPr>
        <p:spPr/>
        <p:txBody>
          <a:bodyPr>
            <a:normAutofit fontScale="85000" lnSpcReduction="20000"/>
          </a:bodyPr>
          <a:lstStyle/>
          <a:p>
            <a:pPr marL="50800" indent="0" algn="just">
              <a:buNone/>
            </a:pPr>
            <a:r>
              <a:rPr lang="en-IN" sz="3600" b="0" i="0" dirty="0">
                <a:solidFill>
                  <a:srgbClr val="000000"/>
                </a:solidFill>
                <a:effectLst/>
                <a:latin typeface="Times New Roman" panose="02020603050405020304" pitchFamily="18" charset="0"/>
                <a:cs typeface="Times New Roman" panose="02020603050405020304" pitchFamily="18" charset="0"/>
              </a:rPr>
              <a:t>Matplotlib requires a large number of dependencies −</a:t>
            </a:r>
          </a:p>
          <a:p>
            <a:pPr algn="just">
              <a:buFont typeface="Arial" panose="020B0604020202020204" pitchFamily="34" charset="0"/>
              <a:buChar char="•"/>
            </a:pPr>
            <a:r>
              <a:rPr lang="en-IN" sz="2800" b="0" i="0" dirty="0">
                <a:solidFill>
                  <a:srgbClr val="000000"/>
                </a:solidFill>
                <a:effectLst/>
                <a:latin typeface="Times New Roman" panose="02020603050405020304" pitchFamily="18" charset="0"/>
                <a:cs typeface="Times New Roman" panose="02020603050405020304" pitchFamily="18" charset="0"/>
              </a:rPr>
              <a:t>Python (&gt;= 2.7 or &gt;= 3.4)</a:t>
            </a:r>
          </a:p>
          <a:p>
            <a:pPr algn="just">
              <a:buFont typeface="Arial" panose="020B0604020202020204" pitchFamily="34" charset="0"/>
              <a:buChar char="•"/>
            </a:pPr>
            <a:r>
              <a:rPr lang="en-IN" sz="2800" b="0" i="0" dirty="0">
                <a:solidFill>
                  <a:srgbClr val="000000"/>
                </a:solidFill>
                <a:effectLst/>
                <a:latin typeface="Times New Roman" panose="02020603050405020304" pitchFamily="18" charset="0"/>
                <a:cs typeface="Times New Roman" panose="02020603050405020304" pitchFamily="18" charset="0"/>
              </a:rPr>
              <a:t>NumPy</a:t>
            </a: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setuptools</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dateutil</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pyparsing</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libpng</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pytz</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err="1">
                <a:solidFill>
                  <a:srgbClr val="000000"/>
                </a:solidFill>
                <a:effectLst/>
                <a:latin typeface="Times New Roman" panose="02020603050405020304" pitchFamily="18" charset="0"/>
                <a:cs typeface="Times New Roman" panose="02020603050405020304" pitchFamily="18" charset="0"/>
              </a:rPr>
              <a:t>FreeType</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00" b="0" i="0" dirty="0">
                <a:solidFill>
                  <a:srgbClr val="000000"/>
                </a:solidFill>
                <a:effectLst/>
                <a:latin typeface="Times New Roman" panose="02020603050405020304" pitchFamily="18" charset="0"/>
                <a:cs typeface="Times New Roman" panose="02020603050405020304" pitchFamily="18" charset="0"/>
              </a:rPr>
              <a:t>cycler</a:t>
            </a:r>
          </a:p>
          <a:p>
            <a:pPr algn="just">
              <a:buFont typeface="Arial" panose="020B0604020202020204" pitchFamily="34" charset="0"/>
              <a:buChar char="•"/>
            </a:pPr>
            <a:r>
              <a:rPr lang="en-IN" sz="2800" b="0" i="0" dirty="0">
                <a:solidFill>
                  <a:srgbClr val="000000"/>
                </a:solidFill>
                <a:effectLst/>
                <a:latin typeface="Times New Roman" panose="02020603050405020304" pitchFamily="18" charset="0"/>
                <a:cs typeface="Times New Roman" panose="02020603050405020304" pitchFamily="18" charset="0"/>
              </a:rPr>
              <a:t>six</a:t>
            </a:r>
          </a:p>
          <a:p>
            <a:endParaRPr lang="en-IN" dirty="0"/>
          </a:p>
        </p:txBody>
      </p:sp>
    </p:spTree>
    <p:extLst>
      <p:ext uri="{BB962C8B-B14F-4D97-AF65-F5344CB8AC3E}">
        <p14:creationId xmlns:p14="http://schemas.microsoft.com/office/powerpoint/2010/main" val="255233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4F67-3A8A-6849-5121-7F4BE9E267DD}"/>
              </a:ext>
            </a:extLst>
          </p:cNvPr>
          <p:cNvSpPr>
            <a:spLocks noGrp="1"/>
          </p:cNvSpPr>
          <p:nvPr>
            <p:ph type="title"/>
          </p:nvPr>
        </p:nvSpPr>
        <p:spPr/>
        <p:txBody>
          <a:bodyPr/>
          <a:lstStyle/>
          <a:p>
            <a:r>
              <a:rPr lang="en-IN" b="1" dirty="0"/>
              <a:t>Matplotlib </a:t>
            </a:r>
            <a:r>
              <a:rPr lang="en-IN" b="1" dirty="0" err="1"/>
              <a:t>PyLab</a:t>
            </a:r>
            <a:r>
              <a:rPr lang="en-IN" b="1" dirty="0"/>
              <a:t> Module</a:t>
            </a:r>
            <a:endParaRPr lang="en-IN" dirty="0"/>
          </a:p>
        </p:txBody>
      </p:sp>
      <p:sp>
        <p:nvSpPr>
          <p:cNvPr id="3" name="Content Placeholder 2">
            <a:extLst>
              <a:ext uri="{FF2B5EF4-FFF2-40B4-BE49-F238E27FC236}">
                <a16:creationId xmlns:a16="http://schemas.microsoft.com/office/drawing/2014/main" id="{B3B8C677-1434-54E8-EA32-16C0AA3C0ABA}"/>
              </a:ext>
            </a:extLst>
          </p:cNvPr>
          <p:cNvSpPr>
            <a:spLocks noGrp="1"/>
          </p:cNvSpPr>
          <p:nvPr>
            <p:ph idx="1"/>
          </p:nvPr>
        </p:nvSpPr>
        <p:spPr/>
        <p:txBody>
          <a:bodyPr/>
          <a:lstStyle/>
          <a:p>
            <a:pPr algn="just"/>
            <a:r>
              <a:rPr lang="en-US" sz="2800" b="0" i="0" dirty="0" err="1">
                <a:solidFill>
                  <a:srgbClr val="000000"/>
                </a:solidFill>
                <a:effectLst/>
                <a:latin typeface="Times New Roman" panose="02020603050405020304" pitchFamily="18" charset="0"/>
                <a:cs typeface="Times New Roman" panose="02020603050405020304" pitchFamily="18" charset="0"/>
              </a:rPr>
              <a:t>PyLab</a:t>
            </a:r>
            <a:r>
              <a:rPr lang="en-US" sz="2800" b="0" i="0" dirty="0">
                <a:solidFill>
                  <a:srgbClr val="000000"/>
                </a:solidFill>
                <a:effectLst/>
                <a:latin typeface="Times New Roman" panose="02020603050405020304" pitchFamily="18" charset="0"/>
                <a:cs typeface="Times New Roman" panose="02020603050405020304" pitchFamily="18" charset="0"/>
              </a:rPr>
              <a:t> is a procedural interface to the Matplotlib object-oriented plotting library.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Matplotlib is the whole package; </a:t>
            </a:r>
            <a:r>
              <a:rPr lang="en-US" sz="2800" b="0" i="0" dirty="0" err="1">
                <a:solidFill>
                  <a:srgbClr val="000000"/>
                </a:solidFill>
                <a:effectLst/>
                <a:latin typeface="Times New Roman" panose="02020603050405020304" pitchFamily="18" charset="0"/>
                <a:cs typeface="Times New Roman" panose="02020603050405020304" pitchFamily="18" charset="0"/>
              </a:rPr>
              <a:t>matplotlib.pyplot</a:t>
            </a:r>
            <a:r>
              <a:rPr lang="en-US" sz="2800" b="0" i="0" dirty="0">
                <a:solidFill>
                  <a:srgbClr val="000000"/>
                </a:solidFill>
                <a:effectLst/>
                <a:latin typeface="Times New Roman" panose="02020603050405020304" pitchFamily="18" charset="0"/>
                <a:cs typeface="Times New Roman" panose="02020603050405020304" pitchFamily="18" charset="0"/>
              </a:rPr>
              <a:t> is a module in Matplotlib; and </a:t>
            </a:r>
            <a:r>
              <a:rPr lang="en-US" sz="2800" b="0" i="0" dirty="0" err="1">
                <a:solidFill>
                  <a:srgbClr val="000000"/>
                </a:solidFill>
                <a:effectLst/>
                <a:latin typeface="Times New Roman" panose="02020603050405020304" pitchFamily="18" charset="0"/>
                <a:cs typeface="Times New Roman" panose="02020603050405020304" pitchFamily="18" charset="0"/>
              </a:rPr>
              <a:t>PyLab</a:t>
            </a:r>
            <a:r>
              <a:rPr lang="en-US" sz="2800" b="0" i="0" dirty="0">
                <a:solidFill>
                  <a:srgbClr val="000000"/>
                </a:solidFill>
                <a:effectLst/>
                <a:latin typeface="Times New Roman" panose="02020603050405020304" pitchFamily="18" charset="0"/>
                <a:cs typeface="Times New Roman" panose="02020603050405020304" pitchFamily="18" charset="0"/>
              </a:rPr>
              <a:t> is a module that gets installed alongside Matplotlib.</a:t>
            </a:r>
          </a:p>
          <a:p>
            <a:pPr algn="just"/>
            <a:r>
              <a:rPr lang="en-US" sz="2800" b="0" i="0" dirty="0" err="1">
                <a:solidFill>
                  <a:srgbClr val="000000"/>
                </a:solidFill>
                <a:effectLst/>
                <a:latin typeface="Times New Roman" panose="02020603050405020304" pitchFamily="18" charset="0"/>
                <a:cs typeface="Times New Roman" panose="02020603050405020304" pitchFamily="18" charset="0"/>
              </a:rPr>
              <a:t>PyLab</a:t>
            </a:r>
            <a:r>
              <a:rPr lang="en-US" sz="2800" b="0" i="0" dirty="0">
                <a:solidFill>
                  <a:srgbClr val="000000"/>
                </a:solidFill>
                <a:effectLst/>
                <a:latin typeface="Times New Roman" panose="02020603050405020304" pitchFamily="18" charset="0"/>
                <a:cs typeface="Times New Roman" panose="02020603050405020304" pitchFamily="18" charset="0"/>
              </a:rPr>
              <a:t> is a convenience module that bulk imports </a:t>
            </a:r>
            <a:r>
              <a:rPr lang="en-US" sz="2800" b="0" i="0" dirty="0" err="1">
                <a:solidFill>
                  <a:srgbClr val="000000"/>
                </a:solidFill>
                <a:effectLst/>
                <a:latin typeface="Times New Roman" panose="02020603050405020304" pitchFamily="18" charset="0"/>
                <a:cs typeface="Times New Roman" panose="02020603050405020304" pitchFamily="18" charset="0"/>
              </a:rPr>
              <a:t>matplotlib.pyplot</a:t>
            </a:r>
            <a:r>
              <a:rPr lang="en-US" sz="2800" b="0" i="0" dirty="0">
                <a:solidFill>
                  <a:srgbClr val="000000"/>
                </a:solidFill>
                <a:effectLst/>
                <a:latin typeface="Times New Roman" panose="02020603050405020304" pitchFamily="18" charset="0"/>
                <a:cs typeface="Times New Roman" panose="02020603050405020304" pitchFamily="18" charset="0"/>
              </a:rPr>
              <a:t> (for plotting) and NumPy (for Mathematics and working with arrays) in a single name space. </a:t>
            </a:r>
          </a:p>
          <a:p>
            <a:endParaRPr lang="en-IN" dirty="0"/>
          </a:p>
        </p:txBody>
      </p:sp>
    </p:spTree>
    <p:extLst>
      <p:ext uri="{BB962C8B-B14F-4D97-AF65-F5344CB8AC3E}">
        <p14:creationId xmlns:p14="http://schemas.microsoft.com/office/powerpoint/2010/main" val="3699749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2862-D134-B818-16DF-6C96BCC0692D}"/>
              </a:ext>
            </a:extLst>
          </p:cNvPr>
          <p:cNvSpPr>
            <a:spLocks noGrp="1"/>
          </p:cNvSpPr>
          <p:nvPr>
            <p:ph type="title"/>
          </p:nvPr>
        </p:nvSpPr>
        <p:spPr>
          <a:xfrm>
            <a:off x="838200" y="0"/>
            <a:ext cx="10515600" cy="718457"/>
          </a:xfrm>
        </p:spPr>
        <p:txBody>
          <a:bodyPr/>
          <a:lstStyle/>
          <a:p>
            <a:r>
              <a:rPr lang="en-IN" b="0" i="0" dirty="0">
                <a:solidFill>
                  <a:srgbClr val="000000"/>
                </a:solidFill>
                <a:effectLst/>
                <a:latin typeface="Segoe UI" panose="020B0502040204020203" pitchFamily="34" charset="0"/>
              </a:rPr>
              <a:t>Matplotlib </a:t>
            </a:r>
            <a:r>
              <a:rPr lang="en-IN" b="0" i="0" dirty="0" err="1">
                <a:solidFill>
                  <a:srgbClr val="000000"/>
                </a:solidFill>
                <a:effectLst/>
                <a:latin typeface="Segoe UI" panose="020B0502040204020203" pitchFamily="34" charset="0"/>
              </a:rPr>
              <a:t>Pyplot</a:t>
            </a:r>
            <a:r>
              <a:rPr lang="en-IN" sz="4400" b="1" dirty="0"/>
              <a:t>: Basic Plotting</a:t>
            </a:r>
            <a:endParaRPr lang="en-IN" dirty="0"/>
          </a:p>
        </p:txBody>
      </p:sp>
      <p:sp>
        <p:nvSpPr>
          <p:cNvPr id="3" name="Content Placeholder 2">
            <a:extLst>
              <a:ext uri="{FF2B5EF4-FFF2-40B4-BE49-F238E27FC236}">
                <a16:creationId xmlns:a16="http://schemas.microsoft.com/office/drawing/2014/main" id="{D5F6F060-C76A-3750-7225-C4B8A30708FF}"/>
              </a:ext>
            </a:extLst>
          </p:cNvPr>
          <p:cNvSpPr>
            <a:spLocks noGrp="1"/>
          </p:cNvSpPr>
          <p:nvPr>
            <p:ph idx="1"/>
          </p:nvPr>
        </p:nvSpPr>
        <p:spPr>
          <a:xfrm>
            <a:off x="418323" y="718457"/>
            <a:ext cx="10515600" cy="6046237"/>
          </a:xfrm>
        </p:spPr>
        <p:txBody>
          <a:bodyPr>
            <a:normAutofit/>
          </a:bodyPr>
          <a:lstStyle/>
          <a:p>
            <a:pPr marL="0" indent="0">
              <a:buNone/>
            </a:pPr>
            <a:r>
              <a:rPr lang="en-US" dirty="0"/>
              <a:t>Most of the Matplotlib utilities lies under the </a:t>
            </a:r>
            <a:r>
              <a:rPr lang="en-US" dirty="0" err="1"/>
              <a:t>pyplot</a:t>
            </a:r>
            <a:r>
              <a:rPr lang="en-US" dirty="0"/>
              <a:t> submodule.</a:t>
            </a:r>
          </a:p>
          <a:p>
            <a:pPr marL="0" indent="0" algn="l">
              <a:buNone/>
            </a:pPr>
            <a:r>
              <a:rPr lang="en-US" dirty="0"/>
              <a:t>Example --Draw a line in a diagram from position (0,0) to position (6,250):</a:t>
            </a:r>
          </a:p>
          <a:p>
            <a:pPr marL="0" indent="0" algn="l">
              <a:buNone/>
            </a:pPr>
            <a:r>
              <a:rPr lang="en-US" sz="1900" b="1" i="0" dirty="0">
                <a:solidFill>
                  <a:srgbClr val="000000"/>
                </a:solidFill>
                <a:effectLst/>
                <a:latin typeface="Verdana" panose="020B0604030504040204" pitchFamily="34" charset="0"/>
              </a:rPr>
              <a:t>                                                                              Output</a:t>
            </a:r>
          </a:p>
          <a:p>
            <a:pPr marL="0" indent="0" algn="l">
              <a:buNone/>
            </a:pPr>
            <a:r>
              <a:rPr lang="en-US" sz="1900" b="0" i="0" dirty="0">
                <a:solidFill>
                  <a:srgbClr val="000000"/>
                </a:solidFill>
                <a:effectLst/>
                <a:latin typeface="Verdana" panose="020B0604030504040204" pitchFamily="34" charset="0"/>
              </a:rPr>
              <a:t>import </a:t>
            </a:r>
            <a:r>
              <a:rPr lang="en-US" sz="1900" b="0" i="0" dirty="0" err="1">
                <a:solidFill>
                  <a:srgbClr val="000000"/>
                </a:solidFill>
                <a:effectLst/>
                <a:latin typeface="Verdana" panose="020B0604030504040204" pitchFamily="34" charset="0"/>
              </a:rPr>
              <a:t>matplotlib.pyplot</a:t>
            </a:r>
            <a:r>
              <a:rPr lang="en-US" sz="1900" b="0" i="0" dirty="0">
                <a:solidFill>
                  <a:srgbClr val="000000"/>
                </a:solidFill>
                <a:effectLst/>
                <a:latin typeface="Verdana" panose="020B0604030504040204" pitchFamily="34" charset="0"/>
              </a:rPr>
              <a:t> as </a:t>
            </a:r>
            <a:r>
              <a:rPr lang="en-US" sz="1900" b="0" i="0" dirty="0" err="1">
                <a:solidFill>
                  <a:srgbClr val="000000"/>
                </a:solidFill>
                <a:effectLst/>
                <a:latin typeface="Verdana" panose="020B0604030504040204" pitchFamily="34" charset="0"/>
              </a:rPr>
              <a:t>plt</a:t>
            </a:r>
            <a:endParaRPr lang="en-US" sz="1900" b="0" i="0" dirty="0">
              <a:solidFill>
                <a:srgbClr val="000000"/>
              </a:solidFill>
              <a:effectLst/>
              <a:latin typeface="Verdana" panose="020B0604030504040204" pitchFamily="34" charset="0"/>
            </a:endParaRPr>
          </a:p>
          <a:p>
            <a:pPr marL="0" indent="0" algn="l">
              <a:buNone/>
            </a:pPr>
            <a:r>
              <a:rPr lang="en-US" sz="1900" b="0" i="0" dirty="0">
                <a:solidFill>
                  <a:srgbClr val="000000"/>
                </a:solidFill>
                <a:effectLst/>
                <a:latin typeface="Verdana" panose="020B0604030504040204" pitchFamily="34" charset="0"/>
              </a:rPr>
              <a:t>import </a:t>
            </a:r>
            <a:r>
              <a:rPr lang="en-US" sz="1900" b="0" i="0" dirty="0" err="1">
                <a:solidFill>
                  <a:srgbClr val="000000"/>
                </a:solidFill>
                <a:effectLst/>
                <a:latin typeface="Verdana" panose="020B0604030504040204" pitchFamily="34" charset="0"/>
              </a:rPr>
              <a:t>numpy</a:t>
            </a:r>
            <a:r>
              <a:rPr lang="en-US" sz="1900" b="0" i="0" dirty="0">
                <a:solidFill>
                  <a:srgbClr val="000000"/>
                </a:solidFill>
                <a:effectLst/>
                <a:latin typeface="Verdana" panose="020B0604030504040204" pitchFamily="34" charset="0"/>
              </a:rPr>
              <a:t> as np</a:t>
            </a:r>
          </a:p>
          <a:p>
            <a:pPr marL="0" indent="0" algn="l">
              <a:buNone/>
            </a:pPr>
            <a:r>
              <a:rPr lang="en-US" sz="1900" b="0" i="0" dirty="0" err="1">
                <a:solidFill>
                  <a:srgbClr val="000000"/>
                </a:solidFill>
                <a:effectLst/>
                <a:latin typeface="Verdana" panose="020B0604030504040204" pitchFamily="34" charset="0"/>
              </a:rPr>
              <a:t>xpoints</a:t>
            </a:r>
            <a:r>
              <a:rPr lang="en-US" sz="1900" b="0" i="0" dirty="0">
                <a:solidFill>
                  <a:srgbClr val="000000"/>
                </a:solidFill>
                <a:effectLst/>
                <a:latin typeface="Verdana" panose="020B0604030504040204" pitchFamily="34" charset="0"/>
              </a:rPr>
              <a:t> = </a:t>
            </a:r>
            <a:r>
              <a:rPr lang="en-US" sz="1900" b="0" i="0" dirty="0" err="1">
                <a:solidFill>
                  <a:srgbClr val="000000"/>
                </a:solidFill>
                <a:effectLst/>
                <a:latin typeface="Verdana" panose="020B0604030504040204" pitchFamily="34" charset="0"/>
              </a:rPr>
              <a:t>np.array</a:t>
            </a:r>
            <a:r>
              <a:rPr lang="en-US" sz="1900" b="0" i="0" dirty="0">
                <a:solidFill>
                  <a:srgbClr val="000000"/>
                </a:solidFill>
                <a:effectLst/>
                <a:latin typeface="Verdana" panose="020B0604030504040204" pitchFamily="34" charset="0"/>
              </a:rPr>
              <a:t>([0, 6])</a:t>
            </a:r>
          </a:p>
          <a:p>
            <a:pPr marL="0" indent="0" algn="l">
              <a:buNone/>
            </a:pPr>
            <a:r>
              <a:rPr lang="en-US" sz="1900" b="0" i="0" dirty="0" err="1">
                <a:solidFill>
                  <a:srgbClr val="000000"/>
                </a:solidFill>
                <a:effectLst/>
                <a:latin typeface="Verdana" panose="020B0604030504040204" pitchFamily="34" charset="0"/>
              </a:rPr>
              <a:t>ypoints</a:t>
            </a:r>
            <a:r>
              <a:rPr lang="en-US" sz="1900" b="0" i="0" dirty="0">
                <a:solidFill>
                  <a:srgbClr val="000000"/>
                </a:solidFill>
                <a:effectLst/>
                <a:latin typeface="Verdana" panose="020B0604030504040204" pitchFamily="34" charset="0"/>
              </a:rPr>
              <a:t> = </a:t>
            </a:r>
            <a:r>
              <a:rPr lang="en-US" sz="1900" b="0" i="0" dirty="0" err="1">
                <a:solidFill>
                  <a:srgbClr val="000000"/>
                </a:solidFill>
                <a:effectLst/>
                <a:latin typeface="Verdana" panose="020B0604030504040204" pitchFamily="34" charset="0"/>
              </a:rPr>
              <a:t>np.array</a:t>
            </a:r>
            <a:r>
              <a:rPr lang="en-US" sz="1900" b="0" i="0" dirty="0">
                <a:solidFill>
                  <a:srgbClr val="000000"/>
                </a:solidFill>
                <a:effectLst/>
                <a:latin typeface="Verdana" panose="020B0604030504040204" pitchFamily="34" charset="0"/>
              </a:rPr>
              <a:t>([0, 250])</a:t>
            </a:r>
          </a:p>
          <a:p>
            <a:pPr marL="0" indent="0" algn="l">
              <a:buNone/>
            </a:pPr>
            <a:r>
              <a:rPr lang="en-US" sz="1900" b="0" i="0" dirty="0" err="1">
                <a:solidFill>
                  <a:srgbClr val="000000"/>
                </a:solidFill>
                <a:effectLst/>
                <a:latin typeface="Verdana" panose="020B0604030504040204" pitchFamily="34" charset="0"/>
              </a:rPr>
              <a:t>plt.plot</a:t>
            </a:r>
            <a:r>
              <a:rPr lang="en-US" sz="1900" b="0" i="0" dirty="0">
                <a:solidFill>
                  <a:srgbClr val="000000"/>
                </a:solidFill>
                <a:effectLst/>
                <a:latin typeface="Verdana" panose="020B0604030504040204" pitchFamily="34" charset="0"/>
              </a:rPr>
              <a:t>(</a:t>
            </a:r>
            <a:r>
              <a:rPr lang="en-US" sz="1900" b="0" i="0" dirty="0" err="1">
                <a:solidFill>
                  <a:srgbClr val="000000"/>
                </a:solidFill>
                <a:effectLst/>
                <a:latin typeface="Verdana" panose="020B0604030504040204" pitchFamily="34" charset="0"/>
              </a:rPr>
              <a:t>xpoints</a:t>
            </a:r>
            <a:r>
              <a:rPr lang="en-US" sz="1900" b="0" i="0" dirty="0">
                <a:solidFill>
                  <a:srgbClr val="000000"/>
                </a:solidFill>
                <a:effectLst/>
                <a:latin typeface="Verdana" panose="020B0604030504040204" pitchFamily="34" charset="0"/>
              </a:rPr>
              <a:t>, </a:t>
            </a:r>
            <a:r>
              <a:rPr lang="en-US" sz="1900" b="0" i="0" dirty="0" err="1">
                <a:solidFill>
                  <a:srgbClr val="000000"/>
                </a:solidFill>
                <a:effectLst/>
                <a:latin typeface="Verdana" panose="020B0604030504040204" pitchFamily="34" charset="0"/>
              </a:rPr>
              <a:t>ypoints</a:t>
            </a:r>
            <a:r>
              <a:rPr lang="en-US" sz="1900" b="0" i="0" dirty="0">
                <a:solidFill>
                  <a:srgbClr val="000000"/>
                </a:solidFill>
                <a:effectLst/>
                <a:latin typeface="Verdana" panose="020B0604030504040204" pitchFamily="34" charset="0"/>
              </a:rPr>
              <a:t>)</a:t>
            </a:r>
          </a:p>
          <a:p>
            <a:pPr marL="0" indent="0" algn="l">
              <a:buNone/>
            </a:pPr>
            <a:r>
              <a:rPr lang="en-US" sz="1900" b="0" i="0" dirty="0" err="1">
                <a:solidFill>
                  <a:srgbClr val="000000"/>
                </a:solidFill>
                <a:effectLst/>
                <a:latin typeface="Verdana" panose="020B0604030504040204" pitchFamily="34" charset="0"/>
              </a:rPr>
              <a:t>plt.show</a:t>
            </a:r>
            <a:r>
              <a:rPr lang="en-US" sz="1900" b="0" i="0" dirty="0">
                <a:solidFill>
                  <a:srgbClr val="000000"/>
                </a:solidFill>
                <a:effectLst/>
                <a:latin typeface="Verdana" panose="020B0604030504040204" pitchFamily="34" charset="0"/>
              </a:rPr>
              <a:t>()</a:t>
            </a:r>
          </a:p>
          <a:p>
            <a:pPr marL="0" indent="0" algn="l">
              <a:buNone/>
            </a:pPr>
            <a:endParaRPr lang="en-US" sz="1900" dirty="0">
              <a:solidFill>
                <a:srgbClr val="000000"/>
              </a:solidFill>
              <a:latin typeface="Verdana" panose="020B0604030504040204" pitchFamily="34" charset="0"/>
            </a:endParaRPr>
          </a:p>
          <a:p>
            <a:pPr marL="0" indent="0" algn="l">
              <a:buNone/>
            </a:pPr>
            <a:r>
              <a:rPr lang="en-US" sz="1900" b="0" i="0" dirty="0">
                <a:solidFill>
                  <a:srgbClr val="000000"/>
                </a:solidFill>
                <a:effectLst/>
                <a:latin typeface="Verdana" panose="020B0604030504040204" pitchFamily="34" charset="0"/>
              </a:rPr>
              <a:t>#Plotting without line --</a:t>
            </a:r>
            <a:r>
              <a:rPr lang="en-US" sz="1400" b="0" i="0" dirty="0">
                <a:solidFill>
                  <a:srgbClr val="000000"/>
                </a:solidFill>
                <a:effectLst/>
                <a:latin typeface="Verdana" panose="020B0604030504040204" pitchFamily="34" charset="0"/>
              </a:rPr>
              <a:t>To plot only the markers, you can use </a:t>
            </a:r>
            <a:r>
              <a:rPr lang="en-US" sz="1400" b="0" i="1" dirty="0">
                <a:solidFill>
                  <a:srgbClr val="000000"/>
                </a:solidFill>
                <a:effectLst/>
                <a:latin typeface="Verdana" panose="020B0604030504040204" pitchFamily="34" charset="0"/>
              </a:rPr>
              <a:t>shortcut string notation</a:t>
            </a:r>
            <a:r>
              <a:rPr lang="en-US" sz="1400" b="0" i="0" dirty="0">
                <a:solidFill>
                  <a:srgbClr val="000000"/>
                </a:solidFill>
                <a:effectLst/>
                <a:latin typeface="Verdana" panose="020B0604030504040204" pitchFamily="34" charset="0"/>
              </a:rPr>
              <a:t> parameter 'o', which means 'rings’.</a:t>
            </a:r>
            <a:endParaRPr lang="en-US" sz="1900" b="0" i="0" dirty="0">
              <a:solidFill>
                <a:srgbClr val="000000"/>
              </a:solidFill>
              <a:effectLst/>
              <a:latin typeface="Verdana" panose="020B0604030504040204" pitchFamily="34" charset="0"/>
            </a:endParaRPr>
          </a:p>
          <a:p>
            <a:pPr marL="0" indent="0" algn="l">
              <a:buNone/>
            </a:pPr>
            <a:r>
              <a:rPr lang="en-US" sz="1900" dirty="0">
                <a:solidFill>
                  <a:srgbClr val="000000"/>
                </a:solidFill>
                <a:latin typeface="Verdana" panose="020B0604030504040204" pitchFamily="34" charset="0"/>
              </a:rPr>
              <a:t>#</a:t>
            </a:r>
            <a:r>
              <a:rPr lang="en-IN" sz="1400" b="0" i="0" dirty="0" err="1">
                <a:solidFill>
                  <a:srgbClr val="000000"/>
                </a:solidFill>
                <a:effectLst/>
                <a:latin typeface="Consolas" panose="020B0609020204030204" pitchFamily="49" charset="0"/>
              </a:rPr>
              <a:t>plt.plot</a:t>
            </a:r>
            <a:r>
              <a:rPr lang="en-IN" sz="1400" b="0" i="0" dirty="0">
                <a:solidFill>
                  <a:srgbClr val="000000"/>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xpoints</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ypoints</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'o'</a:t>
            </a:r>
            <a:r>
              <a:rPr lang="en-IN" sz="1400" b="0" i="0" dirty="0">
                <a:solidFill>
                  <a:srgbClr val="000000"/>
                </a:solidFill>
                <a:effectLst/>
                <a:latin typeface="Consolas" panose="020B0609020204030204" pitchFamily="49" charset="0"/>
              </a:rPr>
              <a:t>)</a:t>
            </a:r>
            <a:endParaRPr lang="en-US" sz="1900" b="0" i="0" dirty="0">
              <a:solidFill>
                <a:srgbClr val="000000"/>
              </a:solidFill>
              <a:effectLst/>
              <a:latin typeface="Verdana" panose="020B0604030504040204" pitchFamily="34" charset="0"/>
            </a:endParaRPr>
          </a:p>
          <a:p>
            <a:pPr marL="0" indent="0">
              <a:buNone/>
            </a:pPr>
            <a:endParaRPr lang="en-IN" dirty="0"/>
          </a:p>
        </p:txBody>
      </p:sp>
      <p:pic>
        <p:nvPicPr>
          <p:cNvPr id="1027" name="Picture 3">
            <a:extLst>
              <a:ext uri="{FF2B5EF4-FFF2-40B4-BE49-F238E27FC236}">
                <a16:creationId xmlns:a16="http://schemas.microsoft.com/office/drawing/2014/main" id="{9187DCAA-2FB3-F1EA-2E95-256B02760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254" y="2509935"/>
            <a:ext cx="5599922" cy="324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34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0A9B-248E-3A9F-636E-02DE064BA8D3}"/>
              </a:ext>
            </a:extLst>
          </p:cNvPr>
          <p:cNvSpPr>
            <a:spLocks noGrp="1"/>
          </p:cNvSpPr>
          <p:nvPr>
            <p:ph type="title"/>
          </p:nvPr>
        </p:nvSpPr>
        <p:spPr/>
        <p:txBody>
          <a:bodyPr/>
          <a:lstStyle/>
          <a:p>
            <a:pPr algn="ctr"/>
            <a:r>
              <a:rPr lang="en-IN" b="1" i="0" dirty="0">
                <a:solidFill>
                  <a:srgbClr val="FF0000"/>
                </a:solidFill>
                <a:effectLst/>
                <a:latin typeface="Segoe UI" panose="020B0502040204020203" pitchFamily="34" charset="0"/>
              </a:rPr>
              <a:t>SciPy Introduction</a:t>
            </a:r>
            <a:br>
              <a:rPr lang="en-IN" b="1" i="0" dirty="0">
                <a:solidFill>
                  <a:srgbClr val="FF0000"/>
                </a:solidFill>
                <a:effectLst/>
                <a:latin typeface="Segoe UI" panose="020B0502040204020203" pitchFamily="34" charset="0"/>
              </a:rPr>
            </a:br>
            <a:endParaRPr lang="en-IN" b="1" dirty="0">
              <a:solidFill>
                <a:srgbClr val="FF0000"/>
              </a:solidFill>
            </a:endParaRPr>
          </a:p>
        </p:txBody>
      </p:sp>
      <p:sp>
        <p:nvSpPr>
          <p:cNvPr id="3" name="Content Placeholder 2">
            <a:extLst>
              <a:ext uri="{FF2B5EF4-FFF2-40B4-BE49-F238E27FC236}">
                <a16:creationId xmlns:a16="http://schemas.microsoft.com/office/drawing/2014/main" id="{9EE1CE2A-D95F-44DA-71E2-7A847B0B1F33}"/>
              </a:ext>
            </a:extLst>
          </p:cNvPr>
          <p:cNvSpPr>
            <a:spLocks noGrp="1"/>
          </p:cNvSpPr>
          <p:nvPr>
            <p:ph idx="1"/>
          </p:nvPr>
        </p:nvSpPr>
        <p:spPr>
          <a:xfrm>
            <a:off x="838200" y="1096606"/>
            <a:ext cx="10515600" cy="5686749"/>
          </a:xfrm>
        </p:spPr>
        <p:txBody>
          <a:bodyPr>
            <a:normAutofit fontScale="92500" lnSpcReduction="20000"/>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SciPy is a scientific computation library that uses </a:t>
            </a:r>
            <a:r>
              <a:rPr lang="en-US" sz="2400" b="0" i="0" dirty="0">
                <a:solidFill>
                  <a:srgbClr val="000000"/>
                </a:solidFill>
                <a:effectLst/>
                <a:latin typeface="Times New Roman" panose="02020603050405020304" pitchFamily="18" charset="0"/>
                <a:cs typeface="Times New Roman" panose="02020603050405020304" pitchFamily="18" charset="0"/>
                <a:hlinkClick r:id="rId2"/>
              </a:rPr>
              <a:t>NumPy</a:t>
            </a:r>
            <a:r>
              <a:rPr lang="en-US" sz="2400" b="0" i="0" dirty="0">
                <a:solidFill>
                  <a:srgbClr val="000000"/>
                </a:solidFill>
                <a:effectLst/>
                <a:latin typeface="Times New Roman" panose="02020603050405020304" pitchFamily="18" charset="0"/>
                <a:cs typeface="Times New Roman" panose="02020603050405020304" pitchFamily="18" charset="0"/>
              </a:rPr>
              <a:t> underneath.</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SciPy stands for Scientific Python.</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It provides more utility functions for optimization, stats and signal processing.</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Like NumPy, SciPy is open source so we can use it freely. </a:t>
            </a:r>
            <a:r>
              <a:rPr lang="en-US" sz="2400" b="0" i="0" dirty="0">
                <a:solidFill>
                  <a:schemeClr val="tx1"/>
                </a:solidFill>
                <a:effectLst/>
                <a:latin typeface="Times New Roman" panose="02020603050405020304" pitchFamily="18" charset="0"/>
                <a:cs typeface="Times New Roman" panose="02020603050405020304" pitchFamily="18" charset="0"/>
              </a:rPr>
              <a:t>Together, they run on all popular operating systems, are quick to install and are free of charge. </a:t>
            </a:r>
          </a:p>
          <a:p>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SciPy was created by NumPy's creator Travis </a:t>
            </a:r>
            <a:r>
              <a:rPr lang="en-US" sz="2400" b="0" i="0" dirty="0" err="1">
                <a:solidFill>
                  <a:srgbClr val="000000"/>
                </a:solidFill>
                <a:effectLst/>
                <a:latin typeface="Times New Roman" panose="02020603050405020304" pitchFamily="18" charset="0"/>
                <a:cs typeface="Times New Roman" panose="02020603050405020304" pitchFamily="18" charset="0"/>
              </a:rPr>
              <a:t>Olliphant</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chemeClr val="tx1"/>
                </a:solidFill>
                <a:effectLst/>
                <a:latin typeface="Times New Roman" panose="02020603050405020304" pitchFamily="18" charset="0"/>
                <a:cs typeface="Times New Roman" panose="02020603050405020304" pitchFamily="18" charset="0"/>
              </a:rPr>
              <a:t>NumPy and SciPy are easy to use, but powerful enough to depend on by some of the world's leading scientists and engineers.</a:t>
            </a: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SciPy has optimized and added functions that are frequently used in NumPy and Data Science</a:t>
            </a:r>
            <a:r>
              <a:rPr lang="en-US" sz="1600" b="0" i="0" dirty="0">
                <a:solidFill>
                  <a:srgbClr val="000000"/>
                </a:solidFill>
                <a:effectLst/>
                <a:latin typeface="Verdana" panose="020B0604030504040204" pitchFamily="34" charset="0"/>
              </a:rPr>
              <a:t>.</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2601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DEAC-FFD8-ABF6-520B-45947805149A}"/>
              </a:ext>
            </a:extLst>
          </p:cNvPr>
          <p:cNvSpPr>
            <a:spLocks noGrp="1"/>
          </p:cNvSpPr>
          <p:nvPr>
            <p:ph type="title"/>
          </p:nvPr>
        </p:nvSpPr>
        <p:spPr/>
        <p:txBody>
          <a:bodyPr/>
          <a:lstStyle/>
          <a:p>
            <a:pPr algn="ctr"/>
            <a:r>
              <a:rPr lang="en-IN" b="1" i="0" dirty="0">
                <a:solidFill>
                  <a:srgbClr val="FF0000"/>
                </a:solidFill>
                <a:effectLst/>
                <a:latin typeface="Segoe UI" panose="020B0502040204020203" pitchFamily="34" charset="0"/>
              </a:rPr>
              <a:t>Import SciPy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1F673A6-0AE5-B1D5-534A-03F9B46DC853}"/>
              </a:ext>
            </a:extLst>
          </p:cNvPr>
          <p:cNvSpPr>
            <a:spLocks noGrp="1"/>
          </p:cNvSpPr>
          <p:nvPr>
            <p:ph idx="1"/>
          </p:nvPr>
        </p:nvSpPr>
        <p:spPr>
          <a:xfrm>
            <a:off x="838200" y="1082351"/>
            <a:ext cx="10515600" cy="5775649"/>
          </a:xfrm>
        </p:spPr>
        <p:txBody>
          <a:bodyPr>
            <a:normAutofit/>
          </a:bodyPr>
          <a:lstStyle/>
          <a:p>
            <a:pPr marL="0" indent="0">
              <a:buNone/>
            </a:pPr>
            <a:r>
              <a:rPr lang="en-US" dirty="0"/>
              <a:t>Once SciPy is installed, import the SciPy module(s) you want to use in your applications by adding the from </a:t>
            </a:r>
            <a:r>
              <a:rPr lang="en-US" dirty="0" err="1"/>
              <a:t>scipy</a:t>
            </a:r>
            <a:r>
              <a:rPr lang="en-US" dirty="0"/>
              <a:t> import module statement</a:t>
            </a:r>
          </a:p>
          <a:p>
            <a:pPr marL="0" indent="0">
              <a:buNone/>
            </a:pP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constants</a:t>
            </a:r>
            <a:endParaRPr lang="en-US" b="0" i="0" dirty="0">
              <a:solidFill>
                <a:srgbClr val="000000"/>
              </a:solidFill>
              <a:effectLst/>
              <a:latin typeface="Consolas" panose="020B0609020204030204" pitchFamily="49" charset="0"/>
            </a:endParaRPr>
          </a:p>
          <a:p>
            <a:pPr marL="0" indent="0">
              <a:buNone/>
            </a:pPr>
            <a:r>
              <a:rPr lang="en-US" b="1" dirty="0"/>
              <a:t>Example 1</a:t>
            </a:r>
            <a:r>
              <a:rPr lang="en-US" dirty="0"/>
              <a:t>--- How many cubic meters are in one liter:</a:t>
            </a:r>
          </a:p>
          <a:p>
            <a:pPr marL="0" indent="0">
              <a:buNone/>
            </a:pPr>
            <a:r>
              <a:rPr lang="fr-FR" sz="2400" dirty="0" err="1"/>
              <a:t>from</a:t>
            </a:r>
            <a:r>
              <a:rPr lang="fr-FR" sz="2400" dirty="0"/>
              <a:t> </a:t>
            </a:r>
            <a:r>
              <a:rPr lang="fr-FR" sz="2400" dirty="0" err="1"/>
              <a:t>scipy</a:t>
            </a:r>
            <a:r>
              <a:rPr lang="fr-FR" sz="2400" dirty="0"/>
              <a:t> import constants</a:t>
            </a:r>
          </a:p>
          <a:p>
            <a:pPr marL="0" indent="0">
              <a:buNone/>
            </a:pPr>
            <a:r>
              <a:rPr lang="fr-FR" sz="2400" dirty="0" err="1"/>
              <a:t>print</a:t>
            </a:r>
            <a:r>
              <a:rPr lang="fr-FR" sz="2400" dirty="0"/>
              <a:t>(</a:t>
            </a:r>
            <a:r>
              <a:rPr lang="fr-FR" sz="2400" dirty="0" err="1"/>
              <a:t>constants.liter</a:t>
            </a:r>
            <a:r>
              <a:rPr lang="fr-FR" sz="2400" dirty="0"/>
              <a:t>)</a:t>
            </a:r>
          </a:p>
          <a:p>
            <a:pPr marL="0" indent="0">
              <a:buNone/>
            </a:pPr>
            <a:r>
              <a:rPr lang="fr-FR" b="1" dirty="0"/>
              <a:t>Output: </a:t>
            </a:r>
            <a:r>
              <a:rPr lang="fr-FR" dirty="0"/>
              <a:t>0.001</a:t>
            </a:r>
          </a:p>
          <a:p>
            <a:pPr marL="0" indent="0">
              <a:buNone/>
            </a:pPr>
            <a:r>
              <a:rPr lang="fr-FR" b="1" dirty="0"/>
              <a:t>Example 2</a:t>
            </a:r>
          </a:p>
          <a:p>
            <a:pPr marL="0" indent="0">
              <a:buNone/>
            </a:pPr>
            <a:r>
              <a:rPr lang="en-IN" sz="2400" dirty="0"/>
              <a:t>from </a:t>
            </a:r>
            <a:r>
              <a:rPr lang="en-IN" sz="2400" dirty="0" err="1"/>
              <a:t>scipy</a:t>
            </a:r>
            <a:r>
              <a:rPr lang="en-IN" sz="2400" dirty="0"/>
              <a:t> import constants</a:t>
            </a:r>
          </a:p>
          <a:p>
            <a:pPr marL="0" indent="0">
              <a:buNone/>
            </a:pPr>
            <a:r>
              <a:rPr lang="en-IN" sz="2400" dirty="0"/>
              <a:t>print(</a:t>
            </a:r>
            <a:r>
              <a:rPr lang="en-IN" sz="2400" dirty="0" err="1"/>
              <a:t>constants.pi</a:t>
            </a:r>
            <a:r>
              <a:rPr lang="en-IN" sz="2400" dirty="0"/>
              <a:t>)</a:t>
            </a:r>
          </a:p>
          <a:p>
            <a:pPr marL="0" indent="0">
              <a:buNone/>
            </a:pPr>
            <a:r>
              <a:rPr lang="fr-FR" b="1" dirty="0"/>
              <a:t>Output: </a:t>
            </a:r>
            <a:r>
              <a:rPr lang="fr-FR" dirty="0"/>
              <a:t>3.141592653589793</a:t>
            </a:r>
            <a:endParaRPr lang="en-IN" dirty="0"/>
          </a:p>
        </p:txBody>
      </p:sp>
    </p:spTree>
    <p:extLst>
      <p:ext uri="{BB962C8B-B14F-4D97-AF65-F5344CB8AC3E}">
        <p14:creationId xmlns:p14="http://schemas.microsoft.com/office/powerpoint/2010/main" val="213845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0CDB-50AA-BFAD-E993-641355A39B51}"/>
              </a:ext>
            </a:extLst>
          </p:cNvPr>
          <p:cNvSpPr>
            <a:spLocks noGrp="1"/>
          </p:cNvSpPr>
          <p:nvPr>
            <p:ph type="title"/>
          </p:nvPr>
        </p:nvSpPr>
        <p:spPr>
          <a:xfrm>
            <a:off x="838200" y="18256"/>
            <a:ext cx="10515600" cy="662782"/>
          </a:xfrm>
        </p:spPr>
        <p:txBody>
          <a:bodyPr>
            <a:normAutofit fontScale="90000"/>
          </a:bodyPr>
          <a:lstStyle/>
          <a:p>
            <a:r>
              <a:rPr lang="en-IN" b="1" dirty="0"/>
              <a:t>Data Processing</a:t>
            </a:r>
            <a:endParaRPr lang="en-IN" dirty="0"/>
          </a:p>
        </p:txBody>
      </p:sp>
      <p:sp>
        <p:nvSpPr>
          <p:cNvPr id="3" name="Content Placeholder 2">
            <a:extLst>
              <a:ext uri="{FF2B5EF4-FFF2-40B4-BE49-F238E27FC236}">
                <a16:creationId xmlns:a16="http://schemas.microsoft.com/office/drawing/2014/main" id="{281D9D6D-B434-7AC9-0EFE-24A38509318B}"/>
              </a:ext>
            </a:extLst>
          </p:cNvPr>
          <p:cNvSpPr>
            <a:spLocks noGrp="1"/>
          </p:cNvSpPr>
          <p:nvPr>
            <p:ph idx="1"/>
          </p:nvPr>
        </p:nvSpPr>
        <p:spPr>
          <a:xfrm>
            <a:off x="539621" y="681038"/>
            <a:ext cx="10515600" cy="2276766"/>
          </a:xfrm>
        </p:spPr>
        <p:txBody>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Data processing is the collection and manipulation of data to produce meaningful information.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Data processing is a form of information processing, which is the modification of information in any manner detectable by an observer</a:t>
            </a:r>
          </a:p>
          <a:p>
            <a:pPr algn="just"/>
            <a:endParaRPr lang="en-IN" dirty="0"/>
          </a:p>
        </p:txBody>
      </p:sp>
      <p:pic>
        <p:nvPicPr>
          <p:cNvPr id="4" name="Picture 2" descr="What to Choose: Data Processing or Information Processing?">
            <a:extLst>
              <a:ext uri="{FF2B5EF4-FFF2-40B4-BE49-F238E27FC236}">
                <a16:creationId xmlns:a16="http://schemas.microsoft.com/office/drawing/2014/main" id="{1A7E5171-7656-8A37-B609-916B258D3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88" y="2691287"/>
            <a:ext cx="6487153" cy="394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167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907C-950D-8DF0-D6DA-37FD0E61CA33}"/>
              </a:ext>
            </a:extLst>
          </p:cNvPr>
          <p:cNvSpPr>
            <a:spLocks noGrp="1"/>
          </p:cNvSpPr>
          <p:nvPr>
            <p:ph type="title"/>
          </p:nvPr>
        </p:nvSpPr>
        <p:spPr/>
        <p:txBody>
          <a:bodyPr/>
          <a:lstStyle/>
          <a:p>
            <a:pPr algn="ctr"/>
            <a:r>
              <a:rPr lang="en-IN" b="1" dirty="0">
                <a:solidFill>
                  <a:srgbClr val="0070C0"/>
                </a:solidFill>
              </a:rPr>
              <a:t>Stages of Data Processing Cycle</a:t>
            </a:r>
          </a:p>
        </p:txBody>
      </p:sp>
      <p:pic>
        <p:nvPicPr>
          <p:cNvPr id="4" name="Picture 2" descr="Related image">
            <a:extLst>
              <a:ext uri="{FF2B5EF4-FFF2-40B4-BE49-F238E27FC236}">
                <a16:creationId xmlns:a16="http://schemas.microsoft.com/office/drawing/2014/main" id="{09FCE0B5-BDF4-61FB-7D3D-915FAD24E4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356"/>
          <a:stretch/>
        </p:blipFill>
        <p:spPr bwMode="auto">
          <a:xfrm>
            <a:off x="1492897" y="1700019"/>
            <a:ext cx="8994710" cy="4749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836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D5D5-6B25-D404-0DDC-6C9E10968D4C}"/>
              </a:ext>
            </a:extLst>
          </p:cNvPr>
          <p:cNvSpPr>
            <a:spLocks noGrp="1"/>
          </p:cNvSpPr>
          <p:nvPr>
            <p:ph type="title"/>
          </p:nvPr>
        </p:nvSpPr>
        <p:spPr>
          <a:xfrm>
            <a:off x="838200" y="195845"/>
            <a:ext cx="10515600" cy="847855"/>
          </a:xfrm>
        </p:spPr>
        <p:txBody>
          <a:bodyPr/>
          <a:lstStyle/>
          <a:p>
            <a:pPr algn="ctr"/>
            <a:r>
              <a:rPr lang="en-IN" b="1" dirty="0"/>
              <a:t>Data Visualization</a:t>
            </a:r>
            <a:endParaRPr lang="en-IN" dirty="0"/>
          </a:p>
        </p:txBody>
      </p:sp>
      <p:sp>
        <p:nvSpPr>
          <p:cNvPr id="3" name="Content Placeholder 2">
            <a:extLst>
              <a:ext uri="{FF2B5EF4-FFF2-40B4-BE49-F238E27FC236}">
                <a16:creationId xmlns:a16="http://schemas.microsoft.com/office/drawing/2014/main" id="{602ADFDB-AE6C-5AAE-B09A-8F381CBEEECA}"/>
              </a:ext>
            </a:extLst>
          </p:cNvPr>
          <p:cNvSpPr>
            <a:spLocks noGrp="1"/>
          </p:cNvSpPr>
          <p:nvPr>
            <p:ph idx="1"/>
          </p:nvPr>
        </p:nvSpPr>
        <p:spPr>
          <a:xfrm>
            <a:off x="838200" y="1110343"/>
            <a:ext cx="10515600" cy="5411853"/>
          </a:xfrm>
        </p:spPr>
        <p:txBody>
          <a:bodyPr>
            <a:normAutofit fontScale="92500" lnSpcReduction="10000"/>
          </a:bodyPr>
          <a:lstStyle/>
          <a:p>
            <a:pPr algn="just"/>
            <a:r>
              <a:rPr lang="en-US" b="0" i="0" dirty="0">
                <a:solidFill>
                  <a:srgbClr val="242424"/>
                </a:solidFill>
                <a:effectLst/>
                <a:latin typeface="source-serif-pro"/>
              </a:rPr>
              <a:t>Data visualization is the discipline of trying to understand data by placing it in a visual context so that patterns, trends, and correlations that might not otherwise be detected can be exposed.</a:t>
            </a:r>
          </a:p>
          <a:p>
            <a:pPr marL="0" indent="0" algn="just">
              <a:buNone/>
            </a:pPr>
            <a:endParaRPr lang="en-US" dirty="0"/>
          </a:p>
          <a:p>
            <a:pPr algn="just"/>
            <a:r>
              <a:rPr lang="en-US" dirty="0"/>
              <a:t>Data visualization in Python is perhaps one of the most utilized features for data science with Python in today’s day and age. </a:t>
            </a:r>
          </a:p>
          <a:p>
            <a:pPr algn="just"/>
            <a:endParaRPr lang="en-US" dirty="0"/>
          </a:p>
          <a:p>
            <a:pPr algn="just"/>
            <a:r>
              <a:rPr lang="en-US" dirty="0"/>
              <a:t>The libraries in Python come with lots of different features that enable users to make highly customized, elegant, and interactive plots.</a:t>
            </a:r>
          </a:p>
          <a:p>
            <a:pPr algn="just"/>
            <a:endParaRPr lang="en-US" dirty="0"/>
          </a:p>
          <a:p>
            <a:pPr algn="just"/>
            <a:r>
              <a:rPr lang="en-US" dirty="0"/>
              <a:t>Python offers several plotting libraries, namely Matplotlib, Seaborn, and many other such data visualization packages with different features for creating informative, customized, and appealing plots to present data in the most simple and effective way.</a:t>
            </a:r>
          </a:p>
          <a:p>
            <a:endParaRPr lang="en-IN" dirty="0"/>
          </a:p>
        </p:txBody>
      </p:sp>
    </p:spTree>
    <p:extLst>
      <p:ext uri="{BB962C8B-B14F-4D97-AF65-F5344CB8AC3E}">
        <p14:creationId xmlns:p14="http://schemas.microsoft.com/office/powerpoint/2010/main" val="86735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800F-FD88-6B9D-5BB9-342E47207BC0}"/>
              </a:ext>
            </a:extLst>
          </p:cNvPr>
          <p:cNvSpPr>
            <a:spLocks noGrp="1"/>
          </p:cNvSpPr>
          <p:nvPr>
            <p:ph type="title"/>
          </p:nvPr>
        </p:nvSpPr>
        <p:spPr>
          <a:xfrm>
            <a:off x="838200" y="365126"/>
            <a:ext cx="10515600" cy="959822"/>
          </a:xfrm>
        </p:spPr>
        <p:txBody>
          <a:bodyPr/>
          <a:lstStyle/>
          <a:p>
            <a:pPr algn="ctr"/>
            <a:r>
              <a:rPr lang="en-US" b="1" dirty="0">
                <a:solidFill>
                  <a:srgbClr val="00B050"/>
                </a:solidFill>
              </a:rPr>
              <a:t>Data Science Pipeline</a:t>
            </a:r>
            <a:endParaRPr lang="en-IN" b="1" dirty="0">
              <a:solidFill>
                <a:srgbClr val="00B050"/>
              </a:solidFill>
            </a:endParaRPr>
          </a:p>
        </p:txBody>
      </p:sp>
      <p:pic>
        <p:nvPicPr>
          <p:cNvPr id="1026" name="Picture 2" descr="Data Science Pipeline">
            <a:extLst>
              <a:ext uri="{FF2B5EF4-FFF2-40B4-BE49-F238E27FC236}">
                <a16:creationId xmlns:a16="http://schemas.microsoft.com/office/drawing/2014/main" id="{E41BDF9F-C723-14BD-E9CA-9A27F2DC9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8709" y="1528389"/>
            <a:ext cx="8467725"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8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EA4A95-43E7-287A-185B-BD6DBA05AE3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838131" y="681135"/>
            <a:ext cx="7639050" cy="527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398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C5EC-8D93-D9B3-55D4-FD72D5CAE5BA}"/>
              </a:ext>
            </a:extLst>
          </p:cNvPr>
          <p:cNvSpPr>
            <a:spLocks noGrp="1"/>
          </p:cNvSpPr>
          <p:nvPr>
            <p:ph type="title"/>
          </p:nvPr>
        </p:nvSpPr>
        <p:spPr>
          <a:xfrm>
            <a:off x="466531" y="365125"/>
            <a:ext cx="10887269" cy="1325563"/>
          </a:xfrm>
        </p:spPr>
        <p:txBody>
          <a:bodyPr>
            <a:normAutofit/>
          </a:bodyPr>
          <a:lstStyle/>
          <a:p>
            <a:r>
              <a:rPr lang="en-US" sz="3200" i="0" dirty="0">
                <a:solidFill>
                  <a:srgbClr val="273239"/>
                </a:solidFill>
                <a:effectLst/>
                <a:latin typeface="Nunito" pitchFamily="2" charset="0"/>
              </a:rPr>
              <a:t>The raw data undergoes different stages within a pipeline, which are :-</a:t>
            </a:r>
            <a:endParaRPr lang="en-IN" sz="3200" dirty="0"/>
          </a:p>
        </p:txBody>
      </p:sp>
      <p:pic>
        <p:nvPicPr>
          <p:cNvPr id="2050" name="Picture 2" descr="Lightbox">
            <a:extLst>
              <a:ext uri="{FF2B5EF4-FFF2-40B4-BE49-F238E27FC236}">
                <a16:creationId xmlns:a16="http://schemas.microsoft.com/office/drawing/2014/main" id="{C4DC89C1-B638-9469-7B9B-1C100DED8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28" y="1735717"/>
            <a:ext cx="4963704"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D71CCC-315C-D6CE-A83D-F60D9AAD421E}"/>
              </a:ext>
            </a:extLst>
          </p:cNvPr>
          <p:cNvSpPr txBox="1"/>
          <p:nvPr/>
        </p:nvSpPr>
        <p:spPr>
          <a:xfrm>
            <a:off x="5402425" y="2246968"/>
            <a:ext cx="5327780" cy="3416320"/>
          </a:xfrm>
          <a:prstGeom prst="rect">
            <a:avLst/>
          </a:prstGeom>
          <a:noFill/>
        </p:spPr>
        <p:txBody>
          <a:bodyPr wrap="square">
            <a:spAutoFit/>
          </a:bodyPr>
          <a:lstStyle/>
          <a:p>
            <a:pPr algn="just" fontAlgn="base">
              <a:buFont typeface="+mj-lt"/>
              <a:buAutoNum type="arabicPeriod"/>
            </a:pPr>
            <a:r>
              <a:rPr lang="en-US" b="0" i="0" dirty="0">
                <a:solidFill>
                  <a:srgbClr val="273239"/>
                </a:solidFill>
                <a:effectLst/>
                <a:latin typeface="Nunito" pitchFamily="2" charset="0"/>
              </a:rPr>
              <a:t>Fetching/Obtaining the Data</a:t>
            </a:r>
          </a:p>
          <a:p>
            <a:pPr algn="just" fontAlgn="base">
              <a:buFont typeface="+mj-lt"/>
              <a:buAutoNum type="arabicPeriod"/>
            </a:pPr>
            <a:endParaRPr lang="en-US" b="0" i="0" dirty="0">
              <a:solidFill>
                <a:srgbClr val="273239"/>
              </a:solidFill>
              <a:effectLst/>
              <a:latin typeface="Nunito" pitchFamily="2" charset="0"/>
            </a:endParaRPr>
          </a:p>
          <a:p>
            <a:pPr algn="just" fontAlgn="base">
              <a:buFont typeface="+mj-lt"/>
              <a:buAutoNum type="arabicPeriod"/>
            </a:pPr>
            <a:r>
              <a:rPr lang="en-US" b="0" i="0" dirty="0">
                <a:solidFill>
                  <a:srgbClr val="273239"/>
                </a:solidFill>
                <a:effectLst/>
                <a:latin typeface="Nunito" pitchFamily="2" charset="0"/>
              </a:rPr>
              <a:t>Scrubbing/Cleaning the Data</a:t>
            </a:r>
          </a:p>
          <a:p>
            <a:pPr algn="just" fontAlgn="base">
              <a:buFont typeface="+mj-lt"/>
              <a:buAutoNum type="arabicPeriod"/>
            </a:pPr>
            <a:endParaRPr lang="en-US" b="0" i="0" dirty="0">
              <a:solidFill>
                <a:srgbClr val="273239"/>
              </a:solidFill>
              <a:effectLst/>
              <a:latin typeface="Nunito" pitchFamily="2" charset="0"/>
            </a:endParaRPr>
          </a:p>
          <a:p>
            <a:pPr algn="just" fontAlgn="base">
              <a:buFont typeface="+mj-lt"/>
              <a:buAutoNum type="arabicPeriod"/>
            </a:pPr>
            <a:r>
              <a:rPr lang="en-US" b="1" i="0" dirty="0">
                <a:solidFill>
                  <a:srgbClr val="273239"/>
                </a:solidFill>
                <a:effectLst/>
                <a:latin typeface="Nunito" pitchFamily="2" charset="0"/>
              </a:rPr>
              <a:t>Data Visualization</a:t>
            </a:r>
          </a:p>
          <a:p>
            <a:pPr algn="just" fontAlgn="base">
              <a:buFont typeface="+mj-lt"/>
              <a:buAutoNum type="arabicPeriod"/>
            </a:pPr>
            <a:endParaRPr lang="en-US" b="0" i="0" dirty="0">
              <a:solidFill>
                <a:srgbClr val="273239"/>
              </a:solidFill>
              <a:effectLst/>
              <a:latin typeface="Nunito" pitchFamily="2" charset="0"/>
            </a:endParaRPr>
          </a:p>
          <a:p>
            <a:pPr algn="just" fontAlgn="base">
              <a:buFont typeface="+mj-lt"/>
              <a:buAutoNum type="arabicPeriod"/>
            </a:pPr>
            <a:r>
              <a:rPr lang="en-US" b="0" i="0" dirty="0">
                <a:solidFill>
                  <a:srgbClr val="273239"/>
                </a:solidFill>
                <a:effectLst/>
                <a:latin typeface="Nunito" pitchFamily="2" charset="0"/>
              </a:rPr>
              <a:t>Modeling the Data</a:t>
            </a:r>
          </a:p>
          <a:p>
            <a:pPr algn="just" fontAlgn="base">
              <a:buFont typeface="+mj-lt"/>
              <a:buAutoNum type="arabicPeriod"/>
            </a:pPr>
            <a:endParaRPr lang="en-US" b="0" i="0" dirty="0">
              <a:solidFill>
                <a:srgbClr val="273239"/>
              </a:solidFill>
              <a:effectLst/>
              <a:latin typeface="Nunito" pitchFamily="2" charset="0"/>
            </a:endParaRPr>
          </a:p>
          <a:p>
            <a:pPr algn="just" fontAlgn="base">
              <a:buFont typeface="+mj-lt"/>
              <a:buAutoNum type="arabicPeriod"/>
            </a:pPr>
            <a:r>
              <a:rPr lang="en-US" b="0" i="0" dirty="0">
                <a:solidFill>
                  <a:srgbClr val="273239"/>
                </a:solidFill>
                <a:effectLst/>
                <a:latin typeface="Nunito" pitchFamily="2" charset="0"/>
              </a:rPr>
              <a:t>Interpreting the Data</a:t>
            </a:r>
          </a:p>
          <a:p>
            <a:pPr algn="just" fontAlgn="base">
              <a:buFont typeface="+mj-lt"/>
              <a:buAutoNum type="arabicPeriod"/>
            </a:pPr>
            <a:endParaRPr lang="en-US" b="0" i="0" dirty="0">
              <a:solidFill>
                <a:srgbClr val="273239"/>
              </a:solidFill>
              <a:effectLst/>
              <a:latin typeface="Nunito" pitchFamily="2" charset="0"/>
            </a:endParaRPr>
          </a:p>
          <a:p>
            <a:pPr algn="just" fontAlgn="base">
              <a:buFont typeface="+mj-lt"/>
              <a:buAutoNum type="arabicPeriod"/>
            </a:pPr>
            <a:r>
              <a:rPr lang="en-US" b="0" i="0" dirty="0">
                <a:solidFill>
                  <a:srgbClr val="273239"/>
                </a:solidFill>
                <a:effectLst/>
                <a:latin typeface="Nunito" pitchFamily="2" charset="0"/>
              </a:rPr>
              <a:t>Revision</a:t>
            </a:r>
          </a:p>
          <a:p>
            <a:pPr algn="just" fontAlgn="base">
              <a:buFont typeface="+mj-lt"/>
              <a:buAutoNum type="arabicPeriod"/>
            </a:pP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488316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31EC-9045-0B9A-2181-42A9A56AB1AF}"/>
              </a:ext>
            </a:extLst>
          </p:cNvPr>
          <p:cNvSpPr>
            <a:spLocks noGrp="1"/>
          </p:cNvSpPr>
          <p:nvPr>
            <p:ph type="title"/>
          </p:nvPr>
        </p:nvSpPr>
        <p:spPr/>
        <p:txBody>
          <a:bodyPr/>
          <a:lstStyle/>
          <a:p>
            <a:pPr algn="ctr"/>
            <a:r>
              <a:rPr lang="en-IN" b="1" i="0" dirty="0">
                <a:solidFill>
                  <a:srgbClr val="273239"/>
                </a:solidFill>
                <a:effectLst/>
                <a:latin typeface="Nunito" pitchFamily="2" charset="0"/>
              </a:rPr>
              <a:t>Data Visualization</a:t>
            </a:r>
            <a:endParaRPr lang="en-IN" dirty="0"/>
          </a:p>
        </p:txBody>
      </p:sp>
      <p:sp>
        <p:nvSpPr>
          <p:cNvPr id="3" name="Content Placeholder 2">
            <a:extLst>
              <a:ext uri="{FF2B5EF4-FFF2-40B4-BE49-F238E27FC236}">
                <a16:creationId xmlns:a16="http://schemas.microsoft.com/office/drawing/2014/main" id="{D717BE53-C2CB-A9FF-D75E-D28CB9211CFB}"/>
              </a:ext>
            </a:extLst>
          </p:cNvPr>
          <p:cNvSpPr>
            <a:spLocks noGrp="1"/>
          </p:cNvSpPr>
          <p:nvPr>
            <p:ph idx="1"/>
          </p:nvPr>
        </p:nvSpPr>
        <p:spPr/>
        <p:txBody>
          <a:bodyPr>
            <a:normAutofit fontScale="92500" lnSpcReduction="10000"/>
          </a:bodyPr>
          <a:lstStyle/>
          <a:p>
            <a:r>
              <a:rPr lang="en-US" b="0" i="1" dirty="0">
                <a:solidFill>
                  <a:srgbClr val="273239"/>
                </a:solidFill>
                <a:effectLst/>
                <a:latin typeface="Nunito" pitchFamily="2" charset="0"/>
              </a:rPr>
              <a:t>Data visualization is the graphical representation of information and data in a pictorial or graphical format(Example: charts, graphs, and maps). </a:t>
            </a:r>
          </a:p>
          <a:p>
            <a:r>
              <a:rPr lang="en-US" b="0" i="1" dirty="0">
                <a:solidFill>
                  <a:srgbClr val="273239"/>
                </a:solidFill>
                <a:effectLst/>
                <a:latin typeface="Nunito" pitchFamily="2" charset="0"/>
              </a:rPr>
              <a:t>Data visualization tools provide an accessible way to see and understand trends, patterns in data, and outliers. </a:t>
            </a:r>
          </a:p>
          <a:p>
            <a:r>
              <a:rPr lang="en-US" b="0" i="1" dirty="0">
                <a:solidFill>
                  <a:srgbClr val="273239"/>
                </a:solidFill>
                <a:effectLst/>
                <a:latin typeface="Nunito" pitchFamily="2" charset="0"/>
              </a:rPr>
              <a:t>Data visualization tools and technologies are essential to analyzing massive amounts of information and making data-driven decisions. </a:t>
            </a:r>
          </a:p>
          <a:p>
            <a:r>
              <a:rPr lang="en-US" b="0" i="1" dirty="0">
                <a:solidFill>
                  <a:srgbClr val="273239"/>
                </a:solidFill>
                <a:effectLst/>
                <a:latin typeface="Nunito" pitchFamily="2" charset="0"/>
              </a:rPr>
              <a:t>The concept of using pictures is to understand data that has been used for centuries. </a:t>
            </a:r>
          </a:p>
          <a:p>
            <a:r>
              <a:rPr lang="en-US" b="0" i="1" dirty="0">
                <a:solidFill>
                  <a:srgbClr val="273239"/>
                </a:solidFill>
                <a:effectLst/>
                <a:latin typeface="Nunito" pitchFamily="2" charset="0"/>
              </a:rPr>
              <a:t>General types of data visualization are Charts, Tables, Graphs, Maps, Dashboards.</a:t>
            </a:r>
            <a:endParaRPr lang="en-IN" dirty="0"/>
          </a:p>
        </p:txBody>
      </p:sp>
    </p:spTree>
    <p:extLst>
      <p:ext uri="{BB962C8B-B14F-4D97-AF65-F5344CB8AC3E}">
        <p14:creationId xmlns:p14="http://schemas.microsoft.com/office/powerpoint/2010/main" val="90807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7340-1AEE-C9A1-A711-CBAB14290F7B}"/>
              </a:ext>
            </a:extLst>
          </p:cNvPr>
          <p:cNvSpPr>
            <a:spLocks noGrp="1"/>
          </p:cNvSpPr>
          <p:nvPr>
            <p:ph type="title"/>
          </p:nvPr>
        </p:nvSpPr>
        <p:spPr/>
        <p:txBody>
          <a:bodyPr/>
          <a:lstStyle/>
          <a:p>
            <a:pPr algn="ctr"/>
            <a:r>
              <a:rPr lang="en-IN" b="1" i="0" dirty="0">
                <a:solidFill>
                  <a:srgbClr val="00B050"/>
                </a:solidFill>
                <a:effectLst/>
                <a:latin typeface="Nunito" pitchFamily="2" charset="0"/>
              </a:rPr>
              <a:t>Categories of Data Visualization</a:t>
            </a:r>
            <a:br>
              <a:rPr lang="en-IN" b="1" i="0" dirty="0">
                <a:solidFill>
                  <a:srgbClr val="273239"/>
                </a:solidFill>
                <a:effectLst/>
                <a:latin typeface="Nunito" pitchFamily="2" charset="0"/>
              </a:rPr>
            </a:br>
            <a:endParaRPr lang="en-IN" dirty="0"/>
          </a:p>
        </p:txBody>
      </p:sp>
      <p:pic>
        <p:nvPicPr>
          <p:cNvPr id="3074" name="Picture 2" descr="Lightbox">
            <a:extLst>
              <a:ext uri="{FF2B5EF4-FFF2-40B4-BE49-F238E27FC236}">
                <a16:creationId xmlns:a16="http://schemas.microsoft.com/office/drawing/2014/main" id="{E05C0E1E-DD37-C511-BEEA-15A3A4EC9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179" y="1690688"/>
            <a:ext cx="8305897" cy="445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274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5951-1C12-D982-2498-8BB39B206CA0}"/>
              </a:ext>
            </a:extLst>
          </p:cNvPr>
          <p:cNvSpPr>
            <a:spLocks noGrp="1"/>
          </p:cNvSpPr>
          <p:nvPr>
            <p:ph type="title"/>
          </p:nvPr>
        </p:nvSpPr>
        <p:spPr/>
        <p:txBody>
          <a:bodyPr/>
          <a:lstStyle/>
          <a:p>
            <a:pPr algn="ctr"/>
            <a:r>
              <a:rPr lang="en-IN" b="1" dirty="0"/>
              <a:t>Importance of Data Visualization</a:t>
            </a:r>
            <a:endParaRPr lang="en-IN" dirty="0"/>
          </a:p>
        </p:txBody>
      </p:sp>
      <p:pic>
        <p:nvPicPr>
          <p:cNvPr id="4" name="Picture 8" descr="Importance, Purpose, and Benefit of Data Visualization Tools!">
            <a:extLst>
              <a:ext uri="{FF2B5EF4-FFF2-40B4-BE49-F238E27FC236}">
                <a16:creationId xmlns:a16="http://schemas.microsoft.com/office/drawing/2014/main" id="{9963E297-5AEB-AE5A-C0DE-3D269F4419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6710" y="1791478"/>
            <a:ext cx="8070980" cy="453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04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BB5B-FB3F-8DEE-AF9B-866A7E93221F}"/>
              </a:ext>
            </a:extLst>
          </p:cNvPr>
          <p:cNvSpPr>
            <a:spLocks noGrp="1"/>
          </p:cNvSpPr>
          <p:nvPr>
            <p:ph type="title"/>
          </p:nvPr>
        </p:nvSpPr>
        <p:spPr>
          <a:xfrm>
            <a:off x="838200" y="121299"/>
            <a:ext cx="10515600" cy="1184988"/>
          </a:xfrm>
        </p:spPr>
        <p:txBody>
          <a:bodyPr/>
          <a:lstStyle/>
          <a:p>
            <a:pPr algn="ctr"/>
            <a:r>
              <a:rPr lang="en-IN" b="1" dirty="0"/>
              <a:t>Data Visualization Need</a:t>
            </a:r>
            <a:endParaRPr lang="en-IN" dirty="0"/>
          </a:p>
        </p:txBody>
      </p:sp>
      <p:pic>
        <p:nvPicPr>
          <p:cNvPr id="4" name="Picture 2" descr="Data Visualization Consulting &amp; Consultant - SR analytics">
            <a:extLst>
              <a:ext uri="{FF2B5EF4-FFF2-40B4-BE49-F238E27FC236}">
                <a16:creationId xmlns:a16="http://schemas.microsoft.com/office/drawing/2014/main" id="{6055A9FD-C441-D99C-3847-ED69D55A077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963"/>
          <a:stretch/>
        </p:blipFill>
        <p:spPr bwMode="auto">
          <a:xfrm>
            <a:off x="1828800" y="1390262"/>
            <a:ext cx="8350898" cy="534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88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90C3-4AE0-E558-2F55-61A72C58C861}"/>
              </a:ext>
            </a:extLst>
          </p:cNvPr>
          <p:cNvSpPr>
            <a:spLocks noGrp="1"/>
          </p:cNvSpPr>
          <p:nvPr>
            <p:ph type="title"/>
          </p:nvPr>
        </p:nvSpPr>
        <p:spPr>
          <a:xfrm>
            <a:off x="838200" y="0"/>
            <a:ext cx="10515600" cy="1006475"/>
          </a:xfrm>
        </p:spPr>
        <p:txBody>
          <a:bodyPr/>
          <a:lstStyle/>
          <a:p>
            <a:pPr algn="ctr"/>
            <a:r>
              <a:rPr lang="en-IN" b="1" dirty="0"/>
              <a:t>Data Visualization Need</a:t>
            </a:r>
            <a:endParaRPr lang="en-IN" dirty="0"/>
          </a:p>
        </p:txBody>
      </p:sp>
      <p:pic>
        <p:nvPicPr>
          <p:cNvPr id="4" name="Picture 2" descr="21 Data Visualization Types: Examples of Graphs and Charts">
            <a:extLst>
              <a:ext uri="{FF2B5EF4-FFF2-40B4-BE49-F238E27FC236}">
                <a16:creationId xmlns:a16="http://schemas.microsoft.com/office/drawing/2014/main" id="{CDDF1FB2-F0A5-8A9B-6887-7EA735BBA9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057" y="1175657"/>
            <a:ext cx="7287208" cy="543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1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2938-35CB-AD88-97C0-670E2BC50FCF}"/>
              </a:ext>
            </a:extLst>
          </p:cNvPr>
          <p:cNvSpPr>
            <a:spLocks noGrp="1"/>
          </p:cNvSpPr>
          <p:nvPr>
            <p:ph type="title"/>
          </p:nvPr>
        </p:nvSpPr>
        <p:spPr>
          <a:xfrm>
            <a:off x="1539551" y="65314"/>
            <a:ext cx="9489234" cy="690466"/>
          </a:xfrm>
        </p:spPr>
        <p:txBody>
          <a:bodyPr>
            <a:normAutofit fontScale="90000"/>
          </a:bodyPr>
          <a:lstStyle/>
          <a:p>
            <a:pPr algn="ctr"/>
            <a:r>
              <a:rPr lang="en-IN" b="1" dirty="0"/>
              <a:t>Need for Data Visualization Tools</a:t>
            </a:r>
            <a:endParaRPr lang="en-IN" dirty="0"/>
          </a:p>
        </p:txBody>
      </p:sp>
      <p:pic>
        <p:nvPicPr>
          <p:cNvPr id="4" name="Picture 2" descr="Importance, Purpose, and Benefit of Data Visualization Tools! 9">
            <a:extLst>
              <a:ext uri="{FF2B5EF4-FFF2-40B4-BE49-F238E27FC236}">
                <a16:creationId xmlns:a16="http://schemas.microsoft.com/office/drawing/2014/main" id="{E65CFD82-F2A0-F3F6-20E7-1897E29EF17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852"/>
          <a:stretch/>
        </p:blipFill>
        <p:spPr bwMode="auto">
          <a:xfrm>
            <a:off x="2407297" y="755780"/>
            <a:ext cx="7081935"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71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04A1-66FC-D006-A32F-6A9448D22716}"/>
              </a:ext>
            </a:extLst>
          </p:cNvPr>
          <p:cNvSpPr>
            <a:spLocks noGrp="1"/>
          </p:cNvSpPr>
          <p:nvPr>
            <p:ph type="title"/>
          </p:nvPr>
        </p:nvSpPr>
        <p:spPr/>
        <p:txBody>
          <a:bodyPr/>
          <a:lstStyle/>
          <a:p>
            <a:r>
              <a:rPr lang="en-US" b="1" i="0" dirty="0">
                <a:solidFill>
                  <a:srgbClr val="273239"/>
                </a:solidFill>
                <a:effectLst/>
                <a:latin typeface="Nunito" pitchFamily="2" charset="0"/>
              </a:rPr>
              <a:t>Why is Data Visualization Important?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F8FEEE9-5010-021C-2C76-0941056AEAD6}"/>
              </a:ext>
            </a:extLst>
          </p:cNvPr>
          <p:cNvSpPr>
            <a:spLocks noGrp="1"/>
          </p:cNvSpPr>
          <p:nvPr>
            <p:ph sz="half" idx="1"/>
          </p:nvPr>
        </p:nvSpPr>
        <p:spPr>
          <a:xfrm>
            <a:off x="284480" y="1493520"/>
            <a:ext cx="5181600" cy="4659946"/>
          </a:xfrm>
        </p:spPr>
        <p:txBody>
          <a:bodyPr>
            <a:normAutofit/>
          </a:bodyPr>
          <a:lstStyle/>
          <a:p>
            <a:pPr marL="0" indent="0">
              <a:buNone/>
            </a:pPr>
            <a:r>
              <a:rPr lang="en-US" b="1" i="0" dirty="0">
                <a:solidFill>
                  <a:srgbClr val="273239"/>
                </a:solidFill>
                <a:effectLst/>
                <a:latin typeface="Nunito" pitchFamily="2" charset="0"/>
              </a:rPr>
              <a:t>Data Visualization Discovers the Trends in Data – </a:t>
            </a:r>
          </a:p>
          <a:p>
            <a:pPr marL="0" indent="0" algn="just">
              <a:buNone/>
            </a:pPr>
            <a:r>
              <a:rPr lang="en-US" sz="2400" b="0" i="0" dirty="0">
                <a:solidFill>
                  <a:srgbClr val="273239"/>
                </a:solidFill>
                <a:effectLst/>
                <a:latin typeface="Nunito" pitchFamily="2" charset="0"/>
              </a:rPr>
              <a:t>Tableau demonstrates the sum of sales made by each customer in descending order. However, the color red denotes loss while grey denotes profits. </a:t>
            </a:r>
          </a:p>
          <a:p>
            <a:pPr marL="0" indent="0" algn="just">
              <a:buNone/>
            </a:pPr>
            <a:r>
              <a:rPr lang="en-US" sz="2400" b="0" i="0" dirty="0">
                <a:solidFill>
                  <a:srgbClr val="273239"/>
                </a:solidFill>
                <a:effectLst/>
                <a:latin typeface="Nunito" pitchFamily="2" charset="0"/>
              </a:rPr>
              <a:t>So it is very easy to observe from this visualization that even though some customers may have huge sales, they are still at a loss. </a:t>
            </a:r>
            <a:endParaRPr lang="en-US" sz="2400" b="1" i="0" dirty="0">
              <a:solidFill>
                <a:srgbClr val="273239"/>
              </a:solidFill>
              <a:effectLst/>
              <a:latin typeface="Nunito" pitchFamily="2" charset="0"/>
            </a:endParaRPr>
          </a:p>
          <a:p>
            <a:pPr algn="just"/>
            <a:endParaRPr lang="en-US" b="1" i="0" dirty="0">
              <a:solidFill>
                <a:srgbClr val="273239"/>
              </a:solidFill>
              <a:effectLst/>
              <a:latin typeface="Nunito" pitchFamily="2" charset="0"/>
            </a:endParaRPr>
          </a:p>
          <a:p>
            <a:endParaRPr lang="en-IN" dirty="0"/>
          </a:p>
        </p:txBody>
      </p:sp>
      <p:sp>
        <p:nvSpPr>
          <p:cNvPr id="6" name="Content Placeholder 5">
            <a:extLst>
              <a:ext uri="{FF2B5EF4-FFF2-40B4-BE49-F238E27FC236}">
                <a16:creationId xmlns:a16="http://schemas.microsoft.com/office/drawing/2014/main" id="{F4C60ABE-31A2-EA6C-B979-45F097BB3BD3}"/>
              </a:ext>
            </a:extLst>
          </p:cNvPr>
          <p:cNvSpPr>
            <a:spLocks noGrp="1"/>
          </p:cNvSpPr>
          <p:nvPr>
            <p:ph sz="half" idx="2"/>
          </p:nvPr>
        </p:nvSpPr>
        <p:spPr/>
        <p:txBody>
          <a:bodyPr>
            <a:normAutofit/>
          </a:bodyPr>
          <a:lstStyle/>
          <a:p>
            <a:endParaRPr lang="en-IN"/>
          </a:p>
        </p:txBody>
      </p:sp>
      <p:pic>
        <p:nvPicPr>
          <p:cNvPr id="4" name="Picture 3">
            <a:extLst>
              <a:ext uri="{FF2B5EF4-FFF2-40B4-BE49-F238E27FC236}">
                <a16:creationId xmlns:a16="http://schemas.microsoft.com/office/drawing/2014/main" id="{3ED94652-12B7-C504-A0DB-BC04FDB1334C}"/>
              </a:ext>
            </a:extLst>
          </p:cNvPr>
          <p:cNvPicPr>
            <a:picLocks noChangeAspect="1"/>
          </p:cNvPicPr>
          <p:nvPr/>
        </p:nvPicPr>
        <p:blipFill>
          <a:blip r:embed="rId2"/>
          <a:stretch>
            <a:fillRect/>
          </a:stretch>
        </p:blipFill>
        <p:spPr>
          <a:xfrm>
            <a:off x="6096000" y="1493520"/>
            <a:ext cx="5811520" cy="4886961"/>
          </a:xfrm>
          <a:prstGeom prst="rect">
            <a:avLst/>
          </a:prstGeom>
        </p:spPr>
      </p:pic>
    </p:spTree>
    <p:extLst>
      <p:ext uri="{BB962C8B-B14F-4D97-AF65-F5344CB8AC3E}">
        <p14:creationId xmlns:p14="http://schemas.microsoft.com/office/powerpoint/2010/main" val="2629626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AE7A-7188-8F8D-476F-85AF9DAA6237}"/>
              </a:ext>
            </a:extLst>
          </p:cNvPr>
          <p:cNvSpPr>
            <a:spLocks noGrp="1"/>
          </p:cNvSpPr>
          <p:nvPr>
            <p:ph type="title"/>
          </p:nvPr>
        </p:nvSpPr>
        <p:spPr>
          <a:xfrm>
            <a:off x="772886" y="35877"/>
            <a:ext cx="10515600" cy="1325563"/>
          </a:xfrm>
        </p:spPr>
        <p:txBody>
          <a:bodyPr>
            <a:normAutofit/>
          </a:bodyPr>
          <a:lstStyle/>
          <a:p>
            <a:r>
              <a:rPr lang="en-US" b="1" i="0" dirty="0">
                <a:solidFill>
                  <a:srgbClr val="273239"/>
                </a:solidFill>
                <a:effectLst/>
                <a:latin typeface="Nunito" pitchFamily="2" charset="0"/>
              </a:rPr>
              <a:t>Why is Data Visualization Important?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0F1B2CB-D494-B7C0-1F48-2466E072C0DE}"/>
              </a:ext>
            </a:extLst>
          </p:cNvPr>
          <p:cNvSpPr>
            <a:spLocks noGrp="1"/>
          </p:cNvSpPr>
          <p:nvPr>
            <p:ph sz="half" idx="1"/>
          </p:nvPr>
        </p:nvSpPr>
        <p:spPr>
          <a:xfrm>
            <a:off x="325120" y="1361440"/>
            <a:ext cx="5334000" cy="4815523"/>
          </a:xfrm>
        </p:spPr>
        <p:txBody>
          <a:bodyPr>
            <a:normAutofit/>
          </a:bodyPr>
          <a:lstStyle/>
          <a:p>
            <a:r>
              <a:rPr lang="en-US" b="1" dirty="0">
                <a:solidFill>
                  <a:srgbClr val="273239"/>
                </a:solidFill>
                <a:latin typeface="Nunito" pitchFamily="2" charset="0"/>
              </a:rPr>
              <a:t>Data Visualization Provides a Perspective on the Data -</a:t>
            </a:r>
            <a:endParaRPr lang="en-US" dirty="0">
              <a:solidFill>
                <a:srgbClr val="273239"/>
              </a:solidFill>
              <a:latin typeface="Nunito" pitchFamily="2" charset="0"/>
            </a:endParaRPr>
          </a:p>
          <a:p>
            <a:pPr marL="0" indent="0" algn="just">
              <a:buNone/>
            </a:pPr>
            <a:r>
              <a:rPr lang="en-US" sz="2400" dirty="0">
                <a:solidFill>
                  <a:srgbClr val="273239"/>
                </a:solidFill>
                <a:latin typeface="Nunito" pitchFamily="2" charset="0"/>
              </a:rPr>
              <a:t>D</a:t>
            </a:r>
            <a:r>
              <a:rPr lang="en-US" sz="2400" b="0" i="0" dirty="0">
                <a:solidFill>
                  <a:srgbClr val="273239"/>
                </a:solidFill>
                <a:effectLst/>
                <a:latin typeface="Nunito" pitchFamily="2" charset="0"/>
              </a:rPr>
              <a:t>ata visualization shows that the data between sales and profit provides a data perspective with respect to these two measures. </a:t>
            </a:r>
          </a:p>
          <a:p>
            <a:pPr marL="0" indent="0" algn="just">
              <a:buNone/>
            </a:pPr>
            <a:r>
              <a:rPr lang="en-US" sz="2400" b="0" i="0" dirty="0">
                <a:solidFill>
                  <a:srgbClr val="273239"/>
                </a:solidFill>
                <a:effectLst/>
                <a:latin typeface="Nunito" pitchFamily="2" charset="0"/>
              </a:rPr>
              <a:t>It also demonstrates that there are very few sales above 12K and higher sales do not necessarily mean a higher profit.</a:t>
            </a:r>
            <a:endParaRPr lang="en-IN" sz="2400" dirty="0"/>
          </a:p>
        </p:txBody>
      </p:sp>
      <p:pic>
        <p:nvPicPr>
          <p:cNvPr id="5" name="Content Placeholder 4">
            <a:extLst>
              <a:ext uri="{FF2B5EF4-FFF2-40B4-BE49-F238E27FC236}">
                <a16:creationId xmlns:a16="http://schemas.microsoft.com/office/drawing/2014/main" id="{9F9626CD-6337-5A16-02CB-4DB8BA10F736}"/>
              </a:ext>
            </a:extLst>
          </p:cNvPr>
          <p:cNvPicPr>
            <a:picLocks noGrp="1" noChangeAspect="1"/>
          </p:cNvPicPr>
          <p:nvPr>
            <p:ph sz="half" idx="2"/>
          </p:nvPr>
        </p:nvPicPr>
        <p:blipFill>
          <a:blip r:embed="rId2"/>
          <a:stretch>
            <a:fillRect/>
          </a:stretch>
        </p:blipFill>
        <p:spPr>
          <a:xfrm>
            <a:off x="5766318" y="1361440"/>
            <a:ext cx="6100562" cy="4968240"/>
          </a:xfrm>
          <a:prstGeom prst="rect">
            <a:avLst/>
          </a:prstGeom>
        </p:spPr>
      </p:pic>
    </p:spTree>
    <p:extLst>
      <p:ext uri="{BB962C8B-B14F-4D97-AF65-F5344CB8AC3E}">
        <p14:creationId xmlns:p14="http://schemas.microsoft.com/office/powerpoint/2010/main" val="1279541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6EB3A-48B9-B596-698D-32C2723015E4}"/>
              </a:ext>
            </a:extLst>
          </p:cNvPr>
          <p:cNvSpPr>
            <a:spLocks noGrp="1"/>
          </p:cNvSpPr>
          <p:nvPr>
            <p:ph type="title"/>
          </p:nvPr>
        </p:nvSpPr>
        <p:spPr>
          <a:xfrm>
            <a:off x="838200" y="242597"/>
            <a:ext cx="10515600" cy="1156996"/>
          </a:xfrm>
        </p:spPr>
        <p:txBody>
          <a:bodyPr>
            <a:normAutofit fontScale="90000"/>
          </a:bodyPr>
          <a:lstStyle/>
          <a:p>
            <a:r>
              <a:rPr lang="en-US" b="1" i="0" dirty="0">
                <a:solidFill>
                  <a:srgbClr val="273239"/>
                </a:solidFill>
                <a:effectLst/>
                <a:latin typeface="Nunito" pitchFamily="2" charset="0"/>
              </a:rPr>
              <a:t>Why is Data Visualization Important?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9D964EF-5E1D-546C-358E-955C73A187D6}"/>
              </a:ext>
            </a:extLst>
          </p:cNvPr>
          <p:cNvSpPr>
            <a:spLocks noGrp="1"/>
          </p:cNvSpPr>
          <p:nvPr>
            <p:ph sz="half" idx="1"/>
          </p:nvPr>
        </p:nvSpPr>
        <p:spPr>
          <a:xfrm>
            <a:off x="93306" y="1399593"/>
            <a:ext cx="5728996" cy="4777370"/>
          </a:xfrm>
        </p:spPr>
        <p:txBody>
          <a:bodyPr>
            <a:normAutofit/>
          </a:bodyPr>
          <a:lstStyle/>
          <a:p>
            <a:r>
              <a:rPr lang="en-US" b="1" i="0" dirty="0">
                <a:solidFill>
                  <a:srgbClr val="273239"/>
                </a:solidFill>
                <a:effectLst/>
                <a:latin typeface="Nunito" pitchFamily="2" charset="0"/>
              </a:rPr>
              <a:t> Data Visualization Puts the Data into the Correct Context –</a:t>
            </a:r>
          </a:p>
          <a:p>
            <a:pPr marL="0" indent="0" algn="just">
              <a:buNone/>
            </a:pPr>
            <a:r>
              <a:rPr lang="en-US" sz="2200" dirty="0">
                <a:solidFill>
                  <a:srgbClr val="273239"/>
                </a:solidFill>
                <a:latin typeface="Nunito" pitchFamily="2" charset="0"/>
              </a:rPr>
              <a:t>D</a:t>
            </a:r>
            <a:r>
              <a:rPr lang="en-US" sz="2200" b="0" i="0" dirty="0">
                <a:solidFill>
                  <a:srgbClr val="273239"/>
                </a:solidFill>
                <a:effectLst/>
                <a:latin typeface="Nunito" pitchFamily="2" charset="0"/>
              </a:rPr>
              <a:t>ata visualization on Tableau, a </a:t>
            </a:r>
            <a:r>
              <a:rPr lang="en-US" sz="2200" b="0" i="0" dirty="0" err="1">
                <a:solidFill>
                  <a:srgbClr val="273239"/>
                </a:solidFill>
                <a:effectLst/>
                <a:latin typeface="Nunito" pitchFamily="2" charset="0"/>
              </a:rPr>
              <a:t>TreeMap</a:t>
            </a:r>
            <a:r>
              <a:rPr lang="en-US" sz="2200" b="0" i="0" dirty="0">
                <a:solidFill>
                  <a:srgbClr val="273239"/>
                </a:solidFill>
                <a:effectLst/>
                <a:latin typeface="Nunito" pitchFamily="2" charset="0"/>
              </a:rPr>
              <a:t> is used to demonstrate the number of sales in each region of the United States. </a:t>
            </a:r>
          </a:p>
          <a:p>
            <a:pPr marL="0" indent="0" algn="just">
              <a:buNone/>
            </a:pPr>
            <a:r>
              <a:rPr lang="en-US" sz="2200" b="0" i="0" dirty="0">
                <a:solidFill>
                  <a:srgbClr val="273239"/>
                </a:solidFill>
                <a:effectLst/>
                <a:latin typeface="Nunito" pitchFamily="2" charset="0"/>
              </a:rPr>
              <a:t>It is very easy to understand from this data visualization that California has the largest number of sales out of the total number since the rectangle for California is the largest. </a:t>
            </a:r>
          </a:p>
          <a:p>
            <a:pPr marL="0" indent="0" algn="just">
              <a:buNone/>
            </a:pPr>
            <a:r>
              <a:rPr lang="en-US" sz="2200" b="0" i="0" dirty="0">
                <a:solidFill>
                  <a:srgbClr val="273239"/>
                </a:solidFill>
                <a:effectLst/>
                <a:latin typeface="Nunito" pitchFamily="2" charset="0"/>
              </a:rPr>
              <a:t>But this information is not easy to understand outside of context without data visualization.</a:t>
            </a:r>
            <a:endParaRPr lang="en-IN" sz="2200" dirty="0"/>
          </a:p>
        </p:txBody>
      </p:sp>
      <p:pic>
        <p:nvPicPr>
          <p:cNvPr id="6" name="Content Placeholder 5">
            <a:extLst>
              <a:ext uri="{FF2B5EF4-FFF2-40B4-BE49-F238E27FC236}">
                <a16:creationId xmlns:a16="http://schemas.microsoft.com/office/drawing/2014/main" id="{99D3F2BA-76D4-3B66-B5C2-3BB5E8791E70}"/>
              </a:ext>
            </a:extLst>
          </p:cNvPr>
          <p:cNvPicPr>
            <a:picLocks noGrp="1" noChangeAspect="1"/>
          </p:cNvPicPr>
          <p:nvPr>
            <p:ph sz="half" idx="2"/>
          </p:nvPr>
        </p:nvPicPr>
        <p:blipFill>
          <a:blip r:embed="rId2"/>
          <a:stretch>
            <a:fillRect/>
          </a:stretch>
        </p:blipFill>
        <p:spPr>
          <a:xfrm>
            <a:off x="6172200" y="1399593"/>
            <a:ext cx="5181600" cy="4889240"/>
          </a:xfrm>
          <a:prstGeom prst="rect">
            <a:avLst/>
          </a:prstGeom>
        </p:spPr>
      </p:pic>
    </p:spTree>
    <p:extLst>
      <p:ext uri="{BB962C8B-B14F-4D97-AF65-F5344CB8AC3E}">
        <p14:creationId xmlns:p14="http://schemas.microsoft.com/office/powerpoint/2010/main" val="4147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5E02-E763-C38B-2432-3B821D4FAA59}"/>
              </a:ext>
            </a:extLst>
          </p:cNvPr>
          <p:cNvSpPr>
            <a:spLocks noGrp="1"/>
          </p:cNvSpPr>
          <p:nvPr>
            <p:ph type="title"/>
          </p:nvPr>
        </p:nvSpPr>
        <p:spPr>
          <a:xfrm>
            <a:off x="838200" y="121298"/>
            <a:ext cx="10515600" cy="838524"/>
          </a:xfrm>
        </p:spPr>
        <p:txBody>
          <a:bodyPr/>
          <a:lstStyle/>
          <a:p>
            <a:pPr algn="ctr"/>
            <a:r>
              <a:rPr lang="en-IN" b="1" dirty="0"/>
              <a:t>Installing NumPy</a:t>
            </a:r>
            <a:endParaRPr lang="en-IN" dirty="0"/>
          </a:p>
        </p:txBody>
      </p:sp>
      <p:sp>
        <p:nvSpPr>
          <p:cNvPr id="3" name="Content Placeholder 2">
            <a:extLst>
              <a:ext uri="{FF2B5EF4-FFF2-40B4-BE49-F238E27FC236}">
                <a16:creationId xmlns:a16="http://schemas.microsoft.com/office/drawing/2014/main" id="{3E24F5A7-6D2D-F808-DD52-83274F912813}"/>
              </a:ext>
            </a:extLst>
          </p:cNvPr>
          <p:cNvSpPr>
            <a:spLocks noGrp="1"/>
          </p:cNvSpPr>
          <p:nvPr>
            <p:ph idx="1"/>
          </p:nvPr>
        </p:nvSpPr>
        <p:spPr>
          <a:xfrm>
            <a:off x="838200" y="959822"/>
            <a:ext cx="10515600" cy="5776880"/>
          </a:xfrm>
        </p:spPr>
        <p:txBody>
          <a:bodyPr>
            <a:normAutofit lnSpcReduction="10000"/>
          </a:bodyPr>
          <a:lstStyle/>
          <a:p>
            <a:pPr algn="just" fontAlgn="base"/>
            <a:r>
              <a:rPr lang="en-US" sz="2600" b="0" i="0" dirty="0">
                <a:solidFill>
                  <a:srgbClr val="444444"/>
                </a:solidFill>
                <a:effectLst/>
                <a:latin typeface="Times New Roman" panose="02020603050405020304" pitchFamily="18" charset="0"/>
                <a:cs typeface="Times New Roman" panose="02020603050405020304" pitchFamily="18" charset="0"/>
              </a:rPr>
              <a:t>If you already have python, NumPy can be installed with</a:t>
            </a:r>
            <a:br>
              <a:rPr lang="en-US" sz="2600" b="0" i="0" dirty="0">
                <a:solidFill>
                  <a:srgbClr val="444444"/>
                </a:solidFill>
                <a:effectLst/>
                <a:latin typeface="Times New Roman" panose="02020603050405020304" pitchFamily="18" charset="0"/>
                <a:cs typeface="Times New Roman" panose="02020603050405020304" pitchFamily="18" charset="0"/>
              </a:rPr>
            </a:br>
            <a:r>
              <a:rPr lang="en-US" sz="2600" b="1" i="0" dirty="0">
                <a:solidFill>
                  <a:srgbClr val="444444"/>
                </a:solidFill>
                <a:effectLst/>
                <a:latin typeface="Times New Roman" panose="02020603050405020304" pitchFamily="18" charset="0"/>
                <a:cs typeface="Times New Roman" panose="02020603050405020304" pitchFamily="18" charset="0"/>
              </a:rPr>
              <a:t>pip install </a:t>
            </a:r>
            <a:r>
              <a:rPr lang="en-US" sz="2600" b="1" i="0" dirty="0" err="1">
                <a:solidFill>
                  <a:srgbClr val="444444"/>
                </a:solidFill>
                <a:effectLst/>
                <a:latin typeface="Times New Roman" panose="02020603050405020304" pitchFamily="18" charset="0"/>
                <a:cs typeface="Times New Roman" panose="02020603050405020304" pitchFamily="18" charset="0"/>
              </a:rPr>
              <a:t>numpy</a:t>
            </a:r>
            <a:r>
              <a:rPr lang="en-US" sz="2600" b="1" i="0" dirty="0">
                <a:solidFill>
                  <a:srgbClr val="444444"/>
                </a:solidFill>
                <a:effectLst/>
                <a:latin typeface="Times New Roman" panose="02020603050405020304" pitchFamily="18" charset="0"/>
                <a:cs typeface="Times New Roman" panose="02020603050405020304" pitchFamily="18" charset="0"/>
              </a:rPr>
              <a:t> .</a:t>
            </a:r>
            <a:r>
              <a:rPr lang="en-US" sz="2600" b="0" i="1" dirty="0">
                <a:solidFill>
                  <a:srgbClr val="FFFFFF"/>
                </a:solidFill>
                <a:effectLst/>
                <a:latin typeface="Consolas" panose="020B0609020204030204" pitchFamily="49" charset="0"/>
              </a:rPr>
              <a:t>r </a:t>
            </a:r>
          </a:p>
          <a:p>
            <a:pPr algn="just" fontAlgn="base"/>
            <a:r>
              <a:rPr lang="en-US" sz="2600" b="0" i="1" dirty="0">
                <a:solidFill>
                  <a:srgbClr val="FFFFFF"/>
                </a:solidFill>
                <a:effectLst/>
                <a:latin typeface="Consolas" panose="020B0609020204030204" pitchFamily="49" charset="0"/>
              </a:rPr>
              <a:t>Name</a:t>
            </a:r>
            <a:r>
              <a:rPr lang="en-US" sz="2600" b="0" i="0" dirty="0">
                <a:solidFill>
                  <a:srgbClr val="FFFFFF"/>
                </a:solidFill>
                <a:effectLst/>
                <a:latin typeface="Consolas" panose="020B0609020204030204" pitchFamily="49" charset="0"/>
              </a:rPr>
              <a:t>&gt;pip install </a:t>
            </a:r>
            <a:r>
              <a:rPr lang="en-US" sz="2600" b="0" i="0" dirty="0" err="1">
                <a:solidFill>
                  <a:srgbClr val="FFFFFF"/>
                </a:solidFill>
                <a:effectLst/>
                <a:latin typeface="Consolas" panose="020B0609020204030204" pitchFamily="49" charset="0"/>
              </a:rPr>
              <a:t>numpy</a:t>
            </a:r>
            <a:endParaRPr lang="en-US" sz="2600" b="0"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600" b="0" i="0" dirty="0">
                <a:solidFill>
                  <a:srgbClr val="444444"/>
                </a:solidFill>
                <a:effectLst/>
                <a:latin typeface="Times New Roman" panose="02020603050405020304" pitchFamily="18" charset="0"/>
                <a:cs typeface="Times New Roman" panose="02020603050405020304" pitchFamily="18" charset="0"/>
              </a:rPr>
              <a:t>If you don’t have python yet, you might want to consider using Anaconda. Anaconda is the easiest way to get started and has all the major packages pre-installed.</a:t>
            </a:r>
          </a:p>
          <a:p>
            <a:pPr marL="0" indent="0" algn="just" fontAlgn="base">
              <a:buNone/>
            </a:pPr>
            <a:endParaRPr lang="en-US" sz="2600" b="0" i="0" dirty="0">
              <a:solidFill>
                <a:srgbClr val="444444"/>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600" b="0" i="0" dirty="0">
                <a:solidFill>
                  <a:srgbClr val="202124"/>
                </a:solidFill>
                <a:effectLst/>
                <a:latin typeface="Times New Roman" panose="02020603050405020304" pitchFamily="18" charset="0"/>
                <a:cs typeface="Times New Roman" panose="02020603050405020304" pitchFamily="18" charset="0"/>
              </a:rPr>
              <a:t>PIP is </a:t>
            </a:r>
            <a:r>
              <a:rPr lang="en-IN" sz="2600" b="1" i="0" dirty="0">
                <a:solidFill>
                  <a:srgbClr val="202124"/>
                </a:solidFill>
                <a:effectLst/>
                <a:latin typeface="Times New Roman" panose="02020603050405020304" pitchFamily="18" charset="0"/>
                <a:cs typeface="Times New Roman" panose="02020603050405020304" pitchFamily="18" charset="0"/>
              </a:rPr>
              <a:t>a package management system used to install and manage software packages written in Python</a:t>
            </a:r>
            <a:r>
              <a:rPr lang="en-IN" sz="2600" b="0" i="0" dirty="0">
                <a:solidFill>
                  <a:srgbClr val="202124"/>
                </a:solidFill>
                <a:effectLst/>
                <a:latin typeface="Times New Roman" panose="02020603050405020304" pitchFamily="18" charset="0"/>
                <a:cs typeface="Times New Roman" panose="02020603050405020304" pitchFamily="18" charset="0"/>
              </a:rPr>
              <a:t>. </a:t>
            </a:r>
          </a:p>
          <a:p>
            <a:pPr marL="0" indent="0" algn="just">
              <a:buNone/>
            </a:pPr>
            <a:endParaRPr lang="en-IN" sz="2600" b="0" i="0" dirty="0">
              <a:solidFill>
                <a:srgbClr val="202124"/>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600" b="0" i="0" dirty="0">
                <a:solidFill>
                  <a:srgbClr val="202124"/>
                </a:solidFill>
                <a:effectLst/>
                <a:latin typeface="Times New Roman" panose="02020603050405020304" pitchFamily="18" charset="0"/>
                <a:cs typeface="Times New Roman" panose="02020603050405020304" pitchFamily="18" charset="0"/>
              </a:rPr>
              <a:t>It stands for </a:t>
            </a:r>
            <a:r>
              <a:rPr lang="en-IN" sz="2600" b="0" i="0" dirty="0">
                <a:solidFill>
                  <a:srgbClr val="202124"/>
                </a:solidFill>
                <a:effectLst/>
                <a:highlight>
                  <a:srgbClr val="E6D9FF"/>
                </a:highlight>
                <a:latin typeface="Times New Roman" panose="02020603050405020304" pitchFamily="18" charset="0"/>
                <a:cs typeface="Times New Roman" panose="02020603050405020304" pitchFamily="18" charset="0"/>
              </a:rPr>
              <a:t>“preferred installer program”.</a:t>
            </a:r>
            <a:r>
              <a:rPr lang="en-IN" sz="2600" b="0" i="0" dirty="0">
                <a:solidFill>
                  <a:srgbClr val="202124"/>
                </a:solidFill>
                <a:effectLst/>
                <a:latin typeface="Times New Roman" panose="02020603050405020304" pitchFamily="18" charset="0"/>
                <a:cs typeface="Times New Roman" panose="02020603050405020304" pitchFamily="18" charset="0"/>
              </a:rPr>
              <a:t> </a:t>
            </a:r>
          </a:p>
          <a:p>
            <a:pPr marL="0" indent="0" algn="just">
              <a:buNone/>
            </a:pPr>
            <a:endParaRPr lang="en-IN" sz="2600" b="0" i="0" dirty="0">
              <a:solidFill>
                <a:srgbClr val="202124"/>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600" b="0" i="0" dirty="0">
                <a:solidFill>
                  <a:srgbClr val="202124"/>
                </a:solidFill>
                <a:effectLst/>
                <a:latin typeface="Times New Roman" panose="02020603050405020304" pitchFamily="18" charset="0"/>
                <a:cs typeface="Times New Roman" panose="02020603050405020304" pitchFamily="18" charset="0"/>
              </a:rPr>
              <a:t>PIP for Python is a utility to manage </a:t>
            </a:r>
            <a:r>
              <a:rPr lang="en-IN" sz="2600" b="0" i="0" dirty="0" err="1">
                <a:solidFill>
                  <a:srgbClr val="202124"/>
                </a:solidFill>
                <a:effectLst/>
                <a:latin typeface="Times New Roman" panose="02020603050405020304" pitchFamily="18" charset="0"/>
                <a:cs typeface="Times New Roman" panose="02020603050405020304" pitchFamily="18" charset="0"/>
              </a:rPr>
              <a:t>PyPI</a:t>
            </a:r>
            <a:r>
              <a:rPr lang="en-IN" sz="2600" b="0" i="0" dirty="0">
                <a:solidFill>
                  <a:srgbClr val="202124"/>
                </a:solidFill>
                <a:effectLst/>
                <a:latin typeface="Times New Roman" panose="02020603050405020304" pitchFamily="18" charset="0"/>
                <a:cs typeface="Times New Roman" panose="02020603050405020304" pitchFamily="18" charset="0"/>
              </a:rPr>
              <a:t> package installations from the command line.</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7785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F97AC1-EF5A-6C97-0DCC-5DF6D103C56F}"/>
              </a:ext>
            </a:extLst>
          </p:cNvPr>
          <p:cNvSpPr>
            <a:spLocks noGrp="1"/>
          </p:cNvSpPr>
          <p:nvPr>
            <p:ph type="title"/>
          </p:nvPr>
        </p:nvSpPr>
        <p:spPr/>
        <p:txBody>
          <a:bodyPr/>
          <a:lstStyle/>
          <a:p>
            <a:r>
              <a:rPr lang="en-US" b="1" i="0" dirty="0">
                <a:solidFill>
                  <a:srgbClr val="273239"/>
                </a:solidFill>
                <a:effectLst/>
                <a:latin typeface="Nunito" pitchFamily="2" charset="0"/>
              </a:rPr>
              <a:t>Why is Data Visualization Important?</a:t>
            </a:r>
            <a:br>
              <a:rPr lang="en-US" b="1" i="0" dirty="0">
                <a:solidFill>
                  <a:srgbClr val="273239"/>
                </a:solidFill>
                <a:effectLst/>
                <a:latin typeface="Nunito" pitchFamily="2" charset="0"/>
              </a:rPr>
            </a:br>
            <a:endParaRPr lang="en-IN" dirty="0"/>
          </a:p>
        </p:txBody>
      </p:sp>
      <p:sp>
        <p:nvSpPr>
          <p:cNvPr id="8" name="Content Placeholder 7">
            <a:extLst>
              <a:ext uri="{FF2B5EF4-FFF2-40B4-BE49-F238E27FC236}">
                <a16:creationId xmlns:a16="http://schemas.microsoft.com/office/drawing/2014/main" id="{13B28B82-2A2F-EA66-2DBB-9B8A62B252E6}"/>
              </a:ext>
            </a:extLst>
          </p:cNvPr>
          <p:cNvSpPr>
            <a:spLocks noGrp="1"/>
          </p:cNvSpPr>
          <p:nvPr>
            <p:ph sz="half" idx="1"/>
          </p:nvPr>
        </p:nvSpPr>
        <p:spPr>
          <a:xfrm>
            <a:off x="186612" y="1504173"/>
            <a:ext cx="5346441" cy="4672790"/>
          </a:xfrm>
        </p:spPr>
        <p:txBody>
          <a:bodyPr>
            <a:normAutofit/>
          </a:bodyPr>
          <a:lstStyle/>
          <a:p>
            <a:r>
              <a:rPr lang="en-IN" b="1" i="0" dirty="0">
                <a:solidFill>
                  <a:srgbClr val="273239"/>
                </a:solidFill>
                <a:effectLst/>
                <a:latin typeface="Nunito" pitchFamily="2" charset="0"/>
              </a:rPr>
              <a:t>Data Visualization Saves Time—</a:t>
            </a:r>
          </a:p>
          <a:p>
            <a:pPr marL="0" indent="0" algn="just">
              <a:buNone/>
            </a:pPr>
            <a:r>
              <a:rPr lang="en-US" sz="2000" b="0" i="0" dirty="0">
                <a:solidFill>
                  <a:srgbClr val="273239"/>
                </a:solidFill>
                <a:effectLst/>
                <a:latin typeface="Nunito" pitchFamily="2" charset="0"/>
              </a:rPr>
              <a:t>In this screenshot on Tableau, it is very easy to identify the states that have suffered a net loss rather than a profit. This is because all the cells with a loss are colored red using a heat map, so it is obvious states have suffered a loss. Compare this to a normal table where you would need to check each cell to see if it has a negative value to determine a loss. Obviously, data visualization saves a lot of time in this situation!</a:t>
            </a:r>
            <a:endParaRPr lang="en-IN" sz="2000" dirty="0"/>
          </a:p>
        </p:txBody>
      </p:sp>
      <p:pic>
        <p:nvPicPr>
          <p:cNvPr id="5122" name="Picture 2">
            <a:extLst>
              <a:ext uri="{FF2B5EF4-FFF2-40B4-BE49-F238E27FC236}">
                <a16:creationId xmlns:a16="http://schemas.microsoft.com/office/drawing/2014/main" id="{A4ADBA14-56CB-FA22-1D06-42D2EBC121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75649" y="1427584"/>
            <a:ext cx="5578151" cy="493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08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3212-ED63-0393-2CFD-AA4342CE03DA}"/>
              </a:ext>
            </a:extLst>
          </p:cNvPr>
          <p:cNvSpPr>
            <a:spLocks noGrp="1"/>
          </p:cNvSpPr>
          <p:nvPr>
            <p:ph type="title"/>
          </p:nvPr>
        </p:nvSpPr>
        <p:spPr/>
        <p:txBody>
          <a:bodyPr/>
          <a:lstStyle/>
          <a:p>
            <a:r>
              <a:rPr lang="en-US" b="1" i="0" dirty="0">
                <a:solidFill>
                  <a:srgbClr val="273239"/>
                </a:solidFill>
                <a:effectLst/>
                <a:latin typeface="Nunito" pitchFamily="2" charset="0"/>
              </a:rPr>
              <a:t>Why is Data Visualization Important?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D87DC3D-4C5F-D315-092A-AA95997F6E4D}"/>
              </a:ext>
            </a:extLst>
          </p:cNvPr>
          <p:cNvSpPr>
            <a:spLocks noGrp="1"/>
          </p:cNvSpPr>
          <p:nvPr>
            <p:ph idx="1"/>
          </p:nvPr>
        </p:nvSpPr>
        <p:spPr/>
        <p:txBody>
          <a:bodyPr/>
          <a:lstStyle/>
          <a:p>
            <a:r>
              <a:rPr lang="en-IN" b="1" i="0" dirty="0">
                <a:solidFill>
                  <a:srgbClr val="273239"/>
                </a:solidFill>
                <a:effectLst/>
                <a:latin typeface="Nunito" pitchFamily="2" charset="0"/>
              </a:rPr>
              <a:t>Data Visualization Tells a Data Story -- </a:t>
            </a:r>
            <a:r>
              <a:rPr lang="en-US" b="0" i="0" dirty="0">
                <a:solidFill>
                  <a:srgbClr val="273239"/>
                </a:solidFill>
                <a:effectLst/>
                <a:latin typeface="Nunito" pitchFamily="2" charset="0"/>
              </a:rPr>
              <a:t>Data visualization is also a medium to tell a data story to the viewers</a:t>
            </a:r>
          </a:p>
          <a:p>
            <a:r>
              <a:rPr lang="en-US" b="0" i="0" dirty="0">
                <a:solidFill>
                  <a:srgbClr val="273239"/>
                </a:solidFill>
                <a:effectLst/>
                <a:latin typeface="Nunito" pitchFamily="2" charset="0"/>
              </a:rPr>
              <a:t>For example, if a data analyst has to craft a data visualization for company executives detailing the profits on various products, then the data story can start with the profits and losses of various products and move on to recommendations on how to tackle the losses.</a:t>
            </a:r>
            <a:endParaRPr lang="en-IN" dirty="0"/>
          </a:p>
        </p:txBody>
      </p:sp>
    </p:spTree>
    <p:extLst>
      <p:ext uri="{BB962C8B-B14F-4D97-AF65-F5344CB8AC3E}">
        <p14:creationId xmlns:p14="http://schemas.microsoft.com/office/powerpoint/2010/main" val="2966778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E59C-2A85-1C11-14A1-F7AA4F1209A4}"/>
              </a:ext>
            </a:extLst>
          </p:cNvPr>
          <p:cNvSpPr>
            <a:spLocks noGrp="1"/>
          </p:cNvSpPr>
          <p:nvPr>
            <p:ph type="title"/>
          </p:nvPr>
        </p:nvSpPr>
        <p:spPr>
          <a:xfrm>
            <a:off x="670249" y="113199"/>
            <a:ext cx="10515600" cy="810532"/>
          </a:xfrm>
        </p:spPr>
        <p:txBody>
          <a:bodyPr/>
          <a:lstStyle/>
          <a:p>
            <a:r>
              <a:rPr lang="en-IN" b="1" dirty="0"/>
              <a:t>Top Data Visualization Tools</a:t>
            </a:r>
            <a:endParaRPr lang="en-IN" dirty="0"/>
          </a:p>
        </p:txBody>
      </p:sp>
      <p:sp>
        <p:nvSpPr>
          <p:cNvPr id="3" name="Content Placeholder 2">
            <a:extLst>
              <a:ext uri="{FF2B5EF4-FFF2-40B4-BE49-F238E27FC236}">
                <a16:creationId xmlns:a16="http://schemas.microsoft.com/office/drawing/2014/main" id="{D0A9D64B-A0D5-666B-D673-D3F5584E6479}"/>
              </a:ext>
            </a:extLst>
          </p:cNvPr>
          <p:cNvSpPr>
            <a:spLocks noGrp="1"/>
          </p:cNvSpPr>
          <p:nvPr>
            <p:ph idx="1"/>
          </p:nvPr>
        </p:nvSpPr>
        <p:spPr>
          <a:xfrm>
            <a:off x="838200" y="1380931"/>
            <a:ext cx="10515600" cy="4796032"/>
          </a:xfrm>
        </p:spPr>
        <p:txBody>
          <a:bodyPr>
            <a:normAutofit fontScale="55000" lnSpcReduction="20000"/>
          </a:bodyPr>
          <a:lstStyle/>
          <a:p>
            <a:pPr marL="50800" indent="0" algn="just">
              <a:buNone/>
            </a:pPr>
            <a:r>
              <a:rPr lang="en-US" sz="9600" b="1" dirty="0">
                <a:solidFill>
                  <a:srgbClr val="C00000"/>
                </a:solidFill>
                <a:latin typeface="Times New Roman" panose="02020603050405020304" pitchFamily="18" charset="0"/>
                <a:cs typeface="Times New Roman" panose="02020603050405020304" pitchFamily="18" charset="0"/>
              </a:rPr>
              <a:t>1. Tableau</a:t>
            </a:r>
          </a:p>
          <a:p>
            <a:pPr algn="just"/>
            <a:r>
              <a:rPr lang="en-US" sz="2800" dirty="0">
                <a:latin typeface="Times New Roman" panose="02020603050405020304" pitchFamily="18" charset="0"/>
                <a:cs typeface="Times New Roman" panose="02020603050405020304" pitchFamily="18" charset="0"/>
              </a:rPr>
              <a:t>One of the most widely used data visualization tools, Tableau, offers interactive visualization solutions to more than 57,000 companies.</a:t>
            </a:r>
          </a:p>
          <a:p>
            <a:pPr algn="just"/>
            <a:r>
              <a:rPr lang="en-US" sz="2800" dirty="0">
                <a:latin typeface="Times New Roman" panose="02020603050405020304" pitchFamily="18" charset="0"/>
                <a:cs typeface="Times New Roman" panose="02020603050405020304" pitchFamily="18" charset="0"/>
              </a:rPr>
              <a:t>Providing integration for advanced databases, including Teradata, SAP, My SQL, Amazon AWS, and Hadoop, Tableau efficiently creates visualizations and graphics from large, constantly-evolving datasets used for artificial intelligence, machine learning, and Big Data applications.</a:t>
            </a:r>
          </a:p>
          <a:p>
            <a:pPr marL="50800" indent="0" algn="just">
              <a:buNone/>
            </a:pPr>
            <a:r>
              <a:rPr lang="en-US" sz="2800" b="1" dirty="0">
                <a:latin typeface="Times New Roman" panose="02020603050405020304" pitchFamily="18" charset="0"/>
                <a:cs typeface="Times New Roman" panose="02020603050405020304" pitchFamily="18" charset="0"/>
              </a:rPr>
              <a:t>The Pros of Tableau:</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Excellent visualization capabilities</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Easy to use</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Top class performance</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Supports connectivity with diverse data sources</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Mobile Responsive</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Has an informative community</a:t>
            </a:r>
          </a:p>
          <a:p>
            <a:pPr marL="50800" indent="0" algn="just">
              <a:buNone/>
            </a:pPr>
            <a:r>
              <a:rPr lang="en-US" sz="2800" b="1" dirty="0">
                <a:latin typeface="Times New Roman" panose="02020603050405020304" pitchFamily="18" charset="0"/>
                <a:cs typeface="Times New Roman" panose="02020603050405020304" pitchFamily="18" charset="0"/>
              </a:rPr>
              <a:t>The Cons of Tableau:</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pricing is a bit on the higher side</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Auto-refresh and report scheduling options are not available</a:t>
            </a:r>
          </a:p>
          <a:p>
            <a:endParaRPr lang="en-IN" dirty="0"/>
          </a:p>
        </p:txBody>
      </p:sp>
    </p:spTree>
    <p:extLst>
      <p:ext uri="{BB962C8B-B14F-4D97-AF65-F5344CB8AC3E}">
        <p14:creationId xmlns:p14="http://schemas.microsoft.com/office/powerpoint/2010/main" val="4086786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C19F-D17D-3414-B3C9-14924BFAA144}"/>
              </a:ext>
            </a:extLst>
          </p:cNvPr>
          <p:cNvSpPr>
            <a:spLocks noGrp="1"/>
          </p:cNvSpPr>
          <p:nvPr>
            <p:ph type="title"/>
          </p:nvPr>
        </p:nvSpPr>
        <p:spPr>
          <a:xfrm>
            <a:off x="838200" y="121298"/>
            <a:ext cx="10515600" cy="783772"/>
          </a:xfrm>
        </p:spPr>
        <p:txBody>
          <a:bodyPr>
            <a:normAutofit/>
          </a:bodyPr>
          <a:lstStyle/>
          <a:p>
            <a:pPr algn="ctr"/>
            <a:r>
              <a:rPr lang="en-IN" b="1" dirty="0"/>
              <a:t>Top Data Visualization Tool</a:t>
            </a:r>
            <a:endParaRPr lang="en-IN" dirty="0"/>
          </a:p>
        </p:txBody>
      </p:sp>
      <p:sp>
        <p:nvSpPr>
          <p:cNvPr id="3" name="Content Placeholder 2">
            <a:extLst>
              <a:ext uri="{FF2B5EF4-FFF2-40B4-BE49-F238E27FC236}">
                <a16:creationId xmlns:a16="http://schemas.microsoft.com/office/drawing/2014/main" id="{169DA645-46FB-1328-3FBA-9942D3358E49}"/>
              </a:ext>
            </a:extLst>
          </p:cNvPr>
          <p:cNvSpPr>
            <a:spLocks noGrp="1"/>
          </p:cNvSpPr>
          <p:nvPr>
            <p:ph idx="1"/>
          </p:nvPr>
        </p:nvSpPr>
        <p:spPr>
          <a:xfrm>
            <a:off x="838200" y="1156996"/>
            <a:ext cx="10515600" cy="5019967"/>
          </a:xfrm>
        </p:spPr>
        <p:txBody>
          <a:bodyPr>
            <a:normAutofit fontScale="85000" lnSpcReduction="20000"/>
          </a:bodyPr>
          <a:lstStyle/>
          <a:p>
            <a:pPr marL="50800" indent="0" algn="just">
              <a:buNone/>
            </a:pPr>
            <a:r>
              <a:rPr lang="en-US" sz="4000" b="1" i="0" dirty="0">
                <a:solidFill>
                  <a:srgbClr val="C00000"/>
                </a:solidFill>
                <a:effectLst/>
                <a:latin typeface="Times New Roman" panose="02020603050405020304" pitchFamily="18" charset="0"/>
                <a:cs typeface="Times New Roman" panose="02020603050405020304" pitchFamily="18" charset="0"/>
              </a:rPr>
              <a:t>2. Dundas BI</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Dundas BI offers highly-customizable data visualizations with interactive scorecards, maps, gauges, and charts, optimizing the creation of ad-hoc, multi-page reports.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By providing users full control over visual elements, Dundas BI simplifies the complex operation of cleansing, inspecting, transforming, and modeling big datasets. </a:t>
            </a:r>
          </a:p>
          <a:p>
            <a:pPr marL="50800" indent="0" algn="just">
              <a:buNone/>
            </a:pPr>
            <a:r>
              <a:rPr lang="en-US" sz="2800" b="1" i="0" dirty="0">
                <a:solidFill>
                  <a:schemeClr val="tx1"/>
                </a:solidFill>
                <a:effectLst/>
                <a:latin typeface="Times New Roman" panose="02020603050405020304" pitchFamily="18" charset="0"/>
                <a:cs typeface="Times New Roman" panose="02020603050405020304" pitchFamily="18" charset="0"/>
              </a:rPr>
              <a:t>The Pros of Dundas BI:</a:t>
            </a:r>
          </a:p>
          <a:p>
            <a:pPr algn="just">
              <a:buFont typeface="Wingdings" panose="05000000000000000000" pitchFamily="2" charset="2"/>
              <a:buChar char="ü"/>
            </a:pPr>
            <a:r>
              <a:rPr lang="en-US" sz="2800" b="0" i="0" dirty="0">
                <a:solidFill>
                  <a:schemeClr val="tx1"/>
                </a:solidFill>
                <a:effectLst/>
                <a:latin typeface="Times New Roman" panose="02020603050405020304" pitchFamily="18" charset="0"/>
                <a:cs typeface="Times New Roman" panose="02020603050405020304" pitchFamily="18" charset="0"/>
              </a:rPr>
              <a:t>Exceptional flexibility</a:t>
            </a:r>
          </a:p>
          <a:p>
            <a:pPr algn="just">
              <a:buFont typeface="Wingdings" panose="05000000000000000000" pitchFamily="2" charset="2"/>
              <a:buChar char="ü"/>
            </a:pPr>
            <a:r>
              <a:rPr lang="en-US" sz="2800" b="0" i="0" dirty="0">
                <a:solidFill>
                  <a:schemeClr val="tx1"/>
                </a:solidFill>
                <a:effectLst/>
                <a:latin typeface="Times New Roman" panose="02020603050405020304" pitchFamily="18" charset="0"/>
                <a:cs typeface="Times New Roman" panose="02020603050405020304" pitchFamily="18" charset="0"/>
              </a:rPr>
              <a:t>A large variety of data sources and charts </a:t>
            </a:r>
          </a:p>
          <a:p>
            <a:pPr algn="just">
              <a:buFont typeface="Wingdings" panose="05000000000000000000" pitchFamily="2" charset="2"/>
              <a:buChar char="ü"/>
            </a:pPr>
            <a:r>
              <a:rPr lang="en-US" sz="2800" b="0" i="0" dirty="0">
                <a:solidFill>
                  <a:schemeClr val="tx1"/>
                </a:solidFill>
                <a:effectLst/>
                <a:latin typeface="Times New Roman" panose="02020603050405020304" pitchFamily="18" charset="0"/>
                <a:cs typeface="Times New Roman" panose="02020603050405020304" pitchFamily="18" charset="0"/>
              </a:rPr>
              <a:t>Wide range of in-built features for extracting, displaying, and modifying data</a:t>
            </a:r>
          </a:p>
          <a:p>
            <a:pPr marL="50800" indent="0" algn="just">
              <a:buNone/>
            </a:pPr>
            <a:r>
              <a:rPr lang="en-US" sz="2800" b="1" i="0" dirty="0">
                <a:solidFill>
                  <a:schemeClr val="tx1"/>
                </a:solidFill>
                <a:effectLst/>
                <a:latin typeface="Times New Roman" panose="02020603050405020304" pitchFamily="18" charset="0"/>
                <a:cs typeface="Times New Roman" panose="02020603050405020304" pitchFamily="18" charset="0"/>
              </a:rPr>
              <a:t>The Cons of Dundas BI:</a:t>
            </a:r>
          </a:p>
          <a:p>
            <a:pPr algn="just">
              <a:buFont typeface="Wingdings" panose="05000000000000000000" pitchFamily="2" charset="2"/>
              <a:buChar char="q"/>
            </a:pPr>
            <a:r>
              <a:rPr lang="en-US" sz="2800" b="0" i="0" dirty="0">
                <a:solidFill>
                  <a:schemeClr val="tx1"/>
                </a:solidFill>
                <a:effectLst/>
                <a:latin typeface="Times New Roman" panose="02020603050405020304" pitchFamily="18" charset="0"/>
                <a:cs typeface="Times New Roman" panose="02020603050405020304" pitchFamily="18" charset="0"/>
              </a:rPr>
              <a:t>No option for predictive analytics</a:t>
            </a:r>
          </a:p>
          <a:p>
            <a:pPr algn="just">
              <a:buFont typeface="Wingdings" panose="05000000000000000000" pitchFamily="2" charset="2"/>
              <a:buChar char="q"/>
            </a:pPr>
            <a:r>
              <a:rPr lang="en-US" sz="2800" b="0" i="0" dirty="0">
                <a:solidFill>
                  <a:schemeClr val="tx1"/>
                </a:solidFill>
                <a:effectLst/>
                <a:latin typeface="Times New Roman" panose="02020603050405020304" pitchFamily="18" charset="0"/>
                <a:cs typeface="Times New Roman" panose="02020603050405020304" pitchFamily="18" charset="0"/>
              </a:rPr>
              <a:t>3D charts not supported</a:t>
            </a:r>
          </a:p>
          <a:p>
            <a:endParaRPr lang="en-IN" dirty="0"/>
          </a:p>
        </p:txBody>
      </p:sp>
    </p:spTree>
    <p:extLst>
      <p:ext uri="{BB962C8B-B14F-4D97-AF65-F5344CB8AC3E}">
        <p14:creationId xmlns:p14="http://schemas.microsoft.com/office/powerpoint/2010/main" val="1055803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81FE-29E1-F233-B5EB-5898E4B034D3}"/>
              </a:ext>
            </a:extLst>
          </p:cNvPr>
          <p:cNvSpPr>
            <a:spLocks noGrp="1"/>
          </p:cNvSpPr>
          <p:nvPr>
            <p:ph type="title"/>
          </p:nvPr>
        </p:nvSpPr>
        <p:spPr/>
        <p:txBody>
          <a:bodyPr/>
          <a:lstStyle/>
          <a:p>
            <a:r>
              <a:rPr lang="en-IN" sz="4400" b="1" dirty="0"/>
              <a:t>Other Significant Data Visualization Tools</a:t>
            </a:r>
            <a:endParaRPr lang="en-IN" dirty="0"/>
          </a:p>
        </p:txBody>
      </p:sp>
      <p:graphicFrame>
        <p:nvGraphicFramePr>
          <p:cNvPr id="4" name="Diagram 3">
            <a:extLst>
              <a:ext uri="{FF2B5EF4-FFF2-40B4-BE49-F238E27FC236}">
                <a16:creationId xmlns:a16="http://schemas.microsoft.com/office/drawing/2014/main" id="{3FDE7A61-D32D-B9BF-ED26-A8B2D466F426}"/>
              </a:ext>
            </a:extLst>
          </p:cNvPr>
          <p:cNvGraphicFramePr/>
          <p:nvPr>
            <p:extLst>
              <p:ext uri="{D42A27DB-BD31-4B8C-83A1-F6EECF244321}">
                <p14:modId xmlns:p14="http://schemas.microsoft.com/office/powerpoint/2010/main" val="4002380207"/>
              </p:ext>
            </p:extLst>
          </p:nvPr>
        </p:nvGraphicFramePr>
        <p:xfrm>
          <a:off x="939281" y="1690688"/>
          <a:ext cx="10515600" cy="435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670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79EB-2B3C-98AF-C222-5A43DEE874FD}"/>
              </a:ext>
            </a:extLst>
          </p:cNvPr>
          <p:cNvSpPr>
            <a:spLocks noGrp="1"/>
          </p:cNvSpPr>
          <p:nvPr>
            <p:ph type="title"/>
          </p:nvPr>
        </p:nvSpPr>
        <p:spPr>
          <a:xfrm>
            <a:off x="838200" y="74645"/>
            <a:ext cx="10515600" cy="1156997"/>
          </a:xfrm>
        </p:spPr>
        <p:txBody>
          <a:bodyPr/>
          <a:lstStyle/>
          <a:p>
            <a:pPr algn="ctr"/>
            <a:r>
              <a:rPr lang="en-IN" b="1" dirty="0"/>
              <a:t>Seaborn for Plotting</a:t>
            </a:r>
            <a:endParaRPr lang="en-IN" dirty="0"/>
          </a:p>
        </p:txBody>
      </p:sp>
      <p:sp>
        <p:nvSpPr>
          <p:cNvPr id="3" name="Content Placeholder 2">
            <a:extLst>
              <a:ext uri="{FF2B5EF4-FFF2-40B4-BE49-F238E27FC236}">
                <a16:creationId xmlns:a16="http://schemas.microsoft.com/office/drawing/2014/main" id="{2817B533-37FB-3689-15E4-FBABED6EC5FB}"/>
              </a:ext>
            </a:extLst>
          </p:cNvPr>
          <p:cNvSpPr>
            <a:spLocks noGrp="1"/>
          </p:cNvSpPr>
          <p:nvPr>
            <p:ph idx="1"/>
          </p:nvPr>
        </p:nvSpPr>
        <p:spPr>
          <a:xfrm>
            <a:off x="838200" y="1474237"/>
            <a:ext cx="10515600" cy="4702726"/>
          </a:xfrm>
        </p:spPr>
        <p:txBody>
          <a:bodyPr>
            <a:normAutofit fontScale="92500" lnSpcReduction="10000"/>
          </a:bodyPr>
          <a:lstStyle/>
          <a:p>
            <a:pPr algn="l"/>
            <a:r>
              <a:rPr lang="en-US" dirty="0">
                <a:solidFill>
                  <a:srgbClr val="000000"/>
                </a:solidFill>
                <a:latin typeface="Times New Roman" panose="02020603050405020304" pitchFamily="18" charset="0"/>
                <a:cs typeface="Times New Roman" panose="02020603050405020304" pitchFamily="18" charset="0"/>
              </a:rPr>
              <a:t>Seaborn is a library that uses Matplotlib underneath to plot graphs. It will be used to visualize random distributions</a:t>
            </a:r>
            <a:r>
              <a:rPr lang="en-US" b="0" i="0" dirty="0">
                <a:solidFill>
                  <a:srgbClr val="000000"/>
                </a:solidFill>
                <a:effectLst/>
                <a:latin typeface="Verdana" panose="020B0604030504040204" pitchFamily="34" charset="0"/>
              </a:rPr>
              <a:t>.</a:t>
            </a:r>
          </a:p>
          <a:p>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err="1">
                <a:solidFill>
                  <a:srgbClr val="000000"/>
                </a:solidFill>
                <a:effectLst/>
                <a:latin typeface="Times New Roman" panose="02020603050405020304" pitchFamily="18" charset="0"/>
                <a:cs typeface="Times New Roman" panose="02020603050405020304" pitchFamily="18" charset="0"/>
              </a:rPr>
              <a:t>Plotly's</a:t>
            </a:r>
            <a:r>
              <a:rPr lang="en-US" sz="2800" b="0" i="0" dirty="0">
                <a:solidFill>
                  <a:srgbClr val="000000"/>
                </a:solidFill>
                <a:effectLst/>
                <a:latin typeface="Times New Roman" panose="02020603050405020304" pitchFamily="18" charset="0"/>
                <a:cs typeface="Times New Roman" panose="02020603050405020304" pitchFamily="18" charset="0"/>
              </a:rPr>
              <a:t> Python graphing library makes interactive, publication-quality graphs online. </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dirty="0">
                <a:solidFill>
                  <a:srgbClr val="000000"/>
                </a:solidFill>
                <a:latin typeface="Times New Roman" panose="02020603050405020304" pitchFamily="18" charset="0"/>
                <a:cs typeface="Times New Roman" panose="02020603050405020304" pitchFamily="18" charset="0"/>
              </a:rPr>
              <a:t>T</a:t>
            </a:r>
            <a:r>
              <a:rPr lang="en-US" sz="2800" b="0" i="0" dirty="0">
                <a:solidFill>
                  <a:srgbClr val="000000"/>
                </a:solidFill>
                <a:effectLst/>
                <a:latin typeface="Times New Roman" panose="02020603050405020304" pitchFamily="18" charset="0"/>
                <a:cs typeface="Times New Roman" panose="02020603050405020304" pitchFamily="18" charset="0"/>
              </a:rPr>
              <a:t>his graph is mainly used when we want to make line plots, scatter plots, area charts, bar charts, error bars, box plots, histograms, heatmaps, subplots, multiple-axes, polar charts, and bubble charts.</a:t>
            </a:r>
          </a:p>
          <a:p>
            <a:pPr marL="0" indent="0" algn="just">
              <a:buNone/>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Seaborn is a library for making statistical graphics in Python. It is built on top of matplotlib and it is integrated with pandas data structures.</a:t>
            </a:r>
          </a:p>
          <a:p>
            <a:endParaRPr lang="en-IN" dirty="0"/>
          </a:p>
        </p:txBody>
      </p:sp>
    </p:spTree>
    <p:extLst>
      <p:ext uri="{BB962C8B-B14F-4D97-AF65-F5344CB8AC3E}">
        <p14:creationId xmlns:p14="http://schemas.microsoft.com/office/powerpoint/2010/main" val="3187675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F2EA-01D9-178F-AFBC-9035C8891862}"/>
              </a:ext>
            </a:extLst>
          </p:cNvPr>
          <p:cNvSpPr>
            <a:spLocks noGrp="1"/>
          </p:cNvSpPr>
          <p:nvPr>
            <p:ph type="title"/>
          </p:nvPr>
        </p:nvSpPr>
        <p:spPr/>
        <p:txBody>
          <a:bodyPr/>
          <a:lstStyle/>
          <a:p>
            <a:pPr algn="ctr"/>
            <a:r>
              <a:rPr lang="en-IN" b="0" i="0" dirty="0" err="1">
                <a:solidFill>
                  <a:srgbClr val="000000"/>
                </a:solidFill>
                <a:effectLst/>
                <a:latin typeface="Segoe UI" panose="020B0502040204020203" pitchFamily="34" charset="0"/>
              </a:rPr>
              <a:t>Distplots</a:t>
            </a:r>
            <a:br>
              <a:rPr lang="en-IN" b="0" i="0" dirty="0">
                <a:solidFill>
                  <a:srgbClr val="000000"/>
                </a:solidFill>
                <a:effectLst/>
                <a:latin typeface="Segoe UI" panose="020B0502040204020203" pitchFamily="34" charset="0"/>
              </a:rPr>
            </a:br>
            <a:endParaRPr lang="en-IN" dirty="0"/>
          </a:p>
        </p:txBody>
      </p:sp>
      <p:sp>
        <p:nvSpPr>
          <p:cNvPr id="4" name="Content Placeholder 3">
            <a:extLst>
              <a:ext uri="{FF2B5EF4-FFF2-40B4-BE49-F238E27FC236}">
                <a16:creationId xmlns:a16="http://schemas.microsoft.com/office/drawing/2014/main" id="{004BF648-5430-79CB-2613-B0C6C6CC8974}"/>
              </a:ext>
            </a:extLst>
          </p:cNvPr>
          <p:cNvSpPr>
            <a:spLocks noGrp="1"/>
          </p:cNvSpPr>
          <p:nvPr>
            <p:ph sz="half" idx="1"/>
          </p:nvPr>
        </p:nvSpPr>
        <p:spPr>
          <a:xfrm>
            <a:off x="838200" y="2141537"/>
            <a:ext cx="5181600" cy="4016667"/>
          </a:xfrm>
        </p:spPr>
        <p:txBody>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seaborn as </a:t>
            </a:r>
            <a:r>
              <a:rPr lang="en-IN" dirty="0" err="1"/>
              <a:t>sns</a:t>
            </a:r>
            <a:endParaRPr lang="en-IN" dirty="0"/>
          </a:p>
          <a:p>
            <a:pPr marL="0" indent="0">
              <a:buNone/>
            </a:pPr>
            <a:r>
              <a:rPr lang="en-IN" dirty="0" err="1"/>
              <a:t>sns.distplot</a:t>
            </a:r>
            <a:r>
              <a:rPr lang="en-IN" dirty="0"/>
              <a:t>([0, 1, 2, 3, 4, 5])</a:t>
            </a:r>
          </a:p>
          <a:p>
            <a:pPr marL="0" indent="0">
              <a:buNone/>
            </a:pPr>
            <a:r>
              <a:rPr lang="en-IN" dirty="0" err="1"/>
              <a:t>plt.show</a:t>
            </a:r>
            <a:r>
              <a:rPr lang="en-IN" dirty="0"/>
              <a:t>()</a:t>
            </a:r>
          </a:p>
        </p:txBody>
      </p:sp>
      <p:pic>
        <p:nvPicPr>
          <p:cNvPr id="6" name="Content Placeholder 5">
            <a:extLst>
              <a:ext uri="{FF2B5EF4-FFF2-40B4-BE49-F238E27FC236}">
                <a16:creationId xmlns:a16="http://schemas.microsoft.com/office/drawing/2014/main" id="{800C7BC9-89FE-85BF-8E86-4D3D464060F5}"/>
              </a:ext>
            </a:extLst>
          </p:cNvPr>
          <p:cNvPicPr>
            <a:picLocks noGrp="1" noChangeAspect="1"/>
          </p:cNvPicPr>
          <p:nvPr>
            <p:ph sz="half" idx="2"/>
          </p:nvPr>
        </p:nvPicPr>
        <p:blipFill>
          <a:blip r:embed="rId2"/>
          <a:stretch>
            <a:fillRect/>
          </a:stretch>
        </p:blipFill>
        <p:spPr>
          <a:xfrm>
            <a:off x="6172199" y="1690688"/>
            <a:ext cx="5584371" cy="4728773"/>
          </a:xfrm>
          <a:prstGeom prst="rect">
            <a:avLst/>
          </a:prstGeom>
        </p:spPr>
      </p:pic>
    </p:spTree>
    <p:extLst>
      <p:ext uri="{BB962C8B-B14F-4D97-AF65-F5344CB8AC3E}">
        <p14:creationId xmlns:p14="http://schemas.microsoft.com/office/powerpoint/2010/main" val="2763210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E754-CEC0-2AE9-BD45-0CFA817485B7}"/>
              </a:ext>
            </a:extLst>
          </p:cNvPr>
          <p:cNvSpPr>
            <a:spLocks noGrp="1"/>
          </p:cNvSpPr>
          <p:nvPr>
            <p:ph type="title"/>
          </p:nvPr>
        </p:nvSpPr>
        <p:spPr/>
        <p:txBody>
          <a:bodyPr/>
          <a:lstStyle/>
          <a:p>
            <a:pPr algn="ctr"/>
            <a:r>
              <a:rPr lang="en-US" b="0" i="0" dirty="0">
                <a:solidFill>
                  <a:srgbClr val="000000"/>
                </a:solidFill>
                <a:effectLst/>
                <a:latin typeface="Segoe UI" panose="020B0502040204020203" pitchFamily="34" charset="0"/>
              </a:rPr>
              <a:t>Plotting a </a:t>
            </a:r>
            <a:r>
              <a:rPr lang="en-US" b="0" i="0" dirty="0" err="1">
                <a:solidFill>
                  <a:srgbClr val="000000"/>
                </a:solidFill>
                <a:effectLst/>
                <a:latin typeface="Segoe UI" panose="020B0502040204020203" pitchFamily="34" charset="0"/>
              </a:rPr>
              <a:t>Distplot</a:t>
            </a:r>
            <a:r>
              <a:rPr lang="en-US" b="0" i="0" dirty="0">
                <a:solidFill>
                  <a:srgbClr val="000000"/>
                </a:solidFill>
                <a:effectLst/>
                <a:latin typeface="Segoe UI" panose="020B0502040204020203" pitchFamily="34" charset="0"/>
              </a:rPr>
              <a:t> Without the Histogram</a:t>
            </a:r>
            <a:br>
              <a:rPr lang="en-US" b="0" i="0" dirty="0">
                <a:solidFill>
                  <a:srgbClr val="000000"/>
                </a:solidFill>
                <a:effectLst/>
                <a:latin typeface="Segoe UI" panose="020B0502040204020203" pitchFamily="34" charset="0"/>
              </a:rPr>
            </a:br>
            <a:endParaRPr lang="en-IN" dirty="0"/>
          </a:p>
        </p:txBody>
      </p:sp>
      <p:sp>
        <p:nvSpPr>
          <p:cNvPr id="4" name="Content Placeholder 3">
            <a:extLst>
              <a:ext uri="{FF2B5EF4-FFF2-40B4-BE49-F238E27FC236}">
                <a16:creationId xmlns:a16="http://schemas.microsoft.com/office/drawing/2014/main" id="{AF8C2E19-7C2D-333E-1F12-C56EFA750607}"/>
              </a:ext>
            </a:extLst>
          </p:cNvPr>
          <p:cNvSpPr>
            <a:spLocks noGrp="1"/>
          </p:cNvSpPr>
          <p:nvPr>
            <p:ph sz="half" idx="1"/>
          </p:nvPr>
        </p:nvSpPr>
        <p:spPr>
          <a:xfrm>
            <a:off x="83976" y="1825625"/>
            <a:ext cx="5935824" cy="4351338"/>
          </a:xfrm>
        </p:spPr>
        <p:txBody>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seaborn as </a:t>
            </a:r>
            <a:r>
              <a:rPr lang="en-IN" dirty="0" err="1"/>
              <a:t>sns</a:t>
            </a:r>
            <a:endParaRPr lang="en-IN" dirty="0"/>
          </a:p>
          <a:p>
            <a:pPr marL="0" indent="0">
              <a:buNone/>
            </a:pPr>
            <a:r>
              <a:rPr lang="en-IN" dirty="0" err="1"/>
              <a:t>sns.distplot</a:t>
            </a:r>
            <a:r>
              <a:rPr lang="en-IN" dirty="0"/>
              <a:t>([0, 1, 2, 3, 4, 5], hist=False)</a:t>
            </a:r>
          </a:p>
          <a:p>
            <a:pPr marL="0" indent="0">
              <a:buNone/>
            </a:pPr>
            <a:r>
              <a:rPr lang="en-IN" dirty="0" err="1"/>
              <a:t>plt.show</a:t>
            </a:r>
            <a:r>
              <a:rPr lang="en-IN" dirty="0"/>
              <a:t>()</a:t>
            </a:r>
          </a:p>
        </p:txBody>
      </p:sp>
      <p:pic>
        <p:nvPicPr>
          <p:cNvPr id="6" name="Content Placeholder 5">
            <a:extLst>
              <a:ext uri="{FF2B5EF4-FFF2-40B4-BE49-F238E27FC236}">
                <a16:creationId xmlns:a16="http://schemas.microsoft.com/office/drawing/2014/main" id="{AAA691F0-CE7B-BA22-79B8-4D3CD2B70DF0}"/>
              </a:ext>
            </a:extLst>
          </p:cNvPr>
          <p:cNvPicPr>
            <a:picLocks noGrp="1" noChangeAspect="1"/>
          </p:cNvPicPr>
          <p:nvPr>
            <p:ph sz="half" idx="2"/>
          </p:nvPr>
        </p:nvPicPr>
        <p:blipFill>
          <a:blip r:embed="rId2"/>
          <a:stretch>
            <a:fillRect/>
          </a:stretch>
        </p:blipFill>
        <p:spPr>
          <a:xfrm>
            <a:off x="6172200" y="1576864"/>
            <a:ext cx="5181600" cy="4351337"/>
          </a:xfrm>
          <a:prstGeom prst="rect">
            <a:avLst/>
          </a:prstGeom>
        </p:spPr>
      </p:pic>
    </p:spTree>
    <p:extLst>
      <p:ext uri="{BB962C8B-B14F-4D97-AF65-F5344CB8AC3E}">
        <p14:creationId xmlns:p14="http://schemas.microsoft.com/office/powerpoint/2010/main" val="200552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9583-DB9D-7F79-40AD-934DE3CE4053}"/>
              </a:ext>
            </a:extLst>
          </p:cNvPr>
          <p:cNvSpPr>
            <a:spLocks noGrp="1"/>
          </p:cNvSpPr>
          <p:nvPr>
            <p:ph type="title"/>
          </p:nvPr>
        </p:nvSpPr>
        <p:spPr>
          <a:xfrm>
            <a:off x="838200" y="365126"/>
            <a:ext cx="10515600" cy="894508"/>
          </a:xfrm>
        </p:spPr>
        <p:txBody>
          <a:bodyPr/>
          <a:lstStyle/>
          <a:p>
            <a:pPr algn="ctr"/>
            <a:r>
              <a:rPr lang="en-IN" b="1" dirty="0">
                <a:solidFill>
                  <a:srgbClr val="00B050"/>
                </a:solidFill>
              </a:rPr>
              <a:t>Importing NumPy</a:t>
            </a:r>
            <a:endParaRPr lang="en-IN" dirty="0">
              <a:solidFill>
                <a:srgbClr val="00B050"/>
              </a:solidFill>
            </a:endParaRPr>
          </a:p>
        </p:txBody>
      </p:sp>
      <p:sp>
        <p:nvSpPr>
          <p:cNvPr id="3" name="Content Placeholder 2">
            <a:extLst>
              <a:ext uri="{FF2B5EF4-FFF2-40B4-BE49-F238E27FC236}">
                <a16:creationId xmlns:a16="http://schemas.microsoft.com/office/drawing/2014/main" id="{4A66CF45-F5A8-63D6-CE40-221AB7821AC4}"/>
              </a:ext>
            </a:extLst>
          </p:cNvPr>
          <p:cNvSpPr>
            <a:spLocks noGrp="1"/>
          </p:cNvSpPr>
          <p:nvPr>
            <p:ph idx="1"/>
          </p:nvPr>
        </p:nvSpPr>
        <p:spPr>
          <a:xfrm>
            <a:off x="838200" y="1595535"/>
            <a:ext cx="10515600" cy="4581428"/>
          </a:xfrm>
        </p:spPr>
        <p:txBody>
          <a:bodyPr/>
          <a:lstStyle/>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To use any package or library in your code, it needs to be made accessible.</a:t>
            </a:r>
          </a:p>
          <a:p>
            <a:pPr algn="just" fontAlgn="base"/>
            <a:endParaRPr lang="en-US" sz="2800" dirty="0">
              <a:solidFill>
                <a:srgbClr val="444444"/>
              </a:solidFill>
              <a:latin typeface="Times New Roman" panose="02020603050405020304" pitchFamily="18" charset="0"/>
              <a:cs typeface="Times New Roman" panose="02020603050405020304" pitchFamily="18" charset="0"/>
            </a:endParaRPr>
          </a:p>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We can start using NumPy and its available functionalities using the import statement: </a:t>
            </a:r>
            <a:r>
              <a:rPr lang="en-US" sz="2800" b="1" i="0" dirty="0">
                <a:solidFill>
                  <a:srgbClr val="444444"/>
                </a:solidFill>
                <a:effectLst/>
                <a:latin typeface="Times New Roman" panose="02020603050405020304" pitchFamily="18" charset="0"/>
                <a:cs typeface="Times New Roman" panose="02020603050405020304" pitchFamily="18" charset="0"/>
              </a:rPr>
              <a:t>import </a:t>
            </a:r>
            <a:r>
              <a:rPr lang="en-US" sz="2800" b="1" i="0" dirty="0" err="1">
                <a:solidFill>
                  <a:srgbClr val="444444"/>
                </a:solidFill>
                <a:effectLst/>
                <a:latin typeface="Times New Roman" panose="02020603050405020304" pitchFamily="18" charset="0"/>
                <a:cs typeface="Times New Roman" panose="02020603050405020304" pitchFamily="18" charset="0"/>
              </a:rPr>
              <a:t>numpy</a:t>
            </a:r>
            <a:r>
              <a:rPr lang="en-US" sz="2800" b="1" i="0" dirty="0">
                <a:solidFill>
                  <a:srgbClr val="444444"/>
                </a:solidFill>
                <a:effectLst/>
                <a:latin typeface="Times New Roman" panose="02020603050405020304" pitchFamily="18" charset="0"/>
                <a:cs typeface="Times New Roman" panose="02020603050405020304" pitchFamily="18" charset="0"/>
              </a:rPr>
              <a:t> as np</a:t>
            </a:r>
          </a:p>
          <a:p>
            <a:pPr marL="0" indent="0" algn="just" fontAlgn="base">
              <a:buNone/>
            </a:pPr>
            <a:endParaRPr lang="en-US" sz="2800" b="0"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We import it as np to </a:t>
            </a:r>
            <a:r>
              <a:rPr lang="en-US" sz="2800" b="0" i="0" dirty="0">
                <a:solidFill>
                  <a:srgbClr val="444444"/>
                </a:solidFill>
                <a:effectLst/>
                <a:highlight>
                  <a:srgbClr val="E6D9FF"/>
                </a:highlight>
                <a:latin typeface="Times New Roman" panose="02020603050405020304" pitchFamily="18" charset="0"/>
                <a:cs typeface="Times New Roman" panose="02020603050405020304" pitchFamily="18" charset="0"/>
              </a:rPr>
              <a:t>save time and for standardization of the code.</a:t>
            </a:r>
          </a:p>
          <a:p>
            <a:endParaRPr lang="en-IN" dirty="0"/>
          </a:p>
        </p:txBody>
      </p:sp>
    </p:spTree>
    <p:extLst>
      <p:ext uri="{BB962C8B-B14F-4D97-AF65-F5344CB8AC3E}">
        <p14:creationId xmlns:p14="http://schemas.microsoft.com/office/powerpoint/2010/main" val="382512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8C60-5D27-FBFA-51E3-16AEC5D92798}"/>
              </a:ext>
            </a:extLst>
          </p:cNvPr>
          <p:cNvSpPr>
            <a:spLocks noGrp="1"/>
          </p:cNvSpPr>
          <p:nvPr>
            <p:ph type="title"/>
          </p:nvPr>
        </p:nvSpPr>
        <p:spPr/>
        <p:txBody>
          <a:bodyPr/>
          <a:lstStyle/>
          <a:p>
            <a:r>
              <a:rPr lang="en-IN" b="1" dirty="0"/>
              <a:t>NumPy Array vs. Python Lists</a:t>
            </a:r>
            <a:endParaRPr lang="en-IN" dirty="0"/>
          </a:p>
        </p:txBody>
      </p:sp>
      <p:sp>
        <p:nvSpPr>
          <p:cNvPr id="3" name="Content Placeholder 2">
            <a:extLst>
              <a:ext uri="{FF2B5EF4-FFF2-40B4-BE49-F238E27FC236}">
                <a16:creationId xmlns:a16="http://schemas.microsoft.com/office/drawing/2014/main" id="{B1B76706-C173-B7AB-FF00-B7AE39B50C63}"/>
              </a:ext>
            </a:extLst>
          </p:cNvPr>
          <p:cNvSpPr>
            <a:spLocks noGrp="1"/>
          </p:cNvSpPr>
          <p:nvPr>
            <p:ph idx="1"/>
          </p:nvPr>
        </p:nvSpPr>
        <p:spPr/>
        <p:txBody>
          <a:bodyPr/>
          <a:lstStyle/>
          <a:p>
            <a:pPr algn="just" fontAlgn="base"/>
            <a:r>
              <a:rPr lang="en-US" sz="2800" b="0" i="0" dirty="0">
                <a:solidFill>
                  <a:srgbClr val="444444"/>
                </a:solidFill>
                <a:effectLst/>
                <a:highlight>
                  <a:srgbClr val="BF9FFF"/>
                </a:highlight>
                <a:latin typeface="Times New Roman" panose="02020603050405020304" pitchFamily="18" charset="0"/>
                <a:cs typeface="Times New Roman" panose="02020603050405020304" pitchFamily="18" charset="0"/>
              </a:rPr>
              <a:t>NumPy is an alternative for lists in Python as it holds less memory, has faster processing, and is more convenient to use. </a:t>
            </a:r>
          </a:p>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The difference between the elements is that the </a:t>
            </a:r>
            <a:r>
              <a:rPr lang="en-US" sz="2800" b="0" i="0" dirty="0">
                <a:solidFill>
                  <a:srgbClr val="444444"/>
                </a:solidFill>
                <a:effectLst/>
                <a:highlight>
                  <a:srgbClr val="E6D9FF"/>
                </a:highlight>
                <a:latin typeface="Times New Roman" panose="02020603050405020304" pitchFamily="18" charset="0"/>
                <a:cs typeface="Times New Roman" panose="02020603050405020304" pitchFamily="18" charset="0"/>
              </a:rPr>
              <a:t>NumPy array has to be homogenous.</a:t>
            </a:r>
          </a:p>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We can maintain homogeneity for the efficient application of the mathematical functions. </a:t>
            </a:r>
          </a:p>
          <a:p>
            <a:pPr algn="just" fontAlgn="base"/>
            <a:r>
              <a:rPr lang="en-US" sz="2800" b="0" i="0" dirty="0">
                <a:solidFill>
                  <a:srgbClr val="444444"/>
                </a:solidFill>
                <a:effectLst/>
                <a:latin typeface="Times New Roman" panose="02020603050405020304" pitchFamily="18" charset="0"/>
                <a:cs typeface="Times New Roman" panose="02020603050405020304" pitchFamily="18" charset="0"/>
              </a:rPr>
              <a:t>Arrays in NumPy are more compact when we compare it to lists and the data type specification which leads to code optimization.</a:t>
            </a:r>
          </a:p>
          <a:p>
            <a:endParaRPr lang="en-IN" dirty="0"/>
          </a:p>
        </p:txBody>
      </p:sp>
    </p:spTree>
    <p:extLst>
      <p:ext uri="{BB962C8B-B14F-4D97-AF65-F5344CB8AC3E}">
        <p14:creationId xmlns:p14="http://schemas.microsoft.com/office/powerpoint/2010/main" val="344204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D21B-B432-0C5D-2AB3-5225D6ADC286}"/>
              </a:ext>
            </a:extLst>
          </p:cNvPr>
          <p:cNvSpPr>
            <a:spLocks noGrp="1"/>
          </p:cNvSpPr>
          <p:nvPr>
            <p:ph type="title"/>
          </p:nvPr>
        </p:nvSpPr>
        <p:spPr>
          <a:xfrm>
            <a:off x="838200" y="365126"/>
            <a:ext cx="10515600" cy="1123148"/>
          </a:xfrm>
        </p:spPr>
        <p:txBody>
          <a:bodyPr/>
          <a:lstStyle/>
          <a:p>
            <a:pPr algn="ctr"/>
            <a:r>
              <a:rPr lang="en-IN" b="1" dirty="0"/>
              <a:t>Pandas</a:t>
            </a:r>
          </a:p>
        </p:txBody>
      </p:sp>
      <p:sp>
        <p:nvSpPr>
          <p:cNvPr id="3" name="Content Placeholder 2">
            <a:extLst>
              <a:ext uri="{FF2B5EF4-FFF2-40B4-BE49-F238E27FC236}">
                <a16:creationId xmlns:a16="http://schemas.microsoft.com/office/drawing/2014/main" id="{E1BACE32-34D7-7879-2273-1705DF1D304D}"/>
              </a:ext>
            </a:extLst>
          </p:cNvPr>
          <p:cNvSpPr>
            <a:spLocks noGrp="1"/>
          </p:cNvSpPr>
          <p:nvPr>
            <p:ph idx="1"/>
          </p:nvPr>
        </p:nvSpPr>
        <p:spPr>
          <a:xfrm>
            <a:off x="612560" y="1310719"/>
            <a:ext cx="10821139" cy="5004601"/>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Pandas is an open-source Python Library providing high-performance data manipulation and analysis tools using its powerful </a:t>
            </a:r>
            <a:r>
              <a:rPr lang="en-US" sz="2800" b="0" i="0" dirty="0">
                <a:solidFill>
                  <a:srgbClr val="FF0000"/>
                </a:solidFill>
                <a:effectLst/>
                <a:latin typeface="Times New Roman" panose="02020603050405020304" pitchFamily="18" charset="0"/>
                <a:cs typeface="Times New Roman" panose="02020603050405020304" pitchFamily="18" charset="0"/>
              </a:rPr>
              <a:t>data structures</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Pandas is a Python library used for working with data sets.</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It has functions for analyzing, cleaning, exploring, and manipulating data.</a:t>
            </a: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The name "Pandas" has a reference to both "Panel Data", and "Python Data Analysis" and was created by Wes McKinney in 2008.</a:t>
            </a:r>
          </a:p>
        </p:txBody>
      </p:sp>
    </p:spTree>
    <p:extLst>
      <p:ext uri="{BB962C8B-B14F-4D97-AF65-F5344CB8AC3E}">
        <p14:creationId xmlns:p14="http://schemas.microsoft.com/office/powerpoint/2010/main" val="219814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63C0-DE6D-2DFC-E6B5-16D2C08897B8}"/>
              </a:ext>
            </a:extLst>
          </p:cNvPr>
          <p:cNvSpPr>
            <a:spLocks noGrp="1"/>
          </p:cNvSpPr>
          <p:nvPr>
            <p:ph type="title"/>
          </p:nvPr>
        </p:nvSpPr>
        <p:spPr/>
        <p:txBody>
          <a:bodyPr/>
          <a:lstStyle/>
          <a:p>
            <a:r>
              <a:rPr lang="en-IN" dirty="0"/>
              <a:t>Pandas</a:t>
            </a:r>
          </a:p>
        </p:txBody>
      </p:sp>
      <p:sp>
        <p:nvSpPr>
          <p:cNvPr id="3" name="Content Placeholder 2">
            <a:extLst>
              <a:ext uri="{FF2B5EF4-FFF2-40B4-BE49-F238E27FC236}">
                <a16:creationId xmlns:a16="http://schemas.microsoft.com/office/drawing/2014/main" id="{E14BE1BC-1483-73B0-3A6C-3C73311A6165}"/>
              </a:ext>
            </a:extLst>
          </p:cNvPr>
          <p:cNvSpPr>
            <a:spLocks noGrp="1"/>
          </p:cNvSpPr>
          <p:nvPr>
            <p:ph idx="1"/>
          </p:nvPr>
        </p:nvSpPr>
        <p:spPr/>
        <p:txBody>
          <a:bodyPr>
            <a:normAutofit fontScale="92500" lnSpcReduction="10000"/>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Prior to Pandas, Python was majorly used for data munging and preparation. It had very little contribution towards data analysis. Pandas solved this problem. </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Using Pandas, we can accomplish five typical steps in the processing and analysis of data, regardless of the origin of data — </a:t>
            </a:r>
            <a:r>
              <a:rPr lang="en-US" sz="2800" b="0" i="0" dirty="0">
                <a:solidFill>
                  <a:srgbClr val="000000"/>
                </a:solidFill>
                <a:effectLst/>
                <a:highlight>
                  <a:srgbClr val="E6D9FF"/>
                </a:highlight>
                <a:latin typeface="Times New Roman" panose="02020603050405020304" pitchFamily="18" charset="0"/>
                <a:cs typeface="Times New Roman" panose="02020603050405020304" pitchFamily="18" charset="0"/>
              </a:rPr>
              <a:t>load, prepare, manipulate, model, and analyze</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Python with Pandas is used in a wide range of fields including academic and commercial domains including finance, economics, Statistics, analytics, etc.</a:t>
            </a:r>
          </a:p>
          <a:p>
            <a:endParaRPr lang="en-IN" dirty="0"/>
          </a:p>
        </p:txBody>
      </p:sp>
    </p:spTree>
    <p:extLst>
      <p:ext uri="{BB962C8B-B14F-4D97-AF65-F5344CB8AC3E}">
        <p14:creationId xmlns:p14="http://schemas.microsoft.com/office/powerpoint/2010/main" val="3702495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3392</Words>
  <Application>Microsoft Office PowerPoint</Application>
  <PresentationFormat>Widescreen</PresentationFormat>
  <Paragraphs>419</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Calibri Light</vt:lpstr>
      <vt:lpstr>Consolas</vt:lpstr>
      <vt:lpstr>Nunito</vt:lpstr>
      <vt:lpstr>Segoe UI</vt:lpstr>
      <vt:lpstr>source-serif-pro</vt:lpstr>
      <vt:lpstr>Times</vt:lpstr>
      <vt:lpstr>Times New Roman</vt:lpstr>
      <vt:lpstr>Verdana</vt:lpstr>
      <vt:lpstr>Wingdings</vt:lpstr>
      <vt:lpstr>Office Theme</vt:lpstr>
      <vt:lpstr>PowerPoint Presentation</vt:lpstr>
      <vt:lpstr>Introduction to NumPy</vt:lpstr>
      <vt:lpstr>Introduction to NumPy</vt:lpstr>
      <vt:lpstr>PowerPoint Presentation</vt:lpstr>
      <vt:lpstr>Installing NumPy</vt:lpstr>
      <vt:lpstr>Importing NumPy</vt:lpstr>
      <vt:lpstr>NumPy Array vs. Python Lists</vt:lpstr>
      <vt:lpstr>Pandas</vt:lpstr>
      <vt:lpstr>Pandas</vt:lpstr>
      <vt:lpstr>Why Use Pandas? </vt:lpstr>
      <vt:lpstr>Key Features of Pandas </vt:lpstr>
      <vt:lpstr>Installation of Pandas </vt:lpstr>
      <vt:lpstr>Example ---</vt:lpstr>
      <vt:lpstr>Data Structures in Pandas </vt:lpstr>
      <vt:lpstr>Data Structures in Pandas </vt:lpstr>
      <vt:lpstr>Series in Pandas </vt:lpstr>
      <vt:lpstr> Labels </vt:lpstr>
      <vt:lpstr>Create Labels </vt:lpstr>
      <vt:lpstr>Key/Value Objects as Series </vt:lpstr>
      <vt:lpstr> Example  </vt:lpstr>
      <vt:lpstr>Pandas: DataFrame</vt:lpstr>
      <vt:lpstr>Pandas: DataFrame</vt:lpstr>
      <vt:lpstr>Pandas: DataFrame</vt:lpstr>
      <vt:lpstr>Locate Row (loc)  </vt:lpstr>
      <vt:lpstr>Load Files Into a DataFrame </vt:lpstr>
      <vt:lpstr>max_rows </vt:lpstr>
      <vt:lpstr>Pandas - Analyzing DataFrames </vt:lpstr>
      <vt:lpstr>Pandas: Statistical Analysis</vt:lpstr>
      <vt:lpstr>Matplotlib</vt:lpstr>
      <vt:lpstr>Matplotlib</vt:lpstr>
      <vt:lpstr>Matplotlib Dependencies</vt:lpstr>
      <vt:lpstr>Matplotlib PyLab Module</vt:lpstr>
      <vt:lpstr>Matplotlib Pyplot: Basic Plotting</vt:lpstr>
      <vt:lpstr>SciPy Introduction </vt:lpstr>
      <vt:lpstr>Import SciPy </vt:lpstr>
      <vt:lpstr>Data Processing</vt:lpstr>
      <vt:lpstr>Stages of Data Processing Cycle</vt:lpstr>
      <vt:lpstr>Data Visualization</vt:lpstr>
      <vt:lpstr>Data Science Pipeline</vt:lpstr>
      <vt:lpstr>The raw data undergoes different stages within a pipeline, which are :-</vt:lpstr>
      <vt:lpstr>Data Visualization</vt:lpstr>
      <vt:lpstr>Categories of Data Visualization </vt:lpstr>
      <vt:lpstr>Importance of Data Visualization</vt:lpstr>
      <vt:lpstr>Data Visualization Need</vt:lpstr>
      <vt:lpstr>Data Visualization Need</vt:lpstr>
      <vt:lpstr>Need for Data Visualization Tools</vt:lpstr>
      <vt:lpstr>Why is Data Visualization Important? </vt:lpstr>
      <vt:lpstr>Why is Data Visualization Important? </vt:lpstr>
      <vt:lpstr>Why is Data Visualization Important? </vt:lpstr>
      <vt:lpstr>Why is Data Visualization Important? </vt:lpstr>
      <vt:lpstr>Why is Data Visualization Important? </vt:lpstr>
      <vt:lpstr>Top Data Visualization Tools</vt:lpstr>
      <vt:lpstr>Top Data Visualization Tool</vt:lpstr>
      <vt:lpstr>Other Significant Data Visualization Tools</vt:lpstr>
      <vt:lpstr>Seaborn for Plotting</vt:lpstr>
      <vt:lpstr>Distplots </vt:lpstr>
      <vt:lpstr>Plotting a Distplot Without the Histogram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Tripti lamba</dc:creator>
  <cp:lastModifiedBy>Dr. Tripti Lamba</cp:lastModifiedBy>
  <cp:revision>10</cp:revision>
  <dcterms:created xsi:type="dcterms:W3CDTF">2023-10-16T09:20:41Z</dcterms:created>
  <dcterms:modified xsi:type="dcterms:W3CDTF">2023-11-28T16:32:26Z</dcterms:modified>
</cp:coreProperties>
</file>