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319" r:id="rId4"/>
    <p:sldId id="262" r:id="rId5"/>
    <p:sldId id="263" r:id="rId6"/>
    <p:sldId id="265" r:id="rId7"/>
    <p:sldId id="266" r:id="rId8"/>
    <p:sldId id="267" r:id="rId9"/>
    <p:sldId id="268" r:id="rId10"/>
    <p:sldId id="269" r:id="rId11"/>
    <p:sldId id="291"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2" r:id="rId30"/>
    <p:sldId id="271" r:id="rId31"/>
    <p:sldId id="27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212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CA7895B-F2FF-4DEB-9C9D-2F568CFA343E}"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334CA-C90C-4E5A-975E-C3666696AE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A7895B-F2FF-4DEB-9C9D-2F568CFA343E}"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334CA-C90C-4E5A-975E-C3666696AE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A7895B-F2FF-4DEB-9C9D-2F568CFA343E}"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334CA-C90C-4E5A-975E-C3666696AE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A7895B-F2FF-4DEB-9C9D-2F568CFA343E}"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334CA-C90C-4E5A-975E-C3666696AE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A7895B-F2FF-4DEB-9C9D-2F568CFA343E}" type="datetimeFigureOut">
              <a:rPr lang="en-US" smtClean="0"/>
              <a:pPr/>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2334CA-C90C-4E5A-975E-C3666696AE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A7895B-F2FF-4DEB-9C9D-2F568CFA343E}"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334CA-C90C-4E5A-975E-C3666696AE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A7895B-F2FF-4DEB-9C9D-2F568CFA343E}" type="datetimeFigureOut">
              <a:rPr lang="en-US" smtClean="0"/>
              <a:pPr/>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2334CA-C90C-4E5A-975E-C3666696AE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A7895B-F2FF-4DEB-9C9D-2F568CFA343E}" type="datetimeFigureOut">
              <a:rPr lang="en-US" smtClean="0"/>
              <a:pPr/>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2334CA-C90C-4E5A-975E-C3666696AE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A7895B-F2FF-4DEB-9C9D-2F568CFA343E}" type="datetimeFigureOut">
              <a:rPr lang="en-US" smtClean="0"/>
              <a:pPr/>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2334CA-C90C-4E5A-975E-C3666696AE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A7895B-F2FF-4DEB-9C9D-2F568CFA343E}"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334CA-C90C-4E5A-975E-C3666696AE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A7895B-F2FF-4DEB-9C9D-2F568CFA343E}" type="datetimeFigureOut">
              <a:rPr lang="en-US" smtClean="0"/>
              <a:pPr/>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2334CA-C90C-4E5A-975E-C3666696AE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7895B-F2FF-4DEB-9C9D-2F568CFA343E}" type="datetimeFigureOut">
              <a:rPr lang="en-US" smtClean="0"/>
              <a:pPr/>
              <a:t>9/20/2023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334CA-C90C-4E5A-975E-C3666696AE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bootcamp.berkeley.edu/resources/coding/learn-sql/" TargetMode="External"/><Relationship Id="rId2" Type="http://schemas.openxmlformats.org/officeDocument/2006/relationships/hyperlink" Target="https://bootcamp.berkeley.edu/resources/coding/learn-pyth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ibm.com/cloud/blog/python-vs-r" TargetMode="External"/><Relationship Id="rId2" Type="http://schemas.openxmlformats.org/officeDocument/2006/relationships/hyperlink" Target="https://www.ibm.com/cloud/learn/serverless"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13360"/>
            <a:ext cx="6476999" cy="538609"/>
          </a:xfrm>
          <a:prstGeom prst="rect">
            <a:avLst/>
          </a:prstGeom>
        </p:spPr>
        <p:txBody>
          <a:bodyPr vert="horz" wrap="square" lIns="0" tIns="15240" rIns="0" bIns="0" rtlCol="0">
            <a:spAutoFit/>
          </a:bodyPr>
          <a:lstStyle/>
          <a:p>
            <a:pPr marL="12700">
              <a:lnSpc>
                <a:spcPct val="100000"/>
              </a:lnSpc>
              <a:spcBef>
                <a:spcPts val="120"/>
              </a:spcBef>
            </a:pPr>
            <a:r>
              <a:rPr sz="3400" spc="-30" dirty="0"/>
              <a:t>W</a:t>
            </a:r>
            <a:r>
              <a:rPr sz="2700" spc="-30" dirty="0"/>
              <a:t>HAT</a:t>
            </a:r>
            <a:r>
              <a:rPr sz="2700" spc="185" dirty="0"/>
              <a:t> </a:t>
            </a:r>
            <a:r>
              <a:rPr sz="2700" spc="10" dirty="0"/>
              <a:t>IS</a:t>
            </a:r>
            <a:r>
              <a:rPr sz="2700" spc="185" dirty="0"/>
              <a:t> </a:t>
            </a:r>
            <a:r>
              <a:rPr sz="3400" spc="-85" dirty="0"/>
              <a:t>D</a:t>
            </a:r>
            <a:r>
              <a:rPr sz="2700" spc="-85" dirty="0"/>
              <a:t>ATA</a:t>
            </a:r>
            <a:r>
              <a:rPr sz="2700" spc="185" dirty="0"/>
              <a:t> </a:t>
            </a:r>
            <a:r>
              <a:rPr sz="3400" spc="15" dirty="0"/>
              <a:t>S</a:t>
            </a:r>
            <a:r>
              <a:rPr sz="2700" spc="15" dirty="0"/>
              <a:t>CIENCE</a:t>
            </a:r>
            <a:r>
              <a:rPr sz="3400" spc="15" dirty="0"/>
              <a:t>?</a:t>
            </a:r>
            <a:endParaRPr sz="3400"/>
          </a:p>
        </p:txBody>
      </p:sp>
      <p:sp>
        <p:nvSpPr>
          <p:cNvPr id="3" name="object 3"/>
          <p:cNvSpPr txBox="1"/>
          <p:nvPr/>
        </p:nvSpPr>
        <p:spPr>
          <a:xfrm>
            <a:off x="381000" y="937260"/>
            <a:ext cx="8305800" cy="4471737"/>
          </a:xfrm>
          <a:prstGeom prst="rect">
            <a:avLst/>
          </a:prstGeom>
        </p:spPr>
        <p:txBody>
          <a:bodyPr vert="horz" wrap="square" lIns="0" tIns="2540" rIns="0" bIns="0" rtlCol="0">
            <a:spAutoFit/>
          </a:bodyPr>
          <a:lstStyle/>
          <a:p>
            <a:pPr marL="241300" marR="649605" indent="-228600" algn="just">
              <a:lnSpc>
                <a:spcPct val="120700"/>
              </a:lnSpc>
              <a:spcBef>
                <a:spcPts val="20"/>
              </a:spcBef>
              <a:buClr>
                <a:srgbClr val="B71E42"/>
              </a:buClr>
              <a:buChar char="•"/>
              <a:tabLst>
                <a:tab pos="241300" algn="l"/>
              </a:tabLst>
            </a:pPr>
            <a:r>
              <a:rPr sz="2400" dirty="0">
                <a:latin typeface="Arial MT"/>
                <a:cs typeface="Arial MT"/>
              </a:rPr>
              <a:t>“</a:t>
            </a:r>
            <a:r>
              <a:rPr sz="2400" b="1" dirty="0">
                <a:latin typeface="Arial"/>
                <a:cs typeface="Arial"/>
              </a:rPr>
              <a:t>Data </a:t>
            </a:r>
            <a:r>
              <a:rPr sz="2400" b="1" spc="-5" dirty="0">
                <a:latin typeface="Arial"/>
                <a:cs typeface="Arial"/>
              </a:rPr>
              <a:t>science</a:t>
            </a:r>
            <a:r>
              <a:rPr sz="2400" spc="-5" dirty="0">
                <a:latin typeface="Arial MT"/>
                <a:cs typeface="Arial MT"/>
              </a:rPr>
              <a:t>, </a:t>
            </a:r>
            <a:r>
              <a:rPr sz="2400" dirty="0">
                <a:latin typeface="Arial MT"/>
                <a:cs typeface="Arial MT"/>
              </a:rPr>
              <a:t>also known as </a:t>
            </a:r>
            <a:r>
              <a:rPr sz="2400" b="1" spc="-5" dirty="0">
                <a:latin typeface="Arial"/>
                <a:cs typeface="Arial"/>
              </a:rPr>
              <a:t>data-driven science</a:t>
            </a:r>
            <a:r>
              <a:rPr sz="2400" spc="-5" dirty="0">
                <a:latin typeface="Arial MT"/>
                <a:cs typeface="Arial MT"/>
              </a:rPr>
              <a:t>, </a:t>
            </a:r>
            <a:r>
              <a:rPr sz="2400" dirty="0">
                <a:latin typeface="Arial MT"/>
                <a:cs typeface="Arial MT"/>
              </a:rPr>
              <a:t>is an </a:t>
            </a:r>
            <a:r>
              <a:rPr sz="2400" spc="-655" dirty="0">
                <a:latin typeface="Arial MT"/>
                <a:cs typeface="Arial MT"/>
              </a:rPr>
              <a:t> </a:t>
            </a:r>
            <a:r>
              <a:rPr sz="2400" spc="-5" dirty="0">
                <a:latin typeface="Arial MT"/>
                <a:cs typeface="Arial MT"/>
              </a:rPr>
              <a:t>interdisciplinary</a:t>
            </a:r>
            <a:r>
              <a:rPr sz="2400" dirty="0">
                <a:latin typeface="Arial MT"/>
                <a:cs typeface="Arial MT"/>
              </a:rPr>
              <a:t> </a:t>
            </a:r>
            <a:r>
              <a:rPr sz="2400" spc="-5" dirty="0">
                <a:latin typeface="Arial MT"/>
                <a:cs typeface="Arial MT"/>
              </a:rPr>
              <a:t>field</a:t>
            </a:r>
            <a:r>
              <a:rPr sz="2400" spc="5" dirty="0">
                <a:latin typeface="Arial MT"/>
                <a:cs typeface="Arial MT"/>
              </a:rPr>
              <a:t> </a:t>
            </a:r>
            <a:r>
              <a:rPr sz="2400" dirty="0">
                <a:latin typeface="Arial MT"/>
                <a:cs typeface="Arial MT"/>
              </a:rPr>
              <a:t>of </a:t>
            </a:r>
            <a:r>
              <a:rPr sz="2400" spc="-5" dirty="0">
                <a:latin typeface="Arial MT"/>
                <a:cs typeface="Arial MT"/>
              </a:rPr>
              <a:t>scientific</a:t>
            </a:r>
            <a:r>
              <a:rPr sz="2400" spc="5" dirty="0">
                <a:latin typeface="Arial MT"/>
                <a:cs typeface="Arial MT"/>
              </a:rPr>
              <a:t> </a:t>
            </a:r>
            <a:r>
              <a:rPr sz="2400" spc="-5" dirty="0">
                <a:latin typeface="Arial MT"/>
                <a:cs typeface="Arial MT"/>
              </a:rPr>
              <a:t>methods,</a:t>
            </a:r>
            <a:r>
              <a:rPr lang="en-US" sz="2400" spc="-5" dirty="0">
                <a:latin typeface="Arial MT"/>
                <a:cs typeface="Arial MT"/>
              </a:rPr>
              <a:t> </a:t>
            </a:r>
            <a:r>
              <a:rPr sz="2400" dirty="0">
                <a:latin typeface="Arial MT"/>
                <a:cs typeface="Arial MT"/>
              </a:rPr>
              <a:t>processes, </a:t>
            </a:r>
            <a:r>
              <a:rPr sz="2400" spc="5" dirty="0">
                <a:latin typeface="Arial MT"/>
                <a:cs typeface="Arial MT"/>
              </a:rPr>
              <a:t> </a:t>
            </a:r>
            <a:r>
              <a:rPr sz="2400" spc="-5" dirty="0">
                <a:latin typeface="Arial MT"/>
                <a:cs typeface="Arial MT"/>
              </a:rPr>
              <a:t>algorithms </a:t>
            </a:r>
            <a:r>
              <a:rPr sz="2400" dirty="0">
                <a:latin typeface="Arial MT"/>
                <a:cs typeface="Arial MT"/>
              </a:rPr>
              <a:t>and</a:t>
            </a:r>
            <a:r>
              <a:rPr sz="2400" spc="5" dirty="0">
                <a:latin typeface="Arial MT"/>
                <a:cs typeface="Arial MT"/>
              </a:rPr>
              <a:t> </a:t>
            </a:r>
            <a:r>
              <a:rPr sz="2400" spc="-5" dirty="0">
                <a:latin typeface="Arial MT"/>
                <a:cs typeface="Arial MT"/>
              </a:rPr>
              <a:t>systems</a:t>
            </a:r>
            <a:r>
              <a:rPr sz="2400" dirty="0">
                <a:latin typeface="Arial MT"/>
                <a:cs typeface="Arial MT"/>
              </a:rPr>
              <a:t> </a:t>
            </a:r>
            <a:r>
              <a:rPr sz="2400" spc="-5" dirty="0">
                <a:latin typeface="Arial MT"/>
                <a:cs typeface="Arial MT"/>
              </a:rPr>
              <a:t>to</a:t>
            </a:r>
            <a:r>
              <a:rPr sz="2400" spc="5" dirty="0">
                <a:latin typeface="Arial MT"/>
                <a:cs typeface="Arial MT"/>
              </a:rPr>
              <a:t> </a:t>
            </a:r>
            <a:r>
              <a:rPr sz="2400" spc="-5" dirty="0">
                <a:latin typeface="Arial MT"/>
                <a:cs typeface="Arial MT"/>
              </a:rPr>
              <a:t>extract</a:t>
            </a:r>
            <a:r>
              <a:rPr sz="2400" dirty="0">
                <a:solidFill>
                  <a:srgbClr val="FA2B5C"/>
                </a:solidFill>
                <a:latin typeface="Arial MT"/>
                <a:cs typeface="Arial MT"/>
              </a:rPr>
              <a:t> </a:t>
            </a:r>
            <a:r>
              <a:rPr sz="2400" u="heavy" dirty="0">
                <a:solidFill>
                  <a:srgbClr val="FA2B5C"/>
                </a:solidFill>
                <a:uFill>
                  <a:solidFill>
                    <a:srgbClr val="FA2B5C"/>
                  </a:solidFill>
                </a:uFill>
                <a:latin typeface="Arial MT"/>
                <a:cs typeface="Arial MT"/>
              </a:rPr>
              <a:t>knowledge</a:t>
            </a:r>
            <a:r>
              <a:rPr sz="2400" dirty="0">
                <a:solidFill>
                  <a:srgbClr val="FA2B5C"/>
                </a:solidFill>
                <a:latin typeface="Arial MT"/>
                <a:cs typeface="Arial MT"/>
              </a:rPr>
              <a:t> </a:t>
            </a:r>
            <a:r>
              <a:rPr sz="2400" dirty="0">
                <a:latin typeface="Arial MT"/>
                <a:cs typeface="Arial MT"/>
              </a:rPr>
              <a:t>or </a:t>
            </a:r>
            <a:r>
              <a:rPr sz="2400" spc="-5" dirty="0">
                <a:latin typeface="Arial MT"/>
                <a:cs typeface="Arial MT"/>
              </a:rPr>
              <a:t>insights </a:t>
            </a:r>
            <a:r>
              <a:rPr sz="2400" dirty="0">
                <a:latin typeface="Arial MT"/>
                <a:cs typeface="Arial MT"/>
              </a:rPr>
              <a:t> </a:t>
            </a:r>
            <a:r>
              <a:rPr sz="2400" spc="-5" dirty="0">
                <a:latin typeface="Arial MT"/>
                <a:cs typeface="Arial MT"/>
              </a:rPr>
              <a:t>from</a:t>
            </a:r>
            <a:r>
              <a:rPr sz="2400" spc="-5" dirty="0">
                <a:solidFill>
                  <a:srgbClr val="FA2B5C"/>
                </a:solidFill>
                <a:latin typeface="Arial MT"/>
                <a:cs typeface="Arial MT"/>
              </a:rPr>
              <a:t> </a:t>
            </a:r>
            <a:r>
              <a:rPr sz="2400" u="heavy" dirty="0">
                <a:solidFill>
                  <a:srgbClr val="FA2B5C"/>
                </a:solidFill>
                <a:uFill>
                  <a:solidFill>
                    <a:srgbClr val="FA2B5C"/>
                  </a:solidFill>
                </a:uFill>
                <a:latin typeface="Arial MT"/>
                <a:cs typeface="Arial MT"/>
              </a:rPr>
              <a:t>data</a:t>
            </a:r>
            <a:r>
              <a:rPr sz="2400" dirty="0">
                <a:solidFill>
                  <a:srgbClr val="FA2B5C"/>
                </a:solidFill>
                <a:latin typeface="Arial MT"/>
                <a:cs typeface="Arial MT"/>
              </a:rPr>
              <a:t> </a:t>
            </a:r>
            <a:r>
              <a:rPr sz="2400" dirty="0">
                <a:latin typeface="Arial MT"/>
                <a:cs typeface="Arial MT"/>
              </a:rPr>
              <a:t>in various </a:t>
            </a:r>
            <a:r>
              <a:rPr sz="2400" spc="-5" dirty="0">
                <a:latin typeface="Arial MT"/>
                <a:cs typeface="Arial MT"/>
              </a:rPr>
              <a:t>forms, either structured </a:t>
            </a:r>
            <a:r>
              <a:rPr sz="2400" dirty="0">
                <a:latin typeface="Arial MT"/>
                <a:cs typeface="Arial MT"/>
              </a:rPr>
              <a:t>or </a:t>
            </a:r>
            <a:r>
              <a:rPr sz="2400" spc="5" dirty="0">
                <a:latin typeface="Arial MT"/>
                <a:cs typeface="Arial MT"/>
              </a:rPr>
              <a:t> </a:t>
            </a:r>
            <a:r>
              <a:rPr sz="2400" spc="-5" dirty="0">
                <a:latin typeface="Arial MT"/>
                <a:cs typeface="Arial MT"/>
              </a:rPr>
              <a:t>unstructured, </a:t>
            </a:r>
            <a:r>
              <a:rPr sz="2400" dirty="0">
                <a:latin typeface="Arial MT"/>
                <a:cs typeface="Arial MT"/>
              </a:rPr>
              <a:t>similar</a:t>
            </a:r>
            <a:r>
              <a:rPr sz="2400" spc="-5" dirty="0">
                <a:latin typeface="Arial MT"/>
                <a:cs typeface="Arial MT"/>
              </a:rPr>
              <a:t> to</a:t>
            </a:r>
            <a:r>
              <a:rPr sz="2400" spc="-5" dirty="0">
                <a:solidFill>
                  <a:srgbClr val="FA2B5C"/>
                </a:solidFill>
                <a:latin typeface="Arial MT"/>
                <a:cs typeface="Arial MT"/>
              </a:rPr>
              <a:t> </a:t>
            </a:r>
            <a:r>
              <a:rPr sz="2400" u="heavy" spc="-5" dirty="0">
                <a:solidFill>
                  <a:srgbClr val="FA2B5C"/>
                </a:solidFill>
                <a:uFill>
                  <a:solidFill>
                    <a:srgbClr val="FA2B5C"/>
                  </a:solidFill>
                </a:uFill>
                <a:latin typeface="Arial MT"/>
                <a:cs typeface="Arial MT"/>
              </a:rPr>
              <a:t>data</a:t>
            </a:r>
            <a:r>
              <a:rPr sz="2400" u="heavy" dirty="0">
                <a:solidFill>
                  <a:srgbClr val="FA2B5C"/>
                </a:solidFill>
                <a:uFill>
                  <a:solidFill>
                    <a:srgbClr val="FA2B5C"/>
                  </a:solidFill>
                </a:uFill>
                <a:latin typeface="Arial MT"/>
                <a:cs typeface="Arial MT"/>
              </a:rPr>
              <a:t> </a:t>
            </a:r>
            <a:r>
              <a:rPr sz="2400" u="heavy" spc="-5" dirty="0">
                <a:solidFill>
                  <a:srgbClr val="FA2B5C"/>
                </a:solidFill>
                <a:uFill>
                  <a:solidFill>
                    <a:srgbClr val="FA2B5C"/>
                  </a:solidFill>
                </a:uFill>
                <a:latin typeface="Arial MT"/>
                <a:cs typeface="Arial MT"/>
              </a:rPr>
              <a:t>mining</a:t>
            </a:r>
            <a:r>
              <a:rPr sz="2400" spc="-5" dirty="0">
                <a:latin typeface="Arial MT"/>
                <a:cs typeface="Arial MT"/>
              </a:rPr>
              <a:t>.”</a:t>
            </a:r>
            <a:endParaRPr lang="en-US" sz="2400" spc="-5" dirty="0">
              <a:latin typeface="Arial MT"/>
              <a:cs typeface="Arial MT"/>
            </a:endParaRPr>
          </a:p>
          <a:p>
            <a:pPr marL="241300" marR="649605" indent="-228600" algn="just">
              <a:lnSpc>
                <a:spcPct val="120700"/>
              </a:lnSpc>
              <a:spcBef>
                <a:spcPts val="20"/>
              </a:spcBef>
              <a:buClr>
                <a:srgbClr val="B71E42"/>
              </a:buClr>
              <a:buChar char="•"/>
              <a:tabLst>
                <a:tab pos="241300" algn="l"/>
              </a:tabLst>
            </a:pPr>
            <a:endParaRPr lang="en-US" sz="2400" spc="-5" dirty="0">
              <a:latin typeface="Arial MT"/>
              <a:cs typeface="Arial MT"/>
            </a:endParaRPr>
          </a:p>
          <a:p>
            <a:pPr marL="241300" marR="649605" indent="-228600" algn="just">
              <a:lnSpc>
                <a:spcPct val="120700"/>
              </a:lnSpc>
              <a:spcBef>
                <a:spcPts val="20"/>
              </a:spcBef>
              <a:buClr>
                <a:srgbClr val="B71E42"/>
              </a:buClr>
              <a:buChar char="•"/>
              <a:tabLst>
                <a:tab pos="241300" algn="l"/>
              </a:tabLst>
            </a:pPr>
            <a:r>
              <a:rPr lang="en-US" sz="2400" spc="-5" dirty="0">
                <a:latin typeface="Arial MT"/>
                <a:cs typeface="Arial MT"/>
              </a:rPr>
              <a:t>What is the difference between data and Knowledge?</a:t>
            </a:r>
          </a:p>
          <a:p>
            <a:pPr marL="241300" marR="649605" indent="-228600" algn="just">
              <a:lnSpc>
                <a:spcPct val="120700"/>
              </a:lnSpc>
              <a:spcBef>
                <a:spcPts val="20"/>
              </a:spcBef>
              <a:buClr>
                <a:srgbClr val="B71E42"/>
              </a:buClr>
              <a:buChar char="•"/>
              <a:tabLst>
                <a:tab pos="241300" algn="l"/>
              </a:tabLst>
            </a:pPr>
            <a:r>
              <a:rPr lang="en-US" sz="2400" spc="-5" dirty="0">
                <a:latin typeface="Arial MT"/>
                <a:cs typeface="Arial MT"/>
              </a:rPr>
              <a:t>What is the difference between data science and data mining?</a:t>
            </a:r>
            <a:endParaRPr sz="240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Autofit/>
          </a:bodyPr>
          <a:lstStyle/>
          <a:p>
            <a:pPr lvl="0" algn="just"/>
            <a:r>
              <a:rPr lang="en-US" dirty="0">
                <a:latin typeface="Times New Roman" pitchFamily="18" charset="0"/>
                <a:cs typeface="Times New Roman" pitchFamily="18" charset="0"/>
              </a:rPr>
              <a:t>Finally, a word on the hacking skills plus substantive expertise danger zone. People who, </a:t>
            </a:r>
            <a:r>
              <a:rPr lang="en-US" dirty="0">
                <a:solidFill>
                  <a:srgbClr val="FF0000"/>
                </a:solidFill>
                <a:latin typeface="Times New Roman" pitchFamily="18" charset="0"/>
                <a:cs typeface="Times New Roman" pitchFamily="18" charset="0"/>
              </a:rPr>
              <a:t>"know enough to be dangerous</a:t>
            </a:r>
            <a:r>
              <a:rPr lang="en-US" dirty="0">
                <a:latin typeface="Times New Roman" pitchFamily="18" charset="0"/>
                <a:cs typeface="Times New Roman" pitchFamily="18" charset="0"/>
              </a:rPr>
              <a:t>," and is the most problematic area of the diagram.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13360"/>
            <a:ext cx="5486399" cy="538609"/>
          </a:xfrm>
          <a:prstGeom prst="rect">
            <a:avLst/>
          </a:prstGeom>
        </p:spPr>
        <p:txBody>
          <a:bodyPr vert="horz" wrap="square" lIns="0" tIns="15240" rIns="0" bIns="0" rtlCol="0">
            <a:spAutoFit/>
          </a:bodyPr>
          <a:lstStyle/>
          <a:p>
            <a:pPr marL="12700">
              <a:lnSpc>
                <a:spcPct val="100000"/>
              </a:lnSpc>
              <a:spcBef>
                <a:spcPts val="120"/>
              </a:spcBef>
            </a:pPr>
            <a:r>
              <a:rPr sz="3400" spc="-85" dirty="0"/>
              <a:t>D</a:t>
            </a:r>
            <a:r>
              <a:rPr sz="2700" spc="-85" dirty="0"/>
              <a:t>ATA</a:t>
            </a:r>
            <a:r>
              <a:rPr sz="2700" spc="175" dirty="0"/>
              <a:t> </a:t>
            </a:r>
            <a:r>
              <a:rPr sz="3400" spc="20" dirty="0"/>
              <a:t>S</a:t>
            </a:r>
            <a:r>
              <a:rPr sz="2700" spc="20" dirty="0"/>
              <a:t>CIENCE</a:t>
            </a:r>
            <a:r>
              <a:rPr sz="2700" spc="180" dirty="0"/>
              <a:t> </a:t>
            </a:r>
            <a:r>
              <a:rPr sz="2700" spc="25" dirty="0"/>
              <a:t>AND</a:t>
            </a:r>
            <a:r>
              <a:rPr sz="2700" spc="180" dirty="0"/>
              <a:t> </a:t>
            </a:r>
            <a:r>
              <a:rPr sz="3400" spc="15" dirty="0"/>
              <a:t>B</a:t>
            </a:r>
            <a:r>
              <a:rPr sz="2700" spc="15" dirty="0"/>
              <a:t>IG</a:t>
            </a:r>
            <a:r>
              <a:rPr sz="2700" spc="180" dirty="0"/>
              <a:t> </a:t>
            </a:r>
            <a:r>
              <a:rPr sz="3400" spc="-135" dirty="0"/>
              <a:t>D</a:t>
            </a:r>
            <a:r>
              <a:rPr sz="2700" spc="-135" dirty="0"/>
              <a:t>ATA</a:t>
            </a:r>
            <a:endParaRPr sz="2700"/>
          </a:p>
        </p:txBody>
      </p:sp>
      <p:sp>
        <p:nvSpPr>
          <p:cNvPr id="3" name="object 3"/>
          <p:cNvSpPr txBox="1"/>
          <p:nvPr/>
        </p:nvSpPr>
        <p:spPr>
          <a:xfrm>
            <a:off x="381000" y="782319"/>
            <a:ext cx="7789069" cy="3324052"/>
          </a:xfrm>
          <a:prstGeom prst="rect">
            <a:avLst/>
          </a:prstGeom>
        </p:spPr>
        <p:txBody>
          <a:bodyPr vert="horz" wrap="square" lIns="0" tIns="233680" rIns="0" bIns="0" rtlCol="0">
            <a:spAutoFit/>
          </a:bodyPr>
          <a:lstStyle/>
          <a:p>
            <a:pPr marL="241300" indent="-228600">
              <a:lnSpc>
                <a:spcPct val="100000"/>
              </a:lnSpc>
              <a:spcBef>
                <a:spcPts val="1840"/>
              </a:spcBef>
              <a:buClr>
                <a:srgbClr val="B71E42"/>
              </a:buClr>
              <a:buChar char="•"/>
              <a:tabLst>
                <a:tab pos="241300" algn="l"/>
              </a:tabLst>
            </a:pPr>
            <a:r>
              <a:rPr sz="2800" spc="-5" dirty="0">
                <a:latin typeface="Arial MT"/>
                <a:cs typeface="Arial MT"/>
              </a:rPr>
              <a:t>They</a:t>
            </a:r>
            <a:r>
              <a:rPr sz="2800" spc="-15" dirty="0">
                <a:latin typeface="Arial MT"/>
                <a:cs typeface="Arial MT"/>
              </a:rPr>
              <a:t> </a:t>
            </a:r>
            <a:r>
              <a:rPr sz="2800" dirty="0">
                <a:latin typeface="Arial MT"/>
                <a:cs typeface="Arial MT"/>
              </a:rPr>
              <a:t>are</a:t>
            </a:r>
            <a:r>
              <a:rPr sz="2800" spc="-10" dirty="0">
                <a:latin typeface="Arial MT"/>
                <a:cs typeface="Arial MT"/>
              </a:rPr>
              <a:t> </a:t>
            </a:r>
            <a:r>
              <a:rPr sz="2800" dirty="0">
                <a:latin typeface="Arial MT"/>
                <a:cs typeface="Arial MT"/>
              </a:rPr>
              <a:t>not</a:t>
            </a:r>
            <a:r>
              <a:rPr sz="2800" spc="-10" dirty="0">
                <a:latin typeface="Arial MT"/>
                <a:cs typeface="Arial MT"/>
              </a:rPr>
              <a:t> </a:t>
            </a:r>
            <a:r>
              <a:rPr sz="2800" spc="-5" dirty="0">
                <a:latin typeface="Arial MT"/>
                <a:cs typeface="Arial MT"/>
              </a:rPr>
              <a:t>the</a:t>
            </a:r>
            <a:r>
              <a:rPr sz="2800" spc="-10" dirty="0">
                <a:latin typeface="Arial MT"/>
                <a:cs typeface="Arial MT"/>
              </a:rPr>
              <a:t> </a:t>
            </a:r>
            <a:r>
              <a:rPr sz="2800" dirty="0">
                <a:latin typeface="Arial MT"/>
                <a:cs typeface="Arial MT"/>
              </a:rPr>
              <a:t>“same</a:t>
            </a:r>
            <a:r>
              <a:rPr sz="2800" spc="-10" dirty="0">
                <a:latin typeface="Arial MT"/>
                <a:cs typeface="Arial MT"/>
              </a:rPr>
              <a:t> </a:t>
            </a:r>
            <a:r>
              <a:rPr sz="2800" spc="-5" dirty="0">
                <a:latin typeface="Arial MT"/>
                <a:cs typeface="Arial MT"/>
              </a:rPr>
              <a:t>thing”</a:t>
            </a:r>
            <a:endParaRPr sz="2800">
              <a:latin typeface="Arial MT"/>
              <a:cs typeface="Arial MT"/>
            </a:endParaRPr>
          </a:p>
          <a:p>
            <a:pPr marL="241300" indent="-228600">
              <a:lnSpc>
                <a:spcPct val="100000"/>
              </a:lnSpc>
              <a:spcBef>
                <a:spcPts val="1740"/>
              </a:spcBef>
              <a:buClr>
                <a:srgbClr val="B71E42"/>
              </a:buClr>
              <a:buChar char="•"/>
              <a:tabLst>
                <a:tab pos="241300" algn="l"/>
              </a:tabLst>
            </a:pPr>
            <a:r>
              <a:rPr sz="2800" dirty="0">
                <a:latin typeface="Arial MT"/>
                <a:cs typeface="Arial MT"/>
              </a:rPr>
              <a:t>Big</a:t>
            </a:r>
            <a:r>
              <a:rPr sz="2800" spc="-20" dirty="0">
                <a:latin typeface="Arial MT"/>
                <a:cs typeface="Arial MT"/>
              </a:rPr>
              <a:t> </a:t>
            </a:r>
            <a:r>
              <a:rPr sz="2800" spc="-5" dirty="0">
                <a:latin typeface="Arial MT"/>
                <a:cs typeface="Arial MT"/>
              </a:rPr>
              <a:t>data</a:t>
            </a:r>
            <a:r>
              <a:rPr sz="2800" spc="-15" dirty="0">
                <a:latin typeface="Arial MT"/>
                <a:cs typeface="Arial MT"/>
              </a:rPr>
              <a:t> </a:t>
            </a:r>
            <a:r>
              <a:rPr sz="2800" dirty="0">
                <a:latin typeface="Arial MT"/>
                <a:cs typeface="Arial MT"/>
              </a:rPr>
              <a:t>=</a:t>
            </a:r>
            <a:r>
              <a:rPr sz="2800" spc="-15" dirty="0">
                <a:latin typeface="Arial MT"/>
                <a:cs typeface="Arial MT"/>
              </a:rPr>
              <a:t> </a:t>
            </a:r>
            <a:r>
              <a:rPr sz="2800" dirty="0">
                <a:latin typeface="Arial MT"/>
                <a:cs typeface="Arial MT"/>
              </a:rPr>
              <a:t>crude</a:t>
            </a:r>
            <a:r>
              <a:rPr sz="2800" spc="-20" dirty="0">
                <a:latin typeface="Arial MT"/>
                <a:cs typeface="Arial MT"/>
              </a:rPr>
              <a:t> </a:t>
            </a:r>
            <a:r>
              <a:rPr sz="2800" dirty="0">
                <a:latin typeface="Arial MT"/>
                <a:cs typeface="Arial MT"/>
              </a:rPr>
              <a:t>oil</a:t>
            </a:r>
            <a:endParaRPr sz="2800">
              <a:latin typeface="Arial MT"/>
              <a:cs typeface="Arial MT"/>
            </a:endParaRPr>
          </a:p>
          <a:p>
            <a:pPr marL="698500" marR="5080" lvl="1" indent="-228600">
              <a:lnSpc>
                <a:spcPct val="121500"/>
              </a:lnSpc>
              <a:spcBef>
                <a:spcPts val="520"/>
              </a:spcBef>
              <a:buClr>
                <a:srgbClr val="B71E42"/>
              </a:buClr>
              <a:buChar char="•"/>
              <a:tabLst>
                <a:tab pos="698500" algn="l"/>
              </a:tabLst>
            </a:pPr>
            <a:r>
              <a:rPr sz="2400" dirty="0">
                <a:latin typeface="Arial MT"/>
                <a:cs typeface="Arial MT"/>
              </a:rPr>
              <a:t>Big </a:t>
            </a:r>
            <a:r>
              <a:rPr sz="2400" spc="-5" dirty="0">
                <a:latin typeface="Arial MT"/>
                <a:cs typeface="Arial MT"/>
              </a:rPr>
              <a:t>data</a:t>
            </a:r>
            <a:r>
              <a:rPr sz="2400" spc="5" dirty="0">
                <a:latin typeface="Arial MT"/>
                <a:cs typeface="Arial MT"/>
              </a:rPr>
              <a:t> </a:t>
            </a:r>
            <a:r>
              <a:rPr sz="2400" dirty="0">
                <a:latin typeface="Arial MT"/>
                <a:cs typeface="Arial MT"/>
              </a:rPr>
              <a:t>is about </a:t>
            </a:r>
            <a:r>
              <a:rPr sz="2400" spc="-5" dirty="0">
                <a:latin typeface="Arial MT"/>
                <a:cs typeface="Arial MT"/>
              </a:rPr>
              <a:t>extracting</a:t>
            </a:r>
            <a:r>
              <a:rPr sz="2400" spc="5" dirty="0">
                <a:latin typeface="Arial MT"/>
                <a:cs typeface="Arial MT"/>
              </a:rPr>
              <a:t> </a:t>
            </a:r>
            <a:r>
              <a:rPr sz="2400" dirty="0">
                <a:latin typeface="Arial MT"/>
                <a:cs typeface="Arial MT"/>
              </a:rPr>
              <a:t>“crude oil”, </a:t>
            </a:r>
            <a:r>
              <a:rPr sz="2400" spc="-5" dirty="0">
                <a:latin typeface="Arial MT"/>
                <a:cs typeface="Arial MT"/>
              </a:rPr>
              <a:t>transporting</a:t>
            </a:r>
            <a:r>
              <a:rPr sz="2400" spc="5" dirty="0">
                <a:latin typeface="Arial MT"/>
                <a:cs typeface="Arial MT"/>
              </a:rPr>
              <a:t> </a:t>
            </a:r>
            <a:r>
              <a:rPr sz="2400" dirty="0">
                <a:latin typeface="Arial MT"/>
                <a:cs typeface="Arial MT"/>
              </a:rPr>
              <a:t>it in</a:t>
            </a:r>
            <a:r>
              <a:rPr sz="2400" spc="5" dirty="0">
                <a:latin typeface="Arial MT"/>
                <a:cs typeface="Arial MT"/>
              </a:rPr>
              <a:t> </a:t>
            </a:r>
            <a:r>
              <a:rPr sz="2400" dirty="0">
                <a:latin typeface="Arial MT"/>
                <a:cs typeface="Arial MT"/>
              </a:rPr>
              <a:t>“mega </a:t>
            </a:r>
            <a:r>
              <a:rPr sz="2400" spc="-5" dirty="0">
                <a:latin typeface="Arial MT"/>
                <a:cs typeface="Arial MT"/>
              </a:rPr>
              <a:t>tankers”, </a:t>
            </a:r>
            <a:r>
              <a:rPr sz="2400" spc="-650" dirty="0">
                <a:latin typeface="Arial MT"/>
                <a:cs typeface="Arial MT"/>
              </a:rPr>
              <a:t> </a:t>
            </a:r>
            <a:r>
              <a:rPr sz="2400" dirty="0">
                <a:latin typeface="Arial MT"/>
                <a:cs typeface="Arial MT"/>
              </a:rPr>
              <a:t>siphoning</a:t>
            </a:r>
            <a:r>
              <a:rPr sz="2400" spc="-5" dirty="0">
                <a:latin typeface="Arial MT"/>
                <a:cs typeface="Arial MT"/>
              </a:rPr>
              <a:t> </a:t>
            </a:r>
            <a:r>
              <a:rPr sz="2400" dirty="0">
                <a:latin typeface="Arial MT"/>
                <a:cs typeface="Arial MT"/>
              </a:rPr>
              <a:t>it</a:t>
            </a:r>
            <a:r>
              <a:rPr sz="2400" spc="-5" dirty="0">
                <a:latin typeface="Arial MT"/>
                <a:cs typeface="Arial MT"/>
              </a:rPr>
              <a:t> through </a:t>
            </a:r>
            <a:r>
              <a:rPr sz="2400" dirty="0">
                <a:latin typeface="Arial MT"/>
                <a:cs typeface="Arial MT"/>
              </a:rPr>
              <a:t>“pipelines”,</a:t>
            </a:r>
            <a:r>
              <a:rPr sz="2400" spc="-5" dirty="0">
                <a:latin typeface="Arial MT"/>
                <a:cs typeface="Arial MT"/>
              </a:rPr>
              <a:t> </a:t>
            </a:r>
            <a:r>
              <a:rPr sz="2400" dirty="0">
                <a:latin typeface="Arial MT"/>
                <a:cs typeface="Arial MT"/>
              </a:rPr>
              <a:t>and </a:t>
            </a:r>
            <a:r>
              <a:rPr sz="2400" spc="-5" dirty="0">
                <a:latin typeface="Arial MT"/>
                <a:cs typeface="Arial MT"/>
              </a:rPr>
              <a:t>storing </a:t>
            </a:r>
            <a:r>
              <a:rPr sz="2400" dirty="0">
                <a:latin typeface="Arial MT"/>
                <a:cs typeface="Arial MT"/>
              </a:rPr>
              <a:t>it</a:t>
            </a:r>
            <a:r>
              <a:rPr sz="2400" spc="-5" dirty="0">
                <a:latin typeface="Arial MT"/>
                <a:cs typeface="Arial MT"/>
              </a:rPr>
              <a:t> </a:t>
            </a:r>
            <a:r>
              <a:rPr sz="2400" dirty="0">
                <a:latin typeface="Arial MT"/>
                <a:cs typeface="Arial MT"/>
              </a:rPr>
              <a:t>in “massive</a:t>
            </a:r>
            <a:r>
              <a:rPr sz="2400" spc="-5" dirty="0">
                <a:latin typeface="Arial MT"/>
                <a:cs typeface="Arial MT"/>
              </a:rPr>
              <a:t> </a:t>
            </a:r>
            <a:r>
              <a:rPr sz="2400" dirty="0">
                <a:latin typeface="Arial MT"/>
                <a:cs typeface="Arial MT"/>
              </a:rPr>
              <a:t>silos”</a:t>
            </a:r>
            <a:endParaRPr sz="2400">
              <a:latin typeface="Arial MT"/>
              <a:cs typeface="Arial MT"/>
            </a:endParaRPr>
          </a:p>
          <a:p>
            <a:pPr marL="241300" indent="-228600">
              <a:lnSpc>
                <a:spcPct val="100000"/>
              </a:lnSpc>
              <a:spcBef>
                <a:spcPts val="1520"/>
              </a:spcBef>
              <a:buClr>
                <a:srgbClr val="B71E42"/>
              </a:buClr>
              <a:buChar char="•"/>
              <a:tabLst>
                <a:tab pos="241300" algn="l"/>
              </a:tabLst>
            </a:pPr>
            <a:r>
              <a:rPr sz="2600" spc="-5" dirty="0">
                <a:latin typeface="Arial MT"/>
                <a:cs typeface="Arial MT"/>
              </a:rPr>
              <a:t>Data </a:t>
            </a:r>
            <a:r>
              <a:rPr sz="2600" dirty="0">
                <a:latin typeface="Arial MT"/>
                <a:cs typeface="Arial MT"/>
              </a:rPr>
              <a:t>science</a:t>
            </a:r>
            <a:r>
              <a:rPr sz="2600" spc="-5" dirty="0">
                <a:latin typeface="Arial MT"/>
                <a:cs typeface="Arial MT"/>
              </a:rPr>
              <a:t> </a:t>
            </a:r>
            <a:r>
              <a:rPr sz="2600" dirty="0">
                <a:latin typeface="Arial MT"/>
                <a:cs typeface="Arial MT"/>
              </a:rPr>
              <a:t>is</a:t>
            </a:r>
            <a:r>
              <a:rPr sz="2600" spc="-10" dirty="0">
                <a:latin typeface="Arial MT"/>
                <a:cs typeface="Arial MT"/>
              </a:rPr>
              <a:t> </a:t>
            </a:r>
            <a:r>
              <a:rPr sz="2600" dirty="0">
                <a:latin typeface="Arial MT"/>
                <a:cs typeface="Arial MT"/>
              </a:rPr>
              <a:t>about</a:t>
            </a:r>
            <a:r>
              <a:rPr sz="2600" spc="-10" dirty="0">
                <a:latin typeface="Arial MT"/>
                <a:cs typeface="Arial MT"/>
              </a:rPr>
              <a:t> </a:t>
            </a:r>
            <a:r>
              <a:rPr sz="2600" spc="-5" dirty="0">
                <a:latin typeface="Arial MT"/>
                <a:cs typeface="Arial MT"/>
              </a:rPr>
              <a:t>refining the </a:t>
            </a:r>
            <a:r>
              <a:rPr sz="2600" dirty="0">
                <a:latin typeface="Arial MT"/>
                <a:cs typeface="Arial MT"/>
              </a:rPr>
              <a:t>“crude</a:t>
            </a:r>
            <a:r>
              <a:rPr sz="2600" spc="-5" dirty="0">
                <a:latin typeface="Arial MT"/>
                <a:cs typeface="Arial MT"/>
              </a:rPr>
              <a:t> </a:t>
            </a:r>
            <a:r>
              <a:rPr sz="2600" dirty="0">
                <a:latin typeface="Arial MT"/>
                <a:cs typeface="Arial MT"/>
              </a:rPr>
              <a:t>oil”</a:t>
            </a:r>
            <a:endParaRPr sz="2600">
              <a:latin typeface="Arial MT"/>
              <a:cs typeface="Arial MT"/>
            </a:endParaRPr>
          </a:p>
        </p:txBody>
      </p:sp>
      <p:sp>
        <p:nvSpPr>
          <p:cNvPr id="4" name="object 4"/>
          <p:cNvSpPr txBox="1"/>
          <p:nvPr/>
        </p:nvSpPr>
        <p:spPr>
          <a:xfrm>
            <a:off x="6400800" y="4387412"/>
            <a:ext cx="2514599" cy="891911"/>
          </a:xfrm>
          <a:prstGeom prst="rect">
            <a:avLst/>
          </a:prstGeom>
        </p:spPr>
        <p:txBody>
          <a:bodyPr vert="horz" wrap="square" lIns="0" tIns="12700" rIns="0" bIns="0" rtlCol="0">
            <a:spAutoFit/>
          </a:bodyPr>
          <a:lstStyle/>
          <a:p>
            <a:pPr marL="12700" marR="5080" indent="1174750">
              <a:lnSpc>
                <a:spcPct val="118700"/>
              </a:lnSpc>
              <a:spcBef>
                <a:spcPts val="100"/>
              </a:spcBef>
            </a:pPr>
            <a:r>
              <a:rPr sz="1600">
                <a:latin typeface="Arial MT"/>
                <a:cs typeface="Arial MT"/>
              </a:rPr>
              <a:t>Carlos</a:t>
            </a:r>
            <a:r>
              <a:rPr lang="en-US" sz="1600" dirty="0">
                <a:latin typeface="Arial MT"/>
                <a:cs typeface="Arial MT"/>
              </a:rPr>
              <a:t>    </a:t>
            </a:r>
            <a:r>
              <a:rPr sz="1600">
                <a:latin typeface="Arial MT"/>
                <a:cs typeface="Arial MT"/>
              </a:rPr>
              <a:t>Samohano</a:t>
            </a:r>
            <a:r>
              <a:rPr lang="en-US" sz="1600" dirty="0">
                <a:latin typeface="Arial MT"/>
                <a:cs typeface="Arial MT"/>
              </a:rPr>
              <a:t>,</a:t>
            </a:r>
            <a:r>
              <a:rPr sz="1600">
                <a:latin typeface="Arial MT"/>
                <a:cs typeface="Arial MT"/>
              </a:rPr>
              <a:t> </a:t>
            </a:r>
            <a:r>
              <a:rPr sz="1600" spc="-430">
                <a:latin typeface="Arial MT"/>
                <a:cs typeface="Arial MT"/>
              </a:rPr>
              <a:t> </a:t>
            </a:r>
            <a:r>
              <a:rPr sz="1600" spc="-15" dirty="0">
                <a:latin typeface="Arial MT"/>
                <a:cs typeface="Arial MT"/>
              </a:rPr>
              <a:t>Founder,</a:t>
            </a:r>
            <a:r>
              <a:rPr sz="1600" spc="-25" dirty="0">
                <a:latin typeface="Arial MT"/>
                <a:cs typeface="Arial MT"/>
              </a:rPr>
              <a:t> </a:t>
            </a:r>
            <a:r>
              <a:rPr sz="1600" spc="-5" dirty="0">
                <a:latin typeface="Arial MT"/>
                <a:cs typeface="Arial MT"/>
              </a:rPr>
              <a:t>Data</a:t>
            </a:r>
            <a:r>
              <a:rPr sz="1600" spc="-20" dirty="0">
                <a:latin typeface="Arial MT"/>
                <a:cs typeface="Arial MT"/>
              </a:rPr>
              <a:t> </a:t>
            </a:r>
            <a:r>
              <a:rPr sz="1600" dirty="0">
                <a:latin typeface="Arial MT"/>
                <a:cs typeface="Arial MT"/>
              </a:rPr>
              <a:t>Science</a:t>
            </a:r>
            <a:r>
              <a:rPr sz="1600" spc="-20" dirty="0">
                <a:latin typeface="Arial MT"/>
                <a:cs typeface="Arial MT"/>
              </a:rPr>
              <a:t> </a:t>
            </a:r>
            <a:r>
              <a:rPr sz="1600" dirty="0">
                <a:latin typeface="Arial MT"/>
                <a:cs typeface="Arial MT"/>
              </a:rPr>
              <a:t>London</a:t>
            </a:r>
            <a:endParaRPr sz="160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sz="3200" dirty="0"/>
              <a:t>DATA SCIENCE			MACHIENE LEARNING</a:t>
            </a:r>
          </a:p>
        </p:txBody>
      </p:sp>
      <p:graphicFrame>
        <p:nvGraphicFramePr>
          <p:cNvPr id="4" name="Content Placeholder 3"/>
          <p:cNvGraphicFramePr>
            <a:graphicFrameLocks noGrp="1"/>
          </p:cNvGraphicFramePr>
          <p:nvPr>
            <p:ph idx="1"/>
          </p:nvPr>
        </p:nvGraphicFramePr>
        <p:xfrm>
          <a:off x="533400" y="792480"/>
          <a:ext cx="8229600" cy="60655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It deals with understanding and finding hidden patterns or useful insights from the data, which helps to take smarter business decisions.</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It is a subfield of data science that enables the machine to learn from the past data and experiences automatically.</a:t>
                      </a:r>
                    </a:p>
                    <a:p>
                      <a:endParaRPr lang="en-US" sz="2000"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It is used for discovering insights from the data. It is used for making predictions and classifying the result for new data points. It is a broad term that includes various steps to create a model for a given problem and deploy the model.</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It is used in the data modeling step of the data science as a complete process.</a:t>
                      </a:r>
                    </a:p>
                    <a:p>
                      <a:endParaRPr lang="en-US" sz="20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A data scientist needs to have skills to use big data tools like </a:t>
                      </a:r>
                      <a:r>
                        <a:rPr lang="en-US" sz="2000" dirty="0" err="1"/>
                        <a:t>Hadoop</a:t>
                      </a:r>
                      <a:r>
                        <a:rPr lang="en-US" sz="2000" dirty="0"/>
                        <a:t>, Hive and Pig, statistics, programming in Python, R, or </a:t>
                      </a:r>
                      <a:r>
                        <a:rPr lang="en-US" sz="2000" dirty="0" err="1"/>
                        <a:t>Scala</a:t>
                      </a:r>
                      <a:r>
                        <a:rPr lang="en-US" sz="2000" dirty="0"/>
                        <a:t>.</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Machine Learning Engineer needs to have skills such as computer science fundamentals, programming skills in Python or R, statistics and probability concepts, etc.</a:t>
                      </a:r>
                    </a:p>
                    <a:p>
                      <a:endParaRPr lang="en-US" sz="2000"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Contd..</a:t>
            </a:r>
          </a:p>
        </p:txBody>
      </p:sp>
      <p:graphicFrame>
        <p:nvGraphicFramePr>
          <p:cNvPr id="4" name="Content Placeholder 3"/>
          <p:cNvGraphicFramePr>
            <a:graphicFrameLocks noGrp="1"/>
          </p:cNvGraphicFramePr>
          <p:nvPr>
            <p:ph idx="1"/>
          </p:nvPr>
        </p:nvGraphicFramePr>
        <p:xfrm>
          <a:off x="457200" y="1600200"/>
          <a:ext cx="8229600" cy="29260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sz="2000" dirty="0"/>
                        <a:t>It can work with raw, structured, and unstructured data.</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It mostly requires structured data to work on.</a:t>
                      </a:r>
                    </a:p>
                    <a:p>
                      <a:endParaRPr lang="en-US" sz="2000" dirty="0"/>
                    </a:p>
                  </a:txBody>
                  <a:tcPr/>
                </a:tc>
                <a:extLst>
                  <a:ext uri="{0D108BD9-81ED-4DB2-BD59-A6C34878D82A}">
                    <a16:rowId xmlns:a16="http://schemas.microsoft.com/office/drawing/2014/main" val="10000"/>
                  </a:ext>
                </a:extLst>
              </a:tr>
              <a:tr h="370840">
                <a:tc>
                  <a:txBody>
                    <a:bodyPr/>
                    <a:lstStyle/>
                    <a:p>
                      <a:r>
                        <a:rPr lang="en-US" sz="2000" dirty="0"/>
                        <a:t>Data scientists spent lots of time in handling the data, cleansing the data, and understanding its patterns.</a:t>
                      </a:r>
                    </a:p>
                    <a:p>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ML engineers spend a lot of time for managing the complexities that occur during the implementation of algorithms and mathematical concepts behind that.</a:t>
                      </a:r>
                    </a:p>
                    <a:p>
                      <a:endParaRPr lang="en-US" sz="2000"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DATA SCIENCE</a:t>
            </a:r>
          </a:p>
        </p:txBody>
      </p:sp>
      <p:sp>
        <p:nvSpPr>
          <p:cNvPr id="3" name="Content Placeholder 2"/>
          <p:cNvSpPr>
            <a:spLocks noGrp="1"/>
          </p:cNvSpPr>
          <p:nvPr>
            <p:ph idx="1"/>
          </p:nvPr>
        </p:nvSpPr>
        <p:spPr>
          <a:xfrm>
            <a:off x="457200" y="1371600"/>
            <a:ext cx="8382000" cy="4754563"/>
          </a:xfrm>
        </p:spPr>
        <p:txBody>
          <a:bodyPr/>
          <a:lstStyle/>
          <a:p>
            <a:pPr algn="just"/>
            <a:r>
              <a:rPr lang="en-US" dirty="0"/>
              <a:t>Data science was born from the idea of merging applied statistics with computer science.</a:t>
            </a:r>
          </a:p>
          <a:p>
            <a:pPr algn="just"/>
            <a:r>
              <a:rPr lang="en-US" dirty="0"/>
              <a:t>Scientists realized they could not only collect data and solve statistical problems but also </a:t>
            </a:r>
            <a:r>
              <a:rPr lang="en-US" dirty="0">
                <a:solidFill>
                  <a:srgbClr val="0070C0"/>
                </a:solidFill>
              </a:rPr>
              <a:t>use that data to solve real-world problems</a:t>
            </a:r>
            <a:r>
              <a:rPr lang="en-US" dirty="0"/>
              <a:t> and make </a:t>
            </a:r>
            <a:r>
              <a:rPr lang="en-US" dirty="0">
                <a:solidFill>
                  <a:srgbClr val="00B050"/>
                </a:solidFill>
              </a:rPr>
              <a:t>reliable fact-driven predictions.</a:t>
            </a:r>
          </a:p>
          <a:p>
            <a:pPr algn="just"/>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533400" y="1371600"/>
            <a:ext cx="8229600" cy="4876800"/>
          </a:xfrm>
        </p:spPr>
        <p:txBody>
          <a:bodyPr>
            <a:normAutofit fontScale="92500" lnSpcReduction="10000"/>
          </a:bodyPr>
          <a:lstStyle/>
          <a:p>
            <a:r>
              <a:rPr lang="en-US" b="1" dirty="0"/>
              <a:t>1962:</a:t>
            </a:r>
            <a:r>
              <a:rPr lang="en-US" dirty="0"/>
              <a:t> American mathematician </a:t>
            </a:r>
            <a:r>
              <a:rPr lang="en-US" dirty="0">
                <a:solidFill>
                  <a:srgbClr val="00B050"/>
                </a:solidFill>
              </a:rPr>
              <a:t>John W. </a:t>
            </a:r>
            <a:r>
              <a:rPr lang="en-US" dirty="0" err="1">
                <a:solidFill>
                  <a:srgbClr val="00B050"/>
                </a:solidFill>
              </a:rPr>
              <a:t>Tukey</a:t>
            </a:r>
            <a:r>
              <a:rPr lang="en-US" dirty="0">
                <a:solidFill>
                  <a:srgbClr val="00B050"/>
                </a:solidFill>
              </a:rPr>
              <a:t> </a:t>
            </a:r>
            <a:r>
              <a:rPr lang="en-US" dirty="0"/>
              <a:t>first articulated the data science In his famous article “</a:t>
            </a:r>
            <a:r>
              <a:rPr lang="en-US" dirty="0">
                <a:solidFill>
                  <a:srgbClr val="0070C0"/>
                </a:solidFill>
              </a:rPr>
              <a:t>The Future of Data Analysis</a:t>
            </a:r>
            <a:r>
              <a:rPr lang="en-US" dirty="0"/>
              <a:t>,”.</a:t>
            </a:r>
          </a:p>
          <a:p>
            <a:r>
              <a:rPr lang="en-US" dirty="0"/>
              <a:t>Another early figure was </a:t>
            </a:r>
            <a:r>
              <a:rPr lang="en-US" dirty="0">
                <a:solidFill>
                  <a:srgbClr val="FF0000"/>
                </a:solidFill>
              </a:rPr>
              <a:t>Peter </a:t>
            </a:r>
            <a:r>
              <a:rPr lang="en-US" dirty="0" err="1">
                <a:solidFill>
                  <a:srgbClr val="FF0000"/>
                </a:solidFill>
              </a:rPr>
              <a:t>Naur</a:t>
            </a:r>
            <a:r>
              <a:rPr lang="en-US" dirty="0"/>
              <a:t>, a Danish computer engineer whose book </a:t>
            </a:r>
            <a:r>
              <a:rPr lang="en-US" dirty="0">
                <a:solidFill>
                  <a:srgbClr val="7030A0"/>
                </a:solidFill>
              </a:rPr>
              <a:t>Concise Survey of Computer Methods</a:t>
            </a:r>
            <a:r>
              <a:rPr lang="en-US" dirty="0"/>
              <a:t> offers one of the very first definitions of data science</a:t>
            </a:r>
          </a:p>
          <a:p>
            <a:pPr>
              <a:buNone/>
            </a:pPr>
            <a:r>
              <a:rPr lang="en-US" dirty="0"/>
              <a:t>	“The science of dealing with data, once they have been established, while the relation of the data to what they represent is delegated to other fields and sciences.”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lstStyle/>
          <a:p>
            <a:pPr algn="just"/>
            <a:r>
              <a:rPr lang="en-US" b="1" dirty="0"/>
              <a:t>1977:</a:t>
            </a:r>
            <a:r>
              <a:rPr lang="en-US" dirty="0"/>
              <a:t> The </a:t>
            </a:r>
            <a:r>
              <a:rPr lang="en-US" dirty="0">
                <a:solidFill>
                  <a:srgbClr val="00B050"/>
                </a:solidFill>
              </a:rPr>
              <a:t>International Association for Statistical Computing (IASC) </a:t>
            </a:r>
            <a:r>
              <a:rPr lang="en-US" dirty="0"/>
              <a:t>was established, whose mission was “to link </a:t>
            </a:r>
            <a:r>
              <a:rPr lang="en-US" u="sng" dirty="0">
                <a:solidFill>
                  <a:schemeClr val="accent5">
                    <a:lumMod val="75000"/>
                  </a:schemeClr>
                </a:solidFill>
              </a:rPr>
              <a:t>traditional statistical methodology</a:t>
            </a:r>
            <a:r>
              <a:rPr lang="en-US" dirty="0"/>
              <a:t>, </a:t>
            </a:r>
            <a:r>
              <a:rPr lang="en-US" u="sng" dirty="0">
                <a:solidFill>
                  <a:schemeClr val="accent6">
                    <a:lumMod val="75000"/>
                  </a:schemeClr>
                </a:solidFill>
              </a:rPr>
              <a:t>modern computer technology</a:t>
            </a:r>
            <a:r>
              <a:rPr lang="en-US" dirty="0"/>
              <a:t>, and the </a:t>
            </a:r>
            <a:r>
              <a:rPr lang="en-US" u="sng" dirty="0">
                <a:solidFill>
                  <a:srgbClr val="00B0F0"/>
                </a:solidFill>
              </a:rPr>
              <a:t>knowledge of domain experts</a:t>
            </a:r>
            <a:r>
              <a:rPr lang="en-US" dirty="0"/>
              <a:t> in order to convert data into information and knowledge.”</a:t>
            </a:r>
          </a:p>
          <a:p>
            <a:pPr algn="just"/>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4906963"/>
          </a:xfrm>
        </p:spPr>
        <p:txBody>
          <a:bodyPr/>
          <a:lstStyle/>
          <a:p>
            <a:pPr algn="just"/>
            <a:r>
              <a:rPr lang="en-US" b="1" dirty="0"/>
              <a:t>1980s and 1990s:</a:t>
            </a:r>
            <a:r>
              <a:rPr lang="en-US" dirty="0"/>
              <a:t> Data science began taking more significant strides with the emergence of the first </a:t>
            </a:r>
            <a:r>
              <a:rPr lang="en-US" dirty="0">
                <a:solidFill>
                  <a:schemeClr val="accent5">
                    <a:lumMod val="75000"/>
                  </a:schemeClr>
                </a:solidFill>
              </a:rPr>
              <a:t>Knowledge Discovery in Databases (KDD) workshop </a:t>
            </a:r>
            <a:r>
              <a:rPr lang="en-US" dirty="0"/>
              <a:t>and the founding of the </a:t>
            </a:r>
            <a:r>
              <a:rPr lang="en-US" dirty="0">
                <a:solidFill>
                  <a:schemeClr val="accent3">
                    <a:lumMod val="75000"/>
                  </a:schemeClr>
                </a:solidFill>
              </a:rPr>
              <a:t>International Federation of Classification Societies (IFCS). </a:t>
            </a:r>
            <a:r>
              <a:rPr lang="en-US" dirty="0"/>
              <a:t>These two societies were among the first to focus on educating and training professionals in the theory and methodology of data science.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295400"/>
            <a:ext cx="8382000" cy="4830763"/>
          </a:xfrm>
        </p:spPr>
        <p:txBody>
          <a:bodyPr/>
          <a:lstStyle/>
          <a:p>
            <a:pPr algn="just"/>
            <a:r>
              <a:rPr lang="en-US" b="1" dirty="0"/>
              <a:t>1994:</a:t>
            </a:r>
            <a:r>
              <a:rPr lang="en-US" dirty="0"/>
              <a:t> </a:t>
            </a:r>
            <a:r>
              <a:rPr lang="en-US" dirty="0">
                <a:solidFill>
                  <a:srgbClr val="7030A0"/>
                </a:solidFill>
              </a:rPr>
              <a:t>Business Week</a:t>
            </a:r>
            <a:r>
              <a:rPr lang="en-US" dirty="0"/>
              <a:t> published a story on the new phenomenon of “</a:t>
            </a:r>
            <a:r>
              <a:rPr lang="en-US" dirty="0">
                <a:solidFill>
                  <a:srgbClr val="00B050"/>
                </a:solidFill>
              </a:rPr>
              <a:t>Database Marketing</a:t>
            </a:r>
            <a:r>
              <a:rPr lang="en-US" dirty="0"/>
              <a:t>.” It described the process by which businesses were collecting and leveraging enormous amounts of data to learn more about their customers, competition, or advertising techniques. The only problem at the time was that these companies were flooded with more information than they could possibly manage.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1143000"/>
            <a:ext cx="8382000" cy="4983163"/>
          </a:xfrm>
        </p:spPr>
        <p:txBody>
          <a:bodyPr>
            <a:normAutofit lnSpcReduction="10000"/>
          </a:bodyPr>
          <a:lstStyle/>
          <a:p>
            <a:pPr algn="just"/>
            <a:r>
              <a:rPr lang="en-US" b="1" dirty="0"/>
              <a:t>1990s and early 2000s: </a:t>
            </a:r>
            <a:r>
              <a:rPr lang="en-US" dirty="0"/>
              <a:t>Several data science academic journals began to circulate, and data science proponents like </a:t>
            </a:r>
            <a:r>
              <a:rPr lang="en-US" b="1" dirty="0">
                <a:solidFill>
                  <a:srgbClr val="7030A0"/>
                </a:solidFill>
              </a:rPr>
              <a:t>Jeff Wu and William S. Cleveland</a:t>
            </a:r>
            <a:r>
              <a:rPr lang="en-US" dirty="0"/>
              <a:t> continued to help develop and expound upon the necessity and potential of data science.</a:t>
            </a:r>
          </a:p>
          <a:p>
            <a:pPr algn="just"/>
            <a:r>
              <a:rPr lang="en-US" b="1" dirty="0"/>
              <a:t>2000s:</a:t>
            </a:r>
            <a:r>
              <a:rPr lang="en-US" dirty="0"/>
              <a:t> Technology made enormous leaps by providing nearly universal access to internet connectivity, communication, and (of course) data collection.</a:t>
            </a:r>
          </a:p>
          <a:p>
            <a:pPr algn="just"/>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13360"/>
            <a:ext cx="5486399" cy="538609"/>
          </a:xfrm>
          <a:prstGeom prst="rect">
            <a:avLst/>
          </a:prstGeom>
        </p:spPr>
        <p:txBody>
          <a:bodyPr vert="horz" wrap="square" lIns="0" tIns="15240" rIns="0" bIns="0" rtlCol="0">
            <a:spAutoFit/>
          </a:bodyPr>
          <a:lstStyle/>
          <a:p>
            <a:pPr marL="12700">
              <a:lnSpc>
                <a:spcPct val="100000"/>
              </a:lnSpc>
              <a:spcBef>
                <a:spcPts val="120"/>
              </a:spcBef>
            </a:pPr>
            <a:r>
              <a:rPr sz="3400" spc="-30" dirty="0"/>
              <a:t>W</a:t>
            </a:r>
            <a:r>
              <a:rPr sz="2700" spc="-30" dirty="0"/>
              <a:t>HAT</a:t>
            </a:r>
            <a:r>
              <a:rPr sz="2700" spc="185" dirty="0"/>
              <a:t> </a:t>
            </a:r>
            <a:r>
              <a:rPr sz="2700" spc="10" dirty="0"/>
              <a:t>IS</a:t>
            </a:r>
            <a:r>
              <a:rPr sz="2700" spc="185" dirty="0"/>
              <a:t> </a:t>
            </a:r>
            <a:r>
              <a:rPr sz="3400" spc="-85" dirty="0"/>
              <a:t>D</a:t>
            </a:r>
            <a:r>
              <a:rPr sz="2700" spc="-85" dirty="0"/>
              <a:t>ATA</a:t>
            </a:r>
            <a:r>
              <a:rPr sz="2700" spc="185" dirty="0"/>
              <a:t> </a:t>
            </a:r>
            <a:r>
              <a:rPr sz="3400" spc="15" dirty="0"/>
              <a:t>S</a:t>
            </a:r>
            <a:r>
              <a:rPr sz="2700" spc="15" dirty="0"/>
              <a:t>CIENCE</a:t>
            </a:r>
            <a:r>
              <a:rPr sz="3400" spc="15" dirty="0"/>
              <a:t>?</a:t>
            </a:r>
            <a:endParaRPr sz="3400"/>
          </a:p>
        </p:txBody>
      </p:sp>
      <p:sp>
        <p:nvSpPr>
          <p:cNvPr id="3" name="object 3"/>
          <p:cNvSpPr txBox="1"/>
          <p:nvPr/>
        </p:nvSpPr>
        <p:spPr>
          <a:xfrm>
            <a:off x="381000" y="873760"/>
            <a:ext cx="8001000" cy="4783425"/>
          </a:xfrm>
          <a:prstGeom prst="rect">
            <a:avLst/>
          </a:prstGeom>
        </p:spPr>
        <p:txBody>
          <a:bodyPr vert="horz" wrap="square" lIns="0" tIns="142240" rIns="0" bIns="0" rtlCol="0">
            <a:spAutoFit/>
          </a:bodyPr>
          <a:lstStyle/>
          <a:p>
            <a:pPr marL="241300" indent="-228600" algn="just">
              <a:spcBef>
                <a:spcPts val="1120"/>
              </a:spcBef>
              <a:buClr>
                <a:srgbClr val="B71E42"/>
              </a:buClr>
              <a:buFontTx/>
              <a:buChar char="•"/>
              <a:tabLst>
                <a:tab pos="241300" algn="l"/>
              </a:tabLst>
            </a:pPr>
            <a:r>
              <a:rPr lang="en-US" sz="2400" spc="-5" dirty="0">
                <a:latin typeface="Arial MT"/>
                <a:cs typeface="Arial MT"/>
              </a:rPr>
              <a:t>“Data</a:t>
            </a:r>
            <a:r>
              <a:rPr lang="en-US" sz="2400" dirty="0">
                <a:latin typeface="Arial MT"/>
                <a:cs typeface="Arial MT"/>
              </a:rPr>
              <a:t> science </a:t>
            </a:r>
            <a:r>
              <a:rPr lang="en-US" sz="2400" spc="-5" dirty="0">
                <a:latin typeface="Arial MT"/>
                <a:cs typeface="Arial MT"/>
              </a:rPr>
              <a:t>intends to</a:t>
            </a:r>
            <a:r>
              <a:rPr lang="en-US" sz="2400" spc="5" dirty="0">
                <a:latin typeface="Arial MT"/>
                <a:cs typeface="Arial MT"/>
              </a:rPr>
              <a:t> </a:t>
            </a:r>
            <a:r>
              <a:rPr lang="en-US" sz="2400" dirty="0">
                <a:latin typeface="Arial MT"/>
                <a:cs typeface="Arial MT"/>
              </a:rPr>
              <a:t>analyze and </a:t>
            </a:r>
            <a:r>
              <a:rPr lang="en-US" sz="2400" spc="-5" dirty="0">
                <a:latin typeface="Arial MT"/>
                <a:cs typeface="Arial MT"/>
              </a:rPr>
              <a:t>understand</a:t>
            </a:r>
            <a:r>
              <a:rPr lang="en-US" sz="2400" dirty="0">
                <a:latin typeface="Arial MT"/>
                <a:cs typeface="Arial MT"/>
              </a:rPr>
              <a:t> </a:t>
            </a:r>
            <a:r>
              <a:rPr lang="en-US" sz="2400" spc="-5" dirty="0">
                <a:latin typeface="Arial MT"/>
                <a:cs typeface="Arial MT"/>
              </a:rPr>
              <a:t>actual </a:t>
            </a:r>
            <a:r>
              <a:rPr lang="en-US" sz="2400" dirty="0">
                <a:latin typeface="Arial MT"/>
                <a:cs typeface="Arial MT"/>
              </a:rPr>
              <a:t> phenomena</a:t>
            </a:r>
            <a:r>
              <a:rPr lang="en-US" sz="2400" spc="-5" dirty="0">
                <a:latin typeface="Arial MT"/>
                <a:cs typeface="Arial MT"/>
              </a:rPr>
              <a:t> with</a:t>
            </a:r>
            <a:r>
              <a:rPr lang="en-US" sz="2400" dirty="0">
                <a:latin typeface="Arial MT"/>
                <a:cs typeface="Arial MT"/>
              </a:rPr>
              <a:t> </a:t>
            </a:r>
            <a:r>
              <a:rPr lang="en-US" sz="2400" spc="-5" dirty="0">
                <a:latin typeface="Arial MT"/>
                <a:cs typeface="Arial MT"/>
              </a:rPr>
              <a:t>‘data’. In</a:t>
            </a:r>
            <a:r>
              <a:rPr lang="en-US" sz="2400" dirty="0">
                <a:latin typeface="Arial MT"/>
                <a:cs typeface="Arial MT"/>
              </a:rPr>
              <a:t> </a:t>
            </a:r>
            <a:r>
              <a:rPr lang="en-US" sz="2400" spc="-5" dirty="0">
                <a:latin typeface="Arial MT"/>
                <a:cs typeface="Arial MT"/>
              </a:rPr>
              <a:t>other </a:t>
            </a:r>
            <a:r>
              <a:rPr lang="en-US" sz="2400" dirty="0">
                <a:latin typeface="Arial MT"/>
                <a:cs typeface="Arial MT"/>
              </a:rPr>
              <a:t>words,</a:t>
            </a:r>
            <a:r>
              <a:rPr lang="en-US" sz="2400" spc="-5" dirty="0">
                <a:latin typeface="Arial MT"/>
                <a:cs typeface="Arial MT"/>
              </a:rPr>
              <a:t> </a:t>
            </a:r>
            <a:r>
              <a:rPr lang="en-US" sz="2400" spc="-5" dirty="0">
                <a:solidFill>
                  <a:srgbClr val="C00000"/>
                </a:solidFill>
                <a:latin typeface="Arial MT"/>
                <a:cs typeface="Arial MT"/>
              </a:rPr>
              <a:t>the</a:t>
            </a:r>
            <a:r>
              <a:rPr lang="en-US" sz="2400" dirty="0">
                <a:solidFill>
                  <a:srgbClr val="C00000"/>
                </a:solidFill>
                <a:latin typeface="Arial MT"/>
                <a:cs typeface="Arial MT"/>
              </a:rPr>
              <a:t> aim</a:t>
            </a:r>
            <a:r>
              <a:rPr lang="en-US" sz="2400" spc="-5" dirty="0">
                <a:solidFill>
                  <a:srgbClr val="C00000"/>
                </a:solidFill>
                <a:latin typeface="Arial MT"/>
                <a:cs typeface="Arial MT"/>
              </a:rPr>
              <a:t> </a:t>
            </a:r>
            <a:r>
              <a:rPr lang="en-US" sz="2400" dirty="0">
                <a:solidFill>
                  <a:srgbClr val="C00000"/>
                </a:solidFill>
                <a:latin typeface="Arial MT"/>
                <a:cs typeface="Arial MT"/>
              </a:rPr>
              <a:t>of</a:t>
            </a:r>
            <a:r>
              <a:rPr lang="en-US" sz="2400" spc="-5" dirty="0">
                <a:solidFill>
                  <a:srgbClr val="C00000"/>
                </a:solidFill>
                <a:latin typeface="Arial MT"/>
                <a:cs typeface="Arial MT"/>
              </a:rPr>
              <a:t> data</a:t>
            </a:r>
            <a:r>
              <a:rPr lang="en-US" sz="2400" dirty="0">
                <a:solidFill>
                  <a:srgbClr val="C00000"/>
                </a:solidFill>
                <a:latin typeface="Arial MT"/>
                <a:cs typeface="Arial MT"/>
              </a:rPr>
              <a:t> science </a:t>
            </a:r>
            <a:r>
              <a:rPr lang="en-US" sz="2400" spc="-655" dirty="0">
                <a:solidFill>
                  <a:srgbClr val="C00000"/>
                </a:solidFill>
                <a:latin typeface="Arial MT"/>
                <a:cs typeface="Arial MT"/>
              </a:rPr>
              <a:t> </a:t>
            </a:r>
            <a:r>
              <a:rPr lang="en-US" sz="2400" dirty="0">
                <a:solidFill>
                  <a:srgbClr val="C00000"/>
                </a:solidFill>
                <a:latin typeface="Arial MT"/>
                <a:cs typeface="Arial MT"/>
              </a:rPr>
              <a:t>is</a:t>
            </a:r>
            <a:r>
              <a:rPr lang="en-US" sz="2400" spc="-5" dirty="0">
                <a:solidFill>
                  <a:srgbClr val="C00000"/>
                </a:solidFill>
                <a:latin typeface="Arial MT"/>
                <a:cs typeface="Arial MT"/>
              </a:rPr>
              <a:t> to</a:t>
            </a:r>
            <a:r>
              <a:rPr lang="en-US" sz="2400" spc="5" dirty="0">
                <a:solidFill>
                  <a:srgbClr val="C00000"/>
                </a:solidFill>
                <a:latin typeface="Arial MT"/>
                <a:cs typeface="Arial MT"/>
              </a:rPr>
              <a:t> </a:t>
            </a:r>
            <a:r>
              <a:rPr lang="en-US" sz="2400" dirty="0">
                <a:solidFill>
                  <a:srgbClr val="C00000"/>
                </a:solidFill>
                <a:latin typeface="Arial MT"/>
                <a:cs typeface="Arial MT"/>
              </a:rPr>
              <a:t>reveal</a:t>
            </a:r>
            <a:r>
              <a:rPr lang="en-US" sz="2400" spc="5" dirty="0">
                <a:solidFill>
                  <a:srgbClr val="C00000"/>
                </a:solidFill>
                <a:latin typeface="Arial MT"/>
                <a:cs typeface="Arial MT"/>
              </a:rPr>
              <a:t> </a:t>
            </a:r>
            <a:r>
              <a:rPr lang="en-US" sz="2400" spc="-5" dirty="0">
                <a:solidFill>
                  <a:srgbClr val="C00000"/>
                </a:solidFill>
                <a:latin typeface="Arial MT"/>
                <a:cs typeface="Arial MT"/>
              </a:rPr>
              <a:t>the</a:t>
            </a:r>
            <a:r>
              <a:rPr lang="en-US" sz="2400" dirty="0">
                <a:solidFill>
                  <a:srgbClr val="C00000"/>
                </a:solidFill>
                <a:latin typeface="Arial MT"/>
                <a:cs typeface="Arial MT"/>
              </a:rPr>
              <a:t> </a:t>
            </a:r>
            <a:r>
              <a:rPr lang="en-US" sz="2400" spc="-5" dirty="0">
                <a:solidFill>
                  <a:srgbClr val="C00000"/>
                </a:solidFill>
                <a:latin typeface="Arial MT"/>
                <a:cs typeface="Arial MT"/>
              </a:rPr>
              <a:t>features</a:t>
            </a:r>
            <a:r>
              <a:rPr lang="en-US" sz="2400" dirty="0">
                <a:solidFill>
                  <a:srgbClr val="C00000"/>
                </a:solidFill>
                <a:latin typeface="Arial MT"/>
                <a:cs typeface="Arial MT"/>
              </a:rPr>
              <a:t> or </a:t>
            </a:r>
            <a:r>
              <a:rPr lang="en-US" sz="2400" spc="-5" dirty="0">
                <a:solidFill>
                  <a:srgbClr val="C00000"/>
                </a:solidFill>
                <a:latin typeface="Arial MT"/>
                <a:cs typeface="Arial MT"/>
              </a:rPr>
              <a:t>the</a:t>
            </a:r>
            <a:r>
              <a:rPr lang="en-US" sz="2400" dirty="0">
                <a:solidFill>
                  <a:srgbClr val="C00000"/>
                </a:solidFill>
                <a:latin typeface="Arial MT"/>
                <a:cs typeface="Arial MT"/>
              </a:rPr>
              <a:t> hidden</a:t>
            </a:r>
            <a:r>
              <a:rPr lang="en-US" sz="2400" spc="5" dirty="0">
                <a:solidFill>
                  <a:srgbClr val="C00000"/>
                </a:solidFill>
                <a:latin typeface="Arial MT"/>
                <a:cs typeface="Arial MT"/>
              </a:rPr>
              <a:t> </a:t>
            </a:r>
            <a:r>
              <a:rPr lang="en-US" sz="2400" spc="-5" dirty="0">
                <a:solidFill>
                  <a:srgbClr val="C00000"/>
                </a:solidFill>
                <a:latin typeface="Arial MT"/>
                <a:cs typeface="Arial MT"/>
              </a:rPr>
              <a:t>structure</a:t>
            </a:r>
            <a:r>
              <a:rPr lang="en-US" sz="2400" spc="5" dirty="0">
                <a:solidFill>
                  <a:srgbClr val="C00000"/>
                </a:solidFill>
                <a:latin typeface="Arial MT"/>
                <a:cs typeface="Arial MT"/>
              </a:rPr>
              <a:t> </a:t>
            </a:r>
            <a:r>
              <a:rPr lang="en-US" sz="2400" dirty="0">
                <a:solidFill>
                  <a:srgbClr val="C00000"/>
                </a:solidFill>
                <a:latin typeface="Arial MT"/>
                <a:cs typeface="Arial MT"/>
              </a:rPr>
              <a:t>of </a:t>
            </a:r>
            <a:r>
              <a:rPr lang="en-US" sz="2400" spc="-5" dirty="0">
                <a:solidFill>
                  <a:srgbClr val="C00000"/>
                </a:solidFill>
                <a:latin typeface="Arial MT"/>
                <a:cs typeface="Arial MT"/>
              </a:rPr>
              <a:t>complicated </a:t>
            </a:r>
            <a:r>
              <a:rPr lang="en-US" sz="2400" dirty="0">
                <a:solidFill>
                  <a:srgbClr val="C00000"/>
                </a:solidFill>
                <a:latin typeface="Arial MT"/>
                <a:cs typeface="Arial MT"/>
              </a:rPr>
              <a:t> </a:t>
            </a:r>
            <a:r>
              <a:rPr lang="en-US" sz="2400" spc="-5" dirty="0">
                <a:solidFill>
                  <a:srgbClr val="C00000"/>
                </a:solidFill>
                <a:latin typeface="Arial MT"/>
                <a:cs typeface="Arial MT"/>
              </a:rPr>
              <a:t>natural, </a:t>
            </a:r>
            <a:r>
              <a:rPr lang="en-US" sz="2400" dirty="0">
                <a:solidFill>
                  <a:srgbClr val="C00000"/>
                </a:solidFill>
                <a:latin typeface="Arial MT"/>
                <a:cs typeface="Arial MT"/>
              </a:rPr>
              <a:t>human, and social phenomena </a:t>
            </a:r>
            <a:r>
              <a:rPr lang="en-US" sz="2400" spc="-5" dirty="0">
                <a:solidFill>
                  <a:srgbClr val="C00000"/>
                </a:solidFill>
                <a:latin typeface="Arial MT"/>
                <a:cs typeface="Arial MT"/>
              </a:rPr>
              <a:t>with data</a:t>
            </a:r>
            <a:r>
              <a:rPr lang="en-US" sz="2400" spc="-5" dirty="0">
                <a:latin typeface="Arial MT"/>
                <a:cs typeface="Arial MT"/>
              </a:rPr>
              <a:t> from </a:t>
            </a:r>
            <a:r>
              <a:rPr lang="en-US" sz="2400" dirty="0">
                <a:latin typeface="Arial MT"/>
                <a:cs typeface="Arial MT"/>
              </a:rPr>
              <a:t>a </a:t>
            </a:r>
            <a:r>
              <a:rPr lang="en-US" sz="2400" spc="5" dirty="0">
                <a:latin typeface="Arial MT"/>
                <a:cs typeface="Arial MT"/>
              </a:rPr>
              <a:t> </a:t>
            </a:r>
            <a:r>
              <a:rPr lang="en-US" sz="2400" spc="-10" dirty="0">
                <a:latin typeface="Arial MT"/>
                <a:cs typeface="Arial MT"/>
              </a:rPr>
              <a:t>different</a:t>
            </a:r>
            <a:r>
              <a:rPr lang="en-US" sz="2400" dirty="0">
                <a:latin typeface="Arial MT"/>
                <a:cs typeface="Arial MT"/>
              </a:rPr>
              <a:t> point</a:t>
            </a:r>
            <a:r>
              <a:rPr lang="en-US" sz="2400" spc="5" dirty="0">
                <a:latin typeface="Arial MT"/>
                <a:cs typeface="Arial MT"/>
              </a:rPr>
              <a:t> </a:t>
            </a:r>
            <a:r>
              <a:rPr lang="en-US" sz="2400" dirty="0">
                <a:latin typeface="Arial MT"/>
                <a:cs typeface="Arial MT"/>
              </a:rPr>
              <a:t>of</a:t>
            </a:r>
            <a:r>
              <a:rPr lang="en-US" sz="2400" spc="5" dirty="0">
                <a:latin typeface="Arial MT"/>
                <a:cs typeface="Arial MT"/>
              </a:rPr>
              <a:t> </a:t>
            </a:r>
            <a:r>
              <a:rPr lang="en-US" sz="2400" dirty="0">
                <a:latin typeface="Arial MT"/>
                <a:cs typeface="Arial MT"/>
              </a:rPr>
              <a:t>view</a:t>
            </a:r>
            <a:r>
              <a:rPr lang="en-US" sz="2400" spc="5" dirty="0">
                <a:latin typeface="Arial MT"/>
                <a:cs typeface="Arial MT"/>
              </a:rPr>
              <a:t> </a:t>
            </a:r>
            <a:r>
              <a:rPr lang="en-US" sz="2400" spc="-5" dirty="0">
                <a:latin typeface="Arial MT"/>
                <a:cs typeface="Arial MT"/>
              </a:rPr>
              <a:t>from</a:t>
            </a:r>
            <a:r>
              <a:rPr lang="en-US" sz="2400" spc="5" dirty="0">
                <a:latin typeface="Arial MT"/>
                <a:cs typeface="Arial MT"/>
              </a:rPr>
              <a:t> </a:t>
            </a:r>
            <a:r>
              <a:rPr lang="en-US" sz="2400" spc="-5" dirty="0">
                <a:latin typeface="Arial MT"/>
                <a:cs typeface="Arial MT"/>
              </a:rPr>
              <a:t>the</a:t>
            </a:r>
            <a:r>
              <a:rPr lang="en-US" sz="2400" spc="10" dirty="0">
                <a:latin typeface="Arial MT"/>
                <a:cs typeface="Arial MT"/>
              </a:rPr>
              <a:t> </a:t>
            </a:r>
            <a:r>
              <a:rPr lang="en-US" sz="2400" spc="-5" dirty="0">
                <a:latin typeface="Arial MT"/>
                <a:cs typeface="Arial MT"/>
              </a:rPr>
              <a:t>established</a:t>
            </a:r>
            <a:r>
              <a:rPr lang="en-US" sz="2400" spc="10" dirty="0">
                <a:latin typeface="Arial MT"/>
                <a:cs typeface="Arial MT"/>
              </a:rPr>
              <a:t> </a:t>
            </a:r>
            <a:r>
              <a:rPr lang="en-US" sz="2400" dirty="0">
                <a:latin typeface="Arial MT"/>
                <a:cs typeface="Arial MT"/>
              </a:rPr>
              <a:t>or </a:t>
            </a:r>
            <a:r>
              <a:rPr lang="en-US" sz="2400" spc="-5" dirty="0">
                <a:latin typeface="Arial MT"/>
                <a:cs typeface="Arial MT"/>
              </a:rPr>
              <a:t>traditional</a:t>
            </a:r>
            <a:r>
              <a:rPr lang="en-US" sz="2400" spc="10" dirty="0">
                <a:latin typeface="Arial MT"/>
                <a:cs typeface="Arial MT"/>
              </a:rPr>
              <a:t> </a:t>
            </a:r>
            <a:r>
              <a:rPr lang="en-US" sz="2400" spc="-5" dirty="0">
                <a:latin typeface="Arial MT"/>
                <a:cs typeface="Arial MT"/>
              </a:rPr>
              <a:t>theory </a:t>
            </a:r>
            <a:r>
              <a:rPr lang="en-US" sz="2400" spc="-650" dirty="0">
                <a:latin typeface="Arial MT"/>
                <a:cs typeface="Arial MT"/>
              </a:rPr>
              <a:t> </a:t>
            </a:r>
            <a:r>
              <a:rPr lang="en-US" sz="2400" dirty="0">
                <a:latin typeface="Arial MT"/>
                <a:cs typeface="Arial MT"/>
              </a:rPr>
              <a:t>and</a:t>
            </a:r>
            <a:r>
              <a:rPr lang="en-US" sz="2400" spc="-5" dirty="0">
                <a:latin typeface="Arial MT"/>
                <a:cs typeface="Arial MT"/>
              </a:rPr>
              <a:t> method.”</a:t>
            </a:r>
            <a:endParaRPr lang="en-US" sz="2400" dirty="0">
              <a:latin typeface="Arial MT"/>
              <a:cs typeface="Arial MT"/>
            </a:endParaRPr>
          </a:p>
          <a:p>
            <a:pPr marL="241300" indent="-228600">
              <a:lnSpc>
                <a:spcPct val="100000"/>
              </a:lnSpc>
              <a:spcBef>
                <a:spcPts val="1120"/>
              </a:spcBef>
              <a:buClr>
                <a:srgbClr val="B71E42"/>
              </a:buClr>
              <a:buChar char="•"/>
              <a:tabLst>
                <a:tab pos="241300" algn="l"/>
              </a:tabLst>
            </a:pPr>
            <a:endParaRPr lang="en-US" sz="2400" spc="-5" dirty="0">
              <a:latin typeface="Arial MT"/>
              <a:cs typeface="Arial MT"/>
            </a:endParaRPr>
          </a:p>
          <a:p>
            <a:pPr marL="241300" indent="-228600">
              <a:lnSpc>
                <a:spcPct val="100000"/>
              </a:lnSpc>
              <a:spcBef>
                <a:spcPts val="1120"/>
              </a:spcBef>
              <a:buClr>
                <a:srgbClr val="B71E42"/>
              </a:buClr>
              <a:buChar char="•"/>
              <a:tabLst>
                <a:tab pos="241300" algn="l"/>
              </a:tabLst>
            </a:pPr>
            <a:r>
              <a:rPr sz="2400" spc="-5" dirty="0">
                <a:latin typeface="Arial MT"/>
                <a:cs typeface="Arial MT"/>
              </a:rPr>
              <a:t>Fourth</a:t>
            </a:r>
            <a:r>
              <a:rPr sz="2400" spc="-40" dirty="0">
                <a:latin typeface="Arial MT"/>
                <a:cs typeface="Arial MT"/>
              </a:rPr>
              <a:t> </a:t>
            </a:r>
            <a:r>
              <a:rPr sz="2400" dirty="0">
                <a:latin typeface="Arial MT"/>
                <a:cs typeface="Arial MT"/>
              </a:rPr>
              <a:t>paradigm</a:t>
            </a:r>
          </a:p>
          <a:p>
            <a:pPr marL="698500" marR="5080" lvl="1" indent="-228600">
              <a:lnSpc>
                <a:spcPct val="121500"/>
              </a:lnSpc>
              <a:spcBef>
                <a:spcPts val="400"/>
              </a:spcBef>
              <a:buClr>
                <a:srgbClr val="B71E42"/>
              </a:buClr>
              <a:buChar char="•"/>
              <a:tabLst>
                <a:tab pos="697865" algn="l"/>
                <a:tab pos="698500" algn="l"/>
              </a:tabLst>
            </a:pPr>
            <a:r>
              <a:rPr sz="2000" dirty="0">
                <a:latin typeface="Arial MT"/>
                <a:cs typeface="Arial MT"/>
              </a:rPr>
              <a:t>“… </a:t>
            </a:r>
            <a:r>
              <a:rPr sz="2400" dirty="0">
                <a:latin typeface="Arial MT"/>
                <a:cs typeface="Arial MT"/>
              </a:rPr>
              <a:t>change of all sciences moving </a:t>
            </a:r>
            <a:r>
              <a:rPr sz="2400" spc="-5" dirty="0">
                <a:latin typeface="Arial MT"/>
                <a:cs typeface="Arial MT"/>
              </a:rPr>
              <a:t>from </a:t>
            </a:r>
            <a:r>
              <a:rPr sz="2400" spc="-5" dirty="0">
                <a:solidFill>
                  <a:srgbClr val="C00000"/>
                </a:solidFill>
                <a:latin typeface="Arial MT"/>
                <a:cs typeface="Arial MT"/>
              </a:rPr>
              <a:t>observational</a:t>
            </a:r>
            <a:r>
              <a:rPr sz="2400" spc="-5" dirty="0">
                <a:latin typeface="Arial MT"/>
                <a:cs typeface="Arial MT"/>
              </a:rPr>
              <a:t>, </a:t>
            </a:r>
            <a:r>
              <a:rPr sz="2400" spc="-5" dirty="0">
                <a:solidFill>
                  <a:srgbClr val="C00000"/>
                </a:solidFill>
                <a:latin typeface="Arial MT"/>
                <a:cs typeface="Arial MT"/>
              </a:rPr>
              <a:t>to </a:t>
            </a:r>
            <a:r>
              <a:rPr sz="2400" dirty="0">
                <a:solidFill>
                  <a:srgbClr val="C00000"/>
                </a:solidFill>
                <a:latin typeface="Arial MT"/>
                <a:cs typeface="Arial MT"/>
              </a:rPr>
              <a:t> </a:t>
            </a:r>
            <a:r>
              <a:rPr sz="2400" spc="-5" dirty="0">
                <a:solidFill>
                  <a:srgbClr val="C00000"/>
                </a:solidFill>
                <a:latin typeface="Arial MT"/>
                <a:cs typeface="Arial MT"/>
              </a:rPr>
              <a:t>theoretical</a:t>
            </a:r>
            <a:r>
              <a:rPr sz="2400" spc="-5" dirty="0">
                <a:latin typeface="Arial MT"/>
                <a:cs typeface="Arial MT"/>
              </a:rPr>
              <a:t>, to</a:t>
            </a:r>
            <a:r>
              <a:rPr sz="2400" spc="5" dirty="0">
                <a:latin typeface="Arial MT"/>
                <a:cs typeface="Arial MT"/>
              </a:rPr>
              <a:t> </a:t>
            </a:r>
            <a:r>
              <a:rPr sz="2400" spc="-5" dirty="0">
                <a:solidFill>
                  <a:srgbClr val="C00000"/>
                </a:solidFill>
                <a:latin typeface="Arial MT"/>
                <a:cs typeface="Arial MT"/>
              </a:rPr>
              <a:t>computational</a:t>
            </a:r>
            <a:r>
              <a:rPr sz="2400" spc="5" dirty="0">
                <a:latin typeface="Arial MT"/>
                <a:cs typeface="Arial MT"/>
              </a:rPr>
              <a:t> </a:t>
            </a:r>
            <a:r>
              <a:rPr sz="2400" dirty="0">
                <a:latin typeface="Arial MT"/>
                <a:cs typeface="Arial MT"/>
              </a:rPr>
              <a:t>and</a:t>
            </a:r>
            <a:r>
              <a:rPr sz="2400" spc="5" dirty="0">
                <a:latin typeface="Arial MT"/>
                <a:cs typeface="Arial MT"/>
              </a:rPr>
              <a:t> </a:t>
            </a:r>
            <a:r>
              <a:rPr sz="2400" dirty="0">
                <a:latin typeface="Arial MT"/>
                <a:cs typeface="Arial MT"/>
              </a:rPr>
              <a:t>now </a:t>
            </a:r>
            <a:r>
              <a:rPr sz="2400" spc="-5" dirty="0">
                <a:latin typeface="Arial MT"/>
                <a:cs typeface="Arial MT"/>
              </a:rPr>
              <a:t>to</a:t>
            </a:r>
            <a:r>
              <a:rPr sz="2400" spc="5" dirty="0">
                <a:latin typeface="Arial MT"/>
                <a:cs typeface="Arial MT"/>
              </a:rPr>
              <a:t> </a:t>
            </a:r>
            <a:r>
              <a:rPr sz="2400" spc="-5" dirty="0">
                <a:latin typeface="Arial MT"/>
                <a:cs typeface="Arial MT"/>
              </a:rPr>
              <a:t>the</a:t>
            </a:r>
            <a:r>
              <a:rPr sz="2400" spc="5" dirty="0">
                <a:latin typeface="Arial MT"/>
                <a:cs typeface="Arial MT"/>
              </a:rPr>
              <a:t> </a:t>
            </a:r>
            <a:r>
              <a:rPr sz="2400" spc="-5" dirty="0">
                <a:latin typeface="Arial MT"/>
                <a:cs typeface="Arial MT"/>
              </a:rPr>
              <a:t>4th</a:t>
            </a:r>
            <a:r>
              <a:rPr sz="2400" spc="5" dirty="0">
                <a:latin typeface="Arial MT"/>
                <a:cs typeface="Arial MT"/>
              </a:rPr>
              <a:t> </a:t>
            </a:r>
            <a:r>
              <a:rPr sz="2400" dirty="0">
                <a:latin typeface="Arial MT"/>
                <a:cs typeface="Arial MT"/>
              </a:rPr>
              <a:t>Paradigm</a:t>
            </a:r>
            <a:r>
              <a:rPr sz="2400" spc="-5" dirty="0">
                <a:latin typeface="Arial MT"/>
                <a:cs typeface="Arial MT"/>
              </a:rPr>
              <a:t> </a:t>
            </a:r>
            <a:r>
              <a:rPr sz="2400" dirty="0">
                <a:solidFill>
                  <a:srgbClr val="C00000"/>
                </a:solidFill>
                <a:latin typeface="Arial MT"/>
                <a:cs typeface="Arial MT"/>
              </a:rPr>
              <a:t>– </a:t>
            </a:r>
            <a:r>
              <a:rPr sz="2400" spc="-650" dirty="0">
                <a:solidFill>
                  <a:srgbClr val="C00000"/>
                </a:solidFill>
                <a:latin typeface="Arial MT"/>
                <a:cs typeface="Arial MT"/>
              </a:rPr>
              <a:t> </a:t>
            </a:r>
            <a:r>
              <a:rPr sz="2400" spc="-5" dirty="0">
                <a:solidFill>
                  <a:srgbClr val="C00000"/>
                </a:solidFill>
                <a:latin typeface="Arial MT"/>
                <a:cs typeface="Arial MT"/>
              </a:rPr>
              <a:t>Data-Intensive Scientific </a:t>
            </a:r>
            <a:r>
              <a:rPr sz="2400" dirty="0">
                <a:solidFill>
                  <a:srgbClr val="C00000"/>
                </a:solidFill>
                <a:latin typeface="Arial MT"/>
                <a:cs typeface="Arial MT"/>
              </a:rPr>
              <a:t>Discovery</a:t>
            </a:r>
            <a:r>
              <a:rPr sz="2400" dirty="0">
                <a:latin typeface="Arial MT"/>
                <a:cs typeface="Arial MT"/>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lgn="just"/>
            <a:r>
              <a:rPr lang="en-US" b="1" dirty="0"/>
              <a:t>2005:</a:t>
            </a:r>
            <a:r>
              <a:rPr lang="en-US" dirty="0"/>
              <a:t> Big data enters the scene. With tech giants such as </a:t>
            </a:r>
            <a:r>
              <a:rPr lang="en-US" dirty="0">
                <a:solidFill>
                  <a:srgbClr val="00B050"/>
                </a:solidFill>
              </a:rPr>
              <a:t>Google and </a:t>
            </a:r>
            <a:r>
              <a:rPr lang="en-US" dirty="0" err="1">
                <a:solidFill>
                  <a:srgbClr val="00B050"/>
                </a:solidFill>
              </a:rPr>
              <a:t>Facebook</a:t>
            </a:r>
            <a:r>
              <a:rPr lang="en-US" dirty="0">
                <a:solidFill>
                  <a:srgbClr val="00B050"/>
                </a:solidFill>
              </a:rPr>
              <a:t> </a:t>
            </a:r>
            <a:r>
              <a:rPr lang="en-US" dirty="0"/>
              <a:t>uncovering large amounts of data, new technologies capable of processing them became necessary. </a:t>
            </a:r>
            <a:r>
              <a:rPr lang="en-US" dirty="0" err="1">
                <a:solidFill>
                  <a:schemeClr val="accent2">
                    <a:lumMod val="75000"/>
                  </a:schemeClr>
                </a:solidFill>
              </a:rPr>
              <a:t>Hadoop</a:t>
            </a:r>
            <a:r>
              <a:rPr lang="en-US" dirty="0">
                <a:solidFill>
                  <a:schemeClr val="accent2">
                    <a:lumMod val="75000"/>
                  </a:schemeClr>
                </a:solidFill>
              </a:rPr>
              <a:t> rose to the challenge, and later on Spark and Cassandra made their debuts.</a:t>
            </a:r>
          </a:p>
          <a:p>
            <a:pPr algn="just"/>
            <a:r>
              <a:rPr lang="en-US" b="1" dirty="0"/>
              <a:t>2014:</a:t>
            </a:r>
            <a:r>
              <a:rPr lang="en-US" dirty="0"/>
              <a:t> Due to the increasing importance of data, and organizations’ interest in finding patterns and making better business decisions, </a:t>
            </a:r>
            <a:r>
              <a:rPr lang="en-US" dirty="0">
                <a:solidFill>
                  <a:schemeClr val="accent2">
                    <a:lumMod val="75000"/>
                  </a:schemeClr>
                </a:solidFill>
              </a:rPr>
              <a:t>demand for data scientists began to see dramatic growth </a:t>
            </a:r>
            <a:r>
              <a:rPr lang="en-US" dirty="0"/>
              <a:t>in different parts of the world.</a:t>
            </a:r>
          </a:p>
          <a:p>
            <a:pPr algn="just"/>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lgn="just"/>
            <a:r>
              <a:rPr lang="en-US" b="1" dirty="0"/>
              <a:t>2015: </a:t>
            </a:r>
            <a:r>
              <a:rPr lang="en-US" dirty="0"/>
              <a:t>Machine learning, deep learning, and Artificial Intelligence (AI) officially enter the realm of data science. These technologies have driven innovations over the past decade — from </a:t>
            </a:r>
            <a:r>
              <a:rPr lang="en-US" dirty="0">
                <a:solidFill>
                  <a:schemeClr val="accent2">
                    <a:lumMod val="75000"/>
                  </a:schemeClr>
                </a:solidFill>
              </a:rPr>
              <a:t>personalized shopping and entertainment to self-driven vehicles </a:t>
            </a:r>
            <a:r>
              <a:rPr lang="en-US" dirty="0"/>
              <a:t>along with all the insights to efficiently bring forth these real-life applications of AI into our daily lives</a:t>
            </a:r>
          </a:p>
          <a:p>
            <a:pPr algn="just"/>
            <a:r>
              <a:rPr lang="en-US" b="1" dirty="0"/>
              <a:t>2018:</a:t>
            </a:r>
            <a:r>
              <a:rPr lang="en-US" dirty="0"/>
              <a:t> New regulations in the field are perhaps one of the biggest aspects in the evolution in data science.</a:t>
            </a:r>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lgn="just"/>
            <a:r>
              <a:rPr lang="en-US" b="1" dirty="0"/>
              <a:t>2020s:</a:t>
            </a:r>
            <a:r>
              <a:rPr lang="en-US" dirty="0"/>
              <a:t> Additional breakthroughs in AI, machine learning, and an ever-more-increasing demand for qualified professionals.</a:t>
            </a:r>
          </a:p>
          <a:p>
            <a:pPr algn="just"/>
            <a:r>
              <a:rPr lang="en-US" b="1" dirty="0"/>
              <a:t>The Future of Data Science</a:t>
            </a:r>
            <a:endParaRPr lang="en-US" dirty="0"/>
          </a:p>
          <a:p>
            <a:pPr algn="just">
              <a:buNone/>
            </a:pPr>
            <a:r>
              <a:rPr lang="en-US" dirty="0"/>
              <a:t>	Data scientists are working tirelessly toward developments in deep learning to make computers smarter. These developments can bring about </a:t>
            </a:r>
            <a:r>
              <a:rPr lang="en-US" b="1" dirty="0">
                <a:solidFill>
                  <a:srgbClr val="0070C0"/>
                </a:solidFill>
              </a:rPr>
              <a:t>advanced robotics paired with a powerful AI</a:t>
            </a:r>
            <a:r>
              <a:rPr lang="en-US" dirty="0"/>
              <a:t>. Experts predict the </a:t>
            </a:r>
            <a:r>
              <a:rPr lang="en-US" b="1" dirty="0">
                <a:solidFill>
                  <a:srgbClr val="7030A0"/>
                </a:solidFill>
              </a:rPr>
              <a:t>AI will be capable of understanding and interacting seamlessly with humans, self-driving vehicles, and automated public transportation</a:t>
            </a:r>
            <a:r>
              <a:rPr lang="en-US" dirty="0">
                <a:solidFill>
                  <a:srgbClr val="7030A0"/>
                </a:solidFill>
              </a:rPr>
              <a:t> </a:t>
            </a:r>
            <a:r>
              <a:rPr lang="en-US" dirty="0"/>
              <a:t>in a world interconnected like never before. </a:t>
            </a:r>
            <a:r>
              <a:rPr lang="en-US" dirty="0">
                <a:solidFill>
                  <a:schemeClr val="accent6">
                    <a:lumMod val="75000"/>
                  </a:schemeClr>
                </a:solidFill>
              </a:rPr>
              <a:t>This new world will be made possible by data science.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DATA SCIENCE ROLES</a:t>
            </a:r>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algn="ctr">
              <a:buNone/>
            </a:pPr>
            <a:r>
              <a:rPr lang="en-US" dirty="0"/>
              <a:t>	</a:t>
            </a:r>
            <a:r>
              <a:rPr lang="en-US" b="1" dirty="0"/>
              <a:t>Data Analyst</a:t>
            </a:r>
          </a:p>
          <a:p>
            <a:pPr algn="just">
              <a:buNone/>
            </a:pPr>
            <a:r>
              <a:rPr lang="en-US" dirty="0"/>
              <a:t>	Data Analysts are tapped to work with a variety of departments and individuals, so </a:t>
            </a:r>
            <a:r>
              <a:rPr lang="en-US" dirty="0">
                <a:solidFill>
                  <a:schemeClr val="accent6">
                    <a:lumMod val="75000"/>
                  </a:schemeClr>
                </a:solidFill>
              </a:rPr>
              <a:t>collaboration and communication skills </a:t>
            </a:r>
            <a:r>
              <a:rPr lang="en-US" dirty="0"/>
              <a:t>are a must, especially when </a:t>
            </a:r>
            <a:r>
              <a:rPr lang="en-US" dirty="0">
                <a:solidFill>
                  <a:schemeClr val="tx2"/>
                </a:solidFill>
              </a:rPr>
              <a:t>explaining technical ideas to non-technical teams</a:t>
            </a:r>
            <a:r>
              <a:rPr lang="en-US" dirty="0"/>
              <a:t>.</a:t>
            </a:r>
          </a:p>
          <a:p>
            <a:pPr lvl="0"/>
            <a:r>
              <a:rPr lang="en-US" b="1" dirty="0"/>
              <a:t>Responsibilities: </a:t>
            </a:r>
            <a:r>
              <a:rPr lang="en-US" dirty="0"/>
              <a:t>Accessing and cleaning data, performing statistical analysis, visualizing and communicating the results</a:t>
            </a:r>
          </a:p>
          <a:p>
            <a:pPr lvl="0"/>
            <a:r>
              <a:rPr lang="en-US" b="1" dirty="0"/>
              <a:t>Programming languages required: </a:t>
            </a:r>
            <a:r>
              <a:rPr lang="en-US" u="sng" dirty="0">
                <a:hlinkClick r:id="rId2"/>
              </a:rPr>
              <a:t>Python</a:t>
            </a:r>
            <a:r>
              <a:rPr lang="en-US" dirty="0"/>
              <a:t>, R, </a:t>
            </a:r>
            <a:r>
              <a:rPr lang="en-US" u="sng" dirty="0">
                <a:hlinkClick r:id="rId3"/>
              </a:rPr>
              <a:t>SQL</a:t>
            </a:r>
            <a:endParaRPr lang="en-US" dirty="0"/>
          </a:p>
          <a:p>
            <a:pPr lvl="0"/>
            <a:r>
              <a:rPr lang="en-US" b="1" dirty="0"/>
              <a:t>Tools/skills required:</a:t>
            </a:r>
            <a:r>
              <a:rPr lang="en-US" dirty="0"/>
              <a:t> Data science programming, probability and statistics, collaboration, communication</a:t>
            </a:r>
          </a:p>
          <a:p>
            <a:pPr lvl="0"/>
            <a:r>
              <a:rPr lang="en-US" b="1" dirty="0"/>
              <a:t>Growth potential: </a:t>
            </a:r>
            <a:r>
              <a:rPr lang="en-US" dirty="0"/>
              <a:t>Many Data Analysts go on to become senior analysts or take on a management role at larger companies with data teams</a:t>
            </a:r>
          </a:p>
          <a:p>
            <a:pPr lvl="0"/>
            <a:r>
              <a:rPr lang="en-US" b="1" dirty="0"/>
              <a:t>Top industries: </a:t>
            </a:r>
            <a:r>
              <a:rPr lang="en-US" dirty="0"/>
              <a:t>Finance, insurance, gambling, retail banking, consumer products, healthcare, energy</a:t>
            </a:r>
          </a:p>
          <a:p>
            <a:pPr algn="just">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Data Scientist</a:t>
            </a:r>
          </a:p>
        </p:txBody>
      </p:sp>
      <p:sp>
        <p:nvSpPr>
          <p:cNvPr id="3" name="Content Placeholder 2"/>
          <p:cNvSpPr>
            <a:spLocks noGrp="1"/>
          </p:cNvSpPr>
          <p:nvPr>
            <p:ph idx="1"/>
          </p:nvPr>
        </p:nvSpPr>
        <p:spPr>
          <a:xfrm>
            <a:off x="457200" y="990600"/>
            <a:ext cx="8305800" cy="5135563"/>
          </a:xfrm>
        </p:spPr>
        <p:txBody>
          <a:bodyPr>
            <a:normAutofit fontScale="70000" lnSpcReduction="20000"/>
          </a:bodyPr>
          <a:lstStyle/>
          <a:p>
            <a:pPr>
              <a:buNone/>
            </a:pPr>
            <a:r>
              <a:rPr lang="en-US" dirty="0"/>
              <a:t>	Data Scientists have a solid </a:t>
            </a:r>
            <a:r>
              <a:rPr lang="en-US" dirty="0">
                <a:solidFill>
                  <a:srgbClr val="00B050"/>
                </a:solidFill>
              </a:rPr>
              <a:t>understanding of handling raw data, analyzing it and sharing insights </a:t>
            </a:r>
            <a:r>
              <a:rPr lang="en-US" dirty="0"/>
              <a:t>in a compelling way. Since the role tends to be more independent, motivation and curiosity go a long way for these professionals.</a:t>
            </a:r>
          </a:p>
          <a:p>
            <a:pPr lvl="0"/>
            <a:r>
              <a:rPr lang="en-US" b="1" dirty="0"/>
              <a:t>Responsibilities:</a:t>
            </a:r>
            <a:r>
              <a:rPr lang="en-US" dirty="0"/>
              <a:t> Analyzing data, building and training machine learning models to make reliable future predictions</a:t>
            </a:r>
          </a:p>
          <a:p>
            <a:pPr lvl="0"/>
            <a:r>
              <a:rPr lang="en-US" b="1" dirty="0"/>
              <a:t>Programming languages required:</a:t>
            </a:r>
            <a:r>
              <a:rPr lang="en-US" dirty="0"/>
              <a:t> Python, R</a:t>
            </a:r>
          </a:p>
          <a:p>
            <a:pPr lvl="0"/>
            <a:r>
              <a:rPr lang="en-US" b="1" dirty="0"/>
              <a:t>Tools/skills required: </a:t>
            </a:r>
            <a:r>
              <a:rPr lang="en-US" dirty="0"/>
              <a:t>Everything required from a data analyst, plus strong foundations in math, analytics and computer science, knowledge of machine learning methods, statistical models, advanced data science programming and familiarity with Apache Spark</a:t>
            </a:r>
          </a:p>
          <a:p>
            <a:pPr lvl="0"/>
            <a:r>
              <a:rPr lang="en-US" b="1" dirty="0"/>
              <a:t>Growth potential:</a:t>
            </a:r>
            <a:r>
              <a:rPr lang="en-US" dirty="0"/>
              <a:t> Data Scientists may move on to become a senior data scientist, while some decide to take the path to become a machine learning engineer or a chief data officer</a:t>
            </a:r>
          </a:p>
          <a:p>
            <a:pPr lvl="0"/>
            <a:r>
              <a:rPr lang="en-US" b="1" dirty="0"/>
              <a:t>Top industries: </a:t>
            </a:r>
            <a:r>
              <a:rPr lang="en-US" dirty="0"/>
              <a:t>Healthcare, telecommunications, energy, automotive</a:t>
            </a:r>
          </a:p>
          <a:p>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Business Analyst</a:t>
            </a:r>
            <a:br>
              <a:rPr lang="en-US" b="1" dirty="0"/>
            </a:br>
            <a:endParaRPr lang="en-US" dirty="0"/>
          </a:p>
        </p:txBody>
      </p:sp>
      <p:sp>
        <p:nvSpPr>
          <p:cNvPr id="3" name="Content Placeholder 2"/>
          <p:cNvSpPr>
            <a:spLocks noGrp="1"/>
          </p:cNvSpPr>
          <p:nvPr>
            <p:ph idx="1"/>
          </p:nvPr>
        </p:nvSpPr>
        <p:spPr>
          <a:xfrm>
            <a:off x="457200" y="838200"/>
            <a:ext cx="8382000" cy="5287963"/>
          </a:xfrm>
        </p:spPr>
        <p:txBody>
          <a:bodyPr>
            <a:normAutofit fontScale="70000" lnSpcReduction="20000"/>
          </a:bodyPr>
          <a:lstStyle/>
          <a:p>
            <a:pPr algn="just"/>
            <a:r>
              <a:rPr lang="en-US" dirty="0"/>
              <a:t>The main goal for individuals in this role is to </a:t>
            </a:r>
            <a:r>
              <a:rPr lang="en-US" dirty="0">
                <a:solidFill>
                  <a:srgbClr val="7030A0"/>
                </a:solidFill>
              </a:rPr>
              <a:t>facilitate potential solutions to organizational problems</a:t>
            </a:r>
            <a:r>
              <a:rPr lang="en-US" dirty="0"/>
              <a:t>, but they should also be prepared to take on additional responsibilities </a:t>
            </a:r>
            <a:r>
              <a:rPr lang="en-US" dirty="0">
                <a:solidFill>
                  <a:srgbClr val="7030A0"/>
                </a:solidFill>
              </a:rPr>
              <a:t>like quality assurance and management</a:t>
            </a:r>
            <a:r>
              <a:rPr lang="en-US" dirty="0"/>
              <a:t>. Needless to say, time management and prioritization are common traits shared among successful Business Analysts.</a:t>
            </a:r>
          </a:p>
          <a:p>
            <a:pPr lvl="0" algn="just"/>
            <a:r>
              <a:rPr lang="en-US" b="1" dirty="0"/>
              <a:t>Responsibilities:</a:t>
            </a:r>
            <a:r>
              <a:rPr lang="en-US" dirty="0"/>
              <a:t> Use data-driven insights to clearly communicate initiatives throughout entire organizations, often acting as the </a:t>
            </a:r>
            <a:r>
              <a:rPr lang="en-US" dirty="0">
                <a:solidFill>
                  <a:srgbClr val="7030A0"/>
                </a:solidFill>
              </a:rPr>
              <a:t>intermediary between a company’s business and tech teams</a:t>
            </a:r>
          </a:p>
          <a:p>
            <a:pPr lvl="0" algn="just"/>
            <a:r>
              <a:rPr lang="en-US" b="1" dirty="0"/>
              <a:t>Programming languages required: </a:t>
            </a:r>
            <a:r>
              <a:rPr lang="en-US" dirty="0"/>
              <a:t>SQL, Tableau</a:t>
            </a:r>
          </a:p>
          <a:p>
            <a:pPr lvl="0" algn="just"/>
            <a:r>
              <a:rPr lang="en-US" b="1" dirty="0"/>
              <a:t>Tools/skills required: </a:t>
            </a:r>
            <a:r>
              <a:rPr lang="en-US" dirty="0"/>
              <a:t>Understanding of business processes, data visualization tools, listening and storytelling, data modeling</a:t>
            </a:r>
          </a:p>
          <a:p>
            <a:pPr lvl="0" algn="just"/>
            <a:r>
              <a:rPr lang="en-US" b="1" dirty="0"/>
              <a:t>Growth potential: </a:t>
            </a:r>
            <a:r>
              <a:rPr lang="en-US" dirty="0"/>
              <a:t>With experience, many Business Analysts take on a leadership title or move on to more senior roles in product management</a:t>
            </a:r>
          </a:p>
          <a:p>
            <a:pPr lvl="0" algn="just"/>
            <a:r>
              <a:rPr lang="en-US" b="1" dirty="0"/>
              <a:t>Top industries: </a:t>
            </a:r>
            <a:r>
              <a:rPr lang="en-US" dirty="0"/>
              <a:t>Telecom, utilities, real estate, healthcare, government, pharmaceuticals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63562"/>
          </a:xfrm>
        </p:spPr>
        <p:txBody>
          <a:bodyPr>
            <a:normAutofit fontScale="90000"/>
          </a:bodyPr>
          <a:lstStyle/>
          <a:p>
            <a:r>
              <a:rPr lang="en-US" dirty="0"/>
              <a:t>Software Engineer</a:t>
            </a:r>
            <a:br>
              <a:rPr lang="en-US" b="1" dirty="0"/>
            </a:br>
            <a:endParaRPr lang="en-US" dirty="0"/>
          </a:p>
        </p:txBody>
      </p:sp>
      <p:sp>
        <p:nvSpPr>
          <p:cNvPr id="3" name="Content Placeholder 2"/>
          <p:cNvSpPr>
            <a:spLocks noGrp="1"/>
          </p:cNvSpPr>
          <p:nvPr>
            <p:ph idx="1"/>
          </p:nvPr>
        </p:nvSpPr>
        <p:spPr>
          <a:xfrm>
            <a:off x="533400" y="838200"/>
            <a:ext cx="8229600" cy="5715000"/>
          </a:xfrm>
        </p:spPr>
        <p:txBody>
          <a:bodyPr>
            <a:normAutofit fontScale="62500" lnSpcReduction="20000"/>
          </a:bodyPr>
          <a:lstStyle/>
          <a:p>
            <a:pPr>
              <a:buNone/>
            </a:pPr>
            <a:r>
              <a:rPr lang="en-US" dirty="0"/>
              <a:t>	Software Engineer might be tasked with </a:t>
            </a:r>
            <a:r>
              <a:rPr lang="en-US" dirty="0">
                <a:solidFill>
                  <a:srgbClr val="FF0000"/>
                </a:solidFill>
              </a:rPr>
              <a:t>optimizing certain product features based on user data</a:t>
            </a:r>
            <a:r>
              <a:rPr lang="en-US" dirty="0"/>
              <a:t>, or they might be responsible </a:t>
            </a:r>
            <a:r>
              <a:rPr lang="en-US" dirty="0">
                <a:solidFill>
                  <a:schemeClr val="accent6">
                    <a:lumMod val="75000"/>
                  </a:schemeClr>
                </a:solidFill>
              </a:rPr>
              <a:t>for building a new program</a:t>
            </a:r>
            <a:r>
              <a:rPr lang="en-US" dirty="0"/>
              <a:t> that will ultimately increase a company’s bottom line.</a:t>
            </a:r>
          </a:p>
          <a:p>
            <a:pPr>
              <a:buNone/>
            </a:pPr>
            <a:endParaRPr lang="en-US" dirty="0"/>
          </a:p>
          <a:p>
            <a:pPr lvl="0" algn="just"/>
            <a:r>
              <a:rPr lang="en-US" sz="3400" b="1" dirty="0"/>
              <a:t>Responsibilities: </a:t>
            </a:r>
            <a:r>
              <a:rPr lang="en-US" sz="3400" dirty="0">
                <a:solidFill>
                  <a:srgbClr val="C00000"/>
                </a:solidFill>
              </a:rPr>
              <a:t>Collaborate with data scientists and business analysts </a:t>
            </a:r>
            <a:r>
              <a:rPr lang="en-US" sz="3400" dirty="0"/>
              <a:t>to ensure alignment between the business objectives and the analytics back-end of the software they are working to produce or modify, as well as ensure the scalability and security of the final product</a:t>
            </a:r>
          </a:p>
          <a:p>
            <a:pPr lvl="0" algn="just"/>
            <a:r>
              <a:rPr lang="en-US" sz="3400" b="1" dirty="0"/>
              <a:t>Programming languages required: </a:t>
            </a:r>
            <a:r>
              <a:rPr lang="en-US" sz="3400" dirty="0"/>
              <a:t>Java, Python, C, C++</a:t>
            </a:r>
          </a:p>
          <a:p>
            <a:pPr lvl="0" algn="just"/>
            <a:r>
              <a:rPr lang="en-US" sz="3400" b="1" dirty="0"/>
              <a:t>Tools/skills required: </a:t>
            </a:r>
            <a:r>
              <a:rPr lang="en-US" sz="3400" dirty="0"/>
              <a:t>Experience with machine learning and deep learning frameworks, understanding of mathematics including linear algebra and statistics, </a:t>
            </a:r>
            <a:r>
              <a:rPr lang="en-US" sz="3400" dirty="0">
                <a:solidFill>
                  <a:schemeClr val="accent6">
                    <a:lumMod val="75000"/>
                  </a:schemeClr>
                </a:solidFill>
              </a:rPr>
              <a:t>strong programming and debugging skills</a:t>
            </a:r>
            <a:r>
              <a:rPr lang="en-US" sz="3400" dirty="0"/>
              <a:t>, data processing, writing and communication and attention to detail</a:t>
            </a:r>
          </a:p>
          <a:p>
            <a:pPr lvl="0" algn="just"/>
            <a:r>
              <a:rPr lang="en-US" sz="3400" b="1" dirty="0"/>
              <a:t>Growth potential:</a:t>
            </a:r>
            <a:r>
              <a:rPr lang="en-US" sz="3400" dirty="0"/>
              <a:t> Given the fact that this is a relatively new role within the industry, the opportunities for individuals holding this role are virtually endless</a:t>
            </a:r>
          </a:p>
          <a:p>
            <a:pPr lvl="0" algn="just"/>
            <a:r>
              <a:rPr lang="en-US" sz="3400" b="1" dirty="0"/>
              <a:t>Top industries:</a:t>
            </a:r>
            <a:r>
              <a:rPr lang="en-US" sz="3400" dirty="0"/>
              <a:t> Retail, healthcare, research and development, government and defense, IT services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Marketing Data Scientist</a:t>
            </a:r>
            <a:br>
              <a:rPr lang="en-US" b="1" dirty="0"/>
            </a:br>
            <a:endParaRPr lang="en-US" dirty="0"/>
          </a:p>
        </p:txBody>
      </p:sp>
      <p:sp>
        <p:nvSpPr>
          <p:cNvPr id="3" name="Content Placeholder 2"/>
          <p:cNvSpPr>
            <a:spLocks noGrp="1"/>
          </p:cNvSpPr>
          <p:nvPr>
            <p:ph idx="1"/>
          </p:nvPr>
        </p:nvSpPr>
        <p:spPr>
          <a:xfrm>
            <a:off x="457200" y="762000"/>
            <a:ext cx="8458200" cy="5364163"/>
          </a:xfrm>
        </p:spPr>
        <p:txBody>
          <a:bodyPr>
            <a:normAutofit fontScale="70000" lnSpcReduction="20000"/>
          </a:bodyPr>
          <a:lstStyle/>
          <a:p>
            <a:pPr algn="just"/>
            <a:r>
              <a:rPr lang="en-US" dirty="0"/>
              <a:t>When a company builds a new campaign, it’s up to the Marketing Data Scientist to </a:t>
            </a:r>
            <a:r>
              <a:rPr lang="en-US" dirty="0">
                <a:solidFill>
                  <a:srgbClr val="7030A0"/>
                </a:solidFill>
              </a:rPr>
              <a:t>analyze company data and user research to inform the marketing strategy around the launch and measure its outcomes</a:t>
            </a:r>
            <a:r>
              <a:rPr lang="en-US" dirty="0"/>
              <a:t>. On a granular level, this could involve anything from </a:t>
            </a:r>
            <a:r>
              <a:rPr lang="en-US" dirty="0">
                <a:solidFill>
                  <a:srgbClr val="FF0000"/>
                </a:solidFill>
              </a:rPr>
              <a:t>email marketing and search engine optimization (SEO) to web analytics and growth hacking</a:t>
            </a:r>
          </a:p>
          <a:p>
            <a:pPr lvl="0"/>
            <a:r>
              <a:rPr lang="en-US" b="1" dirty="0"/>
              <a:t>Responsibilities: </a:t>
            </a:r>
            <a:r>
              <a:rPr lang="en-US" dirty="0"/>
              <a:t>Gather and analyze data to objectively strategize the launch and evolution of a business’s promotions and marketing campaigns while communicating between stakeholders</a:t>
            </a:r>
          </a:p>
          <a:p>
            <a:pPr lvl="0"/>
            <a:r>
              <a:rPr lang="en-US" b="1" dirty="0"/>
              <a:t>Programming languages required: </a:t>
            </a:r>
            <a:r>
              <a:rPr lang="en-US" dirty="0"/>
              <a:t>SQL, Python, R, Tableau</a:t>
            </a:r>
          </a:p>
          <a:p>
            <a:pPr lvl="0"/>
            <a:r>
              <a:rPr lang="en-US" b="1" dirty="0"/>
              <a:t>Tools/skills required: </a:t>
            </a:r>
            <a:r>
              <a:rPr lang="en-US" dirty="0"/>
              <a:t>Solid understanding of data analytics, objective thinking, </a:t>
            </a:r>
            <a:r>
              <a:rPr lang="en-US" dirty="0">
                <a:solidFill>
                  <a:srgbClr val="FF0000"/>
                </a:solidFill>
              </a:rPr>
              <a:t>strong communication </a:t>
            </a:r>
            <a:r>
              <a:rPr lang="en-US" dirty="0"/>
              <a:t>and adaptability</a:t>
            </a:r>
          </a:p>
          <a:p>
            <a:pPr lvl="0"/>
            <a:r>
              <a:rPr lang="en-US" b="1" dirty="0"/>
              <a:t>Growth potential:</a:t>
            </a:r>
            <a:r>
              <a:rPr lang="en-US" dirty="0"/>
              <a:t> With so many specialties to choose from, the sky’s the limit for individuals holding a Marketing Data Scientist role, some of whom go on to hold senior-level positions or even start their own companies</a:t>
            </a:r>
          </a:p>
          <a:p>
            <a:pPr lvl="0"/>
            <a:r>
              <a:rPr lang="en-US" b="1" dirty="0"/>
              <a:t>Top industries:</a:t>
            </a:r>
            <a:r>
              <a:rPr lang="en-US" dirty="0"/>
              <a:t> Banking and finance, advertising, retail, technology, travel</a:t>
            </a:r>
          </a:p>
          <a:p>
            <a:pPr algn="just"/>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Machine Learning Engineer</a:t>
            </a:r>
            <a:br>
              <a:rPr lang="en-US" b="1" dirty="0"/>
            </a:br>
            <a:endParaRPr lang="en-US" dirty="0"/>
          </a:p>
        </p:txBody>
      </p:sp>
      <p:sp>
        <p:nvSpPr>
          <p:cNvPr id="3" name="Content Placeholder 2"/>
          <p:cNvSpPr>
            <a:spLocks noGrp="1"/>
          </p:cNvSpPr>
          <p:nvPr>
            <p:ph idx="1"/>
          </p:nvPr>
        </p:nvSpPr>
        <p:spPr>
          <a:xfrm>
            <a:off x="457200" y="914400"/>
            <a:ext cx="8229600" cy="5334000"/>
          </a:xfrm>
        </p:spPr>
        <p:txBody>
          <a:bodyPr>
            <a:normAutofit fontScale="62500" lnSpcReduction="20000"/>
          </a:bodyPr>
          <a:lstStyle/>
          <a:p>
            <a:pPr lvl="0">
              <a:buNone/>
            </a:pPr>
            <a:r>
              <a:rPr lang="en-US" dirty="0"/>
              <a:t>	While Data Scientists build a company’s machine learning models and Data Analysts determine which data is worthy of exploring, it’s the Machine Learning Engineer who </a:t>
            </a:r>
            <a:r>
              <a:rPr lang="en-US" dirty="0">
                <a:solidFill>
                  <a:srgbClr val="FF0000"/>
                </a:solidFill>
              </a:rPr>
              <a:t>wrangles and applies the algorithms to the datasets. </a:t>
            </a:r>
            <a:r>
              <a:rPr lang="en-US" dirty="0"/>
              <a:t>There’s plenty of trial-and-error involved in the job, so </a:t>
            </a:r>
            <a:r>
              <a:rPr lang="en-US" dirty="0">
                <a:solidFill>
                  <a:srgbClr val="0070C0"/>
                </a:solidFill>
              </a:rPr>
              <a:t>persistence and resilience</a:t>
            </a:r>
            <a:r>
              <a:rPr lang="en-US" dirty="0"/>
              <a:t> are key contributors to success</a:t>
            </a:r>
            <a:endParaRPr lang="en-US" b="1" dirty="0"/>
          </a:p>
          <a:p>
            <a:pPr lvl="0"/>
            <a:endParaRPr lang="en-US" b="1" dirty="0"/>
          </a:p>
          <a:p>
            <a:pPr lvl="0"/>
            <a:r>
              <a:rPr lang="en-US" b="1" dirty="0"/>
              <a:t>Responsibilities: </a:t>
            </a:r>
            <a:r>
              <a:rPr lang="en-US" dirty="0"/>
              <a:t>Processing data provided by a company’s Data Analyst using machine learning algorithms developed by the Data Scientist to glean insights that will ultimately drive business decisions</a:t>
            </a:r>
          </a:p>
          <a:p>
            <a:pPr lvl="0"/>
            <a:r>
              <a:rPr lang="en-US" b="1" dirty="0"/>
              <a:t>Programming languages required: </a:t>
            </a:r>
            <a:r>
              <a:rPr lang="en-US" dirty="0"/>
              <a:t>R, Java, Python, C++</a:t>
            </a:r>
          </a:p>
          <a:p>
            <a:pPr lvl="0"/>
            <a:r>
              <a:rPr lang="en-US" b="1" dirty="0"/>
              <a:t>Tools/skills required: </a:t>
            </a:r>
            <a:r>
              <a:rPr lang="en-US" dirty="0"/>
              <a:t>Strong communication paired with an understanding of </a:t>
            </a:r>
            <a:r>
              <a:rPr lang="en-US" dirty="0">
                <a:solidFill>
                  <a:schemeClr val="tx2">
                    <a:lumMod val="60000"/>
                    <a:lumOff val="40000"/>
                  </a:schemeClr>
                </a:solidFill>
              </a:rPr>
              <a:t>data structures, vectors, matrices, derivatives and integrals, as well as statistical concepts and probability theory</a:t>
            </a:r>
          </a:p>
          <a:p>
            <a:pPr lvl="0"/>
            <a:r>
              <a:rPr lang="en-US" b="1" dirty="0"/>
              <a:t>Growth potential:</a:t>
            </a:r>
            <a:r>
              <a:rPr lang="en-US" dirty="0"/>
              <a:t> Many Machine Learning Engineers progress to become more specialized in deep learning methods, while others transition to machine learning researchers or leads on data engineering teams</a:t>
            </a:r>
          </a:p>
          <a:p>
            <a:pPr lvl="0"/>
            <a:r>
              <a:rPr lang="en-US" b="1" dirty="0"/>
              <a:t>Top industries:</a:t>
            </a:r>
            <a:r>
              <a:rPr lang="en-US" dirty="0"/>
              <a:t> Healthcare, financial services, retail, government, transportation</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200661"/>
            <a:ext cx="6934199" cy="538609"/>
          </a:xfrm>
          <a:prstGeom prst="rect">
            <a:avLst/>
          </a:prstGeom>
        </p:spPr>
        <p:txBody>
          <a:bodyPr vert="horz" wrap="square" lIns="0" tIns="15240" rIns="0" bIns="0" rtlCol="0">
            <a:spAutoFit/>
          </a:bodyPr>
          <a:lstStyle/>
          <a:p>
            <a:pPr marL="12700">
              <a:lnSpc>
                <a:spcPct val="100000"/>
              </a:lnSpc>
              <a:spcBef>
                <a:spcPts val="120"/>
              </a:spcBef>
            </a:pPr>
            <a:r>
              <a:rPr sz="3400" spc="-85" dirty="0"/>
              <a:t>D</a:t>
            </a:r>
            <a:r>
              <a:rPr sz="2700" spc="-85" dirty="0"/>
              <a:t>ATA</a:t>
            </a:r>
            <a:r>
              <a:rPr sz="2700" spc="175" dirty="0"/>
              <a:t> </a:t>
            </a:r>
            <a:r>
              <a:rPr sz="3400" spc="20" dirty="0"/>
              <a:t>S</a:t>
            </a:r>
            <a:r>
              <a:rPr sz="2700" spc="20" dirty="0"/>
              <a:t>CIENCE</a:t>
            </a:r>
            <a:r>
              <a:rPr sz="2700" spc="-5" dirty="0"/>
              <a:t> </a:t>
            </a:r>
            <a:r>
              <a:rPr sz="3400" dirty="0"/>
              <a:t>A</a:t>
            </a:r>
            <a:r>
              <a:rPr sz="2700" dirty="0"/>
              <a:t>PPLICATION</a:t>
            </a:r>
            <a:r>
              <a:rPr sz="2700" spc="175" dirty="0"/>
              <a:t> </a:t>
            </a:r>
            <a:r>
              <a:rPr sz="3400" spc="20" dirty="0"/>
              <a:t>E</a:t>
            </a:r>
            <a:r>
              <a:rPr sz="2700" spc="20" dirty="0"/>
              <a:t>XAMPLES</a:t>
            </a:r>
            <a:endParaRPr sz="2700"/>
          </a:p>
        </p:txBody>
      </p:sp>
      <p:sp>
        <p:nvSpPr>
          <p:cNvPr id="3" name="object 3"/>
          <p:cNvSpPr txBox="1"/>
          <p:nvPr/>
        </p:nvSpPr>
        <p:spPr>
          <a:xfrm>
            <a:off x="381000" y="834389"/>
            <a:ext cx="4392930" cy="4693336"/>
          </a:xfrm>
          <a:prstGeom prst="rect">
            <a:avLst/>
          </a:prstGeom>
        </p:spPr>
        <p:txBody>
          <a:bodyPr vert="horz" wrap="square" lIns="0" tIns="181610" rIns="0" bIns="0" rtlCol="0">
            <a:spAutoFit/>
          </a:bodyPr>
          <a:lstStyle/>
          <a:p>
            <a:pPr marL="241300" indent="-228600">
              <a:lnSpc>
                <a:spcPct val="100000"/>
              </a:lnSpc>
              <a:spcBef>
                <a:spcPts val="1430"/>
              </a:spcBef>
              <a:buClr>
                <a:srgbClr val="B71E42"/>
              </a:buClr>
              <a:buChar char="•"/>
              <a:tabLst>
                <a:tab pos="241300" algn="l"/>
              </a:tabLst>
            </a:pPr>
            <a:r>
              <a:rPr sz="2800" spc="-5" dirty="0">
                <a:latin typeface="Arial MT"/>
                <a:cs typeface="Arial MT"/>
              </a:rPr>
              <a:t>Fraud</a:t>
            </a:r>
            <a:r>
              <a:rPr sz="2800" spc="-25" dirty="0">
                <a:latin typeface="Arial MT"/>
                <a:cs typeface="Arial MT"/>
              </a:rPr>
              <a:t> </a:t>
            </a:r>
            <a:r>
              <a:rPr sz="2800" spc="-5" dirty="0">
                <a:latin typeface="Arial MT"/>
                <a:cs typeface="Arial MT"/>
              </a:rPr>
              <a:t>detection</a:t>
            </a:r>
            <a:endParaRPr sz="2800">
              <a:latin typeface="Arial MT"/>
              <a:cs typeface="Arial MT"/>
            </a:endParaRPr>
          </a:p>
          <a:p>
            <a:pPr marL="698500" lvl="1" indent="-228600">
              <a:lnSpc>
                <a:spcPct val="100000"/>
              </a:lnSpc>
              <a:spcBef>
                <a:spcPts val="1140"/>
              </a:spcBef>
              <a:buClr>
                <a:srgbClr val="B71E42"/>
              </a:buClr>
              <a:buChar char="•"/>
              <a:tabLst>
                <a:tab pos="698500" algn="l"/>
              </a:tabLst>
            </a:pPr>
            <a:r>
              <a:rPr sz="2400" spc="-5" dirty="0">
                <a:latin typeface="Arial MT"/>
                <a:cs typeface="Arial MT"/>
              </a:rPr>
              <a:t>Investigate</a:t>
            </a:r>
            <a:r>
              <a:rPr sz="2400" dirty="0">
                <a:latin typeface="Arial MT"/>
                <a:cs typeface="Arial MT"/>
              </a:rPr>
              <a:t> </a:t>
            </a:r>
            <a:r>
              <a:rPr sz="2400" spc="-5" dirty="0">
                <a:latin typeface="Arial MT"/>
                <a:cs typeface="Arial MT"/>
              </a:rPr>
              <a:t>fraud</a:t>
            </a:r>
            <a:r>
              <a:rPr sz="2400" dirty="0">
                <a:latin typeface="Arial MT"/>
                <a:cs typeface="Arial MT"/>
              </a:rPr>
              <a:t> </a:t>
            </a:r>
            <a:r>
              <a:rPr sz="2400" spc="-5" dirty="0">
                <a:latin typeface="Arial MT"/>
                <a:cs typeface="Arial MT"/>
              </a:rPr>
              <a:t>patterns </a:t>
            </a:r>
            <a:r>
              <a:rPr sz="2400" dirty="0">
                <a:latin typeface="Arial MT"/>
                <a:cs typeface="Arial MT"/>
              </a:rPr>
              <a:t>in past</a:t>
            </a:r>
            <a:r>
              <a:rPr sz="2400" spc="-5" dirty="0">
                <a:latin typeface="Arial MT"/>
                <a:cs typeface="Arial MT"/>
              </a:rPr>
              <a:t> data</a:t>
            </a:r>
            <a:endParaRPr sz="2400">
              <a:latin typeface="Arial MT"/>
              <a:cs typeface="Arial MT"/>
            </a:endParaRPr>
          </a:p>
          <a:p>
            <a:pPr marL="698500" lvl="1" indent="-228600">
              <a:lnSpc>
                <a:spcPct val="100000"/>
              </a:lnSpc>
              <a:spcBef>
                <a:spcPts val="1120"/>
              </a:spcBef>
              <a:buClr>
                <a:srgbClr val="B71E42"/>
              </a:buClr>
              <a:buChar char="•"/>
              <a:tabLst>
                <a:tab pos="698500" algn="l"/>
              </a:tabLst>
            </a:pPr>
            <a:r>
              <a:rPr sz="2400" dirty="0">
                <a:latin typeface="Arial MT"/>
                <a:cs typeface="Arial MT"/>
              </a:rPr>
              <a:t>Early</a:t>
            </a:r>
            <a:r>
              <a:rPr sz="2400" spc="-15" dirty="0">
                <a:latin typeface="Arial MT"/>
                <a:cs typeface="Arial MT"/>
              </a:rPr>
              <a:t> </a:t>
            </a:r>
            <a:r>
              <a:rPr sz="2400" spc="-5" dirty="0">
                <a:latin typeface="Arial MT"/>
                <a:cs typeface="Arial MT"/>
              </a:rPr>
              <a:t>detection </a:t>
            </a:r>
            <a:r>
              <a:rPr sz="2400" dirty="0">
                <a:latin typeface="Arial MT"/>
                <a:cs typeface="Arial MT"/>
              </a:rPr>
              <a:t>is</a:t>
            </a:r>
            <a:r>
              <a:rPr sz="2400" spc="-10" dirty="0">
                <a:latin typeface="Arial MT"/>
                <a:cs typeface="Arial MT"/>
              </a:rPr>
              <a:t> </a:t>
            </a:r>
            <a:r>
              <a:rPr sz="2400" spc="-5" dirty="0">
                <a:latin typeface="Arial MT"/>
                <a:cs typeface="Arial MT"/>
              </a:rPr>
              <a:t>important</a:t>
            </a:r>
            <a:endParaRPr sz="2400">
              <a:latin typeface="Arial MT"/>
              <a:cs typeface="Arial MT"/>
            </a:endParaRPr>
          </a:p>
          <a:p>
            <a:pPr marL="1155700" lvl="2" indent="-228600">
              <a:lnSpc>
                <a:spcPct val="100000"/>
              </a:lnSpc>
              <a:spcBef>
                <a:spcPts val="1120"/>
              </a:spcBef>
              <a:buClr>
                <a:srgbClr val="B71E42"/>
              </a:buClr>
              <a:buChar char="•"/>
              <a:tabLst>
                <a:tab pos="1155065" algn="l"/>
                <a:tab pos="1155700" algn="l"/>
              </a:tabLst>
            </a:pPr>
            <a:r>
              <a:rPr sz="2000" spc="-5" dirty="0">
                <a:latin typeface="Arial MT"/>
                <a:cs typeface="Arial MT"/>
              </a:rPr>
              <a:t>Before</a:t>
            </a:r>
            <a:r>
              <a:rPr sz="2000" spc="-10" dirty="0">
                <a:latin typeface="Arial MT"/>
                <a:cs typeface="Arial MT"/>
              </a:rPr>
              <a:t> </a:t>
            </a:r>
            <a:r>
              <a:rPr sz="2000" dirty="0">
                <a:latin typeface="Arial MT"/>
                <a:cs typeface="Arial MT"/>
              </a:rPr>
              <a:t>damage</a:t>
            </a:r>
            <a:r>
              <a:rPr sz="2000" spc="-10" dirty="0">
                <a:latin typeface="Arial MT"/>
                <a:cs typeface="Arial MT"/>
              </a:rPr>
              <a:t> </a:t>
            </a:r>
            <a:r>
              <a:rPr sz="2000" spc="-5" dirty="0">
                <a:latin typeface="Arial MT"/>
                <a:cs typeface="Arial MT"/>
              </a:rPr>
              <a:t>propagates</a:t>
            </a:r>
            <a:endParaRPr sz="2000">
              <a:latin typeface="Arial MT"/>
              <a:cs typeface="Arial MT"/>
            </a:endParaRPr>
          </a:p>
          <a:p>
            <a:pPr marL="1155700" lvl="2" indent="-228600">
              <a:lnSpc>
                <a:spcPct val="100000"/>
              </a:lnSpc>
              <a:spcBef>
                <a:spcPts val="1000"/>
              </a:spcBef>
              <a:buClr>
                <a:srgbClr val="B71E42"/>
              </a:buClr>
              <a:buChar char="•"/>
              <a:tabLst>
                <a:tab pos="1155065" algn="l"/>
                <a:tab pos="1155700" algn="l"/>
              </a:tabLst>
            </a:pPr>
            <a:r>
              <a:rPr sz="2000" dirty="0">
                <a:latin typeface="Arial MT"/>
                <a:cs typeface="Arial MT"/>
              </a:rPr>
              <a:t>Harder</a:t>
            </a:r>
            <a:r>
              <a:rPr sz="2000" spc="-15" dirty="0">
                <a:latin typeface="Arial MT"/>
                <a:cs typeface="Arial MT"/>
              </a:rPr>
              <a:t> </a:t>
            </a:r>
            <a:r>
              <a:rPr sz="2000" spc="-5" dirty="0">
                <a:latin typeface="Arial MT"/>
                <a:cs typeface="Arial MT"/>
              </a:rPr>
              <a:t>than</a:t>
            </a:r>
            <a:r>
              <a:rPr sz="2000" spc="-10" dirty="0">
                <a:latin typeface="Arial MT"/>
                <a:cs typeface="Arial MT"/>
              </a:rPr>
              <a:t> </a:t>
            </a:r>
            <a:r>
              <a:rPr sz="2000" spc="-5" dirty="0">
                <a:latin typeface="Arial MT"/>
                <a:cs typeface="Arial MT"/>
              </a:rPr>
              <a:t>late detection</a:t>
            </a:r>
            <a:endParaRPr sz="2000">
              <a:latin typeface="Arial MT"/>
              <a:cs typeface="Arial MT"/>
            </a:endParaRPr>
          </a:p>
          <a:p>
            <a:pPr marL="698500" lvl="1" indent="-228600">
              <a:lnSpc>
                <a:spcPct val="100000"/>
              </a:lnSpc>
              <a:spcBef>
                <a:spcPts val="1000"/>
              </a:spcBef>
              <a:buClr>
                <a:srgbClr val="B71E42"/>
              </a:buClr>
              <a:buChar char="•"/>
              <a:tabLst>
                <a:tab pos="698500" algn="l"/>
              </a:tabLst>
            </a:pPr>
            <a:r>
              <a:rPr sz="2400" dirty="0">
                <a:latin typeface="Arial MT"/>
                <a:cs typeface="Arial MT"/>
              </a:rPr>
              <a:t>Precision</a:t>
            </a:r>
            <a:r>
              <a:rPr sz="2400" spc="-20" dirty="0">
                <a:latin typeface="Arial MT"/>
                <a:cs typeface="Arial MT"/>
              </a:rPr>
              <a:t> </a:t>
            </a:r>
            <a:r>
              <a:rPr sz="2400" dirty="0">
                <a:latin typeface="Arial MT"/>
                <a:cs typeface="Arial MT"/>
              </a:rPr>
              <a:t>is</a:t>
            </a:r>
            <a:r>
              <a:rPr sz="2400" spc="-25" dirty="0">
                <a:latin typeface="Arial MT"/>
                <a:cs typeface="Arial MT"/>
              </a:rPr>
              <a:t> </a:t>
            </a:r>
            <a:r>
              <a:rPr sz="2400" spc="-5" dirty="0">
                <a:latin typeface="Arial MT"/>
                <a:cs typeface="Arial MT"/>
              </a:rPr>
              <a:t>important</a:t>
            </a:r>
            <a:endParaRPr sz="2400">
              <a:latin typeface="Arial MT"/>
              <a:cs typeface="Arial MT"/>
            </a:endParaRPr>
          </a:p>
          <a:p>
            <a:pPr marL="1155700" marR="5080" lvl="2" indent="-228600">
              <a:lnSpc>
                <a:spcPct val="120800"/>
              </a:lnSpc>
              <a:spcBef>
                <a:spcPts val="520"/>
              </a:spcBef>
              <a:buClr>
                <a:srgbClr val="B71E42"/>
              </a:buClr>
              <a:buChar char="•"/>
              <a:tabLst>
                <a:tab pos="1155065" algn="l"/>
                <a:tab pos="1155700" algn="l"/>
              </a:tabLst>
            </a:pPr>
            <a:r>
              <a:rPr sz="2000" spc="-5" dirty="0">
                <a:latin typeface="Arial MT"/>
                <a:cs typeface="Arial MT"/>
              </a:rPr>
              <a:t>False</a:t>
            </a:r>
            <a:r>
              <a:rPr sz="2000" dirty="0">
                <a:latin typeface="Arial MT"/>
                <a:cs typeface="Arial MT"/>
              </a:rPr>
              <a:t> </a:t>
            </a:r>
            <a:r>
              <a:rPr sz="2000" spc="-5" dirty="0">
                <a:latin typeface="Arial MT"/>
                <a:cs typeface="Arial MT"/>
              </a:rPr>
              <a:t>positive</a:t>
            </a:r>
            <a:r>
              <a:rPr sz="2000" spc="5" dirty="0">
                <a:latin typeface="Arial MT"/>
                <a:cs typeface="Arial MT"/>
              </a:rPr>
              <a:t> </a:t>
            </a:r>
            <a:r>
              <a:rPr sz="2000" dirty="0">
                <a:latin typeface="Arial MT"/>
                <a:cs typeface="Arial MT"/>
              </a:rPr>
              <a:t>and</a:t>
            </a:r>
            <a:r>
              <a:rPr sz="2000" spc="5" dirty="0">
                <a:latin typeface="Arial MT"/>
                <a:cs typeface="Arial MT"/>
              </a:rPr>
              <a:t> </a:t>
            </a:r>
            <a:r>
              <a:rPr sz="2000" spc="-5" dirty="0">
                <a:latin typeface="Arial MT"/>
                <a:cs typeface="Arial MT"/>
              </a:rPr>
              <a:t>false</a:t>
            </a:r>
            <a:r>
              <a:rPr sz="2000" spc="5" dirty="0">
                <a:latin typeface="Arial MT"/>
                <a:cs typeface="Arial MT"/>
              </a:rPr>
              <a:t> </a:t>
            </a:r>
            <a:r>
              <a:rPr sz="2000" spc="-5" dirty="0">
                <a:latin typeface="Arial MT"/>
                <a:cs typeface="Arial MT"/>
              </a:rPr>
              <a:t>negative</a:t>
            </a:r>
            <a:r>
              <a:rPr sz="2000" spc="5" dirty="0">
                <a:latin typeface="Arial MT"/>
                <a:cs typeface="Arial MT"/>
              </a:rPr>
              <a:t> </a:t>
            </a:r>
            <a:r>
              <a:rPr sz="2000" dirty="0">
                <a:latin typeface="Arial MT"/>
                <a:cs typeface="Arial MT"/>
              </a:rPr>
              <a:t>are </a:t>
            </a:r>
            <a:r>
              <a:rPr sz="2000" spc="-5" dirty="0">
                <a:latin typeface="Arial MT"/>
                <a:cs typeface="Arial MT"/>
              </a:rPr>
              <a:t>both </a:t>
            </a:r>
            <a:r>
              <a:rPr sz="2000" spc="-540" dirty="0">
                <a:latin typeface="Arial MT"/>
                <a:cs typeface="Arial MT"/>
              </a:rPr>
              <a:t> </a:t>
            </a:r>
            <a:r>
              <a:rPr sz="2000" dirty="0">
                <a:latin typeface="Arial MT"/>
                <a:cs typeface="Arial MT"/>
              </a:rPr>
              <a:t>bad</a:t>
            </a:r>
            <a:endParaRPr sz="2000">
              <a:latin typeface="Arial MT"/>
              <a:cs typeface="Arial MT"/>
            </a:endParaRPr>
          </a:p>
          <a:p>
            <a:pPr marL="698500" lvl="1" indent="-228600">
              <a:lnSpc>
                <a:spcPct val="100000"/>
              </a:lnSpc>
              <a:spcBef>
                <a:spcPts val="1000"/>
              </a:spcBef>
              <a:buClr>
                <a:srgbClr val="B71E42"/>
              </a:buClr>
              <a:buChar char="•"/>
              <a:tabLst>
                <a:tab pos="698500" algn="l"/>
              </a:tabLst>
            </a:pPr>
            <a:r>
              <a:rPr sz="2400" spc="-5" dirty="0">
                <a:latin typeface="Arial MT"/>
                <a:cs typeface="Arial MT"/>
              </a:rPr>
              <a:t>Real-time</a:t>
            </a:r>
            <a:r>
              <a:rPr sz="2400" spc="-10" dirty="0">
                <a:latin typeface="Arial MT"/>
                <a:cs typeface="Arial MT"/>
              </a:rPr>
              <a:t> </a:t>
            </a:r>
            <a:r>
              <a:rPr sz="2400" spc="-5" dirty="0">
                <a:latin typeface="Arial MT"/>
                <a:cs typeface="Arial MT"/>
              </a:rPr>
              <a:t>analytics</a:t>
            </a:r>
            <a:endParaRPr sz="2400">
              <a:latin typeface="Arial MT"/>
              <a:cs typeface="Arial MT"/>
            </a:endParaRPr>
          </a:p>
        </p:txBody>
      </p:sp>
      <p:pic>
        <p:nvPicPr>
          <p:cNvPr id="4" name="object 4"/>
          <p:cNvPicPr/>
          <p:nvPr/>
        </p:nvPicPr>
        <p:blipFill>
          <a:blip r:embed="rId2" cstate="print"/>
          <a:stretch>
            <a:fillRect/>
          </a:stretch>
        </p:blipFill>
        <p:spPr>
          <a:xfrm>
            <a:off x="4819650" y="1371600"/>
            <a:ext cx="3990975" cy="4076700"/>
          </a:xfrm>
          <a:prstGeom prst="rect">
            <a:avLst/>
          </a:prstGeom>
        </p:spPr>
      </p:pic>
      <p:sp>
        <p:nvSpPr>
          <p:cNvPr id="5" name="object 5"/>
          <p:cNvSpPr txBox="1">
            <a:spLocks noGrp="1"/>
          </p:cNvSpPr>
          <p:nvPr>
            <p:ph type="ftr" sz="quarter" idx="4294967295"/>
          </p:nvPr>
        </p:nvSpPr>
        <p:spPr>
          <a:xfrm>
            <a:off x="133350" y="6518907"/>
            <a:ext cx="1473517" cy="423193"/>
          </a:xfrm>
          <a:prstGeom prst="rect">
            <a:avLst/>
          </a:prstGeom>
        </p:spPr>
        <p:txBody>
          <a:bodyPr vert="horz" wrap="square" lIns="0" tIns="0" rIns="0" bIns="0" rtlCol="0">
            <a:spAutoFit/>
          </a:bodyPr>
          <a:lstStyle/>
          <a:p>
            <a:pPr marL="12700">
              <a:lnSpc>
                <a:spcPts val="1070"/>
              </a:lnSpc>
            </a:pPr>
            <a:r>
              <a:rPr dirty="0"/>
              <a:t>Canadian</a:t>
            </a:r>
            <a:r>
              <a:rPr spc="-25" dirty="0"/>
              <a:t> </a:t>
            </a:r>
            <a:r>
              <a:rPr dirty="0"/>
              <a:t>Data</a:t>
            </a:r>
            <a:r>
              <a:rPr spc="-25" dirty="0"/>
              <a:t> </a:t>
            </a:r>
            <a:r>
              <a:rPr dirty="0"/>
              <a:t>Science</a:t>
            </a:r>
            <a:r>
              <a:rPr spc="-25" dirty="0"/>
              <a:t> </a:t>
            </a:r>
            <a:r>
              <a:rPr spc="-5" dirty="0"/>
              <a:t>Workshop</a:t>
            </a:r>
          </a:p>
        </p:txBody>
      </p:sp>
      <p:sp>
        <p:nvSpPr>
          <p:cNvPr id="6" name="object 6"/>
          <p:cNvSpPr txBox="1"/>
          <p:nvPr/>
        </p:nvSpPr>
        <p:spPr>
          <a:xfrm>
            <a:off x="8866524" y="6523032"/>
            <a:ext cx="163353" cy="282129"/>
          </a:xfrm>
          <a:prstGeom prst="rect">
            <a:avLst/>
          </a:prstGeom>
        </p:spPr>
        <p:txBody>
          <a:bodyPr vert="horz" wrap="square" lIns="0" tIns="0" rIns="0" bIns="0" rtlCol="0">
            <a:spAutoFit/>
          </a:bodyPr>
          <a:lstStyle/>
          <a:p>
            <a:pPr marL="38100">
              <a:lnSpc>
                <a:spcPts val="1070"/>
              </a:lnSpc>
            </a:pPr>
            <a:r>
              <a:rPr sz="1000" dirty="0">
                <a:solidFill>
                  <a:srgbClr val="888888"/>
                </a:solidFill>
                <a:latin typeface="Arial MT"/>
                <a:cs typeface="Arial MT"/>
              </a:rPr>
              <a:t>11</a:t>
            </a:r>
            <a:endParaRPr sz="10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7FFA5-91B0-E93E-7677-5337AAA0C660}"/>
              </a:ext>
            </a:extLst>
          </p:cNvPr>
          <p:cNvSpPr>
            <a:spLocks noGrp="1"/>
          </p:cNvSpPr>
          <p:nvPr>
            <p:ph type="title"/>
          </p:nvPr>
        </p:nvSpPr>
        <p:spPr>
          <a:xfrm>
            <a:off x="457200" y="76200"/>
            <a:ext cx="8229600" cy="838200"/>
          </a:xfrm>
        </p:spPr>
        <p:txBody>
          <a:bodyPr>
            <a:normAutofit/>
          </a:bodyPr>
          <a:lstStyle/>
          <a:p>
            <a:r>
              <a:rPr lang="en-IN" b="1" dirty="0"/>
              <a:t>Data / Information / Knowledge</a:t>
            </a:r>
          </a:p>
        </p:txBody>
      </p:sp>
      <p:pic>
        <p:nvPicPr>
          <p:cNvPr id="5" name="Content Placeholder 4">
            <a:extLst>
              <a:ext uri="{FF2B5EF4-FFF2-40B4-BE49-F238E27FC236}">
                <a16:creationId xmlns:a16="http://schemas.microsoft.com/office/drawing/2014/main" id="{8F0E216B-82F7-9FF3-D74E-E3A2BEA9453D}"/>
              </a:ext>
            </a:extLst>
          </p:cNvPr>
          <p:cNvPicPr>
            <a:picLocks noGrp="1" noChangeAspect="1"/>
          </p:cNvPicPr>
          <p:nvPr>
            <p:ph idx="1"/>
          </p:nvPr>
        </p:nvPicPr>
        <p:blipFill>
          <a:blip r:embed="rId2"/>
          <a:stretch>
            <a:fillRect/>
          </a:stretch>
        </p:blipFill>
        <p:spPr>
          <a:xfrm>
            <a:off x="457200" y="1143000"/>
            <a:ext cx="8229600" cy="5715000"/>
          </a:xfrm>
        </p:spPr>
      </p:pic>
    </p:spTree>
    <p:extLst>
      <p:ext uri="{BB962C8B-B14F-4D97-AF65-F5344CB8AC3E}">
        <p14:creationId xmlns:p14="http://schemas.microsoft.com/office/powerpoint/2010/main" val="2484093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200661"/>
            <a:ext cx="6476999" cy="538609"/>
          </a:xfrm>
          <a:prstGeom prst="rect">
            <a:avLst/>
          </a:prstGeom>
        </p:spPr>
        <p:txBody>
          <a:bodyPr vert="horz" wrap="square" lIns="0" tIns="15240" rIns="0" bIns="0" rtlCol="0">
            <a:spAutoFit/>
          </a:bodyPr>
          <a:lstStyle/>
          <a:p>
            <a:pPr marL="12700">
              <a:lnSpc>
                <a:spcPct val="100000"/>
              </a:lnSpc>
              <a:spcBef>
                <a:spcPts val="120"/>
              </a:spcBef>
            </a:pPr>
            <a:r>
              <a:rPr sz="3400" spc="-85" dirty="0"/>
              <a:t>D</a:t>
            </a:r>
            <a:r>
              <a:rPr sz="2700" spc="-85" dirty="0"/>
              <a:t>ATA</a:t>
            </a:r>
            <a:r>
              <a:rPr sz="2700" spc="175" dirty="0"/>
              <a:t> </a:t>
            </a:r>
            <a:r>
              <a:rPr sz="3400" spc="20" dirty="0"/>
              <a:t>S</a:t>
            </a:r>
            <a:r>
              <a:rPr sz="2700" spc="20" dirty="0"/>
              <a:t>CIENCE</a:t>
            </a:r>
            <a:r>
              <a:rPr sz="2700" spc="-5" dirty="0"/>
              <a:t> </a:t>
            </a:r>
            <a:r>
              <a:rPr sz="3400" dirty="0"/>
              <a:t>A</a:t>
            </a:r>
            <a:r>
              <a:rPr sz="2700" dirty="0"/>
              <a:t>PPLICATION</a:t>
            </a:r>
            <a:r>
              <a:rPr sz="2700" spc="175" dirty="0"/>
              <a:t> </a:t>
            </a:r>
            <a:r>
              <a:rPr sz="3400" spc="20" dirty="0"/>
              <a:t>E</a:t>
            </a:r>
            <a:r>
              <a:rPr sz="2700" spc="20" dirty="0"/>
              <a:t>XAMPLES</a:t>
            </a:r>
            <a:endParaRPr sz="2700"/>
          </a:p>
        </p:txBody>
      </p:sp>
      <p:sp>
        <p:nvSpPr>
          <p:cNvPr id="3" name="object 3"/>
          <p:cNvSpPr txBox="1"/>
          <p:nvPr/>
        </p:nvSpPr>
        <p:spPr>
          <a:xfrm>
            <a:off x="152400" y="834389"/>
            <a:ext cx="5029200" cy="5789983"/>
          </a:xfrm>
          <a:prstGeom prst="rect">
            <a:avLst/>
          </a:prstGeom>
        </p:spPr>
        <p:txBody>
          <a:bodyPr vert="horz" wrap="square" lIns="0" tIns="181610" rIns="0" bIns="0" rtlCol="0">
            <a:spAutoFit/>
          </a:bodyPr>
          <a:lstStyle/>
          <a:p>
            <a:pPr marL="241300" indent="-228600">
              <a:lnSpc>
                <a:spcPct val="100000"/>
              </a:lnSpc>
              <a:spcBef>
                <a:spcPts val="1430"/>
              </a:spcBef>
              <a:buClr>
                <a:srgbClr val="B71E42"/>
              </a:buClr>
              <a:buChar char="•"/>
              <a:tabLst>
                <a:tab pos="241300" algn="l"/>
              </a:tabLst>
            </a:pPr>
            <a:r>
              <a:rPr sz="2800" dirty="0">
                <a:latin typeface="Arial MT"/>
                <a:cs typeface="Arial MT"/>
              </a:rPr>
              <a:t>Recommender</a:t>
            </a:r>
            <a:r>
              <a:rPr sz="2800" spc="-40" dirty="0">
                <a:latin typeface="Arial MT"/>
                <a:cs typeface="Arial MT"/>
              </a:rPr>
              <a:t> </a:t>
            </a:r>
            <a:r>
              <a:rPr sz="2800" spc="-5" dirty="0">
                <a:latin typeface="Arial MT"/>
                <a:cs typeface="Arial MT"/>
              </a:rPr>
              <a:t>systems</a:t>
            </a:r>
            <a:endParaRPr sz="2800">
              <a:latin typeface="Arial MT"/>
              <a:cs typeface="Arial MT"/>
            </a:endParaRPr>
          </a:p>
          <a:p>
            <a:pPr marL="698500" marR="1449070" lvl="1" indent="-228600">
              <a:lnSpc>
                <a:spcPct val="121500"/>
              </a:lnSpc>
              <a:spcBef>
                <a:spcPts val="520"/>
              </a:spcBef>
              <a:buClr>
                <a:srgbClr val="B71E42"/>
              </a:buClr>
              <a:buChar char="•"/>
              <a:tabLst>
                <a:tab pos="698500" algn="l"/>
              </a:tabLst>
            </a:pPr>
            <a:r>
              <a:rPr sz="2400" spc="-5" dirty="0">
                <a:latin typeface="Arial MT"/>
                <a:cs typeface="Arial MT"/>
              </a:rPr>
              <a:t>The ability to </a:t>
            </a:r>
            <a:r>
              <a:rPr sz="2400" spc="-10" dirty="0">
                <a:latin typeface="Arial MT"/>
                <a:cs typeface="Arial MT"/>
              </a:rPr>
              <a:t>offer </a:t>
            </a:r>
            <a:r>
              <a:rPr sz="2400" dirty="0">
                <a:latin typeface="Arial MT"/>
                <a:cs typeface="Arial MT"/>
              </a:rPr>
              <a:t>unique </a:t>
            </a:r>
            <a:r>
              <a:rPr sz="2400" spc="-660" dirty="0">
                <a:latin typeface="Arial MT"/>
                <a:cs typeface="Arial MT"/>
              </a:rPr>
              <a:t> </a:t>
            </a:r>
            <a:r>
              <a:rPr sz="2400" dirty="0">
                <a:latin typeface="Arial MT"/>
                <a:cs typeface="Arial MT"/>
              </a:rPr>
              <a:t>personalized</a:t>
            </a:r>
            <a:r>
              <a:rPr sz="2400" spc="-15" dirty="0">
                <a:latin typeface="Arial MT"/>
                <a:cs typeface="Arial MT"/>
              </a:rPr>
              <a:t> </a:t>
            </a:r>
            <a:r>
              <a:rPr sz="2400" dirty="0">
                <a:latin typeface="Arial MT"/>
                <a:cs typeface="Arial MT"/>
              </a:rPr>
              <a:t>service</a:t>
            </a:r>
            <a:endParaRPr sz="2400">
              <a:latin typeface="Arial MT"/>
              <a:cs typeface="Arial MT"/>
            </a:endParaRPr>
          </a:p>
          <a:p>
            <a:pPr marL="698500" marR="156845" lvl="1" indent="-228600">
              <a:lnSpc>
                <a:spcPct val="121500"/>
              </a:lnSpc>
              <a:spcBef>
                <a:spcPts val="500"/>
              </a:spcBef>
              <a:buClr>
                <a:srgbClr val="B71E42"/>
              </a:buClr>
              <a:buChar char="•"/>
              <a:tabLst>
                <a:tab pos="698500" algn="l"/>
              </a:tabLst>
            </a:pPr>
            <a:r>
              <a:rPr sz="2400" spc="-5" dirty="0">
                <a:latin typeface="Arial MT"/>
                <a:cs typeface="Arial MT"/>
              </a:rPr>
              <a:t>Increase</a:t>
            </a:r>
            <a:r>
              <a:rPr sz="2400" spc="5" dirty="0">
                <a:latin typeface="Arial MT"/>
                <a:cs typeface="Arial MT"/>
              </a:rPr>
              <a:t> </a:t>
            </a:r>
            <a:r>
              <a:rPr sz="2400" dirty="0">
                <a:latin typeface="Arial MT"/>
                <a:cs typeface="Arial MT"/>
              </a:rPr>
              <a:t>sales, </a:t>
            </a:r>
            <a:r>
              <a:rPr sz="2400" spc="-5" dirty="0">
                <a:latin typeface="Arial MT"/>
                <a:cs typeface="Arial MT"/>
              </a:rPr>
              <a:t>click-through</a:t>
            </a:r>
            <a:r>
              <a:rPr sz="2400" spc="5" dirty="0">
                <a:latin typeface="Arial MT"/>
                <a:cs typeface="Arial MT"/>
              </a:rPr>
              <a:t> </a:t>
            </a:r>
            <a:r>
              <a:rPr sz="2400" spc="-5" dirty="0">
                <a:latin typeface="Arial MT"/>
                <a:cs typeface="Arial MT"/>
              </a:rPr>
              <a:t>rates, </a:t>
            </a:r>
            <a:r>
              <a:rPr sz="2400" spc="-650" dirty="0">
                <a:latin typeface="Arial MT"/>
                <a:cs typeface="Arial MT"/>
              </a:rPr>
              <a:t> </a:t>
            </a:r>
            <a:r>
              <a:rPr sz="2400" dirty="0">
                <a:latin typeface="Arial MT"/>
                <a:cs typeface="Arial MT"/>
              </a:rPr>
              <a:t>conversions,</a:t>
            </a:r>
            <a:r>
              <a:rPr sz="2400" spc="-10" dirty="0">
                <a:latin typeface="Arial MT"/>
                <a:cs typeface="Arial MT"/>
              </a:rPr>
              <a:t> </a:t>
            </a:r>
            <a:r>
              <a:rPr sz="2400" dirty="0">
                <a:latin typeface="Arial MT"/>
                <a:cs typeface="Arial MT"/>
              </a:rPr>
              <a:t>…</a:t>
            </a:r>
            <a:endParaRPr sz="2400">
              <a:latin typeface="Arial MT"/>
              <a:cs typeface="Arial MT"/>
            </a:endParaRPr>
          </a:p>
          <a:p>
            <a:pPr marL="1155700" lvl="2" indent="-228600">
              <a:lnSpc>
                <a:spcPct val="100000"/>
              </a:lnSpc>
              <a:spcBef>
                <a:spcPts val="1120"/>
              </a:spcBef>
              <a:buClr>
                <a:srgbClr val="B71E42"/>
              </a:buClr>
              <a:buChar char="•"/>
              <a:tabLst>
                <a:tab pos="1155065" algn="l"/>
                <a:tab pos="1155700" algn="l"/>
              </a:tabLst>
            </a:pPr>
            <a:r>
              <a:rPr sz="2000" spc="-5" dirty="0">
                <a:latin typeface="Arial MT"/>
                <a:cs typeface="Arial MT"/>
              </a:rPr>
              <a:t>Netflix</a:t>
            </a:r>
            <a:r>
              <a:rPr sz="2000" spc="-15" dirty="0">
                <a:latin typeface="Arial MT"/>
                <a:cs typeface="Arial MT"/>
              </a:rPr>
              <a:t> </a:t>
            </a:r>
            <a:r>
              <a:rPr sz="2000" dirty="0">
                <a:latin typeface="Arial MT"/>
                <a:cs typeface="Arial MT"/>
              </a:rPr>
              <a:t>recommender</a:t>
            </a:r>
            <a:r>
              <a:rPr sz="2000" spc="-15" dirty="0">
                <a:latin typeface="Arial MT"/>
                <a:cs typeface="Arial MT"/>
              </a:rPr>
              <a:t> </a:t>
            </a:r>
            <a:r>
              <a:rPr sz="2000" spc="-5" dirty="0">
                <a:latin typeface="Arial MT"/>
                <a:cs typeface="Arial MT"/>
              </a:rPr>
              <a:t>system</a:t>
            </a:r>
            <a:r>
              <a:rPr sz="2000" spc="-15" dirty="0">
                <a:latin typeface="Arial MT"/>
                <a:cs typeface="Arial MT"/>
              </a:rPr>
              <a:t> </a:t>
            </a:r>
            <a:r>
              <a:rPr sz="2000" dirty="0">
                <a:latin typeface="Arial MT"/>
                <a:cs typeface="Arial MT"/>
              </a:rPr>
              <a:t>valued</a:t>
            </a:r>
            <a:r>
              <a:rPr sz="2000" spc="-10" dirty="0">
                <a:latin typeface="Arial MT"/>
                <a:cs typeface="Arial MT"/>
              </a:rPr>
              <a:t> </a:t>
            </a:r>
            <a:r>
              <a:rPr sz="2000" dirty="0">
                <a:latin typeface="Arial MT"/>
                <a:cs typeface="Arial MT"/>
              </a:rPr>
              <a:t>at</a:t>
            </a:r>
            <a:endParaRPr sz="2000">
              <a:latin typeface="Arial MT"/>
              <a:cs typeface="Arial MT"/>
            </a:endParaRPr>
          </a:p>
          <a:p>
            <a:pPr marL="1155700">
              <a:lnSpc>
                <a:spcPct val="100000"/>
              </a:lnSpc>
              <a:spcBef>
                <a:spcPts val="400"/>
              </a:spcBef>
            </a:pPr>
            <a:r>
              <a:rPr sz="2000" dirty="0">
                <a:latin typeface="Arial MT"/>
                <a:cs typeface="Arial MT"/>
              </a:rPr>
              <a:t>$1B</a:t>
            </a:r>
            <a:r>
              <a:rPr sz="2000" spc="-35" dirty="0">
                <a:latin typeface="Arial MT"/>
                <a:cs typeface="Arial MT"/>
              </a:rPr>
              <a:t> </a:t>
            </a:r>
            <a:r>
              <a:rPr sz="2000" dirty="0">
                <a:latin typeface="Arial MT"/>
                <a:cs typeface="Arial MT"/>
              </a:rPr>
              <a:t>per</a:t>
            </a:r>
            <a:r>
              <a:rPr sz="2000" spc="-35" dirty="0">
                <a:latin typeface="Arial MT"/>
                <a:cs typeface="Arial MT"/>
              </a:rPr>
              <a:t> </a:t>
            </a:r>
            <a:r>
              <a:rPr sz="2000" dirty="0">
                <a:latin typeface="Arial MT"/>
                <a:cs typeface="Arial MT"/>
              </a:rPr>
              <a:t>year</a:t>
            </a:r>
            <a:endParaRPr sz="2000">
              <a:latin typeface="Arial MT"/>
              <a:cs typeface="Arial MT"/>
            </a:endParaRPr>
          </a:p>
          <a:p>
            <a:pPr marL="1155700" marR="5080" lvl="2" indent="-228600">
              <a:lnSpc>
                <a:spcPct val="120800"/>
              </a:lnSpc>
              <a:spcBef>
                <a:spcPts val="500"/>
              </a:spcBef>
              <a:buClr>
                <a:srgbClr val="B71E42"/>
              </a:buClr>
              <a:buChar char="•"/>
              <a:tabLst>
                <a:tab pos="1155065" algn="l"/>
                <a:tab pos="1155700" algn="l"/>
              </a:tabLst>
            </a:pPr>
            <a:r>
              <a:rPr sz="2000" dirty="0">
                <a:latin typeface="Arial MT"/>
                <a:cs typeface="Arial MT"/>
              </a:rPr>
              <a:t>Amazon</a:t>
            </a:r>
            <a:r>
              <a:rPr sz="2000" spc="-20" dirty="0">
                <a:latin typeface="Arial MT"/>
                <a:cs typeface="Arial MT"/>
              </a:rPr>
              <a:t> </a:t>
            </a:r>
            <a:r>
              <a:rPr sz="2000" dirty="0">
                <a:latin typeface="Arial MT"/>
                <a:cs typeface="Arial MT"/>
              </a:rPr>
              <a:t>recommender</a:t>
            </a:r>
            <a:r>
              <a:rPr sz="2000" spc="-25" dirty="0">
                <a:latin typeface="Arial MT"/>
                <a:cs typeface="Arial MT"/>
              </a:rPr>
              <a:t> </a:t>
            </a:r>
            <a:r>
              <a:rPr sz="2000" spc="-5" dirty="0">
                <a:latin typeface="Arial MT"/>
                <a:cs typeface="Arial MT"/>
              </a:rPr>
              <a:t>system</a:t>
            </a:r>
            <a:r>
              <a:rPr sz="2000" spc="-25" dirty="0">
                <a:latin typeface="Arial MT"/>
                <a:cs typeface="Arial MT"/>
              </a:rPr>
              <a:t> </a:t>
            </a:r>
            <a:r>
              <a:rPr sz="2000" dirty="0">
                <a:latin typeface="Arial MT"/>
                <a:cs typeface="Arial MT"/>
              </a:rPr>
              <a:t>drives</a:t>
            </a:r>
            <a:r>
              <a:rPr sz="2000" spc="-20" dirty="0">
                <a:latin typeface="Arial MT"/>
                <a:cs typeface="Arial MT"/>
              </a:rPr>
              <a:t> </a:t>
            </a:r>
            <a:r>
              <a:rPr sz="2000" dirty="0">
                <a:latin typeface="Arial MT"/>
                <a:cs typeface="Arial MT"/>
              </a:rPr>
              <a:t>a </a:t>
            </a:r>
            <a:r>
              <a:rPr sz="2000" spc="-540" dirty="0">
                <a:latin typeface="Arial MT"/>
                <a:cs typeface="Arial MT"/>
              </a:rPr>
              <a:t> </a:t>
            </a:r>
            <a:r>
              <a:rPr sz="2000" dirty="0">
                <a:latin typeface="Arial MT"/>
                <a:cs typeface="Arial MT"/>
              </a:rPr>
              <a:t>20-35%</a:t>
            </a:r>
            <a:r>
              <a:rPr sz="2000" spc="-5" dirty="0">
                <a:latin typeface="Arial MT"/>
                <a:cs typeface="Arial MT"/>
              </a:rPr>
              <a:t> lift</a:t>
            </a:r>
            <a:r>
              <a:rPr sz="2000" spc="-10" dirty="0">
                <a:latin typeface="Arial MT"/>
                <a:cs typeface="Arial MT"/>
              </a:rPr>
              <a:t> </a:t>
            </a:r>
            <a:r>
              <a:rPr sz="2000" dirty="0">
                <a:latin typeface="Arial MT"/>
                <a:cs typeface="Arial MT"/>
              </a:rPr>
              <a:t>in</a:t>
            </a:r>
            <a:r>
              <a:rPr sz="2000" spc="-5" dirty="0">
                <a:latin typeface="Arial MT"/>
                <a:cs typeface="Arial MT"/>
              </a:rPr>
              <a:t> </a:t>
            </a:r>
            <a:r>
              <a:rPr sz="2000" dirty="0">
                <a:latin typeface="Arial MT"/>
                <a:cs typeface="Arial MT"/>
              </a:rPr>
              <a:t>sales</a:t>
            </a:r>
            <a:r>
              <a:rPr sz="2000" spc="-10" dirty="0">
                <a:latin typeface="Arial MT"/>
                <a:cs typeface="Arial MT"/>
              </a:rPr>
              <a:t> </a:t>
            </a:r>
            <a:r>
              <a:rPr sz="2000" dirty="0">
                <a:latin typeface="Arial MT"/>
                <a:cs typeface="Arial MT"/>
              </a:rPr>
              <a:t>annually</a:t>
            </a:r>
            <a:endParaRPr sz="2000">
              <a:latin typeface="Arial MT"/>
              <a:cs typeface="Arial MT"/>
            </a:endParaRPr>
          </a:p>
          <a:p>
            <a:pPr marL="698500" lvl="1" indent="-228600">
              <a:lnSpc>
                <a:spcPct val="100000"/>
              </a:lnSpc>
              <a:spcBef>
                <a:spcPts val="1000"/>
              </a:spcBef>
              <a:buClr>
                <a:srgbClr val="B71E42"/>
              </a:buClr>
              <a:buChar char="•"/>
              <a:tabLst>
                <a:tab pos="698500" algn="l"/>
              </a:tabLst>
            </a:pPr>
            <a:r>
              <a:rPr sz="2400" spc="-5" dirty="0">
                <a:latin typeface="Arial MT"/>
                <a:cs typeface="Arial MT"/>
              </a:rPr>
              <a:t>Collaborative filtering</a:t>
            </a:r>
            <a:r>
              <a:rPr sz="2400" dirty="0">
                <a:latin typeface="Arial MT"/>
                <a:cs typeface="Arial MT"/>
              </a:rPr>
              <a:t> at</a:t>
            </a:r>
            <a:r>
              <a:rPr sz="2400" spc="-5" dirty="0">
                <a:latin typeface="Arial MT"/>
                <a:cs typeface="Arial MT"/>
              </a:rPr>
              <a:t> </a:t>
            </a:r>
            <a:r>
              <a:rPr sz="2400" dirty="0">
                <a:latin typeface="Arial MT"/>
                <a:cs typeface="Arial MT"/>
              </a:rPr>
              <a:t>scale</a:t>
            </a:r>
            <a:endParaRPr sz="2400">
              <a:latin typeface="Arial MT"/>
              <a:cs typeface="Arial MT"/>
            </a:endParaRPr>
          </a:p>
        </p:txBody>
      </p:sp>
      <p:pic>
        <p:nvPicPr>
          <p:cNvPr id="4" name="object 4"/>
          <p:cNvPicPr/>
          <p:nvPr/>
        </p:nvPicPr>
        <p:blipFill>
          <a:blip r:embed="rId2" cstate="print"/>
          <a:stretch>
            <a:fillRect/>
          </a:stretch>
        </p:blipFill>
        <p:spPr>
          <a:xfrm>
            <a:off x="5257800" y="1143000"/>
            <a:ext cx="3657600" cy="4838700"/>
          </a:xfrm>
          <a:prstGeom prst="rect">
            <a:avLst/>
          </a:prstGeom>
        </p:spPr>
      </p:pic>
      <p:sp>
        <p:nvSpPr>
          <p:cNvPr id="5" name="object 5"/>
          <p:cNvSpPr txBox="1">
            <a:spLocks noGrp="1"/>
          </p:cNvSpPr>
          <p:nvPr>
            <p:ph type="ftr" sz="quarter" idx="4294967295"/>
          </p:nvPr>
        </p:nvSpPr>
        <p:spPr>
          <a:xfrm>
            <a:off x="133350" y="6518907"/>
            <a:ext cx="1473517" cy="423193"/>
          </a:xfrm>
          <a:prstGeom prst="rect">
            <a:avLst/>
          </a:prstGeom>
        </p:spPr>
        <p:txBody>
          <a:bodyPr vert="horz" wrap="square" lIns="0" tIns="0" rIns="0" bIns="0" rtlCol="0">
            <a:spAutoFit/>
          </a:bodyPr>
          <a:lstStyle/>
          <a:p>
            <a:pPr marL="12700">
              <a:lnSpc>
                <a:spcPts val="1070"/>
              </a:lnSpc>
            </a:pPr>
            <a:r>
              <a:rPr dirty="0"/>
              <a:t>Canadian</a:t>
            </a:r>
            <a:r>
              <a:rPr spc="-25" dirty="0"/>
              <a:t> </a:t>
            </a:r>
            <a:r>
              <a:rPr dirty="0"/>
              <a:t>Data</a:t>
            </a:r>
            <a:r>
              <a:rPr spc="-25" dirty="0"/>
              <a:t> </a:t>
            </a:r>
            <a:r>
              <a:rPr dirty="0"/>
              <a:t>Science</a:t>
            </a:r>
            <a:r>
              <a:rPr spc="-25" dirty="0"/>
              <a:t> </a:t>
            </a:r>
            <a:r>
              <a:rPr spc="-5" dirty="0"/>
              <a:t>Workshop</a:t>
            </a:r>
          </a:p>
        </p:txBody>
      </p:sp>
      <p:sp>
        <p:nvSpPr>
          <p:cNvPr id="6" name="object 6"/>
          <p:cNvSpPr txBox="1"/>
          <p:nvPr/>
        </p:nvSpPr>
        <p:spPr>
          <a:xfrm>
            <a:off x="8866524" y="6523032"/>
            <a:ext cx="163353" cy="282129"/>
          </a:xfrm>
          <a:prstGeom prst="rect">
            <a:avLst/>
          </a:prstGeom>
        </p:spPr>
        <p:txBody>
          <a:bodyPr vert="horz" wrap="square" lIns="0" tIns="0" rIns="0" bIns="0" rtlCol="0">
            <a:spAutoFit/>
          </a:bodyPr>
          <a:lstStyle/>
          <a:p>
            <a:pPr marL="38100">
              <a:lnSpc>
                <a:spcPts val="1070"/>
              </a:lnSpc>
            </a:pPr>
            <a:r>
              <a:rPr sz="1000" dirty="0">
                <a:solidFill>
                  <a:srgbClr val="888888"/>
                </a:solidFill>
                <a:latin typeface="Arial MT"/>
                <a:cs typeface="Arial MT"/>
              </a:rPr>
              <a:t>12</a:t>
            </a:r>
            <a:endParaRPr sz="1000">
              <a:latin typeface="Arial MT"/>
              <a:cs typeface="Arial M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200661"/>
            <a:ext cx="5867399" cy="538609"/>
          </a:xfrm>
          <a:prstGeom prst="rect">
            <a:avLst/>
          </a:prstGeom>
        </p:spPr>
        <p:txBody>
          <a:bodyPr vert="horz" wrap="square" lIns="0" tIns="15240" rIns="0" bIns="0" rtlCol="0">
            <a:spAutoFit/>
          </a:bodyPr>
          <a:lstStyle/>
          <a:p>
            <a:pPr marL="12700">
              <a:lnSpc>
                <a:spcPct val="100000"/>
              </a:lnSpc>
              <a:spcBef>
                <a:spcPts val="120"/>
              </a:spcBef>
            </a:pPr>
            <a:r>
              <a:rPr sz="3400" spc="-85" dirty="0"/>
              <a:t>D</a:t>
            </a:r>
            <a:r>
              <a:rPr sz="2700" spc="-85" dirty="0"/>
              <a:t>ATA</a:t>
            </a:r>
            <a:r>
              <a:rPr sz="2700" spc="175" dirty="0"/>
              <a:t> </a:t>
            </a:r>
            <a:r>
              <a:rPr sz="3400" spc="20" dirty="0"/>
              <a:t>S</a:t>
            </a:r>
            <a:r>
              <a:rPr sz="2700" spc="20" dirty="0"/>
              <a:t>CIENCE</a:t>
            </a:r>
            <a:r>
              <a:rPr sz="2700" spc="-5" dirty="0"/>
              <a:t> </a:t>
            </a:r>
            <a:r>
              <a:rPr sz="3400" dirty="0"/>
              <a:t>A</a:t>
            </a:r>
            <a:r>
              <a:rPr sz="2700" dirty="0"/>
              <a:t>PPLICATION</a:t>
            </a:r>
            <a:r>
              <a:rPr sz="2700" spc="175" dirty="0"/>
              <a:t> </a:t>
            </a:r>
            <a:r>
              <a:rPr sz="3400" spc="20" dirty="0"/>
              <a:t>E</a:t>
            </a:r>
            <a:r>
              <a:rPr sz="2700" spc="20" dirty="0"/>
              <a:t>XAMPLES</a:t>
            </a:r>
            <a:endParaRPr sz="2700"/>
          </a:p>
        </p:txBody>
      </p:sp>
      <p:sp>
        <p:nvSpPr>
          <p:cNvPr id="3" name="object 3"/>
          <p:cNvSpPr txBox="1"/>
          <p:nvPr/>
        </p:nvSpPr>
        <p:spPr>
          <a:xfrm>
            <a:off x="4971499" y="4642098"/>
            <a:ext cx="127159" cy="304800"/>
          </a:xfrm>
          <a:prstGeom prst="rect">
            <a:avLst/>
          </a:prstGeom>
        </p:spPr>
        <p:txBody>
          <a:bodyPr vert="horz" wrap="square" lIns="0" tIns="0" rIns="0" bIns="0" rtlCol="0">
            <a:spAutoFit/>
          </a:bodyPr>
          <a:lstStyle/>
          <a:p>
            <a:pPr>
              <a:lnSpc>
                <a:spcPts val="2330"/>
              </a:lnSpc>
            </a:pPr>
            <a:r>
              <a:rPr sz="2400" dirty="0">
                <a:latin typeface="Arial MT"/>
                <a:cs typeface="Arial MT"/>
              </a:rPr>
              <a:t>d</a:t>
            </a:r>
            <a:endParaRPr sz="2400">
              <a:latin typeface="Arial MT"/>
              <a:cs typeface="Arial MT"/>
            </a:endParaRPr>
          </a:p>
        </p:txBody>
      </p:sp>
      <p:sp>
        <p:nvSpPr>
          <p:cNvPr id="4" name="object 4"/>
          <p:cNvSpPr txBox="1"/>
          <p:nvPr/>
        </p:nvSpPr>
        <p:spPr>
          <a:xfrm>
            <a:off x="304800" y="922019"/>
            <a:ext cx="4876800" cy="4805290"/>
          </a:xfrm>
          <a:prstGeom prst="rect">
            <a:avLst/>
          </a:prstGeom>
        </p:spPr>
        <p:txBody>
          <a:bodyPr vert="horz" wrap="square" lIns="0" tIns="12700" rIns="0" bIns="0" rtlCol="0">
            <a:spAutoFit/>
          </a:bodyPr>
          <a:lstStyle/>
          <a:p>
            <a:pPr marL="241300" marR="645795" indent="-228600">
              <a:lnSpc>
                <a:spcPct val="119000"/>
              </a:lnSpc>
              <a:spcBef>
                <a:spcPts val="100"/>
              </a:spcBef>
              <a:buClr>
                <a:srgbClr val="B71E42"/>
              </a:buClr>
              <a:buChar char="•"/>
              <a:tabLst>
                <a:tab pos="241300" algn="l"/>
              </a:tabLst>
            </a:pPr>
            <a:r>
              <a:rPr sz="2800" spc="-5" dirty="0">
                <a:latin typeface="Arial MT"/>
                <a:cs typeface="Arial MT"/>
              </a:rPr>
              <a:t>Predicting </a:t>
            </a:r>
            <a:r>
              <a:rPr sz="2800" dirty="0">
                <a:latin typeface="Arial MT"/>
                <a:cs typeface="Arial MT"/>
              </a:rPr>
              <a:t>why </a:t>
            </a:r>
            <a:r>
              <a:rPr sz="2800" spc="-5" dirty="0">
                <a:latin typeface="Arial MT"/>
                <a:cs typeface="Arial MT"/>
              </a:rPr>
              <a:t>patients </a:t>
            </a:r>
            <a:r>
              <a:rPr sz="2800" dirty="0">
                <a:latin typeface="Arial MT"/>
                <a:cs typeface="Arial MT"/>
              </a:rPr>
              <a:t>are being </a:t>
            </a:r>
            <a:r>
              <a:rPr sz="2800" spc="-770" dirty="0">
                <a:latin typeface="Arial MT"/>
                <a:cs typeface="Arial MT"/>
              </a:rPr>
              <a:t> </a:t>
            </a:r>
            <a:r>
              <a:rPr sz="2800" spc="-5" dirty="0">
                <a:latin typeface="Arial MT"/>
                <a:cs typeface="Arial MT"/>
              </a:rPr>
              <a:t>readmitted</a:t>
            </a:r>
            <a:endParaRPr sz="2800">
              <a:latin typeface="Arial MT"/>
              <a:cs typeface="Arial MT"/>
            </a:endParaRPr>
          </a:p>
          <a:p>
            <a:pPr marL="698500" lvl="1" indent="-228600">
              <a:lnSpc>
                <a:spcPct val="100000"/>
              </a:lnSpc>
              <a:spcBef>
                <a:spcPts val="1240"/>
              </a:spcBef>
              <a:buClr>
                <a:srgbClr val="B71E42"/>
              </a:buClr>
              <a:buChar char="•"/>
              <a:tabLst>
                <a:tab pos="698500" algn="l"/>
              </a:tabLst>
            </a:pPr>
            <a:r>
              <a:rPr sz="2400" dirty="0">
                <a:latin typeface="Arial MT"/>
                <a:cs typeface="Arial MT"/>
              </a:rPr>
              <a:t>Reduce</a:t>
            </a:r>
            <a:r>
              <a:rPr sz="2400" spc="-40" dirty="0">
                <a:latin typeface="Arial MT"/>
                <a:cs typeface="Arial MT"/>
              </a:rPr>
              <a:t> </a:t>
            </a:r>
            <a:r>
              <a:rPr sz="2400" spc="-5" dirty="0">
                <a:latin typeface="Arial MT"/>
                <a:cs typeface="Arial MT"/>
              </a:rPr>
              <a:t>costs</a:t>
            </a:r>
            <a:endParaRPr sz="2400">
              <a:latin typeface="Arial MT"/>
              <a:cs typeface="Arial MT"/>
            </a:endParaRPr>
          </a:p>
          <a:p>
            <a:pPr marL="698500" lvl="1" indent="-228600">
              <a:lnSpc>
                <a:spcPct val="100000"/>
              </a:lnSpc>
              <a:spcBef>
                <a:spcPts val="1120"/>
              </a:spcBef>
              <a:buClr>
                <a:srgbClr val="B71E42"/>
              </a:buClr>
              <a:buChar char="•"/>
              <a:tabLst>
                <a:tab pos="698500" algn="l"/>
              </a:tabLst>
            </a:pPr>
            <a:r>
              <a:rPr sz="2400" spc="-5" dirty="0">
                <a:latin typeface="Arial MT"/>
                <a:cs typeface="Arial MT"/>
              </a:rPr>
              <a:t>Improve</a:t>
            </a:r>
            <a:r>
              <a:rPr sz="2400" dirty="0">
                <a:latin typeface="Arial MT"/>
                <a:cs typeface="Arial MT"/>
              </a:rPr>
              <a:t> </a:t>
            </a:r>
            <a:r>
              <a:rPr sz="2400" spc="-5" dirty="0">
                <a:latin typeface="Arial MT"/>
                <a:cs typeface="Arial MT"/>
              </a:rPr>
              <a:t>population</a:t>
            </a:r>
            <a:r>
              <a:rPr sz="2400" dirty="0">
                <a:latin typeface="Arial MT"/>
                <a:cs typeface="Arial MT"/>
              </a:rPr>
              <a:t> </a:t>
            </a:r>
            <a:r>
              <a:rPr sz="2400" spc="-5" dirty="0">
                <a:latin typeface="Arial MT"/>
                <a:cs typeface="Arial MT"/>
              </a:rPr>
              <a:t>health</a:t>
            </a:r>
            <a:endParaRPr sz="2400">
              <a:latin typeface="Arial MT"/>
              <a:cs typeface="Arial MT"/>
            </a:endParaRPr>
          </a:p>
          <a:p>
            <a:pPr marL="698500" marR="1394460" lvl="1" indent="-228600">
              <a:lnSpc>
                <a:spcPct val="121500"/>
              </a:lnSpc>
              <a:spcBef>
                <a:spcPts val="500"/>
              </a:spcBef>
              <a:buClr>
                <a:srgbClr val="B71E42"/>
              </a:buClr>
              <a:buChar char="•"/>
              <a:tabLst>
                <a:tab pos="698500" algn="l"/>
              </a:tabLst>
            </a:pPr>
            <a:r>
              <a:rPr sz="2400" spc="-5" dirty="0">
                <a:latin typeface="Arial MT"/>
                <a:cs typeface="Arial MT"/>
              </a:rPr>
              <a:t>Find</a:t>
            </a:r>
            <a:r>
              <a:rPr sz="2400" spc="-10" dirty="0">
                <a:latin typeface="Arial MT"/>
                <a:cs typeface="Arial MT"/>
              </a:rPr>
              <a:t> </a:t>
            </a:r>
            <a:r>
              <a:rPr sz="2400" spc="-5" dirty="0">
                <a:latin typeface="Arial MT"/>
                <a:cs typeface="Arial MT"/>
              </a:rPr>
              <a:t>the</a:t>
            </a:r>
            <a:r>
              <a:rPr sz="2400" spc="-10" dirty="0">
                <a:latin typeface="Arial MT"/>
                <a:cs typeface="Arial MT"/>
              </a:rPr>
              <a:t> </a:t>
            </a:r>
            <a:r>
              <a:rPr sz="2400" dirty="0">
                <a:latin typeface="Arial MT"/>
                <a:cs typeface="Arial MT"/>
              </a:rPr>
              <a:t>“why”</a:t>
            </a:r>
            <a:r>
              <a:rPr sz="2400" spc="-15" dirty="0">
                <a:latin typeface="Arial MT"/>
                <a:cs typeface="Arial MT"/>
              </a:rPr>
              <a:t> </a:t>
            </a:r>
            <a:r>
              <a:rPr sz="2400" dirty="0">
                <a:latin typeface="Arial MT"/>
                <a:cs typeface="Arial MT"/>
              </a:rPr>
              <a:t>behind</a:t>
            </a:r>
            <a:r>
              <a:rPr sz="2400" spc="-10" dirty="0">
                <a:latin typeface="Arial MT"/>
                <a:cs typeface="Arial MT"/>
              </a:rPr>
              <a:t> </a:t>
            </a:r>
            <a:r>
              <a:rPr sz="2400" spc="-5" dirty="0">
                <a:latin typeface="Arial MT"/>
                <a:cs typeface="Arial MT"/>
              </a:rPr>
              <a:t>specific </a:t>
            </a:r>
            <a:r>
              <a:rPr sz="2400" spc="-655" dirty="0">
                <a:latin typeface="Arial MT"/>
                <a:cs typeface="Arial MT"/>
              </a:rPr>
              <a:t> </a:t>
            </a:r>
            <a:r>
              <a:rPr sz="2400" spc="-5" dirty="0">
                <a:latin typeface="Arial MT"/>
                <a:cs typeface="Arial MT"/>
              </a:rPr>
              <a:t>populations</a:t>
            </a:r>
            <a:r>
              <a:rPr sz="2400" spc="-10" dirty="0">
                <a:latin typeface="Arial MT"/>
                <a:cs typeface="Arial MT"/>
              </a:rPr>
              <a:t> </a:t>
            </a:r>
            <a:r>
              <a:rPr sz="2400" dirty="0">
                <a:latin typeface="Arial MT"/>
                <a:cs typeface="Arial MT"/>
              </a:rPr>
              <a:t>being</a:t>
            </a:r>
            <a:r>
              <a:rPr sz="2400" spc="-5" dirty="0">
                <a:latin typeface="Arial MT"/>
                <a:cs typeface="Arial MT"/>
              </a:rPr>
              <a:t> readmitted</a:t>
            </a:r>
            <a:endParaRPr sz="2400">
              <a:latin typeface="Arial MT"/>
              <a:cs typeface="Arial MT"/>
            </a:endParaRPr>
          </a:p>
          <a:p>
            <a:pPr marL="698500" lvl="1" indent="-228600">
              <a:lnSpc>
                <a:spcPct val="100000"/>
              </a:lnSpc>
              <a:spcBef>
                <a:spcPts val="1019"/>
              </a:spcBef>
              <a:buClr>
                <a:srgbClr val="B71E42"/>
              </a:buClr>
              <a:buChar char="•"/>
              <a:tabLst>
                <a:tab pos="698500" algn="l"/>
              </a:tabLst>
            </a:pPr>
            <a:r>
              <a:rPr sz="2400" spc="-5" dirty="0">
                <a:latin typeface="Arial MT"/>
                <a:cs typeface="Arial MT"/>
              </a:rPr>
              <a:t>Data</a:t>
            </a:r>
            <a:r>
              <a:rPr sz="2400" spc="-10" dirty="0">
                <a:latin typeface="Arial MT"/>
                <a:cs typeface="Arial MT"/>
              </a:rPr>
              <a:t> </a:t>
            </a:r>
            <a:r>
              <a:rPr sz="2400" dirty="0">
                <a:latin typeface="Arial MT"/>
                <a:cs typeface="Arial MT"/>
              </a:rPr>
              <a:t>lakes</a:t>
            </a:r>
            <a:r>
              <a:rPr sz="2400" spc="-10" dirty="0">
                <a:latin typeface="Arial MT"/>
                <a:cs typeface="Arial MT"/>
              </a:rPr>
              <a:t> </a:t>
            </a:r>
            <a:r>
              <a:rPr sz="2400" dirty="0">
                <a:latin typeface="Arial MT"/>
                <a:cs typeface="Arial MT"/>
              </a:rPr>
              <a:t>of</a:t>
            </a:r>
            <a:r>
              <a:rPr sz="2400" spc="-10" dirty="0">
                <a:latin typeface="Arial MT"/>
                <a:cs typeface="Arial MT"/>
              </a:rPr>
              <a:t> </a:t>
            </a:r>
            <a:r>
              <a:rPr sz="2400" spc="-5" dirty="0">
                <a:latin typeface="Arial MT"/>
                <a:cs typeface="Arial MT"/>
              </a:rPr>
              <a:t>multiple </a:t>
            </a:r>
            <a:r>
              <a:rPr sz="2400" spc="-5">
                <a:latin typeface="Arial MT"/>
                <a:cs typeface="Arial MT"/>
              </a:rPr>
              <a:t>data </a:t>
            </a:r>
            <a:r>
              <a:rPr sz="2400">
                <a:latin typeface="Arial MT"/>
                <a:cs typeface="Arial MT"/>
              </a:rPr>
              <a:t>sources</a:t>
            </a:r>
          </a:p>
        </p:txBody>
      </p:sp>
      <p:pic>
        <p:nvPicPr>
          <p:cNvPr id="5" name="object 5"/>
          <p:cNvPicPr/>
          <p:nvPr/>
        </p:nvPicPr>
        <p:blipFill>
          <a:blip r:embed="rId2" cstate="print"/>
          <a:stretch>
            <a:fillRect/>
          </a:stretch>
        </p:blipFill>
        <p:spPr>
          <a:xfrm>
            <a:off x="5257800" y="1498600"/>
            <a:ext cx="3771900" cy="3644900"/>
          </a:xfrm>
          <a:prstGeom prst="rect">
            <a:avLst/>
          </a:prstGeom>
        </p:spPr>
      </p:pic>
      <p:sp>
        <p:nvSpPr>
          <p:cNvPr id="6" name="object 6"/>
          <p:cNvSpPr txBox="1">
            <a:spLocks noGrp="1"/>
          </p:cNvSpPr>
          <p:nvPr>
            <p:ph type="ftr" sz="quarter" idx="4294967295"/>
          </p:nvPr>
        </p:nvSpPr>
        <p:spPr>
          <a:xfrm>
            <a:off x="133350" y="6518907"/>
            <a:ext cx="1473517" cy="423193"/>
          </a:xfrm>
          <a:prstGeom prst="rect">
            <a:avLst/>
          </a:prstGeom>
        </p:spPr>
        <p:txBody>
          <a:bodyPr vert="horz" wrap="square" lIns="0" tIns="0" rIns="0" bIns="0" rtlCol="0">
            <a:spAutoFit/>
          </a:bodyPr>
          <a:lstStyle/>
          <a:p>
            <a:pPr marL="12700">
              <a:lnSpc>
                <a:spcPts val="1070"/>
              </a:lnSpc>
            </a:pPr>
            <a:r>
              <a:rPr dirty="0"/>
              <a:t>Canadian</a:t>
            </a:r>
            <a:r>
              <a:rPr spc="-25" dirty="0"/>
              <a:t> </a:t>
            </a:r>
            <a:r>
              <a:rPr dirty="0"/>
              <a:t>Data</a:t>
            </a:r>
            <a:r>
              <a:rPr spc="-25" dirty="0"/>
              <a:t> </a:t>
            </a:r>
            <a:r>
              <a:rPr dirty="0"/>
              <a:t>Science</a:t>
            </a:r>
            <a:r>
              <a:rPr spc="-25" dirty="0"/>
              <a:t> </a:t>
            </a:r>
            <a:r>
              <a:rPr spc="-5" dirty="0"/>
              <a:t>Workshop</a:t>
            </a:r>
          </a:p>
        </p:txBody>
      </p:sp>
      <p:sp>
        <p:nvSpPr>
          <p:cNvPr id="7" name="object 7"/>
          <p:cNvSpPr txBox="1"/>
          <p:nvPr/>
        </p:nvSpPr>
        <p:spPr>
          <a:xfrm>
            <a:off x="8866524" y="6523032"/>
            <a:ext cx="163353" cy="282129"/>
          </a:xfrm>
          <a:prstGeom prst="rect">
            <a:avLst/>
          </a:prstGeom>
        </p:spPr>
        <p:txBody>
          <a:bodyPr vert="horz" wrap="square" lIns="0" tIns="0" rIns="0" bIns="0" rtlCol="0">
            <a:spAutoFit/>
          </a:bodyPr>
          <a:lstStyle/>
          <a:p>
            <a:pPr marL="38100">
              <a:lnSpc>
                <a:spcPts val="1070"/>
              </a:lnSpc>
            </a:pPr>
            <a:r>
              <a:rPr sz="1000" dirty="0">
                <a:solidFill>
                  <a:srgbClr val="888888"/>
                </a:solidFill>
                <a:latin typeface="Arial MT"/>
                <a:cs typeface="Arial MT"/>
              </a:rPr>
              <a:t>13</a:t>
            </a:r>
            <a:endParaRPr sz="1000">
              <a:latin typeface="Arial MT"/>
              <a:cs typeface="Arial 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en-US" b="1" dirty="0"/>
              <a:t>What Is the Data Science Process?</a:t>
            </a:r>
            <a:br>
              <a:rPr lang="en-US" dirty="0"/>
            </a:br>
            <a:endParaRPr lang="en-US" dirty="0"/>
          </a:p>
        </p:txBody>
      </p:sp>
      <p:sp>
        <p:nvSpPr>
          <p:cNvPr id="3" name="Content Placeholder 2"/>
          <p:cNvSpPr>
            <a:spLocks noGrp="1"/>
          </p:cNvSpPr>
          <p:nvPr>
            <p:ph idx="1"/>
          </p:nvPr>
        </p:nvSpPr>
        <p:spPr>
          <a:xfrm>
            <a:off x="457200" y="1600200"/>
            <a:ext cx="8305800" cy="4525963"/>
          </a:xfrm>
        </p:spPr>
        <p:txBody>
          <a:bodyPr/>
          <a:lstStyle/>
          <a:p>
            <a:pPr>
              <a:buNone/>
            </a:pPr>
            <a:r>
              <a:rPr lang="en-US" dirty="0"/>
              <a:t>	The data science process is a </a:t>
            </a:r>
            <a:r>
              <a:rPr lang="en-US" dirty="0">
                <a:solidFill>
                  <a:srgbClr val="FF0000"/>
                </a:solidFill>
              </a:rPr>
              <a:t>systematic approach</a:t>
            </a:r>
            <a:r>
              <a:rPr lang="en-US" dirty="0"/>
              <a:t> to solve a data problem. It provides a structured framework for articulating a </a:t>
            </a:r>
            <a:r>
              <a:rPr lang="en-US" dirty="0">
                <a:solidFill>
                  <a:srgbClr val="00B050"/>
                </a:solidFill>
              </a:rPr>
              <a:t>problem as a question</a:t>
            </a:r>
            <a:r>
              <a:rPr lang="en-US" dirty="0"/>
              <a:t>, deciding </a:t>
            </a:r>
            <a:r>
              <a:rPr lang="en-US" dirty="0">
                <a:solidFill>
                  <a:schemeClr val="accent6">
                    <a:lumMod val="75000"/>
                  </a:schemeClr>
                </a:solidFill>
              </a:rPr>
              <a:t>how to solve </a:t>
            </a:r>
            <a:r>
              <a:rPr lang="en-US" dirty="0"/>
              <a:t>it, and then </a:t>
            </a:r>
            <a:r>
              <a:rPr lang="en-US" dirty="0">
                <a:solidFill>
                  <a:srgbClr val="00B0F0"/>
                </a:solidFill>
              </a:rPr>
              <a:t>presenting the solution to stakeholders</a:t>
            </a:r>
            <a:r>
              <a:rPr lang="en-US" dirty="0"/>
              <a:t>.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https://www.springboard.com/blog/wp-content/uploads/2022/05/data-science-life-cycle.png"/>
          <p:cNvPicPr>
            <a:picLocks noGrp="1"/>
          </p:cNvPicPr>
          <p:nvPr>
            <p:ph idx="1"/>
          </p:nvPr>
        </p:nvPicPr>
        <p:blipFill>
          <a:blip r:embed="rId2"/>
          <a:srcRect/>
          <a:stretch>
            <a:fillRect/>
          </a:stretch>
        </p:blipFill>
        <p:spPr bwMode="auto">
          <a:xfrm>
            <a:off x="457200" y="1714648"/>
            <a:ext cx="8229600" cy="4297067"/>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b="1" dirty="0"/>
              <a:t>Framing the Problem</a:t>
            </a:r>
            <a:endParaRPr lang="en-US" dirty="0"/>
          </a:p>
          <a:p>
            <a:pPr>
              <a:buNone/>
            </a:pPr>
            <a:r>
              <a:rPr lang="en-US" dirty="0"/>
              <a:t>	Understanding and framing the problem is the first step of the data science life cycle. This </a:t>
            </a:r>
            <a:r>
              <a:rPr lang="en-US" dirty="0">
                <a:solidFill>
                  <a:srgbClr val="00B0F0"/>
                </a:solidFill>
              </a:rPr>
              <a:t>framing</a:t>
            </a:r>
            <a:r>
              <a:rPr lang="en-US" dirty="0"/>
              <a:t> will help you </a:t>
            </a:r>
            <a:r>
              <a:rPr lang="en-US" dirty="0">
                <a:solidFill>
                  <a:srgbClr val="00B050"/>
                </a:solidFill>
              </a:rPr>
              <a:t>build an effective model </a:t>
            </a:r>
            <a:r>
              <a:rPr lang="en-US" dirty="0"/>
              <a:t>that will have a positive impact on your organization. </a:t>
            </a:r>
          </a:p>
          <a:p>
            <a:r>
              <a:rPr lang="en-US" b="1" dirty="0"/>
              <a:t>Collecting Data</a:t>
            </a:r>
            <a:endParaRPr lang="en-US" dirty="0"/>
          </a:p>
          <a:p>
            <a:pPr>
              <a:buNone/>
            </a:pPr>
            <a:r>
              <a:rPr lang="en-US" dirty="0"/>
              <a:t>	The next step is to collect the </a:t>
            </a:r>
            <a:r>
              <a:rPr lang="en-US" dirty="0">
                <a:solidFill>
                  <a:schemeClr val="accent6">
                    <a:lumMod val="75000"/>
                  </a:schemeClr>
                </a:solidFill>
              </a:rPr>
              <a:t>right set of data</a:t>
            </a:r>
            <a:r>
              <a:rPr lang="en-US" dirty="0"/>
              <a:t>. </a:t>
            </a:r>
            <a:r>
              <a:rPr lang="en-US" dirty="0">
                <a:solidFill>
                  <a:srgbClr val="7030A0"/>
                </a:solidFill>
              </a:rPr>
              <a:t>High-quality, targeted data</a:t>
            </a:r>
            <a:r>
              <a:rPr lang="en-US" dirty="0"/>
              <a:t>—and the mechanisms to collect them—are crucial to obtaining meaningful results. Since much of the roughly 2.5 quintillion bytes of data created every day come in unstructured formats, you’ll likely need to extract the data and export it into a usable format, such as a CSV or JSON file.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1066800"/>
            <a:ext cx="8305800" cy="5059363"/>
          </a:xfrm>
        </p:spPr>
        <p:txBody>
          <a:bodyPr>
            <a:normAutofit fontScale="85000" lnSpcReduction="20000"/>
          </a:bodyPr>
          <a:lstStyle/>
          <a:p>
            <a:pPr>
              <a:buNone/>
            </a:pPr>
            <a:r>
              <a:rPr lang="en-US" b="1" dirty="0"/>
              <a:t>Cleaning Data</a:t>
            </a:r>
            <a:endParaRPr lang="en-US" dirty="0"/>
          </a:p>
          <a:p>
            <a:endParaRPr lang="en-US" dirty="0"/>
          </a:p>
          <a:p>
            <a:r>
              <a:rPr lang="en-US" dirty="0"/>
              <a:t>Most of the data you collect during the collection phase will be </a:t>
            </a:r>
            <a:r>
              <a:rPr lang="en-US" dirty="0">
                <a:solidFill>
                  <a:srgbClr val="7030A0"/>
                </a:solidFill>
              </a:rPr>
              <a:t>unstructured, irrelevant, and unfiltered</a:t>
            </a:r>
            <a:r>
              <a:rPr lang="en-US" dirty="0"/>
              <a:t>. </a:t>
            </a:r>
            <a:r>
              <a:rPr lang="en-US" dirty="0">
                <a:solidFill>
                  <a:schemeClr val="accent6">
                    <a:lumMod val="75000"/>
                  </a:schemeClr>
                </a:solidFill>
              </a:rPr>
              <a:t>Bad data produces bad results</a:t>
            </a:r>
            <a:r>
              <a:rPr lang="en-US" dirty="0"/>
              <a:t>, so the accuracy and efficacy of your analysis will depend heavily on the quality of your data. </a:t>
            </a:r>
          </a:p>
          <a:p>
            <a:r>
              <a:rPr lang="en-US" dirty="0"/>
              <a:t>Cleaning data </a:t>
            </a:r>
            <a:r>
              <a:rPr lang="en-US" dirty="0">
                <a:solidFill>
                  <a:schemeClr val="tx2">
                    <a:lumMod val="60000"/>
                    <a:lumOff val="40000"/>
                  </a:schemeClr>
                </a:solidFill>
              </a:rPr>
              <a:t>eliminates duplicate and null values, corrupt data, inconsistent data types, invalid entries, missing data, and improper formatting</a:t>
            </a:r>
            <a:r>
              <a:rPr lang="en-US" dirty="0"/>
              <a:t>. </a:t>
            </a:r>
          </a:p>
          <a:p>
            <a:r>
              <a:rPr lang="en-US" dirty="0"/>
              <a:t>This step is </a:t>
            </a:r>
            <a:r>
              <a:rPr lang="en-US" dirty="0">
                <a:solidFill>
                  <a:srgbClr val="00B050"/>
                </a:solidFill>
              </a:rPr>
              <a:t>the most time-intensive process</a:t>
            </a:r>
            <a:r>
              <a:rPr lang="en-US" dirty="0"/>
              <a:t>, but finding and resolving flaws in your data is essential to building effective models.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Exploratory Data Analysis (EDA)</a:t>
            </a:r>
            <a:endParaRPr lang="en-US" dirty="0"/>
          </a:p>
          <a:p>
            <a:r>
              <a:rPr lang="en-US" dirty="0"/>
              <a:t>Now that you have a large amount of organized, high-quality data, you can begin conducting an exploratory data analysis (EDA). Effective EDA </a:t>
            </a:r>
            <a:r>
              <a:rPr lang="en-US" dirty="0">
                <a:solidFill>
                  <a:srgbClr val="00B050"/>
                </a:solidFill>
              </a:rPr>
              <a:t>lets you uncover valuable insights that will be useful in the next phase of the data science lifecycle.</a:t>
            </a:r>
          </a:p>
          <a:p>
            <a:r>
              <a:rPr lang="en-US" dirty="0"/>
              <a:t>Observe your dataset. ...</a:t>
            </a:r>
          </a:p>
          <a:p>
            <a:r>
              <a:rPr lang="en-US" dirty="0"/>
              <a:t>Find any missing values. ...</a:t>
            </a:r>
          </a:p>
          <a:p>
            <a:r>
              <a:rPr lang="en-US" dirty="0"/>
              <a:t>Categorize your values. ...</a:t>
            </a:r>
          </a:p>
          <a:p>
            <a:r>
              <a:rPr lang="en-US" dirty="0"/>
              <a:t>Find the shape of your dataset. ...</a:t>
            </a:r>
          </a:p>
          <a:p>
            <a:r>
              <a:rPr lang="en-US" dirty="0"/>
              <a:t>Identify relationships in your dataset. ...</a:t>
            </a:r>
          </a:p>
          <a:p>
            <a:r>
              <a:rPr lang="en-US" dirty="0"/>
              <a:t>Locate any outliers in your dataset.</a:t>
            </a:r>
          </a:p>
          <a:p>
            <a:endParaRPr lang="en-US" dirty="0">
              <a:solidFill>
                <a:srgbClr val="00B05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066800"/>
            <a:ext cx="8305800" cy="5059363"/>
          </a:xfrm>
        </p:spPr>
        <p:txBody>
          <a:bodyPr>
            <a:normAutofit fontScale="85000" lnSpcReduction="20000"/>
          </a:bodyPr>
          <a:lstStyle/>
          <a:p>
            <a:pPr>
              <a:buNone/>
            </a:pPr>
            <a:r>
              <a:rPr lang="en-US" b="1" dirty="0"/>
              <a:t>Model Building and Deployment</a:t>
            </a:r>
            <a:endParaRPr lang="en-US" dirty="0"/>
          </a:p>
          <a:p>
            <a:r>
              <a:rPr lang="en-US" dirty="0"/>
              <a:t>Next, you’ll do the actual data modeling. This is where you’ll use </a:t>
            </a:r>
            <a:r>
              <a:rPr lang="en-US" dirty="0">
                <a:solidFill>
                  <a:schemeClr val="accent3">
                    <a:lumMod val="75000"/>
                  </a:schemeClr>
                </a:solidFill>
              </a:rPr>
              <a:t>machine learning, statistical models, and algorithms to extract high-value insights</a:t>
            </a:r>
            <a:r>
              <a:rPr lang="en-US" dirty="0"/>
              <a:t>.</a:t>
            </a:r>
          </a:p>
          <a:p>
            <a:pPr>
              <a:buNone/>
            </a:pPr>
            <a:r>
              <a:rPr lang="en-US" b="1" dirty="0"/>
              <a:t>Communicating Your Results</a:t>
            </a:r>
            <a:endParaRPr lang="en-US" dirty="0"/>
          </a:p>
          <a:p>
            <a:r>
              <a:rPr lang="en-US" dirty="0"/>
              <a:t>Lastly, you’ll communicate your findings to stakeholders. Every data scientist needs to build their repertoire of visualization skills to do this. </a:t>
            </a:r>
          </a:p>
          <a:p>
            <a:r>
              <a:rPr lang="en-US" dirty="0"/>
              <a:t>Your stakeholders are mainly interested in what your results mean for their organization, and often won’t care about the complex back-end work that was used to build your model. Communicate your findings in a clear, engaging way that highlights their value in strategic business planning and operation.  </a:t>
            </a:r>
          </a:p>
          <a:p>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u="sng" dirty="0"/>
              <a:t>Data Security Issues</a:t>
            </a:r>
            <a:br>
              <a:rPr lang="en-US" dirty="0"/>
            </a:br>
            <a:endParaRPr lang="en-US" dirty="0"/>
          </a:p>
        </p:txBody>
      </p:sp>
      <p:sp>
        <p:nvSpPr>
          <p:cNvPr id="3" name="Content Placeholder 2"/>
          <p:cNvSpPr>
            <a:spLocks noGrp="1"/>
          </p:cNvSpPr>
          <p:nvPr>
            <p:ph idx="1"/>
          </p:nvPr>
        </p:nvSpPr>
        <p:spPr>
          <a:xfrm>
            <a:off x="457200" y="838200"/>
            <a:ext cx="8382000" cy="5287963"/>
          </a:xfrm>
        </p:spPr>
        <p:txBody>
          <a:bodyPr>
            <a:normAutofit lnSpcReduction="10000"/>
          </a:bodyPr>
          <a:lstStyle/>
          <a:p>
            <a:r>
              <a:rPr lang="en-US" b="1" dirty="0"/>
              <a:t>Data Storage</a:t>
            </a:r>
          </a:p>
          <a:p>
            <a:pPr>
              <a:buNone/>
            </a:pPr>
            <a:r>
              <a:rPr lang="en-US" dirty="0"/>
              <a:t>	Businesses are adopting Cloud Data Storage to move their data easily to </a:t>
            </a:r>
            <a:r>
              <a:rPr lang="en-US" dirty="0">
                <a:solidFill>
                  <a:schemeClr val="accent3">
                    <a:lumMod val="75000"/>
                  </a:schemeClr>
                </a:solidFill>
              </a:rPr>
              <a:t>expedite business operations.</a:t>
            </a:r>
            <a:r>
              <a:rPr lang="en-US" dirty="0"/>
              <a:t> However, </a:t>
            </a:r>
            <a:r>
              <a:rPr lang="en-US" dirty="0">
                <a:solidFill>
                  <a:schemeClr val="accent6">
                    <a:lumMod val="75000"/>
                  </a:schemeClr>
                </a:solidFill>
              </a:rPr>
              <a:t>the risks involved are exponential with security issues</a:t>
            </a:r>
            <a:r>
              <a:rPr lang="en-US" dirty="0"/>
              <a:t>. Even the slightest mistake in controlling the access of data can allow anyone to get a host of sensitive data. </a:t>
            </a:r>
          </a:p>
          <a:p>
            <a:pPr>
              <a:buNone/>
            </a:pPr>
            <a:r>
              <a:rPr lang="en-US" dirty="0"/>
              <a:t>	While mission-critical information can be stored in on-premise databases, less sensitive data is kept in the cloud for ease of use.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b="1" dirty="0"/>
              <a:t>Fake Data</a:t>
            </a:r>
            <a:br>
              <a:rPr lang="en-US" b="1" dirty="0"/>
            </a:br>
            <a:endParaRPr lang="en-US" dirty="0"/>
          </a:p>
        </p:txBody>
      </p:sp>
      <p:sp>
        <p:nvSpPr>
          <p:cNvPr id="3" name="Content Placeholder 2"/>
          <p:cNvSpPr>
            <a:spLocks noGrp="1"/>
          </p:cNvSpPr>
          <p:nvPr>
            <p:ph idx="1"/>
          </p:nvPr>
        </p:nvSpPr>
        <p:spPr>
          <a:xfrm>
            <a:off x="457200" y="1143000"/>
            <a:ext cx="8382000" cy="4983163"/>
          </a:xfrm>
        </p:spPr>
        <p:txBody>
          <a:bodyPr>
            <a:normAutofit fontScale="92500" lnSpcReduction="10000"/>
          </a:bodyPr>
          <a:lstStyle/>
          <a:p>
            <a:r>
              <a:rPr lang="en-US" dirty="0"/>
              <a:t>Fake Data generation poses a severe threat to businesses as it consumes time that otherwise could be spent to identify or solve other pressing issues. There is more scope </a:t>
            </a:r>
            <a:r>
              <a:rPr lang="en-US" dirty="0">
                <a:solidFill>
                  <a:schemeClr val="accent1">
                    <a:lumMod val="75000"/>
                  </a:schemeClr>
                </a:solidFill>
              </a:rPr>
              <a:t>for leveraging inaccurate information on a very large scale</a:t>
            </a:r>
            <a:r>
              <a:rPr lang="en-US" dirty="0"/>
              <a:t>, as assessing individual data points can be a daunting task for companies.</a:t>
            </a:r>
          </a:p>
          <a:p>
            <a:r>
              <a:rPr lang="en-US" dirty="0"/>
              <a:t>An ideal approach is to </a:t>
            </a:r>
            <a:r>
              <a:rPr lang="en-US" dirty="0">
                <a:solidFill>
                  <a:srgbClr val="00B0F0"/>
                </a:solidFill>
              </a:rPr>
              <a:t>validate the data sources </a:t>
            </a:r>
            <a:r>
              <a:rPr lang="en-US" dirty="0"/>
              <a:t>by periodic assessments and evaluate Machine Learning models with diverse test datasets to find anomalies.</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609600"/>
            <a:ext cx="7543799" cy="538609"/>
          </a:xfrm>
          <a:prstGeom prst="rect">
            <a:avLst/>
          </a:prstGeom>
        </p:spPr>
        <p:txBody>
          <a:bodyPr vert="horz" wrap="square" lIns="0" tIns="15240" rIns="0" bIns="0" rtlCol="0">
            <a:spAutoFit/>
          </a:bodyPr>
          <a:lstStyle/>
          <a:p>
            <a:pPr marL="12700">
              <a:lnSpc>
                <a:spcPct val="100000"/>
              </a:lnSpc>
              <a:spcBef>
                <a:spcPts val="120"/>
              </a:spcBef>
            </a:pPr>
            <a:r>
              <a:rPr sz="3400" spc="-30" dirty="0">
                <a:latin typeface="Arial MT"/>
                <a:cs typeface="Arial MT"/>
              </a:rPr>
              <a:t>W</a:t>
            </a:r>
            <a:r>
              <a:rPr sz="2700" spc="-30" dirty="0">
                <a:latin typeface="Arial MT"/>
                <a:cs typeface="Arial MT"/>
              </a:rPr>
              <a:t>HAT</a:t>
            </a:r>
            <a:r>
              <a:rPr sz="2700" spc="160" dirty="0">
                <a:latin typeface="Arial MT"/>
                <a:cs typeface="Arial MT"/>
              </a:rPr>
              <a:t> </a:t>
            </a:r>
            <a:r>
              <a:rPr sz="2700" spc="10" dirty="0">
                <a:latin typeface="Arial MT"/>
                <a:cs typeface="Arial MT"/>
              </a:rPr>
              <a:t>IS</a:t>
            </a:r>
            <a:r>
              <a:rPr sz="2700" spc="165" dirty="0">
                <a:latin typeface="Arial MT"/>
                <a:cs typeface="Arial MT"/>
              </a:rPr>
              <a:t> </a:t>
            </a:r>
            <a:r>
              <a:rPr sz="3400" spc="-5" dirty="0">
                <a:latin typeface="Arial MT"/>
                <a:cs typeface="Arial MT"/>
              </a:rPr>
              <a:t>I</a:t>
            </a:r>
            <a:r>
              <a:rPr sz="2700" spc="-5" dirty="0">
                <a:latin typeface="Arial MT"/>
                <a:cs typeface="Arial MT"/>
              </a:rPr>
              <a:t>MPORTANT</a:t>
            </a:r>
            <a:r>
              <a:rPr sz="3400" spc="-5" dirty="0">
                <a:latin typeface="Arial MT"/>
                <a:cs typeface="Arial MT"/>
              </a:rPr>
              <a:t>?</a:t>
            </a:r>
            <a:endParaRPr sz="3400">
              <a:latin typeface="Arial MT"/>
              <a:cs typeface="Arial MT"/>
            </a:endParaRPr>
          </a:p>
        </p:txBody>
      </p:sp>
      <p:sp>
        <p:nvSpPr>
          <p:cNvPr id="3" name="object 3"/>
          <p:cNvSpPr txBox="1"/>
          <p:nvPr/>
        </p:nvSpPr>
        <p:spPr>
          <a:xfrm>
            <a:off x="762000" y="2197100"/>
            <a:ext cx="7772400" cy="1005403"/>
          </a:xfrm>
          <a:prstGeom prst="rect">
            <a:avLst/>
          </a:prstGeom>
        </p:spPr>
        <p:txBody>
          <a:bodyPr vert="horz" wrap="square" lIns="0" tIns="30480" rIns="0" bIns="0" rtlCol="0">
            <a:spAutoFit/>
          </a:bodyPr>
          <a:lstStyle/>
          <a:p>
            <a:pPr marL="825500" marR="5080" indent="-812800">
              <a:lnSpc>
                <a:spcPts val="3800"/>
              </a:lnSpc>
              <a:spcBef>
                <a:spcPts val="240"/>
              </a:spcBef>
            </a:pPr>
            <a:r>
              <a:rPr sz="3200" dirty="0">
                <a:latin typeface="Times New Roman" pitchFamily="18" charset="0"/>
                <a:cs typeface="Times New Roman" pitchFamily="18" charset="0"/>
              </a:rPr>
              <a:t>Need</a:t>
            </a:r>
            <a:r>
              <a:rPr sz="3200" spc="-15" dirty="0">
                <a:latin typeface="Times New Roman" pitchFamily="18" charset="0"/>
                <a:cs typeface="Times New Roman" pitchFamily="18" charset="0"/>
              </a:rPr>
              <a:t> </a:t>
            </a:r>
            <a:r>
              <a:rPr sz="3200" spc="-5" dirty="0">
                <a:latin typeface="Times New Roman" pitchFamily="18" charset="0"/>
                <a:cs typeface="Times New Roman" pitchFamily="18" charset="0"/>
              </a:rPr>
              <a:t>to</a:t>
            </a:r>
            <a:r>
              <a:rPr sz="3200" spc="-10" dirty="0">
                <a:latin typeface="Times New Roman" pitchFamily="18" charset="0"/>
                <a:cs typeface="Times New Roman" pitchFamily="18" charset="0"/>
              </a:rPr>
              <a:t> </a:t>
            </a:r>
            <a:r>
              <a:rPr sz="3200" dirty="0">
                <a:latin typeface="Times New Roman" pitchFamily="18" charset="0"/>
                <a:cs typeface="Times New Roman" pitchFamily="18" charset="0"/>
              </a:rPr>
              <a:t>solve</a:t>
            </a:r>
            <a:r>
              <a:rPr sz="3200" spc="-10" dirty="0">
                <a:latin typeface="Times New Roman" pitchFamily="18" charset="0"/>
                <a:cs typeface="Times New Roman" pitchFamily="18" charset="0"/>
              </a:rPr>
              <a:t> </a:t>
            </a:r>
            <a:r>
              <a:rPr sz="3200" dirty="0">
                <a:latin typeface="Times New Roman" pitchFamily="18" charset="0"/>
                <a:cs typeface="Times New Roman" pitchFamily="18" charset="0"/>
              </a:rPr>
              <a:t>a</a:t>
            </a:r>
            <a:r>
              <a:rPr sz="3200" spc="-10" dirty="0">
                <a:latin typeface="Times New Roman" pitchFamily="18" charset="0"/>
                <a:cs typeface="Times New Roman" pitchFamily="18" charset="0"/>
              </a:rPr>
              <a:t> </a:t>
            </a:r>
            <a:r>
              <a:rPr sz="3200" dirty="0">
                <a:latin typeface="Times New Roman" pitchFamily="18" charset="0"/>
                <a:cs typeface="Times New Roman" pitchFamily="18" charset="0"/>
              </a:rPr>
              <a:t>real</a:t>
            </a:r>
            <a:r>
              <a:rPr sz="3200" spc="-10" dirty="0">
                <a:latin typeface="Times New Roman" pitchFamily="18" charset="0"/>
                <a:cs typeface="Times New Roman" pitchFamily="18" charset="0"/>
              </a:rPr>
              <a:t> </a:t>
            </a:r>
            <a:r>
              <a:rPr sz="3200" dirty="0">
                <a:latin typeface="Times New Roman" pitchFamily="18" charset="0"/>
                <a:cs typeface="Times New Roman" pitchFamily="18" charset="0"/>
              </a:rPr>
              <a:t>problem</a:t>
            </a:r>
            <a:r>
              <a:rPr sz="3200" spc="-15" dirty="0">
                <a:latin typeface="Times New Roman" pitchFamily="18" charset="0"/>
                <a:cs typeface="Times New Roman" pitchFamily="18" charset="0"/>
              </a:rPr>
              <a:t> </a:t>
            </a:r>
            <a:r>
              <a:rPr sz="3200" dirty="0">
                <a:latin typeface="Times New Roman" pitchFamily="18" charset="0"/>
                <a:cs typeface="Times New Roman" pitchFamily="18" charset="0"/>
              </a:rPr>
              <a:t>using</a:t>
            </a:r>
            <a:r>
              <a:rPr sz="3200" spc="-10" dirty="0">
                <a:latin typeface="Times New Roman" pitchFamily="18" charset="0"/>
                <a:cs typeface="Times New Roman" pitchFamily="18" charset="0"/>
              </a:rPr>
              <a:t> </a:t>
            </a:r>
            <a:r>
              <a:rPr sz="3200" spc="-5" dirty="0">
                <a:latin typeface="Times New Roman" pitchFamily="18" charset="0"/>
                <a:cs typeface="Times New Roman" pitchFamily="18" charset="0"/>
              </a:rPr>
              <a:t>data… </a:t>
            </a:r>
            <a:r>
              <a:rPr sz="3200" spc="-875" dirty="0">
                <a:latin typeface="Times New Roman" pitchFamily="18" charset="0"/>
                <a:cs typeface="Times New Roman" pitchFamily="18" charset="0"/>
              </a:rPr>
              <a:t> </a:t>
            </a:r>
            <a:r>
              <a:rPr sz="3200" dirty="0">
                <a:latin typeface="Times New Roman" pitchFamily="18" charset="0"/>
                <a:cs typeface="Times New Roman" pitchFamily="18" charset="0"/>
              </a:rPr>
              <a:t>No</a:t>
            </a:r>
            <a:r>
              <a:rPr sz="3200" spc="-5" dirty="0">
                <a:latin typeface="Times New Roman" pitchFamily="18" charset="0"/>
                <a:cs typeface="Times New Roman" pitchFamily="18" charset="0"/>
              </a:rPr>
              <a:t> applications, </a:t>
            </a:r>
            <a:r>
              <a:rPr sz="3200" dirty="0">
                <a:latin typeface="Times New Roman" pitchFamily="18" charset="0"/>
                <a:cs typeface="Times New Roman" pitchFamily="18" charset="0"/>
              </a:rPr>
              <a:t>no</a:t>
            </a:r>
            <a:r>
              <a:rPr sz="3200" spc="-5" dirty="0">
                <a:latin typeface="Times New Roman" pitchFamily="18" charset="0"/>
                <a:cs typeface="Times New Roman" pitchFamily="18" charset="0"/>
              </a:rPr>
              <a:t> data</a:t>
            </a:r>
            <a:r>
              <a:rPr sz="3200" dirty="0">
                <a:latin typeface="Times New Roman" pitchFamily="18" charset="0"/>
                <a:cs typeface="Times New Roman" pitchFamily="18" charset="0"/>
              </a:rPr>
              <a:t> science</a:t>
            </a:r>
            <a:r>
              <a:rPr sz="3200" dirty="0">
                <a:latin typeface="Arial MT"/>
                <a:cs typeface="Arial MT"/>
              </a:rPr>
              <a:t>.</a:t>
            </a:r>
            <a:endParaRPr sz="3200">
              <a:latin typeface="Arial MT"/>
              <a:cs typeface="Arial M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39762"/>
          </a:xfrm>
        </p:spPr>
        <p:txBody>
          <a:bodyPr>
            <a:normAutofit fontScale="90000"/>
          </a:bodyPr>
          <a:lstStyle/>
          <a:p>
            <a:r>
              <a:rPr lang="en-US" b="1" dirty="0"/>
              <a:t>Data Privacy</a:t>
            </a:r>
            <a:br>
              <a:rPr lang="en-US" b="1" dirty="0"/>
            </a:b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pPr algn="just"/>
            <a:r>
              <a:rPr lang="en-US" dirty="0"/>
              <a:t>It aims to safeguard personal or sensitive information from cyber attacks, breaches, and intentional or unintentional data loss.</a:t>
            </a:r>
          </a:p>
          <a:p>
            <a:pPr algn="just"/>
            <a:r>
              <a:rPr lang="en-US" dirty="0"/>
              <a:t>Businesses must follow stricter Data Privacy principles with the help of </a:t>
            </a:r>
            <a:r>
              <a:rPr lang="en-US" dirty="0">
                <a:solidFill>
                  <a:schemeClr val="accent5">
                    <a:lumMod val="75000"/>
                  </a:schemeClr>
                </a:solidFill>
              </a:rPr>
              <a:t>access management services </a:t>
            </a:r>
            <a:r>
              <a:rPr lang="en-US" dirty="0"/>
              <a:t>in the cloud, including very rigid privacy compliance, to strengthen Data Protection.</a:t>
            </a:r>
          </a:p>
          <a:p>
            <a:pPr algn="just"/>
            <a:r>
              <a:rPr lang="en-US" dirty="0">
                <a:solidFill>
                  <a:srgbClr val="FF0000"/>
                </a:solidFill>
              </a:rPr>
              <a:t>The general rules are </a:t>
            </a:r>
            <a:r>
              <a:rPr lang="en-US" dirty="0"/>
              <a:t>knowing your data, </a:t>
            </a:r>
            <a:r>
              <a:rPr lang="en-US" dirty="0">
                <a:solidFill>
                  <a:srgbClr val="00B050"/>
                </a:solidFill>
              </a:rPr>
              <a:t>having more grip over your data stores and backup, safeguarding your network against unauthorized access, conducting regular risk assessments, and training the users regularly about Data Privacy and Data Security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87362"/>
          </a:xfrm>
        </p:spPr>
        <p:txBody>
          <a:bodyPr>
            <a:normAutofit fontScale="90000"/>
          </a:bodyPr>
          <a:lstStyle/>
          <a:p>
            <a:r>
              <a:rPr lang="en-US" b="1" dirty="0"/>
              <a:t>Data Management</a:t>
            </a:r>
            <a:br>
              <a:rPr lang="en-US" b="1" dirty="0"/>
            </a:br>
            <a:endParaRPr lang="en-US" dirty="0"/>
          </a:p>
        </p:txBody>
      </p:sp>
      <p:sp>
        <p:nvSpPr>
          <p:cNvPr id="3" name="Content Placeholder 2"/>
          <p:cNvSpPr>
            <a:spLocks noGrp="1"/>
          </p:cNvSpPr>
          <p:nvPr>
            <p:ph idx="1"/>
          </p:nvPr>
        </p:nvSpPr>
        <p:spPr>
          <a:xfrm>
            <a:off x="457200" y="1066800"/>
            <a:ext cx="8382000" cy="5059363"/>
          </a:xfrm>
        </p:spPr>
        <p:txBody>
          <a:bodyPr>
            <a:normAutofit fontScale="92500" lnSpcReduction="20000"/>
          </a:bodyPr>
          <a:lstStyle/>
          <a:p>
            <a:r>
              <a:rPr lang="en-US" dirty="0">
                <a:solidFill>
                  <a:schemeClr val="accent3">
                    <a:lumMod val="75000"/>
                  </a:schemeClr>
                </a:solidFill>
              </a:rPr>
              <a:t>A security breach can have crushing consequences on businesses</a:t>
            </a:r>
            <a:r>
              <a:rPr lang="en-US" dirty="0"/>
              <a:t>, including the vulnerability of critical business information to a completely compromised database.</a:t>
            </a:r>
          </a:p>
          <a:p>
            <a:r>
              <a:rPr lang="en-US" dirty="0">
                <a:solidFill>
                  <a:schemeClr val="accent2">
                    <a:lumMod val="75000"/>
                  </a:schemeClr>
                </a:solidFill>
              </a:rPr>
              <a:t>Deploying highly secured databases is vital to ensure data security at all levels</a:t>
            </a:r>
            <a:r>
              <a:rPr lang="en-US" dirty="0"/>
              <a:t>. A superior Database Management System comes with various access controls.</a:t>
            </a:r>
          </a:p>
          <a:p>
            <a:r>
              <a:rPr lang="en-US" dirty="0"/>
              <a:t>A few methods to effectively SAGEGUARDING DATA STORAGE </a:t>
            </a:r>
            <a:r>
              <a:rPr lang="en-US" dirty="0">
                <a:solidFill>
                  <a:schemeClr val="accent4">
                    <a:lumMod val="75000"/>
                  </a:schemeClr>
                </a:solidFill>
              </a:rPr>
              <a:t>are—practicing data encryption, data segmenting and partitioning, securing on-the-move, and implementing a trusted server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944562"/>
          </a:xfrm>
        </p:spPr>
        <p:txBody>
          <a:bodyPr>
            <a:normAutofit fontScale="90000"/>
          </a:bodyPr>
          <a:lstStyle/>
          <a:p>
            <a:r>
              <a:rPr lang="en-US" b="1" dirty="0"/>
              <a:t>Data Access Control</a:t>
            </a:r>
            <a:br>
              <a:rPr lang="en-US" b="1" dirty="0"/>
            </a:br>
            <a:endParaRPr lang="en-US" dirty="0"/>
          </a:p>
        </p:txBody>
      </p:sp>
      <p:sp>
        <p:nvSpPr>
          <p:cNvPr id="3" name="Content Placeholder 2"/>
          <p:cNvSpPr>
            <a:spLocks noGrp="1"/>
          </p:cNvSpPr>
          <p:nvPr>
            <p:ph idx="1"/>
          </p:nvPr>
        </p:nvSpPr>
        <p:spPr>
          <a:xfrm>
            <a:off x="457200" y="1600200"/>
            <a:ext cx="8305800" cy="4525963"/>
          </a:xfrm>
        </p:spPr>
        <p:txBody>
          <a:bodyPr/>
          <a:lstStyle/>
          <a:p>
            <a:r>
              <a:rPr lang="en-US" dirty="0"/>
              <a:t>Controlling which data users can view or edit enables companies to ensure not only data integrity but also preserves its privacy</a:t>
            </a:r>
          </a:p>
          <a:p>
            <a:r>
              <a:rPr lang="en-US" dirty="0">
                <a:solidFill>
                  <a:schemeClr val="tx2">
                    <a:lumMod val="60000"/>
                    <a:lumOff val="40000"/>
                  </a:schemeClr>
                </a:solidFill>
              </a:rPr>
              <a:t>Identity Access Management </a:t>
            </a:r>
            <a:r>
              <a:rPr lang="en-US" dirty="0"/>
              <a:t>does the job of controlling data flow via identification, authentication, and authorization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a:t>Data Poisoning</a:t>
            </a:r>
            <a:br>
              <a:rPr lang="en-US" b="1" dirty="0"/>
            </a:b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buNone/>
            </a:pPr>
            <a:r>
              <a:rPr lang="en-US" dirty="0"/>
              <a:t>	There are several Machine Learning solutions like </a:t>
            </a:r>
            <a:r>
              <a:rPr lang="en-US" dirty="0" err="1"/>
              <a:t>chatbots</a:t>
            </a:r>
            <a:r>
              <a:rPr lang="en-US" dirty="0"/>
              <a:t> that are trained on a colossal amount of data. The advantages of such solutions are that they keep on improving as users interact. However, this leads to Data Poisoning, a technique to attack Machine Learning models’ training data.</a:t>
            </a:r>
          </a:p>
          <a:p>
            <a:pPr>
              <a:buNone/>
            </a:pPr>
            <a:r>
              <a:rPr lang="en-US" dirty="0"/>
              <a:t>	</a:t>
            </a:r>
            <a:r>
              <a:rPr lang="en-US" dirty="0">
                <a:solidFill>
                  <a:schemeClr val="accent5">
                    <a:lumMod val="75000"/>
                  </a:schemeClr>
                </a:solidFill>
              </a:rPr>
              <a:t>The best way to beat the evasion is through outlier detection</a:t>
            </a:r>
            <a:r>
              <a:rPr lang="en-US" dirty="0"/>
              <a:t>, wherein the injected elements in the training pool can get separated from the existing data distribution.</a:t>
            </a:r>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 Theft</a:t>
            </a:r>
          </a:p>
        </p:txBody>
      </p:sp>
      <p:sp>
        <p:nvSpPr>
          <p:cNvPr id="3" name="Content Placeholder 2"/>
          <p:cNvSpPr>
            <a:spLocks noGrp="1"/>
          </p:cNvSpPr>
          <p:nvPr>
            <p:ph idx="1"/>
          </p:nvPr>
        </p:nvSpPr>
        <p:spPr/>
        <p:txBody>
          <a:bodyPr>
            <a:normAutofit lnSpcReduction="10000"/>
          </a:bodyPr>
          <a:lstStyle/>
          <a:p>
            <a:r>
              <a:rPr lang="en-US" dirty="0"/>
              <a:t>Advance data culture has allowed every employee to hold a certain level of critical business information.</a:t>
            </a:r>
          </a:p>
          <a:p>
            <a:r>
              <a:rPr lang="en-US" dirty="0"/>
              <a:t>To avoid Employee Theft, </a:t>
            </a:r>
            <a:r>
              <a:rPr lang="en-US" dirty="0">
                <a:solidFill>
                  <a:schemeClr val="accent4"/>
                </a:solidFill>
              </a:rPr>
              <a:t>companies have to implement legal policies along with securing the network with a virtual private network</a:t>
            </a:r>
            <a:r>
              <a:rPr lang="en-US" dirty="0"/>
              <a:t>. In addition, companies can use a </a:t>
            </a:r>
            <a:r>
              <a:rPr lang="en-US" dirty="0">
                <a:solidFill>
                  <a:schemeClr val="accent6">
                    <a:lumMod val="75000"/>
                  </a:schemeClr>
                </a:solidFill>
              </a:rPr>
              <a:t>Desktop as a Service (</a:t>
            </a:r>
            <a:r>
              <a:rPr lang="en-US" dirty="0" err="1">
                <a:solidFill>
                  <a:schemeClr val="accent6">
                    <a:lumMod val="75000"/>
                  </a:schemeClr>
                </a:solidFill>
              </a:rPr>
              <a:t>DaaS</a:t>
            </a:r>
            <a:r>
              <a:rPr lang="en-US" dirty="0">
                <a:solidFill>
                  <a:schemeClr val="accent6">
                    <a:lumMod val="75000"/>
                  </a:schemeClr>
                </a:solidFill>
              </a:rPr>
              <a:t>)</a:t>
            </a:r>
            <a:r>
              <a:rPr lang="en-US" dirty="0"/>
              <a:t> to eliminate the functionalities of data stored in local drives.</a:t>
            </a:r>
          </a:p>
          <a:p>
            <a:endParaRPr lang="en-US" dirty="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What is Data Collection</a:t>
            </a:r>
          </a:p>
        </p:txBody>
      </p:sp>
      <p:sp>
        <p:nvSpPr>
          <p:cNvPr id="3" name="Content Placeholder 2"/>
          <p:cNvSpPr>
            <a:spLocks noGrp="1"/>
          </p:cNvSpPr>
          <p:nvPr>
            <p:ph idx="1"/>
          </p:nvPr>
        </p:nvSpPr>
        <p:spPr>
          <a:xfrm>
            <a:off x="457200" y="1143000"/>
            <a:ext cx="8305800" cy="4983163"/>
          </a:xfrm>
        </p:spPr>
        <p:txBody>
          <a:bodyPr>
            <a:normAutofit fontScale="92500" lnSpcReduction="10000"/>
          </a:bodyPr>
          <a:lstStyle/>
          <a:p>
            <a:pPr algn="just"/>
            <a:r>
              <a:rPr lang="en-US" u="sng" dirty="0"/>
              <a:t>Data collection</a:t>
            </a:r>
            <a:r>
              <a:rPr lang="en-US" dirty="0"/>
              <a:t> is the process of collecting, measuring and analyzing different types of information using a set of standard validated techniques. </a:t>
            </a:r>
          </a:p>
          <a:p>
            <a:pPr algn="just"/>
            <a:r>
              <a:rPr lang="en-US" dirty="0"/>
              <a:t>The main </a:t>
            </a:r>
            <a:r>
              <a:rPr lang="en-US" dirty="0">
                <a:solidFill>
                  <a:schemeClr val="accent2">
                    <a:lumMod val="75000"/>
                  </a:schemeClr>
                </a:solidFill>
              </a:rPr>
              <a:t>objective</a:t>
            </a:r>
            <a:r>
              <a:rPr lang="en-US" dirty="0"/>
              <a:t> of data collection is to </a:t>
            </a:r>
            <a:r>
              <a:rPr lang="en-US" dirty="0">
                <a:solidFill>
                  <a:schemeClr val="accent1">
                    <a:lumMod val="75000"/>
                  </a:schemeClr>
                </a:solidFill>
              </a:rPr>
              <a:t>gather information-rich and reliable data, and analyze them to make critical business decisions</a:t>
            </a:r>
            <a:r>
              <a:rPr lang="en-US" dirty="0"/>
              <a:t>.</a:t>
            </a:r>
          </a:p>
          <a:p>
            <a:pPr algn="just"/>
            <a:r>
              <a:rPr lang="en-US" dirty="0"/>
              <a:t> Once the data is collected, it goes through a rigorous process of </a:t>
            </a:r>
            <a:r>
              <a:rPr lang="en-US" u="sng" dirty="0"/>
              <a:t>data cleaning</a:t>
            </a:r>
            <a:r>
              <a:rPr lang="en-US" dirty="0"/>
              <a:t> and </a:t>
            </a:r>
            <a:r>
              <a:rPr lang="en-US" u="sng" dirty="0"/>
              <a:t>data processing</a:t>
            </a:r>
            <a:r>
              <a:rPr lang="en-US" dirty="0"/>
              <a:t> to make this data truly useful for businesses. </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lstStyle/>
          <a:p>
            <a:pPr>
              <a:buNone/>
            </a:pPr>
            <a:r>
              <a:rPr lang="en-US" dirty="0"/>
              <a:t>There are two main methods of data collection in research</a:t>
            </a:r>
          </a:p>
          <a:p>
            <a:pPr lvl="0"/>
            <a:r>
              <a:rPr lang="en-US" dirty="0"/>
              <a:t>Primary Data Collection</a:t>
            </a:r>
          </a:p>
          <a:p>
            <a:pPr lvl="0"/>
            <a:r>
              <a:rPr lang="en-US" dirty="0"/>
              <a:t>Secondary Data Collection</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a:t>Primary data refers to data collected from </a:t>
            </a:r>
            <a:r>
              <a:rPr lang="en-US" dirty="0">
                <a:solidFill>
                  <a:schemeClr val="accent3">
                    <a:lumMod val="75000"/>
                  </a:schemeClr>
                </a:solidFill>
              </a:rPr>
              <a:t>first-hand experience directly from the main source</a:t>
            </a:r>
            <a:r>
              <a:rPr lang="en-US" dirty="0"/>
              <a:t>.</a:t>
            </a:r>
          </a:p>
          <a:p>
            <a:r>
              <a:rPr lang="en-US" dirty="0"/>
              <a:t>The methods of collecting primary data can be further divided into </a:t>
            </a:r>
            <a:r>
              <a:rPr lang="en-US" dirty="0">
                <a:solidFill>
                  <a:schemeClr val="tx2">
                    <a:lumMod val="60000"/>
                    <a:lumOff val="40000"/>
                  </a:schemeClr>
                </a:solidFill>
              </a:rPr>
              <a:t>quantitative data </a:t>
            </a:r>
            <a:r>
              <a:rPr lang="en-US" dirty="0"/>
              <a:t>collection methods (deals with factors that can be counted) and </a:t>
            </a:r>
            <a:r>
              <a:rPr lang="en-US" dirty="0">
                <a:solidFill>
                  <a:schemeClr val="accent6">
                    <a:lumMod val="75000"/>
                  </a:schemeClr>
                </a:solidFill>
              </a:rPr>
              <a:t>qualitative data </a:t>
            </a:r>
            <a:r>
              <a:rPr lang="en-US" dirty="0"/>
              <a:t>collection methods (deals with factors that are not necessarily numerical in nature).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90600"/>
            <a:ext cx="8534400" cy="5410200"/>
          </a:xfrm>
        </p:spPr>
        <p:txBody>
          <a:bodyPr>
            <a:normAutofit fontScale="85000" lnSpcReduction="20000"/>
          </a:bodyPr>
          <a:lstStyle/>
          <a:p>
            <a:pPr>
              <a:buNone/>
            </a:pPr>
            <a:r>
              <a:rPr lang="en-US" b="1" dirty="0"/>
              <a:t>Interview</a:t>
            </a:r>
            <a:r>
              <a:rPr lang="en-US" dirty="0"/>
              <a:t> : It is simply a process in which the interviewer asks questions and the interviewee responds to them. </a:t>
            </a:r>
          </a:p>
          <a:p>
            <a:r>
              <a:rPr lang="en-US" dirty="0"/>
              <a:t>It provides a </a:t>
            </a:r>
            <a:r>
              <a:rPr lang="en-US" dirty="0">
                <a:solidFill>
                  <a:srgbClr val="FF0000"/>
                </a:solidFill>
              </a:rPr>
              <a:t>high degree of flexibility </a:t>
            </a:r>
            <a:r>
              <a:rPr lang="en-US" dirty="0"/>
              <a:t>because questions can be adjusted and changed anytime according to the situation</a:t>
            </a:r>
          </a:p>
          <a:p>
            <a:pPr>
              <a:buNone/>
            </a:pPr>
            <a:r>
              <a:rPr lang="en-US" b="1" dirty="0"/>
              <a:t>Observations :</a:t>
            </a:r>
            <a:r>
              <a:rPr lang="en-US" dirty="0"/>
              <a:t>In this method, researchers observe a situation around them and record the findings</a:t>
            </a:r>
          </a:p>
          <a:p>
            <a:pPr>
              <a:buNone/>
            </a:pPr>
            <a:r>
              <a:rPr lang="en-US" dirty="0"/>
              <a:t>	It can be used to evaluate the </a:t>
            </a:r>
            <a:r>
              <a:rPr lang="en-US" dirty="0" err="1"/>
              <a:t>behaviour</a:t>
            </a:r>
            <a:r>
              <a:rPr lang="en-US" dirty="0"/>
              <a:t> of different people in </a:t>
            </a:r>
            <a:r>
              <a:rPr lang="en-US" dirty="0">
                <a:solidFill>
                  <a:schemeClr val="accent6">
                    <a:lumMod val="75000"/>
                  </a:schemeClr>
                </a:solidFill>
              </a:rPr>
              <a:t>controlled</a:t>
            </a:r>
            <a:r>
              <a:rPr lang="en-US" dirty="0"/>
              <a:t> (everyone knows they are being observed) and </a:t>
            </a:r>
            <a:r>
              <a:rPr lang="en-US" dirty="0">
                <a:solidFill>
                  <a:srgbClr val="C00000"/>
                </a:solidFill>
              </a:rPr>
              <a:t>uncontrolled</a:t>
            </a:r>
            <a:r>
              <a:rPr lang="en-US" dirty="0"/>
              <a:t> (no one knows they are being observed) situations.</a:t>
            </a:r>
          </a:p>
          <a:p>
            <a:pPr>
              <a:buNone/>
            </a:pPr>
            <a:r>
              <a:rPr lang="en-US" dirty="0"/>
              <a:t>	For example, a person looks at random people that walk their pets on a busy street, and then uses this data to decide whether or not to open a pet food store in that area.</a:t>
            </a:r>
          </a:p>
          <a:p>
            <a:pPr>
              <a:buNone/>
            </a:pPr>
            <a:endParaRPr lang="en-US"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914400"/>
            <a:ext cx="8382000" cy="5211763"/>
          </a:xfrm>
        </p:spPr>
        <p:txBody>
          <a:bodyPr>
            <a:normAutofit fontScale="85000" lnSpcReduction="10000"/>
          </a:bodyPr>
          <a:lstStyle/>
          <a:p>
            <a:pPr>
              <a:buNone/>
            </a:pPr>
            <a:r>
              <a:rPr lang="en-US" b="1" dirty="0"/>
              <a:t>Surveys and Questionnaires</a:t>
            </a:r>
          </a:p>
          <a:p>
            <a:r>
              <a:rPr lang="en-US" dirty="0"/>
              <a:t>They can be conducted </a:t>
            </a:r>
            <a:r>
              <a:rPr lang="en-US" dirty="0">
                <a:solidFill>
                  <a:srgbClr val="C00000"/>
                </a:solidFill>
              </a:rPr>
              <a:t>face-to-face, mailed, or even posted on the Internet</a:t>
            </a:r>
            <a:r>
              <a:rPr lang="en-US" dirty="0"/>
              <a:t> to get respondents from anywhere in the world.</a:t>
            </a:r>
          </a:p>
          <a:p>
            <a:r>
              <a:rPr lang="en-US" dirty="0"/>
              <a:t>A </a:t>
            </a:r>
            <a:r>
              <a:rPr lang="en-US" dirty="0">
                <a:solidFill>
                  <a:srgbClr val="7030A0"/>
                </a:solidFill>
              </a:rPr>
              <a:t>drawback</a:t>
            </a:r>
            <a:r>
              <a:rPr lang="en-US" dirty="0"/>
              <a:t> of surveys and questionnaires is </a:t>
            </a:r>
            <a:r>
              <a:rPr lang="en-US" dirty="0">
                <a:solidFill>
                  <a:schemeClr val="accent5"/>
                </a:solidFill>
              </a:rPr>
              <a:t>delayed response and the possibility of ambiguous answers</a:t>
            </a:r>
            <a:r>
              <a:rPr lang="en-US" dirty="0"/>
              <a:t>.</a:t>
            </a:r>
          </a:p>
          <a:p>
            <a:pPr>
              <a:buNone/>
            </a:pPr>
            <a:r>
              <a:rPr lang="en-US" b="1" dirty="0"/>
              <a:t>Focus Group</a:t>
            </a:r>
          </a:p>
          <a:p>
            <a:pPr>
              <a:buNone/>
            </a:pPr>
            <a:r>
              <a:rPr lang="en-US" dirty="0"/>
              <a:t>    A focus group is </a:t>
            </a:r>
            <a:r>
              <a:rPr lang="en-US" dirty="0">
                <a:solidFill>
                  <a:srgbClr val="00B050"/>
                </a:solidFill>
              </a:rPr>
              <a:t>similar to an interview</a:t>
            </a:r>
            <a:r>
              <a:rPr lang="en-US" dirty="0"/>
              <a:t>, but it is </a:t>
            </a:r>
            <a:r>
              <a:rPr lang="en-US" dirty="0">
                <a:solidFill>
                  <a:schemeClr val="accent2"/>
                </a:solidFill>
              </a:rPr>
              <a:t>conducted with a group of people </a:t>
            </a:r>
            <a:r>
              <a:rPr lang="en-US" dirty="0"/>
              <a:t>who all have something in common.</a:t>
            </a:r>
          </a:p>
          <a:p>
            <a:pPr>
              <a:buNone/>
            </a:pPr>
            <a:r>
              <a:rPr lang="en-US" dirty="0"/>
              <a:t>     Some drawbacks of this method are </a:t>
            </a:r>
            <a:r>
              <a:rPr lang="en-US" dirty="0">
                <a:solidFill>
                  <a:srgbClr val="FF0000"/>
                </a:solidFill>
              </a:rPr>
              <a:t>lack of privacy </a:t>
            </a:r>
            <a:r>
              <a:rPr lang="en-US" dirty="0"/>
              <a:t>and </a:t>
            </a:r>
            <a:r>
              <a:rPr lang="en-US" dirty="0">
                <a:solidFill>
                  <a:srgbClr val="000099"/>
                </a:solidFill>
              </a:rPr>
              <a:t>domination of the interview by one or two participants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00661"/>
            <a:ext cx="5562600" cy="538609"/>
          </a:xfrm>
          <a:prstGeom prst="rect">
            <a:avLst/>
          </a:prstGeom>
        </p:spPr>
        <p:txBody>
          <a:bodyPr vert="horz" wrap="square" lIns="0" tIns="15240" rIns="0" bIns="0" rtlCol="0">
            <a:spAutoFit/>
          </a:bodyPr>
          <a:lstStyle/>
          <a:p>
            <a:pPr marL="12700">
              <a:lnSpc>
                <a:spcPct val="100000"/>
              </a:lnSpc>
              <a:spcBef>
                <a:spcPts val="120"/>
              </a:spcBef>
            </a:pPr>
            <a:r>
              <a:rPr sz="3400" spc="-85" dirty="0"/>
              <a:t>D</a:t>
            </a:r>
            <a:r>
              <a:rPr sz="2700" spc="-85" dirty="0"/>
              <a:t>ATA</a:t>
            </a:r>
            <a:r>
              <a:rPr sz="2700" spc="180" dirty="0"/>
              <a:t> </a:t>
            </a:r>
            <a:r>
              <a:rPr sz="3400" spc="20" dirty="0"/>
              <a:t>S</a:t>
            </a:r>
            <a:r>
              <a:rPr sz="2700" spc="20" dirty="0"/>
              <a:t>CIENCE</a:t>
            </a:r>
            <a:r>
              <a:rPr sz="2700" spc="180" dirty="0"/>
              <a:t> </a:t>
            </a:r>
            <a:r>
              <a:rPr sz="2700" spc="20" dirty="0"/>
              <a:t>AS</a:t>
            </a:r>
            <a:r>
              <a:rPr sz="2700" spc="185" dirty="0"/>
              <a:t> </a:t>
            </a:r>
            <a:r>
              <a:rPr sz="2700" spc="20" dirty="0"/>
              <a:t>A</a:t>
            </a:r>
            <a:r>
              <a:rPr sz="2700" spc="185" dirty="0"/>
              <a:t> </a:t>
            </a:r>
            <a:r>
              <a:rPr sz="3400" spc="15" dirty="0"/>
              <a:t>U</a:t>
            </a:r>
            <a:r>
              <a:rPr sz="2700" spc="15" dirty="0"/>
              <a:t>NIFIER</a:t>
            </a:r>
            <a:endParaRPr sz="2700"/>
          </a:p>
        </p:txBody>
      </p:sp>
      <p:pic>
        <p:nvPicPr>
          <p:cNvPr id="3" name="object 3"/>
          <p:cNvPicPr/>
          <p:nvPr/>
        </p:nvPicPr>
        <p:blipFill>
          <a:blip r:embed="rId2" cstate="print"/>
          <a:stretch>
            <a:fillRect/>
          </a:stretch>
        </p:blipFill>
        <p:spPr>
          <a:xfrm>
            <a:off x="457200" y="533400"/>
            <a:ext cx="7696200" cy="5638800"/>
          </a:xfrm>
          <a:prstGeom prst="rect">
            <a:avLst/>
          </a:prstGeom>
        </p:spPr>
      </p:pic>
      <p:sp>
        <p:nvSpPr>
          <p:cNvPr id="4" name="object 4"/>
          <p:cNvSpPr txBox="1"/>
          <p:nvPr/>
        </p:nvSpPr>
        <p:spPr>
          <a:xfrm>
            <a:off x="3352800" y="2819400"/>
            <a:ext cx="2266950" cy="1315745"/>
          </a:xfrm>
          <a:prstGeom prst="rect">
            <a:avLst/>
          </a:prstGeom>
        </p:spPr>
        <p:txBody>
          <a:bodyPr vert="horz" wrap="square" lIns="0" tIns="83820" rIns="0" bIns="0" rtlCol="0">
            <a:spAutoFit/>
          </a:bodyPr>
          <a:lstStyle/>
          <a:p>
            <a:pPr marL="12700" marR="5080" indent="406400">
              <a:lnSpc>
                <a:spcPts val="4800"/>
              </a:lnSpc>
              <a:spcBef>
                <a:spcPts val="660"/>
              </a:spcBef>
            </a:pPr>
            <a:r>
              <a:rPr sz="4400" spc="-5" dirty="0">
                <a:latin typeface="Arial MT"/>
                <a:cs typeface="Arial MT"/>
              </a:rPr>
              <a:t>Data </a:t>
            </a:r>
            <a:r>
              <a:rPr sz="4400" dirty="0">
                <a:latin typeface="Arial MT"/>
                <a:cs typeface="Arial MT"/>
              </a:rPr>
              <a:t> Science</a:t>
            </a:r>
            <a:endParaRPr sz="4400">
              <a:latin typeface="Arial MT"/>
              <a:cs typeface="Arial MT"/>
            </a:endParaRPr>
          </a:p>
        </p:txBody>
      </p:sp>
      <p:sp>
        <p:nvSpPr>
          <p:cNvPr id="5" name="object 5"/>
          <p:cNvSpPr txBox="1"/>
          <p:nvPr/>
        </p:nvSpPr>
        <p:spPr>
          <a:xfrm>
            <a:off x="3581400" y="990600"/>
            <a:ext cx="1600200" cy="382156"/>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MT"/>
                <a:cs typeface="Arial MT"/>
              </a:rPr>
              <a:t>Humanities</a:t>
            </a:r>
            <a:endParaRPr sz="2400">
              <a:latin typeface="Arial MT"/>
              <a:cs typeface="Arial MT"/>
            </a:endParaRPr>
          </a:p>
        </p:txBody>
      </p:sp>
      <p:sp>
        <p:nvSpPr>
          <p:cNvPr id="6" name="object 6"/>
          <p:cNvSpPr txBox="1"/>
          <p:nvPr/>
        </p:nvSpPr>
        <p:spPr>
          <a:xfrm>
            <a:off x="5105400" y="1524000"/>
            <a:ext cx="2057400" cy="1133644"/>
          </a:xfrm>
          <a:prstGeom prst="rect">
            <a:avLst/>
          </a:prstGeom>
        </p:spPr>
        <p:txBody>
          <a:bodyPr vert="horz" wrap="square" lIns="0" tIns="12700" rIns="0" bIns="0" rtlCol="0">
            <a:spAutoFit/>
          </a:bodyPr>
          <a:lstStyle/>
          <a:p>
            <a:pPr marL="12700">
              <a:spcBef>
                <a:spcPts val="100"/>
              </a:spcBef>
            </a:pPr>
            <a:r>
              <a:rPr sz="2400">
                <a:latin typeface="Arial MT"/>
                <a:cs typeface="Arial MT"/>
              </a:rPr>
              <a:t>Machine/</a:t>
            </a:r>
            <a:r>
              <a:rPr lang="en-US" sz="2400" dirty="0">
                <a:latin typeface="Arial MT"/>
                <a:cs typeface="Arial MT"/>
              </a:rPr>
              <a:t>S</a:t>
            </a:r>
            <a:r>
              <a:rPr lang="en-US" sz="2400" spc="-5" dirty="0">
                <a:latin typeface="Arial MT"/>
                <a:cs typeface="Arial MT"/>
              </a:rPr>
              <a:t>t</a:t>
            </a:r>
            <a:r>
              <a:rPr lang="en-US" sz="2400" dirty="0">
                <a:latin typeface="Arial MT"/>
                <a:cs typeface="Arial MT"/>
              </a:rPr>
              <a:t>a</a:t>
            </a:r>
            <a:r>
              <a:rPr lang="en-US" sz="2400" spc="-5" dirty="0">
                <a:latin typeface="Arial MT"/>
                <a:cs typeface="Arial MT"/>
              </a:rPr>
              <a:t>t</a:t>
            </a:r>
            <a:r>
              <a:rPr lang="en-US" sz="2400" dirty="0">
                <a:latin typeface="Arial MT"/>
                <a:cs typeface="Arial MT"/>
              </a:rPr>
              <a:t>is</a:t>
            </a:r>
            <a:r>
              <a:rPr lang="en-US" sz="2400" spc="-5" dirty="0">
                <a:latin typeface="Arial MT"/>
                <a:cs typeface="Arial MT"/>
              </a:rPr>
              <a:t>t</a:t>
            </a:r>
            <a:r>
              <a:rPr lang="en-US" sz="2400" dirty="0">
                <a:latin typeface="Arial MT"/>
                <a:cs typeface="Arial MT"/>
              </a:rPr>
              <a:t>ical  Learning</a:t>
            </a:r>
          </a:p>
          <a:p>
            <a:pPr marL="12700">
              <a:lnSpc>
                <a:spcPct val="100000"/>
              </a:lnSpc>
              <a:spcBef>
                <a:spcPts val="100"/>
              </a:spcBef>
            </a:pPr>
            <a:endParaRPr sz="2400">
              <a:latin typeface="Arial MT"/>
              <a:cs typeface="Arial MT"/>
            </a:endParaRPr>
          </a:p>
        </p:txBody>
      </p:sp>
      <p:sp>
        <p:nvSpPr>
          <p:cNvPr id="8" name="object 8"/>
          <p:cNvSpPr txBox="1"/>
          <p:nvPr/>
        </p:nvSpPr>
        <p:spPr>
          <a:xfrm>
            <a:off x="5867400" y="2667000"/>
            <a:ext cx="1981200" cy="1054135"/>
          </a:xfrm>
          <a:prstGeom prst="rect">
            <a:avLst/>
          </a:prstGeom>
        </p:spPr>
        <p:txBody>
          <a:bodyPr vert="horz" wrap="square" lIns="0" tIns="53340" rIns="0" bIns="0" rtlCol="0">
            <a:spAutoFit/>
          </a:bodyPr>
          <a:lstStyle/>
          <a:p>
            <a:pPr marL="12700" marR="5080" algn="ctr">
              <a:lnSpc>
                <a:spcPts val="2600"/>
              </a:lnSpc>
              <a:spcBef>
                <a:spcPts val="420"/>
              </a:spcBef>
            </a:pPr>
            <a:r>
              <a:rPr sz="2400" dirty="0">
                <a:latin typeface="Arial MT"/>
                <a:cs typeface="Arial MT"/>
              </a:rPr>
              <a:t>Applica</a:t>
            </a:r>
            <a:r>
              <a:rPr sz="2400" spc="-5" dirty="0">
                <a:latin typeface="Arial MT"/>
                <a:cs typeface="Arial MT"/>
              </a:rPr>
              <a:t>t</a:t>
            </a:r>
            <a:r>
              <a:rPr sz="2400" dirty="0">
                <a:latin typeface="Arial MT"/>
                <a:cs typeface="Arial MT"/>
              </a:rPr>
              <a:t>ion  Domain </a:t>
            </a:r>
            <a:r>
              <a:rPr sz="2400" spc="5" dirty="0">
                <a:latin typeface="Arial MT"/>
                <a:cs typeface="Arial MT"/>
              </a:rPr>
              <a:t> </a:t>
            </a:r>
            <a:r>
              <a:rPr sz="2400" spc="-5" dirty="0">
                <a:latin typeface="Arial MT"/>
                <a:cs typeface="Arial MT"/>
              </a:rPr>
              <a:t>Expertise</a:t>
            </a:r>
            <a:endParaRPr sz="2400">
              <a:latin typeface="Arial MT"/>
              <a:cs typeface="Arial MT"/>
            </a:endParaRPr>
          </a:p>
        </p:txBody>
      </p:sp>
      <p:sp>
        <p:nvSpPr>
          <p:cNvPr id="9" name="object 9"/>
          <p:cNvSpPr txBox="1"/>
          <p:nvPr/>
        </p:nvSpPr>
        <p:spPr>
          <a:xfrm>
            <a:off x="3657600" y="4572000"/>
            <a:ext cx="3886200" cy="1221488"/>
          </a:xfrm>
          <a:prstGeom prst="rect">
            <a:avLst/>
          </a:prstGeom>
        </p:spPr>
        <p:txBody>
          <a:bodyPr vert="horz" wrap="square" lIns="0" tIns="94615" rIns="0" bIns="0" rtlCol="0">
            <a:spAutoFit/>
          </a:bodyPr>
          <a:lstStyle/>
          <a:p>
            <a:pPr marL="1460500">
              <a:lnSpc>
                <a:spcPct val="100000"/>
              </a:lnSpc>
              <a:spcBef>
                <a:spcPts val="745"/>
              </a:spcBef>
            </a:pPr>
            <a:r>
              <a:rPr sz="2400" spc="-45" dirty="0">
                <a:latin typeface="Arial MT"/>
                <a:cs typeface="Arial MT"/>
              </a:rPr>
              <a:t>V</a:t>
            </a:r>
            <a:r>
              <a:rPr sz="2400" dirty="0">
                <a:latin typeface="Arial MT"/>
                <a:cs typeface="Arial MT"/>
              </a:rPr>
              <a:t>isualiza</a:t>
            </a:r>
            <a:r>
              <a:rPr sz="2400" spc="-5" dirty="0">
                <a:latin typeface="Arial MT"/>
                <a:cs typeface="Arial MT"/>
              </a:rPr>
              <a:t>t</a:t>
            </a:r>
            <a:r>
              <a:rPr sz="2400" dirty="0">
                <a:latin typeface="Arial MT"/>
                <a:cs typeface="Arial MT"/>
              </a:rPr>
              <a:t>ion</a:t>
            </a:r>
            <a:endParaRPr sz="2400">
              <a:latin typeface="Arial MT"/>
              <a:cs typeface="Arial MT"/>
            </a:endParaRPr>
          </a:p>
          <a:p>
            <a:pPr marL="63500" marR="1421130" indent="-50800">
              <a:lnSpc>
                <a:spcPts val="2500"/>
              </a:lnSpc>
              <a:spcBef>
                <a:spcPts val="919"/>
              </a:spcBef>
            </a:pPr>
            <a:r>
              <a:rPr sz="2300" dirty="0">
                <a:latin typeface="Arial MT"/>
                <a:cs typeface="Arial MT"/>
              </a:rPr>
              <a:t>Ma</a:t>
            </a:r>
            <a:r>
              <a:rPr sz="2300" spc="-5" dirty="0">
                <a:latin typeface="Arial MT"/>
                <a:cs typeface="Arial MT"/>
              </a:rPr>
              <a:t>t</a:t>
            </a:r>
            <a:r>
              <a:rPr sz="2300" dirty="0">
                <a:latin typeface="Arial MT"/>
                <a:cs typeface="Arial MT"/>
              </a:rPr>
              <a:t>hema</a:t>
            </a:r>
            <a:r>
              <a:rPr sz="2300" spc="-5" dirty="0">
                <a:latin typeface="Arial MT"/>
                <a:cs typeface="Arial MT"/>
              </a:rPr>
              <a:t>t</a:t>
            </a:r>
            <a:r>
              <a:rPr sz="2300" dirty="0">
                <a:latin typeface="Arial MT"/>
                <a:cs typeface="Arial MT"/>
              </a:rPr>
              <a:t>ical  </a:t>
            </a:r>
            <a:r>
              <a:rPr sz="2300" spc="-5" dirty="0">
                <a:latin typeface="Arial MT"/>
                <a:cs typeface="Arial MT"/>
              </a:rPr>
              <a:t>Optimization</a:t>
            </a:r>
            <a:endParaRPr sz="2300">
              <a:latin typeface="Arial MT"/>
              <a:cs typeface="Arial MT"/>
            </a:endParaRPr>
          </a:p>
        </p:txBody>
      </p:sp>
      <p:sp>
        <p:nvSpPr>
          <p:cNvPr id="10" name="object 10"/>
          <p:cNvSpPr txBox="1"/>
          <p:nvPr/>
        </p:nvSpPr>
        <p:spPr>
          <a:xfrm>
            <a:off x="2057400" y="4191000"/>
            <a:ext cx="1295400" cy="720710"/>
          </a:xfrm>
          <a:prstGeom prst="rect">
            <a:avLst/>
          </a:prstGeom>
        </p:spPr>
        <p:txBody>
          <a:bodyPr vert="horz" wrap="square" lIns="0" tIns="53340" rIns="0" bIns="0" rtlCol="0">
            <a:spAutoFit/>
          </a:bodyPr>
          <a:lstStyle/>
          <a:p>
            <a:pPr marL="12700" marR="5080" indent="127000">
              <a:lnSpc>
                <a:spcPts val="2600"/>
              </a:lnSpc>
              <a:spcBef>
                <a:spcPts val="420"/>
              </a:spcBef>
            </a:pPr>
            <a:r>
              <a:rPr sz="2400" dirty="0">
                <a:latin typeface="Arial MT"/>
                <a:cs typeface="Arial MT"/>
              </a:rPr>
              <a:t>Social </a:t>
            </a:r>
            <a:r>
              <a:rPr sz="2400" spc="5" dirty="0">
                <a:latin typeface="Arial MT"/>
                <a:cs typeface="Arial MT"/>
              </a:rPr>
              <a:t> </a:t>
            </a:r>
            <a:r>
              <a:rPr sz="2400" dirty="0">
                <a:latin typeface="Arial MT"/>
                <a:cs typeface="Arial MT"/>
              </a:rPr>
              <a:t>Science</a:t>
            </a:r>
            <a:endParaRPr sz="2400">
              <a:latin typeface="Arial MT"/>
              <a:cs typeface="Arial MT"/>
            </a:endParaRPr>
          </a:p>
        </p:txBody>
      </p:sp>
      <p:sp>
        <p:nvSpPr>
          <p:cNvPr id="11" name="object 11"/>
          <p:cNvSpPr txBox="1"/>
          <p:nvPr/>
        </p:nvSpPr>
        <p:spPr>
          <a:xfrm>
            <a:off x="2057400" y="3276600"/>
            <a:ext cx="762000"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Law</a:t>
            </a:r>
            <a:endParaRPr sz="2400">
              <a:latin typeface="Arial MT"/>
              <a:cs typeface="Arial MT"/>
            </a:endParaRPr>
          </a:p>
        </p:txBody>
      </p:sp>
      <p:sp>
        <p:nvSpPr>
          <p:cNvPr id="12" name="object 12"/>
          <p:cNvSpPr txBox="1"/>
          <p:nvPr/>
        </p:nvSpPr>
        <p:spPr>
          <a:xfrm>
            <a:off x="2057400" y="1676400"/>
            <a:ext cx="1353979" cy="1054135"/>
          </a:xfrm>
          <a:prstGeom prst="rect">
            <a:avLst/>
          </a:prstGeom>
        </p:spPr>
        <p:txBody>
          <a:bodyPr vert="horz" wrap="square" lIns="0" tIns="53340" rIns="0" bIns="0" rtlCol="0">
            <a:spAutoFit/>
          </a:bodyPr>
          <a:lstStyle/>
          <a:p>
            <a:pPr marL="12700" marR="5080" indent="571500">
              <a:lnSpc>
                <a:spcPts val="2600"/>
              </a:lnSpc>
              <a:spcBef>
                <a:spcPts val="420"/>
              </a:spcBef>
            </a:pPr>
            <a:r>
              <a:rPr sz="2400" spc="-5" dirty="0">
                <a:latin typeface="Arial MT"/>
                <a:cs typeface="Arial MT"/>
              </a:rPr>
              <a:t>Data </a:t>
            </a:r>
            <a:r>
              <a:rPr sz="2400" dirty="0">
                <a:latin typeface="Arial MT"/>
                <a:cs typeface="Arial MT"/>
              </a:rPr>
              <a:t> Management</a:t>
            </a:r>
            <a:endParaRPr sz="2400">
              <a:latin typeface="Arial MT"/>
              <a:cs typeface="Arial M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Secondary Data Collection Methods</a:t>
            </a:r>
            <a:br>
              <a:rPr lang="en-US" dirty="0"/>
            </a:b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dirty="0"/>
              <a:t>Internet</a:t>
            </a:r>
          </a:p>
          <a:p>
            <a:pPr>
              <a:buNone/>
            </a:pPr>
            <a:r>
              <a:rPr lang="en-US" dirty="0"/>
              <a:t>	There is a large pool of </a:t>
            </a:r>
            <a:r>
              <a:rPr lang="en-US" dirty="0">
                <a:solidFill>
                  <a:schemeClr val="accent6">
                    <a:lumMod val="75000"/>
                  </a:schemeClr>
                </a:solidFill>
              </a:rPr>
              <a:t>free and paid research resources</a:t>
            </a:r>
            <a:r>
              <a:rPr lang="en-US" dirty="0"/>
              <a:t> that can be easily accessed on the Internet.</a:t>
            </a:r>
          </a:p>
          <a:p>
            <a:pPr>
              <a:buNone/>
            </a:pPr>
            <a:r>
              <a:rPr lang="en-US" dirty="0"/>
              <a:t>	You should only source from </a:t>
            </a:r>
            <a:r>
              <a:rPr lang="en-US" dirty="0">
                <a:solidFill>
                  <a:schemeClr val="accent2">
                    <a:lumMod val="75000"/>
                  </a:schemeClr>
                </a:solidFill>
              </a:rPr>
              <a:t>authentic sites </a:t>
            </a:r>
            <a:r>
              <a:rPr lang="en-US" dirty="0"/>
              <a:t>while collecting information.</a:t>
            </a:r>
          </a:p>
          <a:p>
            <a:r>
              <a:rPr lang="en-US" dirty="0"/>
              <a:t>Government Archives</a:t>
            </a:r>
          </a:p>
          <a:p>
            <a:pPr>
              <a:buNone/>
            </a:pPr>
            <a:r>
              <a:rPr lang="en-US" dirty="0"/>
              <a:t>	The most important advantage is that the data in government archives are </a:t>
            </a:r>
            <a:r>
              <a:rPr lang="en-US" dirty="0">
                <a:solidFill>
                  <a:srgbClr val="000099"/>
                </a:solidFill>
              </a:rPr>
              <a:t>authentic and verifiable</a:t>
            </a:r>
            <a:r>
              <a:rPr lang="en-US" dirty="0"/>
              <a:t>. </a:t>
            </a:r>
          </a:p>
          <a:p>
            <a:pPr>
              <a:buNone/>
            </a:pPr>
            <a:r>
              <a:rPr lang="en-US" dirty="0"/>
              <a:t>	</a:t>
            </a:r>
            <a:r>
              <a:rPr lang="en-US" dirty="0">
                <a:solidFill>
                  <a:schemeClr val="accent6">
                    <a:lumMod val="75000"/>
                  </a:schemeClr>
                </a:solidFill>
              </a:rPr>
              <a:t>The challenge</a:t>
            </a:r>
            <a:r>
              <a:rPr lang="en-US" dirty="0"/>
              <a:t>, however, is that data is </a:t>
            </a:r>
            <a:r>
              <a:rPr lang="en-US" dirty="0">
                <a:solidFill>
                  <a:srgbClr val="0070C0"/>
                </a:solidFill>
              </a:rPr>
              <a:t>not always readily available</a:t>
            </a:r>
            <a:r>
              <a:rPr lang="en-US" dirty="0"/>
              <a:t> due to a number of factors.</a:t>
            </a:r>
          </a:p>
          <a:p>
            <a:pPr>
              <a:buNone/>
            </a:pPr>
            <a:r>
              <a:rPr lang="en-US" dirty="0"/>
              <a:t>	 For example, criminal records can come under classified information and are difficult for anyone to have access to them.</a:t>
            </a:r>
          </a:p>
          <a:p>
            <a:endParaRPr lang="en-US" dirty="0"/>
          </a:p>
          <a:p>
            <a:pPr>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066800"/>
            <a:ext cx="8382000" cy="5059363"/>
          </a:xfrm>
        </p:spPr>
        <p:txBody>
          <a:bodyPr/>
          <a:lstStyle/>
          <a:p>
            <a:r>
              <a:rPr lang="en-US" dirty="0"/>
              <a:t>Libraries</a:t>
            </a:r>
          </a:p>
          <a:p>
            <a:pPr>
              <a:buNone/>
            </a:pPr>
            <a:r>
              <a:rPr lang="en-US" dirty="0"/>
              <a:t>	You can collect important and authentic information based on different research contexts. </a:t>
            </a:r>
            <a:r>
              <a:rPr lang="en-US" dirty="0">
                <a:solidFill>
                  <a:srgbClr val="0070C0"/>
                </a:solidFill>
              </a:rPr>
              <a:t>Libraries also serve as a storehouse for business directories, annual reports </a:t>
            </a:r>
            <a:r>
              <a:rPr lang="en-US" dirty="0"/>
              <a:t>and other similar documents that help businesses in their research.</a:t>
            </a:r>
          </a:p>
          <a:p>
            <a:endParaRPr lang="en-US" dirty="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 techniques</a:t>
            </a:r>
          </a:p>
        </p:txBody>
      </p:sp>
      <p:sp>
        <p:nvSpPr>
          <p:cNvPr id="3" name="Content Placeholder 2"/>
          <p:cNvSpPr>
            <a:spLocks noGrp="1"/>
          </p:cNvSpPr>
          <p:nvPr>
            <p:ph idx="1"/>
          </p:nvPr>
        </p:nvSpPr>
        <p:spPr/>
        <p:txBody>
          <a:bodyPr>
            <a:normAutofit fontScale="92500" lnSpcReduction="20000"/>
          </a:bodyPr>
          <a:lstStyle/>
          <a:p>
            <a:r>
              <a:rPr lang="en-US" dirty="0"/>
              <a:t>There are two main categories of preprocessing -- data cleansing and feature engineering.</a:t>
            </a:r>
          </a:p>
          <a:p>
            <a:r>
              <a:rPr lang="en-US" b="1" dirty="0"/>
              <a:t>Data cleansing</a:t>
            </a:r>
          </a:p>
          <a:p>
            <a:pPr>
              <a:buNone/>
            </a:pPr>
            <a:r>
              <a:rPr lang="en-US" dirty="0"/>
              <a:t>	Techniques for cleaning up messy data include the following</a:t>
            </a:r>
          </a:p>
          <a:p>
            <a:pPr>
              <a:buNone/>
            </a:pPr>
            <a:r>
              <a:rPr lang="en-US" b="1" dirty="0"/>
              <a:t>	Identify and sort out missing data. </a:t>
            </a:r>
            <a:r>
              <a:rPr lang="en-US" dirty="0"/>
              <a:t>There are a variety of reasons a data set might be missing individual fields of data. Data scientists need to decide whether it is better to discard records with missing fields, ignore them or fill them in with a probable value.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Reduce noisy data.</a:t>
            </a:r>
            <a:r>
              <a:rPr lang="en-US" dirty="0"/>
              <a:t> Real-world data is often noisy, which can distort an analytic or AI model. </a:t>
            </a:r>
          </a:p>
          <a:p>
            <a:r>
              <a:rPr lang="en-US" dirty="0"/>
              <a:t>For example, a temperature sensor that consistently reported a temperature of 75 degrees Fahrenheit might erroneously report a temperature as 250 degrees. </a:t>
            </a:r>
          </a:p>
          <a:p>
            <a:r>
              <a:rPr lang="en-US" dirty="0"/>
              <a:t>A variety of statistical approaches can be used to reduce the noise, including </a:t>
            </a:r>
            <a:r>
              <a:rPr lang="en-US" dirty="0">
                <a:solidFill>
                  <a:srgbClr val="00B050"/>
                </a:solidFill>
              </a:rPr>
              <a:t>binning, regression and clustering.</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304800" y="1219200"/>
            <a:ext cx="8610600" cy="4906963"/>
          </a:xfrm>
        </p:spPr>
        <p:txBody>
          <a:bodyPr>
            <a:normAutofit fontScale="92500" lnSpcReduction="10000"/>
          </a:bodyPr>
          <a:lstStyle/>
          <a:p>
            <a:r>
              <a:rPr lang="en-US" b="1" dirty="0"/>
              <a:t>Identify and remove duplicates.</a:t>
            </a:r>
            <a:r>
              <a:rPr lang="en-US" dirty="0"/>
              <a:t> When two records seem to repeat, an algorithm needs to determine if the same measurement was recorded twice, or the records represent different events.</a:t>
            </a:r>
          </a:p>
          <a:p>
            <a:r>
              <a:rPr lang="en-US" dirty="0"/>
              <a:t> In some cases, there may be slight differences in a record because </a:t>
            </a:r>
            <a:r>
              <a:rPr lang="en-US" dirty="0">
                <a:solidFill>
                  <a:schemeClr val="accent6"/>
                </a:solidFill>
              </a:rPr>
              <a:t>one field was recorded incorrectly</a:t>
            </a:r>
            <a:r>
              <a:rPr lang="en-US" dirty="0"/>
              <a:t>.</a:t>
            </a:r>
          </a:p>
          <a:p>
            <a:r>
              <a:rPr lang="en-US" dirty="0"/>
              <a:t> In other cases, records that seem to be duplicates might indeed be different, </a:t>
            </a:r>
          </a:p>
          <a:p>
            <a:r>
              <a:rPr lang="en-US" dirty="0"/>
              <a:t>As in a father and son with the same name who are living in the same house but should be represented as separate individuals.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t>Feature engineering</a:t>
            </a:r>
            <a:br>
              <a:rPr lang="en-US" b="1" dirty="0"/>
            </a:b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r>
              <a:rPr lang="en-US" dirty="0"/>
              <a:t>Feature engineering, as noted, </a:t>
            </a:r>
            <a:r>
              <a:rPr lang="en-US" dirty="0">
                <a:solidFill>
                  <a:srgbClr val="000099"/>
                </a:solidFill>
              </a:rPr>
              <a:t>involves techniques used by data scientists to organize the data in ways that make it more efficient to train </a:t>
            </a:r>
            <a:r>
              <a:rPr lang="en-US" u="sng" dirty="0">
                <a:solidFill>
                  <a:srgbClr val="000099"/>
                </a:solidFill>
              </a:rPr>
              <a:t>data models</a:t>
            </a:r>
            <a:r>
              <a:rPr lang="en-US" dirty="0"/>
              <a:t> and run inferences against them. These techniques include the following:</a:t>
            </a:r>
          </a:p>
          <a:p>
            <a:r>
              <a:rPr lang="en-US" b="1" dirty="0"/>
              <a:t>Feature scaling or normalization. </a:t>
            </a:r>
            <a:r>
              <a:rPr lang="en-US" dirty="0"/>
              <a:t>Often, multiple variables change over different scales, or one will change linearly while another will change exponentially. For example, salary might be measured in thousands of dollars, while age is represented in double digits. Scaling helps to transform the data in a way that makes it easier for algorithms to tease apart a meaningful relationship between variables.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5181600"/>
          </a:xfrm>
        </p:spPr>
        <p:txBody>
          <a:bodyPr>
            <a:normAutofit fontScale="85000" lnSpcReduction="10000"/>
          </a:bodyPr>
          <a:lstStyle/>
          <a:p>
            <a:r>
              <a:rPr lang="en-US" b="1" dirty="0"/>
              <a:t>Data reduction. </a:t>
            </a:r>
            <a:r>
              <a:rPr lang="en-US" dirty="0"/>
              <a:t>Data scientists often need to combine a variety of data sources to create a new AI or analytics model. </a:t>
            </a:r>
          </a:p>
          <a:p>
            <a:r>
              <a:rPr lang="en-US" dirty="0"/>
              <a:t>Some of the variables </a:t>
            </a:r>
            <a:r>
              <a:rPr lang="en-US" dirty="0">
                <a:solidFill>
                  <a:srgbClr val="00B050"/>
                </a:solidFill>
              </a:rPr>
              <a:t>may not be correlated </a:t>
            </a:r>
            <a:r>
              <a:rPr lang="en-US" dirty="0">
                <a:solidFill>
                  <a:srgbClr val="000099"/>
                </a:solidFill>
              </a:rPr>
              <a:t>with a given outcome</a:t>
            </a:r>
            <a:r>
              <a:rPr lang="en-US" dirty="0"/>
              <a:t> and can be safely discarded. </a:t>
            </a:r>
          </a:p>
          <a:p>
            <a:r>
              <a:rPr lang="en-US" dirty="0"/>
              <a:t>Other variables might be relevant, </a:t>
            </a:r>
            <a:r>
              <a:rPr lang="en-US" dirty="0">
                <a:solidFill>
                  <a:schemeClr val="accent2">
                    <a:lumMod val="75000"/>
                  </a:schemeClr>
                </a:solidFill>
              </a:rPr>
              <a:t>but only in terms of relationship </a:t>
            </a:r>
            <a:r>
              <a:rPr lang="en-US" dirty="0"/>
              <a:t>-- such as the ratio of debt to credit in the case of a model predicting the likelihood of a loan repayment; they may be combined into a single variable. </a:t>
            </a:r>
          </a:p>
          <a:p>
            <a:r>
              <a:rPr lang="en-US" dirty="0"/>
              <a:t>Techniques like </a:t>
            </a:r>
            <a:r>
              <a:rPr lang="en-US" dirty="0">
                <a:solidFill>
                  <a:srgbClr val="000099"/>
                </a:solidFill>
              </a:rPr>
              <a:t>principal component analysis </a:t>
            </a:r>
            <a:r>
              <a:rPr lang="en-US" dirty="0"/>
              <a:t>play a key role in reducing the number of dimensions in the training data set into a more efficient representation.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lstStyle/>
          <a:p>
            <a:r>
              <a:rPr lang="en-US" b="1" dirty="0" err="1"/>
              <a:t>Discretization</a:t>
            </a:r>
            <a:r>
              <a:rPr lang="en-US" b="1" dirty="0"/>
              <a:t>. </a:t>
            </a:r>
            <a:r>
              <a:rPr lang="en-US" dirty="0"/>
              <a:t>It's often useful </a:t>
            </a:r>
            <a:r>
              <a:rPr lang="en-US" dirty="0">
                <a:solidFill>
                  <a:schemeClr val="accent2">
                    <a:lumMod val="75000"/>
                  </a:schemeClr>
                </a:solidFill>
              </a:rPr>
              <a:t>to lump raw numbers into discrete intervals.</a:t>
            </a:r>
            <a:r>
              <a:rPr lang="en-US" dirty="0"/>
              <a:t> For example, income might be broken into five ranges that are representative of people who typically apply for a given type of loan. This can reduce the overhead of training a model or running inferences against it.</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6129-B9E7-0768-B423-109F939193DE}"/>
              </a:ext>
            </a:extLst>
          </p:cNvPr>
          <p:cNvSpPr>
            <a:spLocks noGrp="1"/>
          </p:cNvSpPr>
          <p:nvPr>
            <p:ph type="title"/>
          </p:nvPr>
        </p:nvSpPr>
        <p:spPr>
          <a:xfrm>
            <a:off x="457200" y="274638"/>
            <a:ext cx="8229600" cy="639762"/>
          </a:xfrm>
        </p:spPr>
        <p:txBody>
          <a:bodyPr>
            <a:normAutofit fontScale="90000"/>
          </a:bodyPr>
          <a:lstStyle/>
          <a:p>
            <a:r>
              <a:rPr lang="en-US" sz="4800" b="1" dirty="0">
                <a:solidFill>
                  <a:srgbClr val="FF0000"/>
                </a:solidFill>
              </a:rPr>
              <a:t>Structured Data</a:t>
            </a:r>
            <a:endParaRPr lang="en-IN" sz="4800" b="1" dirty="0">
              <a:solidFill>
                <a:srgbClr val="FF0000"/>
              </a:solidFill>
            </a:endParaRPr>
          </a:p>
        </p:txBody>
      </p:sp>
      <p:sp>
        <p:nvSpPr>
          <p:cNvPr id="3" name="Content Placeholder 2">
            <a:extLst>
              <a:ext uri="{FF2B5EF4-FFF2-40B4-BE49-F238E27FC236}">
                <a16:creationId xmlns:a16="http://schemas.microsoft.com/office/drawing/2014/main" id="{422C97B7-3BBD-4593-92FA-FC3023D36C71}"/>
              </a:ext>
            </a:extLst>
          </p:cNvPr>
          <p:cNvSpPr>
            <a:spLocks noGrp="1"/>
          </p:cNvSpPr>
          <p:nvPr>
            <p:ph idx="1"/>
          </p:nvPr>
        </p:nvSpPr>
        <p:spPr>
          <a:xfrm>
            <a:off x="76200" y="1143000"/>
            <a:ext cx="8915400" cy="5440362"/>
          </a:xfrm>
        </p:spPr>
        <p:txBody>
          <a:bodyPr>
            <a:normAutofit fontScale="92500" lnSpcReduction="10000"/>
          </a:bodyPr>
          <a:lstStyle/>
          <a:p>
            <a:pPr algn="just"/>
            <a:r>
              <a:rPr lang="en-IN" sz="3000" dirty="0">
                <a:solidFill>
                  <a:srgbClr val="323232"/>
                </a:solidFill>
                <a:latin typeface="IBM Plex Sans" panose="020B0503050203000203" pitchFamily="34" charset="0"/>
              </a:rPr>
              <a:t>C</a:t>
            </a:r>
            <a:r>
              <a:rPr lang="en-IN" sz="3000" b="0" i="0" dirty="0">
                <a:solidFill>
                  <a:srgbClr val="323232"/>
                </a:solidFill>
                <a:effectLst/>
                <a:latin typeface="IBM Plex Sans" panose="020B0503050203000203" pitchFamily="34" charset="0"/>
              </a:rPr>
              <a:t>ategorized as quantitative data</a:t>
            </a:r>
          </a:p>
          <a:p>
            <a:pPr algn="just"/>
            <a:endParaRPr lang="en-IN" sz="3000" b="0" i="0" dirty="0">
              <a:solidFill>
                <a:srgbClr val="323232"/>
              </a:solidFill>
              <a:effectLst/>
              <a:latin typeface="IBM Plex Sans" panose="020B0503050203000203" pitchFamily="34" charset="0"/>
            </a:endParaRPr>
          </a:p>
          <a:p>
            <a:pPr algn="just"/>
            <a:r>
              <a:rPr lang="en-IN" sz="3000" dirty="0">
                <a:solidFill>
                  <a:srgbClr val="323232"/>
                </a:solidFill>
                <a:latin typeface="IBM Plex Sans" panose="020B0503050203000203" pitchFamily="34" charset="0"/>
              </a:rPr>
              <a:t>H</a:t>
            </a:r>
            <a:r>
              <a:rPr lang="en-IN" sz="3000" b="0" i="0" dirty="0">
                <a:solidFill>
                  <a:srgbClr val="323232"/>
                </a:solidFill>
                <a:effectLst/>
                <a:latin typeface="IBM Plex Sans" panose="020B0503050203000203" pitchFamily="34" charset="0"/>
              </a:rPr>
              <a:t>ighly organized</a:t>
            </a:r>
          </a:p>
          <a:p>
            <a:pPr algn="just"/>
            <a:endParaRPr lang="en-IN" sz="3000" b="0" i="0" dirty="0">
              <a:solidFill>
                <a:srgbClr val="323232"/>
              </a:solidFill>
              <a:effectLst/>
              <a:latin typeface="IBM Plex Sans" panose="020B0503050203000203" pitchFamily="34" charset="0"/>
            </a:endParaRPr>
          </a:p>
          <a:p>
            <a:pPr algn="just"/>
            <a:r>
              <a:rPr lang="en-US" sz="3000" b="0" i="0" dirty="0">
                <a:solidFill>
                  <a:srgbClr val="273239"/>
                </a:solidFill>
                <a:effectLst/>
                <a:latin typeface="Nunito" pitchFamily="2" charset="0"/>
              </a:rPr>
              <a:t>It has been organized into a formatted repository that is typically a database</a:t>
            </a:r>
            <a:r>
              <a:rPr lang="en-IN" sz="3000" dirty="0">
                <a:solidFill>
                  <a:srgbClr val="323232"/>
                </a:solidFill>
                <a:latin typeface="IBM Plex Sans" panose="020B0503050203000203" pitchFamily="34" charset="0"/>
              </a:rPr>
              <a:t>.</a:t>
            </a:r>
          </a:p>
          <a:p>
            <a:pPr marL="0" indent="0" algn="just">
              <a:buNone/>
            </a:pPr>
            <a:endParaRPr lang="en-IN" sz="3000" b="0" i="0" dirty="0">
              <a:solidFill>
                <a:srgbClr val="323232"/>
              </a:solidFill>
              <a:effectLst/>
              <a:latin typeface="IBM Plex Sans" panose="020B0503050203000203" pitchFamily="34" charset="0"/>
            </a:endParaRPr>
          </a:p>
          <a:p>
            <a:pPr algn="just"/>
            <a:r>
              <a:rPr lang="en-US" sz="3000" dirty="0">
                <a:solidFill>
                  <a:srgbClr val="323232"/>
                </a:solidFill>
                <a:latin typeface="IBM Plex Sans" panose="020B0503050203000203" pitchFamily="34" charset="0"/>
              </a:rPr>
              <a:t>E</a:t>
            </a:r>
            <a:r>
              <a:rPr lang="en-US" sz="3000" b="0" i="0" dirty="0">
                <a:solidFill>
                  <a:srgbClr val="323232"/>
                </a:solidFill>
                <a:effectLst/>
                <a:latin typeface="IBM Plex Sans" panose="020B0503050203000203" pitchFamily="34" charset="0"/>
              </a:rPr>
              <a:t>asily decipherable by machine </a:t>
            </a:r>
            <a:r>
              <a:rPr lang="en-US" sz="3000" dirty="0">
                <a:solidFill>
                  <a:srgbClr val="323232"/>
                </a:solidFill>
                <a:latin typeface="IBM Plex Sans" panose="020B0503050203000203" pitchFamily="34" charset="0"/>
              </a:rPr>
              <a:t>l</a:t>
            </a:r>
            <a:r>
              <a:rPr lang="en-US" sz="3000" b="0" i="0" dirty="0">
                <a:solidFill>
                  <a:srgbClr val="323232"/>
                </a:solidFill>
                <a:effectLst/>
                <a:latin typeface="IBM Plex Sans" panose="020B0503050203000203" pitchFamily="34" charset="0"/>
              </a:rPr>
              <a:t>earning </a:t>
            </a:r>
            <a:r>
              <a:rPr lang="en-US" sz="3000" dirty="0">
                <a:solidFill>
                  <a:srgbClr val="323232"/>
                </a:solidFill>
                <a:latin typeface="IBM Plex Sans" panose="020B0503050203000203" pitchFamily="34" charset="0"/>
              </a:rPr>
              <a:t>a</a:t>
            </a:r>
            <a:r>
              <a:rPr lang="en-US" sz="3000" b="0" i="0" dirty="0">
                <a:solidFill>
                  <a:srgbClr val="323232"/>
                </a:solidFill>
                <a:effectLst/>
                <a:latin typeface="IBM Plex Sans" panose="020B0503050203000203" pitchFamily="34" charset="0"/>
              </a:rPr>
              <a:t>lgorithms</a:t>
            </a:r>
          </a:p>
          <a:p>
            <a:pPr algn="just"/>
            <a:endParaRPr lang="en-US" sz="3000" b="0" i="0" dirty="0">
              <a:solidFill>
                <a:srgbClr val="323232"/>
              </a:solidFill>
              <a:effectLst/>
              <a:latin typeface="IBM Plex Sans" panose="020B0503050203000203" pitchFamily="34" charset="0"/>
            </a:endParaRPr>
          </a:p>
          <a:p>
            <a:pPr algn="just"/>
            <a:r>
              <a:rPr lang="en-US" sz="3000" b="0" i="0" dirty="0">
                <a:solidFill>
                  <a:srgbClr val="323232"/>
                </a:solidFill>
                <a:effectLst/>
                <a:latin typeface="IBM Plex Sans" panose="020B0503050203000203" pitchFamily="34" charset="0"/>
              </a:rPr>
              <a:t>Examples of structured data include dates, names, addresses, credit card numbers, etc.</a:t>
            </a:r>
            <a:endParaRPr lang="en-IN" sz="3000" dirty="0"/>
          </a:p>
        </p:txBody>
      </p:sp>
    </p:spTree>
    <p:extLst>
      <p:ext uri="{BB962C8B-B14F-4D97-AF65-F5344CB8AC3E}">
        <p14:creationId xmlns:p14="http://schemas.microsoft.com/office/powerpoint/2010/main" val="20456007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7AE4-0580-BAE2-C0F3-2CF76B24DD95}"/>
              </a:ext>
            </a:extLst>
          </p:cNvPr>
          <p:cNvSpPr>
            <a:spLocks noGrp="1"/>
          </p:cNvSpPr>
          <p:nvPr>
            <p:ph type="title"/>
          </p:nvPr>
        </p:nvSpPr>
        <p:spPr/>
        <p:txBody>
          <a:bodyPr>
            <a:normAutofit/>
          </a:bodyPr>
          <a:lstStyle/>
          <a:p>
            <a:r>
              <a:rPr lang="en-US" dirty="0">
                <a:solidFill>
                  <a:srgbClr val="FF0000"/>
                </a:solidFill>
              </a:rPr>
              <a:t>Advantages of Structured Data</a:t>
            </a:r>
            <a:endParaRPr lang="en-IN" dirty="0">
              <a:solidFill>
                <a:srgbClr val="FF0000"/>
              </a:solidFill>
            </a:endParaRPr>
          </a:p>
        </p:txBody>
      </p:sp>
      <p:sp>
        <p:nvSpPr>
          <p:cNvPr id="3" name="Content Placeholder 2">
            <a:extLst>
              <a:ext uri="{FF2B5EF4-FFF2-40B4-BE49-F238E27FC236}">
                <a16:creationId xmlns:a16="http://schemas.microsoft.com/office/drawing/2014/main" id="{DC888759-BB42-E838-58EF-0BDCF2651817}"/>
              </a:ext>
            </a:extLst>
          </p:cNvPr>
          <p:cNvSpPr>
            <a:spLocks noGrp="1"/>
          </p:cNvSpPr>
          <p:nvPr>
            <p:ph idx="1"/>
          </p:nvPr>
        </p:nvSpPr>
        <p:spPr/>
        <p:txBody>
          <a:bodyPr>
            <a:normAutofit/>
          </a:bodyPr>
          <a:lstStyle/>
          <a:p>
            <a:pPr algn="l" fontAlgn="base">
              <a:buFont typeface="Arial" panose="020B0604020202020204" pitchFamily="34" charset="0"/>
              <a:buChar char="•"/>
            </a:pPr>
            <a:r>
              <a:rPr lang="en-US" sz="4000" i="0" dirty="0">
                <a:solidFill>
                  <a:srgbClr val="323232"/>
                </a:solidFill>
                <a:effectLst/>
                <a:latin typeface="IBM Plex Sans" panose="020B0503050203000203" pitchFamily="34" charset="0"/>
              </a:rPr>
              <a:t>Easily used by machine learning (ML) algorithms.</a:t>
            </a:r>
          </a:p>
          <a:p>
            <a:pPr algn="l" fontAlgn="base">
              <a:buFont typeface="Arial" panose="020B0604020202020204" pitchFamily="34" charset="0"/>
              <a:buChar char="•"/>
            </a:pPr>
            <a:endParaRPr lang="en-US" sz="4000" i="0" dirty="0">
              <a:solidFill>
                <a:srgbClr val="323232"/>
              </a:solidFill>
              <a:effectLst/>
              <a:latin typeface="IBM Plex Sans" panose="020B0503050203000203" pitchFamily="34" charset="0"/>
            </a:endParaRPr>
          </a:p>
          <a:p>
            <a:pPr algn="l" fontAlgn="base">
              <a:buFont typeface="Arial" panose="020B0604020202020204" pitchFamily="34" charset="0"/>
              <a:buChar char="•"/>
            </a:pPr>
            <a:r>
              <a:rPr lang="en-US" sz="4000" i="0" dirty="0">
                <a:solidFill>
                  <a:srgbClr val="323232"/>
                </a:solidFill>
                <a:effectLst/>
                <a:latin typeface="IBM Plex Sans" panose="020B0503050203000203" pitchFamily="34" charset="0"/>
              </a:rPr>
              <a:t>Easily used by business users.</a:t>
            </a:r>
          </a:p>
          <a:p>
            <a:pPr algn="l" fontAlgn="base">
              <a:buFont typeface="Arial" panose="020B0604020202020204" pitchFamily="34" charset="0"/>
              <a:buChar char="•"/>
            </a:pPr>
            <a:endParaRPr lang="en-US" sz="4000" dirty="0">
              <a:solidFill>
                <a:srgbClr val="323232"/>
              </a:solidFill>
              <a:latin typeface="IBM Plex Sans" panose="020B0503050203000203" pitchFamily="34" charset="0"/>
            </a:endParaRPr>
          </a:p>
          <a:p>
            <a:pPr algn="l" fontAlgn="base">
              <a:buFont typeface="Arial" panose="020B0604020202020204" pitchFamily="34" charset="0"/>
              <a:buChar char="•"/>
            </a:pPr>
            <a:r>
              <a:rPr lang="en-US" sz="4000" i="0" dirty="0">
                <a:solidFill>
                  <a:srgbClr val="323232"/>
                </a:solidFill>
                <a:effectLst/>
                <a:latin typeface="IBM Plex Sans" panose="020B0503050203000203" pitchFamily="34" charset="0"/>
              </a:rPr>
              <a:t>Accessible by more tools</a:t>
            </a:r>
          </a:p>
          <a:p>
            <a:endParaRPr lang="en-IN" dirty="0"/>
          </a:p>
        </p:txBody>
      </p:sp>
    </p:spTree>
    <p:extLst>
      <p:ext uri="{BB962C8B-B14F-4D97-AF65-F5344CB8AC3E}">
        <p14:creationId xmlns:p14="http://schemas.microsoft.com/office/powerpoint/2010/main" val="394033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r>
              <a:rPr lang="en-US" dirty="0"/>
              <a:t>Drew Conway Venn Diagram</a:t>
            </a:r>
          </a:p>
          <a:p>
            <a:pPr>
              <a:buNone/>
            </a:pPr>
            <a:endParaRPr lang="en-US" dirty="0"/>
          </a:p>
        </p:txBody>
      </p:sp>
      <p:pic>
        <p:nvPicPr>
          <p:cNvPr id="4" name="Picture 3" descr="The Data Science Venn Diagram — Drew Conway"/>
          <p:cNvPicPr/>
          <p:nvPr/>
        </p:nvPicPr>
        <p:blipFill>
          <a:blip r:embed="rId2"/>
          <a:srcRect/>
          <a:stretch>
            <a:fillRect/>
          </a:stretch>
        </p:blipFill>
        <p:spPr bwMode="auto">
          <a:xfrm>
            <a:off x="2057400" y="1295400"/>
            <a:ext cx="5029200" cy="480060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0F71-8EF1-CDB3-33AE-FD6F8E131EA8}"/>
              </a:ext>
            </a:extLst>
          </p:cNvPr>
          <p:cNvSpPr>
            <a:spLocks noGrp="1"/>
          </p:cNvSpPr>
          <p:nvPr>
            <p:ph type="title"/>
          </p:nvPr>
        </p:nvSpPr>
        <p:spPr/>
        <p:txBody>
          <a:bodyPr/>
          <a:lstStyle/>
          <a:p>
            <a:r>
              <a:rPr lang="en-US" b="1" dirty="0">
                <a:solidFill>
                  <a:srgbClr val="FF0000"/>
                </a:solidFill>
              </a:rPr>
              <a:t>Disadvantages of Structured Data</a:t>
            </a:r>
            <a:endParaRPr lang="en-IN" b="1" dirty="0"/>
          </a:p>
        </p:txBody>
      </p:sp>
      <p:sp>
        <p:nvSpPr>
          <p:cNvPr id="3" name="Content Placeholder 2">
            <a:extLst>
              <a:ext uri="{FF2B5EF4-FFF2-40B4-BE49-F238E27FC236}">
                <a16:creationId xmlns:a16="http://schemas.microsoft.com/office/drawing/2014/main" id="{4C355CA4-583D-A570-EA4F-E61CFE38F83D}"/>
              </a:ext>
            </a:extLst>
          </p:cNvPr>
          <p:cNvSpPr>
            <a:spLocks noGrp="1"/>
          </p:cNvSpPr>
          <p:nvPr>
            <p:ph idx="1"/>
          </p:nvPr>
        </p:nvSpPr>
        <p:spPr>
          <a:xfrm>
            <a:off x="152400" y="1600200"/>
            <a:ext cx="8763000" cy="4525963"/>
          </a:xfrm>
        </p:spPr>
        <p:txBody>
          <a:bodyPr>
            <a:normAutofit/>
          </a:bodyPr>
          <a:lstStyle/>
          <a:p>
            <a:pPr algn="just" fontAlgn="base">
              <a:buFont typeface="Arial" panose="020B0604020202020204" pitchFamily="34" charset="0"/>
              <a:buChar char="•"/>
            </a:pPr>
            <a:r>
              <a:rPr lang="en-US" sz="3000" b="1" i="0" dirty="0">
                <a:solidFill>
                  <a:srgbClr val="323232"/>
                </a:solidFill>
                <a:effectLst/>
                <a:latin typeface="IBM Plex Sans" panose="020B0503050203000203" pitchFamily="34" charset="0"/>
              </a:rPr>
              <a:t>Limited usage:</a:t>
            </a:r>
            <a:r>
              <a:rPr lang="en-US" sz="3000" b="0" i="0" dirty="0">
                <a:solidFill>
                  <a:srgbClr val="323232"/>
                </a:solidFill>
                <a:effectLst/>
                <a:latin typeface="IBM Plex Sans" panose="020B0503050203000203" pitchFamily="34" charset="0"/>
              </a:rPr>
              <a:t> </a:t>
            </a:r>
            <a:r>
              <a:rPr lang="en-US" sz="2400" b="0" i="0" dirty="0">
                <a:solidFill>
                  <a:srgbClr val="323232"/>
                </a:solidFill>
                <a:effectLst/>
                <a:latin typeface="IBM Plex Sans" panose="020B0503050203000203" pitchFamily="34" charset="0"/>
              </a:rPr>
              <a:t>Data with a predefined structure can only be used for its intended purpose, which limits its flexibility and usability</a:t>
            </a:r>
            <a:r>
              <a:rPr lang="en-US" sz="3000" b="0" i="0" dirty="0">
                <a:solidFill>
                  <a:srgbClr val="323232"/>
                </a:solidFill>
                <a:effectLst/>
                <a:latin typeface="IBM Plex Sans" panose="020B0503050203000203" pitchFamily="34" charset="0"/>
              </a:rPr>
              <a:t>.</a:t>
            </a:r>
          </a:p>
          <a:p>
            <a:pPr algn="just" fontAlgn="base">
              <a:buFont typeface="Arial" panose="020B0604020202020204" pitchFamily="34" charset="0"/>
              <a:buChar char="•"/>
            </a:pPr>
            <a:endParaRPr lang="en-US" sz="3000" b="0" i="0" dirty="0">
              <a:solidFill>
                <a:srgbClr val="323232"/>
              </a:solidFill>
              <a:effectLst/>
              <a:latin typeface="IBM Plex Sans" panose="020B0503050203000203" pitchFamily="34" charset="0"/>
            </a:endParaRPr>
          </a:p>
          <a:p>
            <a:pPr algn="just" fontAlgn="base">
              <a:buFont typeface="Arial" panose="020B0604020202020204" pitchFamily="34" charset="0"/>
              <a:buChar char="•"/>
            </a:pPr>
            <a:r>
              <a:rPr lang="en-US" sz="3000" b="1" i="0" dirty="0">
                <a:solidFill>
                  <a:srgbClr val="323232"/>
                </a:solidFill>
                <a:effectLst/>
                <a:latin typeface="IBM Plex Sans" panose="020B0503050203000203" pitchFamily="34" charset="0"/>
              </a:rPr>
              <a:t>Limited storage options:</a:t>
            </a:r>
            <a:r>
              <a:rPr lang="en-US" sz="3000" b="0" i="0" dirty="0">
                <a:solidFill>
                  <a:srgbClr val="323232"/>
                </a:solidFill>
                <a:effectLst/>
                <a:latin typeface="IBM Plex Sans" panose="020B0503050203000203" pitchFamily="34" charset="0"/>
              </a:rPr>
              <a:t> </a:t>
            </a:r>
            <a:r>
              <a:rPr lang="en-US" sz="2400" dirty="0">
                <a:solidFill>
                  <a:srgbClr val="323232"/>
                </a:solidFill>
                <a:latin typeface="IBM Plex Sans" panose="020B0503050203000203" pitchFamily="34" charset="0"/>
              </a:rPr>
              <a:t>Structured data is generally stored in data storage systems with rigid schemas (e.g., data Warehouse). Therefore, changes in data requirements necessitate an update of all structured data, which leads to a massive expenditure of time and resources.</a:t>
            </a:r>
          </a:p>
          <a:p>
            <a:pPr marL="0" indent="0">
              <a:buNone/>
            </a:pPr>
            <a:endParaRPr lang="en-IN" dirty="0"/>
          </a:p>
        </p:txBody>
      </p:sp>
    </p:spTree>
    <p:extLst>
      <p:ext uri="{BB962C8B-B14F-4D97-AF65-F5344CB8AC3E}">
        <p14:creationId xmlns:p14="http://schemas.microsoft.com/office/powerpoint/2010/main" val="7279483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DA42-8521-AA14-BD2D-530E6A9C4A60}"/>
              </a:ext>
            </a:extLst>
          </p:cNvPr>
          <p:cNvSpPr>
            <a:spLocks noGrp="1"/>
          </p:cNvSpPr>
          <p:nvPr>
            <p:ph type="title"/>
          </p:nvPr>
        </p:nvSpPr>
        <p:spPr/>
        <p:txBody>
          <a:bodyPr>
            <a:normAutofit fontScale="90000"/>
          </a:bodyPr>
          <a:lstStyle/>
          <a:p>
            <a:r>
              <a:rPr lang="en-IN" sz="4900" b="1" dirty="0">
                <a:solidFill>
                  <a:srgbClr val="FF0000"/>
                </a:solidFill>
              </a:rPr>
              <a:t>Structured data tools</a:t>
            </a:r>
            <a:br>
              <a:rPr lang="en-IN" b="0" i="0" dirty="0">
                <a:solidFill>
                  <a:srgbClr val="323232"/>
                </a:solidFill>
                <a:effectLst/>
                <a:latin typeface="IBM Plex Sans" panose="020B0503050203000203" pitchFamily="34" charset="0"/>
              </a:rPr>
            </a:br>
            <a:endParaRPr lang="en-IN" dirty="0"/>
          </a:p>
        </p:txBody>
      </p:sp>
      <p:sp>
        <p:nvSpPr>
          <p:cNvPr id="3" name="Content Placeholder 2">
            <a:extLst>
              <a:ext uri="{FF2B5EF4-FFF2-40B4-BE49-F238E27FC236}">
                <a16:creationId xmlns:a16="http://schemas.microsoft.com/office/drawing/2014/main" id="{34D38E21-0FCD-1919-21F2-B940124D88DC}"/>
              </a:ext>
            </a:extLst>
          </p:cNvPr>
          <p:cNvSpPr>
            <a:spLocks noGrp="1"/>
          </p:cNvSpPr>
          <p:nvPr>
            <p:ph idx="1"/>
          </p:nvPr>
        </p:nvSpPr>
        <p:spPr>
          <a:xfrm>
            <a:off x="228600" y="990600"/>
            <a:ext cx="8686800" cy="5592762"/>
          </a:xfrm>
        </p:spPr>
        <p:txBody>
          <a:bodyPr>
            <a:normAutofit fontScale="92500" lnSpcReduction="10000"/>
          </a:bodyPr>
          <a:lstStyle/>
          <a:p>
            <a:pPr algn="l" fontAlgn="base">
              <a:buFont typeface="Arial" panose="020B0604020202020204" pitchFamily="34" charset="0"/>
              <a:buChar char="•"/>
            </a:pPr>
            <a:r>
              <a:rPr lang="en-IN" b="1" i="0" u="none" strike="noStrike" dirty="0">
                <a:solidFill>
                  <a:srgbClr val="0062FF"/>
                </a:solidFill>
                <a:effectLst/>
                <a:latin typeface="IBM Plex Sans" panose="020B0503050203000203" pitchFamily="34" charset="0"/>
              </a:rPr>
              <a:t>OLAP (online analytical processing)</a:t>
            </a:r>
            <a:r>
              <a:rPr lang="en-IN" b="1" i="0" dirty="0">
                <a:solidFill>
                  <a:srgbClr val="323232"/>
                </a:solidFill>
                <a:effectLst/>
                <a:latin typeface="IBM Plex Sans" panose="020B0503050203000203" pitchFamily="34" charset="0"/>
              </a:rPr>
              <a:t>:</a:t>
            </a:r>
            <a:r>
              <a:rPr lang="en-IN" b="0" i="0" dirty="0">
                <a:solidFill>
                  <a:srgbClr val="323232"/>
                </a:solidFill>
                <a:effectLst/>
                <a:latin typeface="IBM Plex Sans" panose="020B0503050203000203" pitchFamily="34" charset="0"/>
              </a:rPr>
              <a:t> </a:t>
            </a:r>
            <a:r>
              <a:rPr lang="en-IN" sz="2600" b="0" i="0" dirty="0">
                <a:solidFill>
                  <a:srgbClr val="323232"/>
                </a:solidFill>
                <a:effectLst/>
                <a:latin typeface="IBM Plex Sans" panose="020B0503050203000203" pitchFamily="34" charset="0"/>
              </a:rPr>
              <a:t>Performs high-speed, multidimensional data analysis from unified, centralized data stores.</a:t>
            </a:r>
          </a:p>
          <a:p>
            <a:pPr algn="l" fontAlgn="base">
              <a:buFont typeface="Arial" panose="020B0604020202020204" pitchFamily="34" charset="0"/>
              <a:buChar char="•"/>
            </a:pPr>
            <a:endParaRPr lang="en-IN" sz="2600" b="0" i="0" dirty="0">
              <a:solidFill>
                <a:srgbClr val="323232"/>
              </a:solidFill>
              <a:effectLst/>
              <a:latin typeface="IBM Plex Sans" panose="020B0503050203000203" pitchFamily="34" charset="0"/>
            </a:endParaRPr>
          </a:p>
          <a:p>
            <a:pPr fontAlgn="base"/>
            <a:r>
              <a:rPr lang="en-IN" b="1" i="0" u="none" strike="noStrike" dirty="0">
                <a:solidFill>
                  <a:srgbClr val="0062FF"/>
                </a:solidFill>
                <a:effectLst/>
                <a:latin typeface="IBM Plex Sans" panose="020B0503050203000203" pitchFamily="34" charset="0"/>
              </a:rPr>
              <a:t>SQLite</a:t>
            </a:r>
            <a:r>
              <a:rPr lang="en-IN" b="1" i="0" dirty="0">
                <a:solidFill>
                  <a:srgbClr val="323232"/>
                </a:solidFill>
                <a:effectLst/>
                <a:latin typeface="IBM Plex Sans" panose="020B0503050203000203" pitchFamily="34" charset="0"/>
              </a:rPr>
              <a:t>:</a:t>
            </a:r>
            <a:r>
              <a:rPr lang="en-IN" b="0" i="0" dirty="0">
                <a:solidFill>
                  <a:srgbClr val="323232"/>
                </a:solidFill>
                <a:effectLst/>
                <a:latin typeface="IBM Plex Sans" panose="020B0503050203000203" pitchFamily="34" charset="0"/>
              </a:rPr>
              <a:t> </a:t>
            </a:r>
            <a:r>
              <a:rPr lang="en-IN" sz="2600" dirty="0">
                <a:solidFill>
                  <a:srgbClr val="323232"/>
                </a:solidFill>
                <a:latin typeface="IBM Plex Sans" panose="020B0503050203000203" pitchFamily="34" charset="0"/>
              </a:rPr>
              <a:t>Implements a self-contained, </a:t>
            </a:r>
            <a:r>
              <a:rPr lang="en-IN" sz="2600" dirty="0">
                <a:solidFill>
                  <a:srgbClr val="323232"/>
                </a:solidFill>
                <a:latin typeface="IBM Plex Sans" panose="020B0503050203000203" pitchFamily="34" charset="0"/>
                <a:hlinkClick r:id="rId2">
                  <a:extLst>
                    <a:ext uri="{A12FA001-AC4F-418D-AE19-62706E023703}">
                      <ahyp:hlinkClr xmlns:ahyp="http://schemas.microsoft.com/office/drawing/2018/hyperlinkcolor" val="tx"/>
                    </a:ext>
                  </a:extLst>
                </a:hlinkClick>
              </a:rPr>
              <a:t>serverless</a:t>
            </a:r>
            <a:r>
              <a:rPr lang="en-IN" sz="2600" dirty="0">
                <a:solidFill>
                  <a:srgbClr val="323232"/>
                </a:solidFill>
                <a:latin typeface="IBM Plex Sans" panose="020B0503050203000203" pitchFamily="34" charset="0"/>
              </a:rPr>
              <a:t>, zero-configuration, transactional relational database engine.</a:t>
            </a:r>
          </a:p>
          <a:p>
            <a:pPr fontAlgn="base"/>
            <a:endParaRPr lang="en-IN" sz="2600" dirty="0">
              <a:solidFill>
                <a:srgbClr val="323232"/>
              </a:solidFill>
              <a:latin typeface="IBM Plex Sans" panose="020B0503050203000203" pitchFamily="34" charset="0"/>
            </a:endParaRPr>
          </a:p>
          <a:p>
            <a:pPr fontAlgn="base"/>
            <a:r>
              <a:rPr lang="en-IN" b="1" i="0" u="none" strike="noStrike" dirty="0">
                <a:solidFill>
                  <a:srgbClr val="0062FF"/>
                </a:solidFill>
                <a:effectLst/>
                <a:latin typeface="IBM Plex Sans" panose="020B0503050203000203" pitchFamily="34" charset="0"/>
              </a:rPr>
              <a:t>MYSQL</a:t>
            </a:r>
            <a:r>
              <a:rPr lang="en-IN" b="1" i="0" dirty="0">
                <a:solidFill>
                  <a:srgbClr val="323232"/>
                </a:solidFill>
                <a:effectLst/>
                <a:latin typeface="IBM Plex Sans" panose="020B0503050203000203" pitchFamily="34" charset="0"/>
              </a:rPr>
              <a:t>:</a:t>
            </a:r>
            <a:r>
              <a:rPr lang="en-IN" b="0" i="0" dirty="0">
                <a:solidFill>
                  <a:srgbClr val="323232"/>
                </a:solidFill>
                <a:effectLst/>
                <a:latin typeface="IBM Plex Sans" panose="020B0503050203000203" pitchFamily="34" charset="0"/>
              </a:rPr>
              <a:t> </a:t>
            </a:r>
            <a:r>
              <a:rPr lang="en-IN" sz="2600" dirty="0">
                <a:solidFill>
                  <a:srgbClr val="323232"/>
                </a:solidFill>
                <a:latin typeface="IBM Plex Sans" panose="020B0503050203000203" pitchFamily="34" charset="0"/>
              </a:rPr>
              <a:t>Embeds data into mass-deployed software, particularly mission-critical, heavy-load production system.</a:t>
            </a:r>
          </a:p>
          <a:p>
            <a:pPr fontAlgn="base"/>
            <a:endParaRPr lang="en-IN" sz="2600" dirty="0">
              <a:solidFill>
                <a:srgbClr val="323232"/>
              </a:solidFill>
              <a:latin typeface="IBM Plex Sans" panose="020B0503050203000203" pitchFamily="34" charset="0"/>
            </a:endParaRPr>
          </a:p>
          <a:p>
            <a:pPr fontAlgn="base"/>
            <a:r>
              <a:rPr lang="en-IN" b="1" i="0" u="none" strike="noStrike" dirty="0">
                <a:solidFill>
                  <a:srgbClr val="0062FF"/>
                </a:solidFill>
                <a:effectLst/>
                <a:latin typeface="IBM Plex Sans" panose="020B0503050203000203" pitchFamily="34" charset="0"/>
              </a:rPr>
              <a:t>PostgreSQL</a:t>
            </a:r>
            <a:r>
              <a:rPr lang="en-IN" b="1" i="0" dirty="0">
                <a:solidFill>
                  <a:srgbClr val="323232"/>
                </a:solidFill>
                <a:effectLst/>
                <a:latin typeface="IBM Plex Sans" panose="020B0503050203000203" pitchFamily="34" charset="0"/>
              </a:rPr>
              <a:t>:</a:t>
            </a:r>
            <a:r>
              <a:rPr lang="en-IN" b="0" i="0" dirty="0">
                <a:solidFill>
                  <a:srgbClr val="323232"/>
                </a:solidFill>
                <a:effectLst/>
                <a:latin typeface="IBM Plex Sans" panose="020B0503050203000203" pitchFamily="34" charset="0"/>
              </a:rPr>
              <a:t> </a:t>
            </a:r>
            <a:r>
              <a:rPr lang="en-IN" sz="2600" dirty="0">
                <a:solidFill>
                  <a:srgbClr val="323232"/>
                </a:solidFill>
                <a:latin typeface="IBM Plex Sans" panose="020B0503050203000203" pitchFamily="34" charset="0"/>
              </a:rPr>
              <a:t>Supports SQL and JSON querying as well as high-tier programming languages (C/C+, Java, </a:t>
            </a:r>
            <a:r>
              <a:rPr lang="en-IN" sz="2600" dirty="0">
                <a:solidFill>
                  <a:srgbClr val="323232"/>
                </a:solidFill>
                <a:latin typeface="IBM Plex Sans" panose="020B0503050203000203" pitchFamily="34" charset="0"/>
                <a:hlinkClick r:id="rId3">
                  <a:extLst>
                    <a:ext uri="{A12FA001-AC4F-418D-AE19-62706E023703}">
                      <ahyp:hlinkClr xmlns:ahyp="http://schemas.microsoft.com/office/drawing/2018/hyperlinkcolor" val="tx"/>
                    </a:ext>
                  </a:extLst>
                </a:hlinkClick>
              </a:rPr>
              <a:t>Python</a:t>
            </a:r>
            <a:r>
              <a:rPr lang="en-IN" sz="2600" dirty="0">
                <a:solidFill>
                  <a:srgbClr val="323232"/>
                </a:solidFill>
                <a:latin typeface="IBM Plex Sans" panose="020B0503050203000203" pitchFamily="34" charset="0"/>
              </a:rPr>
              <a:t>, etc.).</a:t>
            </a:r>
          </a:p>
          <a:p>
            <a:endParaRPr lang="en-IN" dirty="0"/>
          </a:p>
        </p:txBody>
      </p:sp>
    </p:spTree>
    <p:extLst>
      <p:ext uri="{BB962C8B-B14F-4D97-AF65-F5344CB8AC3E}">
        <p14:creationId xmlns:p14="http://schemas.microsoft.com/office/powerpoint/2010/main" val="35883773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6196-E136-0EE2-21C8-10DE0484F562}"/>
              </a:ext>
            </a:extLst>
          </p:cNvPr>
          <p:cNvSpPr>
            <a:spLocks noGrp="1"/>
          </p:cNvSpPr>
          <p:nvPr>
            <p:ph type="title"/>
          </p:nvPr>
        </p:nvSpPr>
        <p:spPr/>
        <p:txBody>
          <a:bodyPr>
            <a:normAutofit fontScale="90000"/>
          </a:bodyPr>
          <a:lstStyle/>
          <a:p>
            <a:r>
              <a:rPr lang="en-US" b="1" dirty="0">
                <a:solidFill>
                  <a:srgbClr val="FF0000"/>
                </a:solidFill>
                <a:latin typeface="IBM Plex Sans" panose="020B0503050203000203" pitchFamily="34" charset="0"/>
              </a:rPr>
              <a:t>Use cases for structured data</a:t>
            </a:r>
            <a:br>
              <a:rPr lang="en-US" dirty="0">
                <a:solidFill>
                  <a:srgbClr val="323232"/>
                </a:solidFill>
                <a:latin typeface="IBM Plex Sans" panose="020B0503050203000203" pitchFamily="34" charset="0"/>
              </a:rPr>
            </a:br>
            <a:endParaRPr lang="en-IN" dirty="0"/>
          </a:p>
        </p:txBody>
      </p:sp>
      <p:sp>
        <p:nvSpPr>
          <p:cNvPr id="3" name="Content Placeholder 2">
            <a:extLst>
              <a:ext uri="{FF2B5EF4-FFF2-40B4-BE49-F238E27FC236}">
                <a16:creationId xmlns:a16="http://schemas.microsoft.com/office/drawing/2014/main" id="{274C3AD8-EF64-F2F6-8306-D58F54A3B665}"/>
              </a:ext>
            </a:extLst>
          </p:cNvPr>
          <p:cNvSpPr>
            <a:spLocks noGrp="1"/>
          </p:cNvSpPr>
          <p:nvPr>
            <p:ph idx="1"/>
          </p:nvPr>
        </p:nvSpPr>
        <p:spPr>
          <a:xfrm>
            <a:off x="228600" y="1295400"/>
            <a:ext cx="8458200" cy="5059363"/>
          </a:xfrm>
        </p:spPr>
        <p:txBody>
          <a:bodyPr>
            <a:normAutofit fontScale="92500" lnSpcReduction="20000"/>
          </a:bodyPr>
          <a:lstStyle/>
          <a:p>
            <a:pPr algn="just" fontAlgn="base">
              <a:buFont typeface="Arial" panose="020B0604020202020204" pitchFamily="34" charset="0"/>
              <a:buChar char="•"/>
            </a:pPr>
            <a:r>
              <a:rPr lang="en-US" b="1" i="0" dirty="0">
                <a:solidFill>
                  <a:srgbClr val="323232"/>
                </a:solidFill>
                <a:effectLst/>
                <a:latin typeface="IBM Plex Sans" panose="020B0503050203000203" pitchFamily="34" charset="0"/>
              </a:rPr>
              <a:t>Customer relationship management (CRM):</a:t>
            </a:r>
            <a:r>
              <a:rPr lang="en-US" b="0" i="0" dirty="0">
                <a:solidFill>
                  <a:srgbClr val="323232"/>
                </a:solidFill>
                <a:effectLst/>
                <a:latin typeface="IBM Plex Sans" panose="020B0503050203000203" pitchFamily="34" charset="0"/>
              </a:rPr>
              <a:t> </a:t>
            </a:r>
            <a:r>
              <a:rPr lang="en-US" sz="2800" b="0" i="0" dirty="0">
                <a:solidFill>
                  <a:srgbClr val="323232"/>
                </a:solidFill>
                <a:effectLst/>
                <a:latin typeface="IBM Plex Sans" panose="020B0503050203000203" pitchFamily="34" charset="0"/>
              </a:rPr>
              <a:t>CRM software runs structured data through analytical tools to create datasets that reveal customer behavior patterns and trends.</a:t>
            </a:r>
          </a:p>
          <a:p>
            <a:pPr algn="just" fontAlgn="base">
              <a:buFont typeface="Arial" panose="020B0604020202020204" pitchFamily="34" charset="0"/>
              <a:buChar char="•"/>
            </a:pPr>
            <a:endParaRPr lang="en-US" b="0" i="0" dirty="0">
              <a:solidFill>
                <a:srgbClr val="323232"/>
              </a:solidFill>
              <a:effectLst/>
              <a:latin typeface="IBM Plex Sans" panose="020B0503050203000203" pitchFamily="34" charset="0"/>
            </a:endParaRPr>
          </a:p>
          <a:p>
            <a:pPr algn="just" fontAlgn="base"/>
            <a:r>
              <a:rPr lang="en-US" b="1" i="0" dirty="0">
                <a:solidFill>
                  <a:srgbClr val="323232"/>
                </a:solidFill>
                <a:effectLst/>
                <a:latin typeface="IBM Plex Sans" panose="020B0503050203000203" pitchFamily="34" charset="0"/>
              </a:rPr>
              <a:t>Online booking:</a:t>
            </a:r>
            <a:r>
              <a:rPr lang="en-US" b="0" i="0" dirty="0">
                <a:solidFill>
                  <a:srgbClr val="323232"/>
                </a:solidFill>
                <a:effectLst/>
                <a:latin typeface="IBM Plex Sans" panose="020B0503050203000203" pitchFamily="34" charset="0"/>
              </a:rPr>
              <a:t> </a:t>
            </a:r>
            <a:r>
              <a:rPr lang="en-US" sz="2800" dirty="0">
                <a:solidFill>
                  <a:srgbClr val="323232"/>
                </a:solidFill>
                <a:latin typeface="IBM Plex Sans" panose="020B0503050203000203" pitchFamily="34" charset="0"/>
              </a:rPr>
              <a:t>Hotel and ticket reservation data (e.g., dates, prices, destinations, etc.) fits the “rows and columns” format indicative of the pre-defined data model.</a:t>
            </a:r>
          </a:p>
          <a:p>
            <a:pPr algn="just" fontAlgn="base">
              <a:buFont typeface="Arial" panose="020B0604020202020204" pitchFamily="34" charset="0"/>
              <a:buChar char="•"/>
            </a:pPr>
            <a:endParaRPr lang="en-US" b="0" i="0" dirty="0">
              <a:solidFill>
                <a:srgbClr val="323232"/>
              </a:solidFill>
              <a:effectLst/>
              <a:latin typeface="IBM Plex Sans" panose="020B0503050203000203" pitchFamily="34" charset="0"/>
            </a:endParaRPr>
          </a:p>
          <a:p>
            <a:pPr algn="just" fontAlgn="base"/>
            <a:r>
              <a:rPr lang="en-US" b="1" i="0" dirty="0">
                <a:solidFill>
                  <a:srgbClr val="323232"/>
                </a:solidFill>
                <a:effectLst/>
                <a:latin typeface="IBM Plex Sans" panose="020B0503050203000203" pitchFamily="34" charset="0"/>
              </a:rPr>
              <a:t>Accounting:</a:t>
            </a:r>
            <a:r>
              <a:rPr lang="en-US" b="0" i="0" dirty="0">
                <a:solidFill>
                  <a:srgbClr val="323232"/>
                </a:solidFill>
                <a:effectLst/>
                <a:latin typeface="IBM Plex Sans" panose="020B0503050203000203" pitchFamily="34" charset="0"/>
              </a:rPr>
              <a:t> </a:t>
            </a:r>
            <a:r>
              <a:rPr lang="en-US" sz="2800" dirty="0">
                <a:solidFill>
                  <a:srgbClr val="323232"/>
                </a:solidFill>
                <a:latin typeface="IBM Plex Sans" panose="020B0503050203000203" pitchFamily="34" charset="0"/>
              </a:rPr>
              <a:t>Accounting firms or departments use structured data to process and record financial transactions.</a:t>
            </a:r>
          </a:p>
          <a:p>
            <a:endParaRPr lang="en-IN" dirty="0"/>
          </a:p>
        </p:txBody>
      </p:sp>
    </p:spTree>
    <p:extLst>
      <p:ext uri="{BB962C8B-B14F-4D97-AF65-F5344CB8AC3E}">
        <p14:creationId xmlns:p14="http://schemas.microsoft.com/office/powerpoint/2010/main" val="41211223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6129-B9E7-0768-B423-109F939193DE}"/>
              </a:ext>
            </a:extLst>
          </p:cNvPr>
          <p:cNvSpPr>
            <a:spLocks noGrp="1"/>
          </p:cNvSpPr>
          <p:nvPr>
            <p:ph type="title"/>
          </p:nvPr>
        </p:nvSpPr>
        <p:spPr>
          <a:xfrm>
            <a:off x="457200" y="274638"/>
            <a:ext cx="8229600" cy="639762"/>
          </a:xfrm>
        </p:spPr>
        <p:txBody>
          <a:bodyPr>
            <a:normAutofit fontScale="90000"/>
          </a:bodyPr>
          <a:lstStyle/>
          <a:p>
            <a:r>
              <a:rPr lang="en-US" sz="4800" b="1" dirty="0">
                <a:solidFill>
                  <a:srgbClr val="FF0000"/>
                </a:solidFill>
              </a:rPr>
              <a:t>Unstructured Data</a:t>
            </a:r>
            <a:endParaRPr lang="en-IN" sz="4800" b="1" dirty="0">
              <a:solidFill>
                <a:srgbClr val="FF0000"/>
              </a:solidFill>
            </a:endParaRPr>
          </a:p>
        </p:txBody>
      </p:sp>
      <p:sp>
        <p:nvSpPr>
          <p:cNvPr id="3" name="Content Placeholder 2">
            <a:extLst>
              <a:ext uri="{FF2B5EF4-FFF2-40B4-BE49-F238E27FC236}">
                <a16:creationId xmlns:a16="http://schemas.microsoft.com/office/drawing/2014/main" id="{422C97B7-3BBD-4593-92FA-FC3023D36C71}"/>
              </a:ext>
            </a:extLst>
          </p:cNvPr>
          <p:cNvSpPr>
            <a:spLocks noGrp="1"/>
          </p:cNvSpPr>
          <p:nvPr>
            <p:ph idx="1"/>
          </p:nvPr>
        </p:nvSpPr>
        <p:spPr>
          <a:xfrm>
            <a:off x="76200" y="990600"/>
            <a:ext cx="8915400" cy="5592762"/>
          </a:xfrm>
        </p:spPr>
        <p:txBody>
          <a:bodyPr>
            <a:normAutofit fontScale="85000" lnSpcReduction="10000"/>
          </a:bodyPr>
          <a:lstStyle/>
          <a:p>
            <a:pPr algn="just"/>
            <a:r>
              <a:rPr lang="en-IN" sz="3000" dirty="0">
                <a:solidFill>
                  <a:srgbClr val="323232"/>
                </a:solidFill>
                <a:latin typeface="IBM Plex Sans" panose="020B0503050203000203" pitchFamily="34" charset="0"/>
              </a:rPr>
              <a:t>C</a:t>
            </a:r>
            <a:r>
              <a:rPr lang="en-IN" sz="3000" b="0" i="0" dirty="0">
                <a:solidFill>
                  <a:srgbClr val="323232"/>
                </a:solidFill>
                <a:effectLst/>
                <a:latin typeface="IBM Plex Sans" panose="020B0503050203000203" pitchFamily="34" charset="0"/>
              </a:rPr>
              <a:t>ategorized as </a:t>
            </a:r>
            <a:r>
              <a:rPr lang="en-US" dirty="0">
                <a:solidFill>
                  <a:srgbClr val="323232"/>
                </a:solidFill>
                <a:latin typeface="IBM Plex Sans" panose="020B0503050203000203" pitchFamily="34" charset="0"/>
              </a:rPr>
              <a:t>qualitative data.</a:t>
            </a:r>
          </a:p>
          <a:p>
            <a:pPr marL="0" indent="0" algn="just">
              <a:buNone/>
            </a:pPr>
            <a:endParaRPr lang="en-US" dirty="0">
              <a:solidFill>
                <a:srgbClr val="323232"/>
              </a:solidFill>
              <a:latin typeface="IBM Plex Sans" panose="020B0503050203000203" pitchFamily="34" charset="0"/>
            </a:endParaRPr>
          </a:p>
          <a:p>
            <a:pPr algn="just"/>
            <a:r>
              <a:rPr lang="en-US" dirty="0">
                <a:solidFill>
                  <a:srgbClr val="323232"/>
                </a:solidFill>
                <a:latin typeface="IBM Plex Sans" panose="020B0503050203000203" pitchFamily="34" charset="0"/>
              </a:rPr>
              <a:t>Data which is not organized in a predefined manner</a:t>
            </a:r>
            <a:endParaRPr lang="en-IN" dirty="0">
              <a:solidFill>
                <a:srgbClr val="323232"/>
              </a:solidFill>
              <a:latin typeface="IBM Plex Sans" panose="020B0503050203000203" pitchFamily="34" charset="0"/>
            </a:endParaRPr>
          </a:p>
          <a:p>
            <a:pPr algn="just"/>
            <a:endParaRPr lang="en-IN" sz="3000" b="0" i="0" dirty="0">
              <a:solidFill>
                <a:srgbClr val="323232"/>
              </a:solidFill>
              <a:effectLst/>
              <a:latin typeface="IBM Plex Sans" panose="020B0503050203000203" pitchFamily="34" charset="0"/>
            </a:endParaRPr>
          </a:p>
          <a:p>
            <a:pPr algn="just"/>
            <a:r>
              <a:rPr lang="en-US" dirty="0">
                <a:solidFill>
                  <a:srgbClr val="323232"/>
                </a:solidFill>
                <a:latin typeface="IBM Plex Sans" panose="020B0503050203000203" pitchFamily="34" charset="0"/>
              </a:rPr>
              <a:t>Cannot be processed and analyzed via conventional data tools and methods</a:t>
            </a:r>
            <a:endParaRPr lang="en-IN" sz="3000" b="0" i="0" dirty="0">
              <a:solidFill>
                <a:srgbClr val="323232"/>
              </a:solidFill>
              <a:effectLst/>
              <a:latin typeface="IBM Plex Sans" panose="020B0503050203000203" pitchFamily="34" charset="0"/>
            </a:endParaRPr>
          </a:p>
          <a:p>
            <a:pPr algn="just"/>
            <a:endParaRPr lang="en-IN" sz="3000" b="0" i="0" dirty="0">
              <a:solidFill>
                <a:srgbClr val="323232"/>
              </a:solidFill>
              <a:effectLst/>
              <a:latin typeface="IBM Plex Sans" panose="020B0503050203000203" pitchFamily="34" charset="0"/>
            </a:endParaRPr>
          </a:p>
          <a:p>
            <a:pPr algn="just"/>
            <a:r>
              <a:rPr lang="en-US" dirty="0">
                <a:solidFill>
                  <a:srgbClr val="323232"/>
                </a:solidFill>
                <a:latin typeface="IBM Plex Sans" panose="020B0503050203000203" pitchFamily="34" charset="0"/>
              </a:rPr>
              <a:t>It is best managed in non-relational(NoSQL) database.</a:t>
            </a:r>
          </a:p>
          <a:p>
            <a:pPr algn="just"/>
            <a:endParaRPr lang="en-US" dirty="0">
              <a:solidFill>
                <a:srgbClr val="323232"/>
              </a:solidFill>
              <a:latin typeface="IBM Plex Sans" panose="020B0503050203000203" pitchFamily="34" charset="0"/>
            </a:endParaRPr>
          </a:p>
          <a:p>
            <a:pPr algn="just"/>
            <a:r>
              <a:rPr lang="en-US" dirty="0">
                <a:solidFill>
                  <a:srgbClr val="323232"/>
                </a:solidFill>
                <a:latin typeface="IBM Plex Sans" panose="020B0503050203000203" pitchFamily="34" charset="0"/>
              </a:rPr>
              <a:t>Examples of unstructured data include text, mobile activity, social media posts, Internet of Things (IoT) sensor data.</a:t>
            </a:r>
            <a:endParaRPr lang="en-IN" dirty="0">
              <a:solidFill>
                <a:srgbClr val="323232"/>
              </a:solidFill>
              <a:latin typeface="IBM Plex Sans" panose="020B0503050203000203" pitchFamily="34" charset="0"/>
            </a:endParaRPr>
          </a:p>
        </p:txBody>
      </p:sp>
    </p:spTree>
    <p:extLst>
      <p:ext uri="{BB962C8B-B14F-4D97-AF65-F5344CB8AC3E}">
        <p14:creationId xmlns:p14="http://schemas.microsoft.com/office/powerpoint/2010/main" val="8730499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7AE4-0580-BAE2-C0F3-2CF76B24DD95}"/>
              </a:ext>
            </a:extLst>
          </p:cNvPr>
          <p:cNvSpPr>
            <a:spLocks noGrp="1"/>
          </p:cNvSpPr>
          <p:nvPr>
            <p:ph type="title"/>
          </p:nvPr>
        </p:nvSpPr>
        <p:spPr/>
        <p:txBody>
          <a:bodyPr>
            <a:normAutofit/>
          </a:bodyPr>
          <a:lstStyle/>
          <a:p>
            <a:r>
              <a:rPr lang="en-US" dirty="0">
                <a:solidFill>
                  <a:srgbClr val="FF0000"/>
                </a:solidFill>
              </a:rPr>
              <a:t>Advantages of Structured Data</a:t>
            </a:r>
            <a:endParaRPr lang="en-IN" dirty="0">
              <a:solidFill>
                <a:srgbClr val="FF0000"/>
              </a:solidFill>
            </a:endParaRPr>
          </a:p>
        </p:txBody>
      </p:sp>
      <p:sp>
        <p:nvSpPr>
          <p:cNvPr id="3" name="Content Placeholder 2">
            <a:extLst>
              <a:ext uri="{FF2B5EF4-FFF2-40B4-BE49-F238E27FC236}">
                <a16:creationId xmlns:a16="http://schemas.microsoft.com/office/drawing/2014/main" id="{DC888759-BB42-E838-58EF-0BDCF2651817}"/>
              </a:ext>
            </a:extLst>
          </p:cNvPr>
          <p:cNvSpPr>
            <a:spLocks noGrp="1"/>
          </p:cNvSpPr>
          <p:nvPr>
            <p:ph idx="1"/>
          </p:nvPr>
        </p:nvSpPr>
        <p:spPr>
          <a:xfrm>
            <a:off x="457200" y="1417638"/>
            <a:ext cx="8229600" cy="4830762"/>
          </a:xfrm>
        </p:spPr>
        <p:txBody>
          <a:bodyPr>
            <a:normAutofit/>
          </a:bodyPr>
          <a:lstStyle/>
          <a:p>
            <a:pPr algn="just" fontAlgn="base">
              <a:buFont typeface="Arial" panose="020B0604020202020204" pitchFamily="34" charset="0"/>
              <a:buChar char="•"/>
            </a:pPr>
            <a:r>
              <a:rPr lang="en-US" sz="2400" b="1" i="0" dirty="0">
                <a:solidFill>
                  <a:srgbClr val="323232"/>
                </a:solidFill>
                <a:effectLst/>
                <a:latin typeface="IBM Plex Sans" panose="020B0503050203000203" pitchFamily="34" charset="0"/>
              </a:rPr>
              <a:t>Native format:</a:t>
            </a:r>
            <a:r>
              <a:rPr lang="en-US" sz="2400" b="0" i="0" dirty="0">
                <a:solidFill>
                  <a:srgbClr val="323232"/>
                </a:solidFill>
                <a:effectLst/>
                <a:latin typeface="IBM Plex Sans" panose="020B0503050203000203" pitchFamily="34" charset="0"/>
              </a:rPr>
              <a:t> </a:t>
            </a:r>
            <a:r>
              <a:rPr lang="en-US" sz="2200" b="0" i="0" dirty="0">
                <a:solidFill>
                  <a:srgbClr val="323232"/>
                </a:solidFill>
                <a:effectLst/>
                <a:latin typeface="IBM Plex Sans" panose="020B0503050203000203" pitchFamily="34" charset="0"/>
              </a:rPr>
              <a:t>Unstructured data, stored in its native format, remains undefined until needed. Its adaptability increases file formats in the database, which widens the data pool and enables data scientists to prepare and analyze only the data they need.</a:t>
            </a:r>
          </a:p>
          <a:p>
            <a:pPr algn="just" fontAlgn="base">
              <a:buFont typeface="Arial" panose="020B0604020202020204" pitchFamily="34" charset="0"/>
              <a:buChar char="•"/>
            </a:pPr>
            <a:endParaRPr lang="en-US" sz="2200" b="0" i="0" dirty="0">
              <a:solidFill>
                <a:srgbClr val="323232"/>
              </a:solidFill>
              <a:effectLst/>
              <a:latin typeface="IBM Plex Sans" panose="020B0503050203000203" pitchFamily="34" charset="0"/>
            </a:endParaRPr>
          </a:p>
          <a:p>
            <a:pPr algn="just" fontAlgn="base">
              <a:buFont typeface="Arial" panose="020B0604020202020204" pitchFamily="34" charset="0"/>
              <a:buChar char="•"/>
            </a:pPr>
            <a:r>
              <a:rPr lang="en-US" sz="2200" b="1" i="0" dirty="0">
                <a:solidFill>
                  <a:srgbClr val="323232"/>
                </a:solidFill>
                <a:effectLst/>
                <a:latin typeface="IBM Plex Sans" panose="020B0503050203000203" pitchFamily="34" charset="0"/>
              </a:rPr>
              <a:t>Fast accumulation rates:</a:t>
            </a:r>
            <a:r>
              <a:rPr lang="en-US" sz="2200" b="0" i="0" dirty="0">
                <a:solidFill>
                  <a:srgbClr val="323232"/>
                </a:solidFill>
                <a:effectLst/>
                <a:latin typeface="IBM Plex Sans" panose="020B0503050203000203" pitchFamily="34" charset="0"/>
              </a:rPr>
              <a:t> Since there is no need to predefine the data, it can be collected quickly and easily.</a:t>
            </a:r>
          </a:p>
          <a:p>
            <a:pPr algn="just" fontAlgn="base">
              <a:buFont typeface="Arial" panose="020B0604020202020204" pitchFamily="34" charset="0"/>
              <a:buChar char="•"/>
            </a:pPr>
            <a:endParaRPr lang="en-US" sz="2200" b="0" i="0" dirty="0">
              <a:solidFill>
                <a:srgbClr val="323232"/>
              </a:solidFill>
              <a:effectLst/>
              <a:latin typeface="IBM Plex Sans" panose="020B0503050203000203" pitchFamily="34" charset="0"/>
            </a:endParaRPr>
          </a:p>
          <a:p>
            <a:pPr algn="just" fontAlgn="base">
              <a:buFont typeface="Arial" panose="020B0604020202020204" pitchFamily="34" charset="0"/>
              <a:buChar char="•"/>
            </a:pPr>
            <a:r>
              <a:rPr lang="en-US" sz="2200" b="1" i="0" dirty="0">
                <a:solidFill>
                  <a:srgbClr val="323232"/>
                </a:solidFill>
                <a:effectLst/>
                <a:latin typeface="IBM Plex Sans" panose="020B0503050203000203" pitchFamily="34" charset="0"/>
              </a:rPr>
              <a:t>Data lake storage: </a:t>
            </a:r>
            <a:r>
              <a:rPr lang="en-US" sz="2200" b="0" i="0" dirty="0">
                <a:solidFill>
                  <a:srgbClr val="323232"/>
                </a:solidFill>
                <a:effectLst/>
                <a:latin typeface="IBM Plex Sans" panose="020B0503050203000203" pitchFamily="34" charset="0"/>
              </a:rPr>
              <a:t>Allows for massive storage and pay-as-you-use pricing, which cuts costs and eases scalability.</a:t>
            </a:r>
          </a:p>
          <a:p>
            <a:endParaRPr lang="en-IN" dirty="0"/>
          </a:p>
        </p:txBody>
      </p:sp>
    </p:spTree>
    <p:extLst>
      <p:ext uri="{BB962C8B-B14F-4D97-AF65-F5344CB8AC3E}">
        <p14:creationId xmlns:p14="http://schemas.microsoft.com/office/powerpoint/2010/main" val="1604101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0F71-8EF1-CDB3-33AE-FD6F8E131EA8}"/>
              </a:ext>
            </a:extLst>
          </p:cNvPr>
          <p:cNvSpPr>
            <a:spLocks noGrp="1"/>
          </p:cNvSpPr>
          <p:nvPr>
            <p:ph type="title"/>
          </p:nvPr>
        </p:nvSpPr>
        <p:spPr/>
        <p:txBody>
          <a:bodyPr/>
          <a:lstStyle/>
          <a:p>
            <a:r>
              <a:rPr lang="en-US" b="1" dirty="0">
                <a:solidFill>
                  <a:srgbClr val="FF0000"/>
                </a:solidFill>
              </a:rPr>
              <a:t>Disadvantages of Structured Data</a:t>
            </a:r>
            <a:endParaRPr lang="en-IN" b="1" dirty="0"/>
          </a:p>
        </p:txBody>
      </p:sp>
      <p:sp>
        <p:nvSpPr>
          <p:cNvPr id="3" name="Content Placeholder 2">
            <a:extLst>
              <a:ext uri="{FF2B5EF4-FFF2-40B4-BE49-F238E27FC236}">
                <a16:creationId xmlns:a16="http://schemas.microsoft.com/office/drawing/2014/main" id="{4C355CA4-583D-A570-EA4F-E61CFE38F83D}"/>
              </a:ext>
            </a:extLst>
          </p:cNvPr>
          <p:cNvSpPr>
            <a:spLocks noGrp="1"/>
          </p:cNvSpPr>
          <p:nvPr>
            <p:ph idx="1"/>
          </p:nvPr>
        </p:nvSpPr>
        <p:spPr>
          <a:xfrm>
            <a:off x="152400" y="1600200"/>
            <a:ext cx="8763000" cy="4525963"/>
          </a:xfrm>
        </p:spPr>
        <p:txBody>
          <a:bodyPr>
            <a:normAutofit/>
          </a:bodyPr>
          <a:lstStyle/>
          <a:p>
            <a:pPr algn="just" fontAlgn="base">
              <a:buFont typeface="Arial" panose="020B0604020202020204" pitchFamily="34" charset="0"/>
              <a:buChar char="•"/>
            </a:pPr>
            <a:r>
              <a:rPr lang="en-US" sz="2800" b="1" i="0" dirty="0">
                <a:solidFill>
                  <a:srgbClr val="323232"/>
                </a:solidFill>
                <a:effectLst/>
                <a:latin typeface="IBM Plex Sans" panose="020B0503050203000203" pitchFamily="34" charset="0"/>
              </a:rPr>
              <a:t>Requires expertise:</a:t>
            </a:r>
            <a:r>
              <a:rPr lang="en-US" sz="2800" b="0" i="0" dirty="0">
                <a:solidFill>
                  <a:srgbClr val="323232"/>
                </a:solidFill>
                <a:effectLst/>
                <a:latin typeface="IBM Plex Sans" panose="020B0503050203000203" pitchFamily="34" charset="0"/>
              </a:rPr>
              <a:t> </a:t>
            </a:r>
            <a:r>
              <a:rPr lang="en-US" sz="2400" b="0" i="0" dirty="0">
                <a:solidFill>
                  <a:srgbClr val="323232"/>
                </a:solidFill>
                <a:effectLst/>
                <a:latin typeface="IBM Plex Sans" panose="020B0503050203000203" pitchFamily="34" charset="0"/>
              </a:rPr>
              <a:t>Due to its undefined/non-formatted nature, </a:t>
            </a:r>
            <a:r>
              <a:rPr lang="en-US" sz="2400" b="0" i="0" u="none" strike="noStrike" dirty="0">
                <a:solidFill>
                  <a:srgbClr val="0062FF"/>
                </a:solidFill>
                <a:effectLst/>
                <a:latin typeface="IBM Plex Sans" panose="020B0503050203000203" pitchFamily="34" charset="0"/>
              </a:rPr>
              <a:t>data </a:t>
            </a:r>
            <a:r>
              <a:rPr lang="en-US" sz="2400" dirty="0">
                <a:solidFill>
                  <a:srgbClr val="0062FF"/>
                </a:solidFill>
                <a:latin typeface="IBM Plex Sans" panose="020B0503050203000203" pitchFamily="34" charset="0"/>
              </a:rPr>
              <a:t>science </a:t>
            </a:r>
            <a:r>
              <a:rPr lang="en-US" sz="2400" b="0" i="0" dirty="0">
                <a:solidFill>
                  <a:srgbClr val="323232"/>
                </a:solidFill>
                <a:effectLst/>
                <a:latin typeface="IBM Plex Sans" panose="020B0503050203000203" pitchFamily="34" charset="0"/>
              </a:rPr>
              <a:t>expertise is required to prepare and analyze unstructured data. This is beneficial to data analysts but alienates unspecialized business users who may not fully understand specialized data topics or how to utilize their data.</a:t>
            </a:r>
          </a:p>
          <a:p>
            <a:pPr algn="just" fontAlgn="base">
              <a:buFont typeface="Arial" panose="020B0604020202020204" pitchFamily="34" charset="0"/>
              <a:buChar char="•"/>
            </a:pPr>
            <a:endParaRPr lang="en-US" sz="2400" b="0" i="0" dirty="0">
              <a:solidFill>
                <a:srgbClr val="323232"/>
              </a:solidFill>
              <a:effectLst/>
              <a:latin typeface="IBM Plex Sans" panose="020B0503050203000203" pitchFamily="34" charset="0"/>
            </a:endParaRPr>
          </a:p>
          <a:p>
            <a:pPr algn="just" fontAlgn="base">
              <a:buFont typeface="Arial" panose="020B0604020202020204" pitchFamily="34" charset="0"/>
              <a:buChar char="•"/>
            </a:pPr>
            <a:r>
              <a:rPr lang="en-US" sz="2800" b="1" dirty="0">
                <a:solidFill>
                  <a:srgbClr val="323232"/>
                </a:solidFill>
                <a:latin typeface="IBM Plex Sans" panose="020B0503050203000203" pitchFamily="34" charset="0"/>
              </a:rPr>
              <a:t>Specialized tools: </a:t>
            </a:r>
            <a:r>
              <a:rPr lang="en-US" sz="2400" b="0" i="0" dirty="0">
                <a:solidFill>
                  <a:srgbClr val="323232"/>
                </a:solidFill>
                <a:effectLst/>
                <a:latin typeface="IBM Plex Sans" panose="020B0503050203000203" pitchFamily="34" charset="0"/>
              </a:rPr>
              <a:t>Specialized tools are required to manipulate unstructured data, which limits product choices for data managers.</a:t>
            </a:r>
          </a:p>
          <a:p>
            <a:pPr marL="0" indent="0">
              <a:buNone/>
            </a:pPr>
            <a:endParaRPr lang="en-IN" dirty="0"/>
          </a:p>
        </p:txBody>
      </p:sp>
    </p:spTree>
    <p:extLst>
      <p:ext uri="{BB962C8B-B14F-4D97-AF65-F5344CB8AC3E}">
        <p14:creationId xmlns:p14="http://schemas.microsoft.com/office/powerpoint/2010/main" val="3757844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DA42-8521-AA14-BD2D-530E6A9C4A60}"/>
              </a:ext>
            </a:extLst>
          </p:cNvPr>
          <p:cNvSpPr>
            <a:spLocks noGrp="1"/>
          </p:cNvSpPr>
          <p:nvPr>
            <p:ph type="title"/>
          </p:nvPr>
        </p:nvSpPr>
        <p:spPr/>
        <p:txBody>
          <a:bodyPr>
            <a:normAutofit fontScale="90000"/>
          </a:bodyPr>
          <a:lstStyle/>
          <a:p>
            <a:r>
              <a:rPr lang="en-IN" sz="4900" b="1" dirty="0">
                <a:solidFill>
                  <a:srgbClr val="FF0000"/>
                </a:solidFill>
              </a:rPr>
              <a:t>Structured data tools</a:t>
            </a:r>
            <a:br>
              <a:rPr lang="en-IN" b="0" i="0" dirty="0">
                <a:solidFill>
                  <a:srgbClr val="323232"/>
                </a:solidFill>
                <a:effectLst/>
                <a:latin typeface="IBM Plex Sans" panose="020B0503050203000203" pitchFamily="34" charset="0"/>
              </a:rPr>
            </a:br>
            <a:endParaRPr lang="en-IN" dirty="0"/>
          </a:p>
        </p:txBody>
      </p:sp>
      <p:sp>
        <p:nvSpPr>
          <p:cNvPr id="3" name="Content Placeholder 2">
            <a:extLst>
              <a:ext uri="{FF2B5EF4-FFF2-40B4-BE49-F238E27FC236}">
                <a16:creationId xmlns:a16="http://schemas.microsoft.com/office/drawing/2014/main" id="{34D38E21-0FCD-1919-21F2-B940124D88DC}"/>
              </a:ext>
            </a:extLst>
          </p:cNvPr>
          <p:cNvSpPr>
            <a:spLocks noGrp="1"/>
          </p:cNvSpPr>
          <p:nvPr>
            <p:ph idx="1"/>
          </p:nvPr>
        </p:nvSpPr>
        <p:spPr>
          <a:xfrm>
            <a:off x="228600" y="990600"/>
            <a:ext cx="8686800" cy="5592762"/>
          </a:xfrm>
        </p:spPr>
        <p:txBody>
          <a:bodyPr>
            <a:normAutofit fontScale="85000" lnSpcReduction="10000"/>
          </a:bodyPr>
          <a:lstStyle/>
          <a:p>
            <a:pPr algn="just" fontAlgn="base">
              <a:buFont typeface="Arial" panose="020B0604020202020204" pitchFamily="34" charset="0"/>
              <a:buChar char="•"/>
            </a:pPr>
            <a:r>
              <a:rPr lang="en-US" b="1" i="0" strike="noStrike" dirty="0">
                <a:solidFill>
                  <a:srgbClr val="0062FF"/>
                </a:solidFill>
                <a:effectLst/>
                <a:latin typeface="IBM Plex Sans" panose="020B0503050203000203" pitchFamily="34" charset="0"/>
              </a:rPr>
              <a:t>MongoDB</a:t>
            </a:r>
            <a:r>
              <a:rPr lang="en-US" b="0" i="0" dirty="0">
                <a:solidFill>
                  <a:srgbClr val="323232"/>
                </a:solidFill>
                <a:effectLst/>
                <a:latin typeface="IBM Plex Sans" panose="020B0503050203000203" pitchFamily="34" charset="0"/>
              </a:rPr>
              <a:t> Uses flexible documents to process data for cross-platform applications and services.</a:t>
            </a:r>
          </a:p>
          <a:p>
            <a:pPr algn="just" fontAlgn="base">
              <a:buFont typeface="Arial" panose="020B0604020202020204" pitchFamily="34" charset="0"/>
              <a:buChar char="•"/>
            </a:pPr>
            <a:endParaRPr lang="en-US" b="0" i="0" dirty="0">
              <a:solidFill>
                <a:srgbClr val="323232"/>
              </a:solidFill>
              <a:effectLst/>
              <a:latin typeface="IBM Plex Sans" panose="020B0503050203000203" pitchFamily="34" charset="0"/>
            </a:endParaRPr>
          </a:p>
          <a:p>
            <a:pPr algn="just" fontAlgn="base">
              <a:buFont typeface="Arial" panose="020B0604020202020204" pitchFamily="34" charset="0"/>
              <a:buChar char="•"/>
            </a:pPr>
            <a:r>
              <a:rPr lang="en-US" b="1" i="0" strike="noStrike" dirty="0">
                <a:solidFill>
                  <a:srgbClr val="0062FF"/>
                </a:solidFill>
                <a:effectLst/>
                <a:latin typeface="IBM Plex Sans" panose="020B0503050203000203" pitchFamily="34" charset="0"/>
              </a:rPr>
              <a:t>DynamoDB</a:t>
            </a:r>
            <a:r>
              <a:rPr lang="en-US" b="1" i="0" dirty="0">
                <a:solidFill>
                  <a:srgbClr val="323232"/>
                </a:solidFill>
                <a:effectLst/>
                <a:latin typeface="IBM Plex Sans" panose="020B0503050203000203" pitchFamily="34" charset="0"/>
              </a:rPr>
              <a:t>:</a:t>
            </a:r>
            <a:r>
              <a:rPr lang="en-US" b="0" i="0" dirty="0">
                <a:solidFill>
                  <a:srgbClr val="323232"/>
                </a:solidFill>
                <a:effectLst/>
                <a:latin typeface="IBM Plex Sans" panose="020B0503050203000203" pitchFamily="34" charset="0"/>
              </a:rPr>
              <a:t> Delivers single-digit millisecond performance at any scale via built-in security, in-memory caching and backup and restore.</a:t>
            </a:r>
          </a:p>
          <a:p>
            <a:pPr algn="just" fontAlgn="base">
              <a:buFont typeface="Arial" panose="020B0604020202020204" pitchFamily="34" charset="0"/>
              <a:buChar char="•"/>
            </a:pPr>
            <a:endParaRPr lang="en-US" b="0" i="0" dirty="0">
              <a:solidFill>
                <a:srgbClr val="323232"/>
              </a:solidFill>
              <a:effectLst/>
              <a:latin typeface="IBM Plex Sans" panose="020B0503050203000203" pitchFamily="34" charset="0"/>
            </a:endParaRPr>
          </a:p>
          <a:p>
            <a:pPr algn="just" fontAlgn="base">
              <a:buFont typeface="Arial" panose="020B0604020202020204" pitchFamily="34" charset="0"/>
              <a:buChar char="•"/>
            </a:pPr>
            <a:r>
              <a:rPr lang="en-US" b="1" i="0" strike="noStrike" dirty="0">
                <a:solidFill>
                  <a:srgbClr val="0062FF"/>
                </a:solidFill>
                <a:effectLst/>
                <a:latin typeface="IBM Plex Sans" panose="020B0503050203000203" pitchFamily="34" charset="0"/>
              </a:rPr>
              <a:t>Hadoop</a:t>
            </a:r>
            <a:r>
              <a:rPr lang="en-US" b="0" i="0" dirty="0">
                <a:solidFill>
                  <a:srgbClr val="323232"/>
                </a:solidFill>
                <a:effectLst/>
                <a:latin typeface="IBM Plex Sans" panose="020B0503050203000203" pitchFamily="34" charset="0"/>
              </a:rPr>
              <a:t> Provides distributed processing of large data sets using simple programming models and no formatting requirements.</a:t>
            </a:r>
          </a:p>
          <a:p>
            <a:pPr marL="0" indent="0" algn="just" fontAlgn="base">
              <a:buNone/>
            </a:pPr>
            <a:endParaRPr lang="en-US" b="0" i="0" dirty="0">
              <a:solidFill>
                <a:srgbClr val="323232"/>
              </a:solidFill>
              <a:effectLst/>
              <a:latin typeface="IBM Plex Sans" panose="020B0503050203000203" pitchFamily="34" charset="0"/>
            </a:endParaRPr>
          </a:p>
          <a:p>
            <a:pPr algn="just" fontAlgn="base">
              <a:buFont typeface="Arial" panose="020B0604020202020204" pitchFamily="34" charset="0"/>
              <a:buChar char="•"/>
            </a:pPr>
            <a:r>
              <a:rPr lang="en-US" b="1" i="0" strike="noStrike" dirty="0" err="1">
                <a:solidFill>
                  <a:srgbClr val="0062FF"/>
                </a:solidFill>
                <a:effectLst/>
                <a:latin typeface="IBM Plex Sans" panose="020B0503050203000203" pitchFamily="34" charset="0"/>
              </a:rPr>
              <a:t>AZure</a:t>
            </a:r>
            <a:r>
              <a:rPr lang="en-US" b="1" i="0" dirty="0">
                <a:solidFill>
                  <a:srgbClr val="323232"/>
                </a:solidFill>
                <a:effectLst/>
                <a:latin typeface="IBM Plex Sans" panose="020B0503050203000203" pitchFamily="34" charset="0"/>
              </a:rPr>
              <a:t>:</a:t>
            </a:r>
            <a:r>
              <a:rPr lang="en-US" b="0" i="0" dirty="0">
                <a:solidFill>
                  <a:srgbClr val="323232"/>
                </a:solidFill>
                <a:effectLst/>
                <a:latin typeface="IBM Plex Sans" panose="020B0503050203000203" pitchFamily="34" charset="0"/>
              </a:rPr>
              <a:t> Enables agile cloud computing for creating and managing apps through Microsoft’s data centers.</a:t>
            </a:r>
          </a:p>
          <a:p>
            <a:pPr algn="just"/>
            <a:endParaRPr lang="en-IN" dirty="0"/>
          </a:p>
        </p:txBody>
      </p:sp>
    </p:spTree>
    <p:extLst>
      <p:ext uri="{BB962C8B-B14F-4D97-AF65-F5344CB8AC3E}">
        <p14:creationId xmlns:p14="http://schemas.microsoft.com/office/powerpoint/2010/main" val="3820665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6196-E136-0EE2-21C8-10DE0484F562}"/>
              </a:ext>
            </a:extLst>
          </p:cNvPr>
          <p:cNvSpPr>
            <a:spLocks noGrp="1"/>
          </p:cNvSpPr>
          <p:nvPr>
            <p:ph type="title"/>
          </p:nvPr>
        </p:nvSpPr>
        <p:spPr/>
        <p:txBody>
          <a:bodyPr>
            <a:normAutofit fontScale="90000"/>
          </a:bodyPr>
          <a:lstStyle/>
          <a:p>
            <a:r>
              <a:rPr lang="en-US" b="1" dirty="0">
                <a:solidFill>
                  <a:srgbClr val="FF0000"/>
                </a:solidFill>
                <a:latin typeface="IBM Plex Sans" panose="020B0503050203000203" pitchFamily="34" charset="0"/>
              </a:rPr>
              <a:t>Use cases for structured data</a:t>
            </a:r>
            <a:br>
              <a:rPr lang="en-US" dirty="0">
                <a:solidFill>
                  <a:srgbClr val="323232"/>
                </a:solidFill>
                <a:latin typeface="IBM Plex Sans" panose="020B0503050203000203" pitchFamily="34" charset="0"/>
              </a:rPr>
            </a:br>
            <a:endParaRPr lang="en-IN" dirty="0"/>
          </a:p>
        </p:txBody>
      </p:sp>
      <p:sp>
        <p:nvSpPr>
          <p:cNvPr id="3" name="Content Placeholder 2">
            <a:extLst>
              <a:ext uri="{FF2B5EF4-FFF2-40B4-BE49-F238E27FC236}">
                <a16:creationId xmlns:a16="http://schemas.microsoft.com/office/drawing/2014/main" id="{274C3AD8-EF64-F2F6-8306-D58F54A3B665}"/>
              </a:ext>
            </a:extLst>
          </p:cNvPr>
          <p:cNvSpPr>
            <a:spLocks noGrp="1"/>
          </p:cNvSpPr>
          <p:nvPr>
            <p:ph idx="1"/>
          </p:nvPr>
        </p:nvSpPr>
        <p:spPr>
          <a:xfrm>
            <a:off x="228600" y="1295400"/>
            <a:ext cx="8458200" cy="5059363"/>
          </a:xfrm>
        </p:spPr>
        <p:txBody>
          <a:bodyPr>
            <a:normAutofit fontScale="92500" lnSpcReduction="10000"/>
          </a:bodyPr>
          <a:lstStyle/>
          <a:p>
            <a:pPr algn="just" fontAlgn="base">
              <a:buFont typeface="Arial" panose="020B0604020202020204" pitchFamily="34" charset="0"/>
              <a:buChar char="•"/>
            </a:pPr>
            <a:r>
              <a:rPr lang="en-US" b="1" i="0" u="none" strike="noStrike" dirty="0">
                <a:solidFill>
                  <a:srgbClr val="0062FF"/>
                </a:solidFill>
                <a:effectLst/>
                <a:latin typeface="IBM Plex Sans" panose="020B0503050203000203" pitchFamily="34" charset="0"/>
              </a:rPr>
              <a:t>Data mining</a:t>
            </a:r>
            <a:r>
              <a:rPr lang="en-US" b="1" i="0" dirty="0">
                <a:solidFill>
                  <a:srgbClr val="323232"/>
                </a:solidFill>
                <a:effectLst/>
                <a:latin typeface="IBM Plex Sans" panose="020B0503050203000203" pitchFamily="34" charset="0"/>
              </a:rPr>
              <a:t>:</a:t>
            </a:r>
            <a:r>
              <a:rPr lang="en-US" b="0" i="0" dirty="0">
                <a:solidFill>
                  <a:srgbClr val="323232"/>
                </a:solidFill>
                <a:effectLst/>
                <a:latin typeface="IBM Plex Sans" panose="020B0503050203000203" pitchFamily="34" charset="0"/>
              </a:rPr>
              <a:t> </a:t>
            </a:r>
            <a:r>
              <a:rPr lang="en-US" sz="2800" b="0" i="0" dirty="0">
                <a:solidFill>
                  <a:srgbClr val="323232"/>
                </a:solidFill>
                <a:effectLst/>
                <a:latin typeface="IBM Plex Sans" panose="020B0503050203000203" pitchFamily="34" charset="0"/>
              </a:rPr>
              <a:t>Enables businesses to use unstructured data to identify consumer behavior, product sentiment, and purchasing patterns to better accommodate their customer base.</a:t>
            </a:r>
          </a:p>
          <a:p>
            <a:pPr algn="just" fontAlgn="base">
              <a:buFont typeface="Arial" panose="020B0604020202020204" pitchFamily="34" charset="0"/>
              <a:buChar char="•"/>
            </a:pPr>
            <a:endParaRPr lang="en-US" sz="2800" b="0" i="0" dirty="0">
              <a:solidFill>
                <a:srgbClr val="323232"/>
              </a:solidFill>
              <a:effectLst/>
              <a:latin typeface="IBM Plex Sans" panose="020B0503050203000203" pitchFamily="34" charset="0"/>
            </a:endParaRPr>
          </a:p>
          <a:p>
            <a:pPr algn="just" fontAlgn="base">
              <a:buFont typeface="Arial" panose="020B0604020202020204" pitchFamily="34" charset="0"/>
              <a:buChar char="•"/>
            </a:pPr>
            <a:r>
              <a:rPr lang="en-US" sz="2800" b="1" i="0" u="none" strike="noStrike" dirty="0">
                <a:solidFill>
                  <a:srgbClr val="0062FF"/>
                </a:solidFill>
                <a:effectLst/>
                <a:latin typeface="IBM Plex Sans" panose="020B0503050203000203" pitchFamily="34" charset="0"/>
              </a:rPr>
              <a:t>Predictive data </a:t>
            </a:r>
            <a:r>
              <a:rPr lang="en-US" sz="2800" b="1" i="0" u="none" strike="noStrike" dirty="0" err="1">
                <a:solidFill>
                  <a:srgbClr val="0062FF"/>
                </a:solidFill>
                <a:effectLst/>
                <a:latin typeface="IBM Plex Sans" panose="020B0503050203000203" pitchFamily="34" charset="0"/>
              </a:rPr>
              <a:t>analytics</a:t>
            </a:r>
            <a:r>
              <a:rPr lang="en-US" sz="2800" b="0" i="0" dirty="0" err="1">
                <a:solidFill>
                  <a:srgbClr val="323232"/>
                </a:solidFill>
                <a:effectLst/>
                <a:latin typeface="IBM Plex Sans" panose="020B0503050203000203" pitchFamily="34" charset="0"/>
              </a:rPr>
              <a:t>Alert</a:t>
            </a:r>
            <a:r>
              <a:rPr lang="en-US" sz="2800" b="0" i="0" dirty="0">
                <a:solidFill>
                  <a:srgbClr val="323232"/>
                </a:solidFill>
                <a:effectLst/>
                <a:latin typeface="IBM Plex Sans" panose="020B0503050203000203" pitchFamily="34" charset="0"/>
              </a:rPr>
              <a:t> businesses of important activity ahead of time so they can properly plan and accordingly adjust to significant market shifts.</a:t>
            </a:r>
          </a:p>
          <a:p>
            <a:pPr algn="just" fontAlgn="base">
              <a:buFont typeface="Arial" panose="020B0604020202020204" pitchFamily="34" charset="0"/>
              <a:buChar char="•"/>
            </a:pPr>
            <a:endParaRPr lang="en-US" sz="2800" b="0" i="0" dirty="0">
              <a:solidFill>
                <a:srgbClr val="323232"/>
              </a:solidFill>
              <a:effectLst/>
              <a:latin typeface="IBM Plex Sans" panose="020B0503050203000203" pitchFamily="34" charset="0"/>
            </a:endParaRPr>
          </a:p>
          <a:p>
            <a:pPr algn="just" fontAlgn="base">
              <a:buFont typeface="Arial" panose="020B0604020202020204" pitchFamily="34" charset="0"/>
              <a:buChar char="•"/>
            </a:pPr>
            <a:r>
              <a:rPr lang="en-US" sz="2800" b="1" i="0" u="none" strike="noStrike" dirty="0">
                <a:solidFill>
                  <a:srgbClr val="0062FF"/>
                </a:solidFill>
                <a:effectLst/>
                <a:latin typeface="IBM Plex Sans" panose="020B0503050203000203" pitchFamily="34" charset="0"/>
              </a:rPr>
              <a:t>Chatbots</a:t>
            </a:r>
            <a:r>
              <a:rPr lang="en-US" sz="2800" b="1" i="0" dirty="0">
                <a:solidFill>
                  <a:srgbClr val="323232"/>
                </a:solidFill>
                <a:effectLst/>
                <a:latin typeface="IBM Plex Sans" panose="020B0503050203000203" pitchFamily="34" charset="0"/>
              </a:rPr>
              <a:t>:</a:t>
            </a:r>
            <a:r>
              <a:rPr lang="en-US" sz="2800" b="0" i="0" dirty="0">
                <a:solidFill>
                  <a:srgbClr val="323232"/>
                </a:solidFill>
                <a:effectLst/>
                <a:latin typeface="IBM Plex Sans" panose="020B0503050203000203" pitchFamily="34" charset="0"/>
              </a:rPr>
              <a:t> Perform text analysis to route customer questions to the appropriate answer sources</a:t>
            </a:r>
            <a:r>
              <a:rPr lang="en-US" b="0" i="0" dirty="0">
                <a:solidFill>
                  <a:srgbClr val="323232"/>
                </a:solidFill>
                <a:effectLst/>
                <a:latin typeface="IBM Plex Sans" panose="020B0503050203000203" pitchFamily="34" charset="0"/>
              </a:rPr>
              <a:t>.</a:t>
            </a:r>
          </a:p>
          <a:p>
            <a:endParaRPr lang="en-IN" dirty="0"/>
          </a:p>
        </p:txBody>
      </p:sp>
    </p:spTree>
    <p:extLst>
      <p:ext uri="{BB962C8B-B14F-4D97-AF65-F5344CB8AC3E}">
        <p14:creationId xmlns:p14="http://schemas.microsoft.com/office/powerpoint/2010/main" val="21097557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5069-29EE-0D86-2A2C-25F64DCDEA84}"/>
              </a:ext>
            </a:extLst>
          </p:cNvPr>
          <p:cNvSpPr>
            <a:spLocks noGrp="1"/>
          </p:cNvSpPr>
          <p:nvPr>
            <p:ph type="title"/>
          </p:nvPr>
        </p:nvSpPr>
        <p:spPr/>
        <p:txBody>
          <a:bodyPr>
            <a:normAutofit fontScale="90000"/>
          </a:bodyPr>
          <a:lstStyle/>
          <a:p>
            <a:r>
              <a:rPr lang="en-US" b="1" dirty="0">
                <a:solidFill>
                  <a:srgbClr val="FF0000"/>
                </a:solidFill>
                <a:latin typeface="IBM Plex Sans" panose="020B0503050203000203" pitchFamily="34" charset="0"/>
              </a:rPr>
              <a:t>Semi-Structured Data</a:t>
            </a:r>
            <a:br>
              <a:rPr lang="en-US" dirty="0">
                <a:solidFill>
                  <a:srgbClr val="323232"/>
                </a:solidFill>
                <a:latin typeface="IBM Plex Sans" panose="020B0503050203000203" pitchFamily="34" charset="0"/>
              </a:rPr>
            </a:br>
            <a:endParaRPr lang="en-IN" dirty="0"/>
          </a:p>
        </p:txBody>
      </p:sp>
      <p:sp>
        <p:nvSpPr>
          <p:cNvPr id="3" name="Content Placeholder 2">
            <a:extLst>
              <a:ext uri="{FF2B5EF4-FFF2-40B4-BE49-F238E27FC236}">
                <a16:creationId xmlns:a16="http://schemas.microsoft.com/office/drawing/2014/main" id="{BBDF86AE-B35B-CE66-214E-B7A898514419}"/>
              </a:ext>
            </a:extLst>
          </p:cNvPr>
          <p:cNvSpPr>
            <a:spLocks noGrp="1"/>
          </p:cNvSpPr>
          <p:nvPr>
            <p:ph idx="1"/>
          </p:nvPr>
        </p:nvSpPr>
        <p:spPr>
          <a:xfrm>
            <a:off x="457200" y="1600200"/>
            <a:ext cx="8229600" cy="4648199"/>
          </a:xfrm>
        </p:spPr>
        <p:txBody>
          <a:bodyPr/>
          <a:lstStyle/>
          <a:p>
            <a:pPr algn="just" fontAlgn="base"/>
            <a:r>
              <a:rPr lang="en-US" b="0" i="0" dirty="0">
                <a:solidFill>
                  <a:srgbClr val="323232"/>
                </a:solidFill>
                <a:effectLst/>
                <a:latin typeface="IBM Plex Sans" panose="020B0503050203000203" pitchFamily="34" charset="0"/>
              </a:rPr>
              <a:t>Semi-structured data (e.g., JSON, CSV, XML) is the “bridge” between structured and unstructured data. </a:t>
            </a:r>
          </a:p>
          <a:p>
            <a:pPr algn="just" fontAlgn="base"/>
            <a:r>
              <a:rPr lang="en-US" b="0" i="0" dirty="0">
                <a:solidFill>
                  <a:srgbClr val="323232"/>
                </a:solidFill>
                <a:effectLst/>
                <a:latin typeface="IBM Plex Sans" panose="020B0503050203000203" pitchFamily="34" charset="0"/>
              </a:rPr>
              <a:t>It does not have a predefined data model </a:t>
            </a:r>
          </a:p>
          <a:p>
            <a:pPr algn="just" fontAlgn="base"/>
            <a:r>
              <a:rPr lang="en-US" b="0" i="0" dirty="0">
                <a:solidFill>
                  <a:srgbClr val="323232"/>
                </a:solidFill>
                <a:effectLst/>
                <a:latin typeface="IBM Plex Sans" panose="020B0503050203000203" pitchFamily="34" charset="0"/>
              </a:rPr>
              <a:t>It is more complex than structured data, yet easier to store than unstructured data.</a:t>
            </a:r>
          </a:p>
          <a:p>
            <a:endParaRPr lang="en-IN" dirty="0"/>
          </a:p>
        </p:txBody>
      </p:sp>
    </p:spTree>
    <p:extLst>
      <p:ext uri="{BB962C8B-B14F-4D97-AF65-F5344CB8AC3E}">
        <p14:creationId xmlns:p14="http://schemas.microsoft.com/office/powerpoint/2010/main" val="6899916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A133-694F-E473-1683-65359BD65526}"/>
              </a:ext>
            </a:extLst>
          </p:cNvPr>
          <p:cNvSpPr>
            <a:spLocks noGrp="1"/>
          </p:cNvSpPr>
          <p:nvPr>
            <p:ph type="title"/>
          </p:nvPr>
        </p:nvSpPr>
        <p:spPr/>
        <p:txBody>
          <a:bodyPr>
            <a:normAutofit fontScale="90000"/>
          </a:bodyPr>
          <a:lstStyle/>
          <a:p>
            <a:r>
              <a:rPr lang="en-US" sz="5300" b="1" dirty="0">
                <a:solidFill>
                  <a:srgbClr val="FF0000"/>
                </a:solidFill>
              </a:rPr>
              <a:t>Synthetic dataset</a:t>
            </a:r>
            <a:br>
              <a:rPr lang="en-US" dirty="0"/>
            </a:br>
            <a:endParaRPr lang="en-IN" dirty="0"/>
          </a:p>
        </p:txBody>
      </p:sp>
      <p:sp>
        <p:nvSpPr>
          <p:cNvPr id="3" name="Content Placeholder 2">
            <a:extLst>
              <a:ext uri="{FF2B5EF4-FFF2-40B4-BE49-F238E27FC236}">
                <a16:creationId xmlns:a16="http://schemas.microsoft.com/office/drawing/2014/main" id="{C4CD96F8-9617-5A90-CE29-79E93C750D13}"/>
              </a:ext>
            </a:extLst>
          </p:cNvPr>
          <p:cNvSpPr>
            <a:spLocks noGrp="1"/>
          </p:cNvSpPr>
          <p:nvPr>
            <p:ph idx="1"/>
          </p:nvPr>
        </p:nvSpPr>
        <p:spPr>
          <a:xfrm>
            <a:off x="152400" y="990600"/>
            <a:ext cx="8763000" cy="5135563"/>
          </a:xfrm>
        </p:spPr>
        <p:txBody>
          <a:bodyPr>
            <a:normAutofit lnSpcReduction="10000"/>
          </a:bodyPr>
          <a:lstStyle/>
          <a:p>
            <a:pPr algn="just"/>
            <a:r>
              <a:rPr lang="en-US" sz="2400" b="0" i="0" dirty="0">
                <a:solidFill>
                  <a:srgbClr val="161616"/>
                </a:solidFill>
                <a:effectLst/>
                <a:latin typeface="IBM Plex Sans" panose="020B0503050203000203" pitchFamily="34" charset="0"/>
              </a:rPr>
              <a:t>Synthetic data is data that has been created artificially through computer simulation </a:t>
            </a:r>
            <a:r>
              <a:rPr lang="en-US" sz="2400" dirty="0">
                <a:solidFill>
                  <a:srgbClr val="161616"/>
                </a:solidFill>
                <a:latin typeface="IBM Plex Sans" panose="020B0503050203000203" pitchFamily="34" charset="0"/>
              </a:rPr>
              <a:t>instead of being composed through the documentation of real-world events.</a:t>
            </a:r>
          </a:p>
          <a:p>
            <a:pPr algn="just"/>
            <a:endParaRPr lang="en-US" sz="2400" dirty="0">
              <a:solidFill>
                <a:srgbClr val="161616"/>
              </a:solidFill>
              <a:latin typeface="IBM Plex Sans" panose="020B0503050203000203" pitchFamily="34" charset="0"/>
            </a:endParaRPr>
          </a:p>
          <a:p>
            <a:pPr algn="just"/>
            <a:r>
              <a:rPr lang="en-US" sz="2400" dirty="0">
                <a:solidFill>
                  <a:srgbClr val="161616"/>
                </a:solidFill>
                <a:latin typeface="IBM Plex Sans" panose="020B0503050203000203" pitchFamily="34" charset="0"/>
              </a:rPr>
              <a:t>The primary purpose of a synthetic dataset is to be versatile and robust enough to be useful for the training of machine learning models.</a:t>
            </a:r>
          </a:p>
          <a:p>
            <a:pPr algn="just"/>
            <a:r>
              <a:rPr lang="en-US" sz="2400" dirty="0">
                <a:solidFill>
                  <a:srgbClr val="161616"/>
                </a:solidFill>
                <a:latin typeface="IBM Plex Sans" panose="020B0503050203000203" pitchFamily="34" charset="0"/>
              </a:rPr>
              <a:t>One example is synthetic data used in healthcare to protect patient data and enhance clinical trials.</a:t>
            </a:r>
          </a:p>
          <a:p>
            <a:pPr marL="0" indent="0" algn="just">
              <a:buNone/>
            </a:pPr>
            <a:endParaRPr lang="en-US" sz="2400" dirty="0">
              <a:solidFill>
                <a:srgbClr val="161616"/>
              </a:solidFill>
              <a:latin typeface="IBM Plex Sans" panose="020B0503050203000203" pitchFamily="34" charset="0"/>
            </a:endParaRPr>
          </a:p>
          <a:p>
            <a:pPr algn="just"/>
            <a:r>
              <a:rPr lang="en-US" sz="2400" dirty="0">
                <a:solidFill>
                  <a:srgbClr val="161616"/>
                </a:solidFill>
                <a:latin typeface="IBM Plex Sans" panose="020B0503050203000203" pitchFamily="34" charset="0"/>
              </a:rPr>
              <a:t>While the data is artificial, synthetic data reflects real-world events on a mathematical and statistical basis. The technique is gaining in popularity in the further development of deep learning and many other use cases. </a:t>
            </a:r>
            <a:endParaRPr lang="en-IN" sz="2400" dirty="0">
              <a:solidFill>
                <a:srgbClr val="161616"/>
              </a:solidFill>
              <a:latin typeface="IBM Plex Sans" panose="020B0503050203000203" pitchFamily="34" charset="0"/>
            </a:endParaRPr>
          </a:p>
        </p:txBody>
      </p:sp>
    </p:spTree>
    <p:extLst>
      <p:ext uri="{BB962C8B-B14F-4D97-AF65-F5344CB8AC3E}">
        <p14:creationId xmlns:p14="http://schemas.microsoft.com/office/powerpoint/2010/main" val="2331107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382000" cy="5211763"/>
          </a:xfrm>
        </p:spPr>
        <p:txBody>
          <a:bodyPr>
            <a:normAutofit/>
          </a:bodyPr>
          <a:lstStyle/>
          <a:p>
            <a:pPr lvl="0" algn="just"/>
            <a:r>
              <a:rPr lang="en-US" dirty="0"/>
              <a:t>For better or worse, data is a commodity traded electronically; therefore, in order to be in this market you need to speak hacker.. Being able to </a:t>
            </a:r>
            <a:r>
              <a:rPr lang="en-US" dirty="0">
                <a:solidFill>
                  <a:srgbClr val="92D050"/>
                </a:solidFill>
              </a:rPr>
              <a:t>manipulate text files at the command-line</a:t>
            </a:r>
            <a:r>
              <a:rPr lang="en-US" dirty="0"/>
              <a:t>, </a:t>
            </a:r>
            <a:r>
              <a:rPr lang="en-US" dirty="0">
                <a:solidFill>
                  <a:srgbClr val="00B0F0"/>
                </a:solidFill>
              </a:rPr>
              <a:t>understanding </a:t>
            </a:r>
            <a:r>
              <a:rPr lang="en-US" dirty="0" err="1">
                <a:solidFill>
                  <a:srgbClr val="00B0F0"/>
                </a:solidFill>
              </a:rPr>
              <a:t>vectorized</a:t>
            </a:r>
            <a:r>
              <a:rPr lang="en-US" dirty="0">
                <a:solidFill>
                  <a:srgbClr val="00B0F0"/>
                </a:solidFill>
              </a:rPr>
              <a:t> operations</a:t>
            </a:r>
            <a:r>
              <a:rPr lang="en-US" dirty="0"/>
              <a:t>, </a:t>
            </a:r>
            <a:r>
              <a:rPr lang="en-US" dirty="0">
                <a:solidFill>
                  <a:srgbClr val="7030A0"/>
                </a:solidFill>
              </a:rPr>
              <a:t>thinking algorithmically</a:t>
            </a:r>
            <a:r>
              <a:rPr lang="en-US" dirty="0"/>
              <a:t>; these are the hacking </a:t>
            </a:r>
            <a:r>
              <a:rPr lang="en-US" dirty="0">
                <a:solidFill>
                  <a:srgbClr val="C00000"/>
                </a:solidFill>
              </a:rPr>
              <a:t>skills that make for a successful data hacker</a:t>
            </a:r>
            <a:r>
              <a:rPr lang="en-US" dirty="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normAutofit/>
          </a:bodyPr>
          <a:lstStyle/>
          <a:p>
            <a:pPr lvl="0" algn="just"/>
            <a:r>
              <a:rPr lang="en-US" dirty="0"/>
              <a:t>Once you have </a:t>
            </a:r>
            <a:r>
              <a:rPr lang="en-US" dirty="0">
                <a:solidFill>
                  <a:srgbClr val="7030A0"/>
                </a:solidFill>
              </a:rPr>
              <a:t>acquired and cleaned </a:t>
            </a:r>
            <a:r>
              <a:rPr lang="en-US" dirty="0"/>
              <a:t>the data, the next step is to actually extract insight from it. In order to do this, </a:t>
            </a:r>
            <a:r>
              <a:rPr lang="en-US" dirty="0">
                <a:solidFill>
                  <a:srgbClr val="FF0000"/>
                </a:solidFill>
              </a:rPr>
              <a:t>appropriate math and statistics methods are applied</a:t>
            </a:r>
            <a:r>
              <a:rPr lang="en-US" dirty="0"/>
              <a:t>, which requires at least a baseline familiarity with these tools.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lvl="0" algn="just">
              <a:buNone/>
            </a:pPr>
            <a:r>
              <a:rPr lang="en-US" dirty="0">
                <a:latin typeface="Times New Roman" pitchFamily="18" charset="0"/>
                <a:cs typeface="Times New Roman" pitchFamily="18" charset="0"/>
              </a:rPr>
              <a:t>In the third critical piece—substance—, </a:t>
            </a:r>
            <a:r>
              <a:rPr lang="en-US" dirty="0">
                <a:solidFill>
                  <a:srgbClr val="FF0000"/>
                </a:solidFill>
                <a:latin typeface="Times New Roman" pitchFamily="18" charset="0"/>
                <a:cs typeface="Times New Roman" pitchFamily="18" charset="0"/>
              </a:rPr>
              <a:t>data plus math and statistics only gets us machine learning,</a:t>
            </a:r>
            <a:r>
              <a:rPr lang="en-US" dirty="0">
                <a:latin typeface="Times New Roman" pitchFamily="18" charset="0"/>
                <a:cs typeface="Times New Roman" pitchFamily="18" charset="0"/>
              </a:rPr>
              <a:t> which is great if that is what you are interested in, but not if you are doing data science. </a:t>
            </a:r>
            <a:r>
              <a:rPr lang="en-US" dirty="0">
                <a:solidFill>
                  <a:srgbClr val="0070C0"/>
                </a:solidFill>
                <a:latin typeface="Times New Roman" pitchFamily="18" charset="0"/>
                <a:cs typeface="Times New Roman" pitchFamily="18" charset="0"/>
              </a:rPr>
              <a:t>Science is about discovery and building knowledge, which requires some motivating questions about the world and hypotheses that can be brought to data and tested with statistical methods</a:t>
            </a:r>
            <a:r>
              <a:rPr lang="en-US" dirty="0">
                <a:latin typeface="Times New Roman" pitchFamily="18" charset="0"/>
                <a:cs typeface="Times New Roman" pitchFamily="18" charset="0"/>
              </a:rPr>
              <a:t>. </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1436</TotalTime>
  <Words>5241</Words>
  <Application>Microsoft Office PowerPoint</Application>
  <PresentationFormat>On-screen Show (4:3)</PresentationFormat>
  <Paragraphs>316</Paragraphs>
  <Slides>69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Arial MT</vt:lpstr>
      <vt:lpstr>Calibri</vt:lpstr>
      <vt:lpstr>IBM Plex Sans</vt:lpstr>
      <vt:lpstr>Nunito</vt:lpstr>
      <vt:lpstr>Times New Roman</vt:lpstr>
      <vt:lpstr>Office Theme</vt:lpstr>
      <vt:lpstr>WHAT IS DATA SCIENCE?</vt:lpstr>
      <vt:lpstr>WHAT IS DATA SCIENCE?</vt:lpstr>
      <vt:lpstr>Data / Information / Knowledge</vt:lpstr>
      <vt:lpstr>PowerPoint Presentation</vt:lpstr>
      <vt:lpstr>DATA SCIENCE AS A UNIFIER</vt:lpstr>
      <vt:lpstr>PowerPoint Presentation</vt:lpstr>
      <vt:lpstr>PowerPoint Presentation</vt:lpstr>
      <vt:lpstr>PowerPoint Presentation</vt:lpstr>
      <vt:lpstr>PowerPoint Presentation</vt:lpstr>
      <vt:lpstr>PowerPoint Presentation</vt:lpstr>
      <vt:lpstr>DATA SCIENCE AND BIG DATA</vt:lpstr>
      <vt:lpstr>DATA SCIENCE   MACHIENE LEARNING</vt:lpstr>
      <vt:lpstr>Contd..</vt:lpstr>
      <vt:lpstr>EVOLUTION OF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SCIENCE ROLES</vt:lpstr>
      <vt:lpstr>Data Scientist</vt:lpstr>
      <vt:lpstr>Business Analyst </vt:lpstr>
      <vt:lpstr>Software Engineer </vt:lpstr>
      <vt:lpstr>Marketing Data Scientist </vt:lpstr>
      <vt:lpstr>Machine Learning Engineer </vt:lpstr>
      <vt:lpstr>DATA SCIENCE APPLICATION EXAMPLES</vt:lpstr>
      <vt:lpstr>DATA SCIENCE APPLICATION EXAMPLES</vt:lpstr>
      <vt:lpstr>DATA SCIENCE APPLICATION EXAMPLES</vt:lpstr>
      <vt:lpstr>What Is the Data Science Process? </vt:lpstr>
      <vt:lpstr>PowerPoint Presentation</vt:lpstr>
      <vt:lpstr>PowerPoint Presentation</vt:lpstr>
      <vt:lpstr>PowerPoint Presentation</vt:lpstr>
      <vt:lpstr>PowerPoint Presentation</vt:lpstr>
      <vt:lpstr>PowerPoint Presentation</vt:lpstr>
      <vt:lpstr>Data Security Issues </vt:lpstr>
      <vt:lpstr>Fake Data </vt:lpstr>
      <vt:lpstr>Data Privacy </vt:lpstr>
      <vt:lpstr>Data Management </vt:lpstr>
      <vt:lpstr>Data Access Control </vt:lpstr>
      <vt:lpstr>Data Poisoning </vt:lpstr>
      <vt:lpstr>Employee Theft</vt:lpstr>
      <vt:lpstr>What is Data Collection</vt:lpstr>
      <vt:lpstr>PowerPoint Presentation</vt:lpstr>
      <vt:lpstr>PowerPoint Presentation</vt:lpstr>
      <vt:lpstr>PowerPoint Presentation</vt:lpstr>
      <vt:lpstr>PowerPoint Presentation</vt:lpstr>
      <vt:lpstr>Secondary Data Collection Methods </vt:lpstr>
      <vt:lpstr>PowerPoint Presentation</vt:lpstr>
      <vt:lpstr>Data preprocessing techniques</vt:lpstr>
      <vt:lpstr>PowerPoint Presentation</vt:lpstr>
      <vt:lpstr>PowerPoint Presentation</vt:lpstr>
      <vt:lpstr>Feature engineering </vt:lpstr>
      <vt:lpstr>PowerPoint Presentation</vt:lpstr>
      <vt:lpstr>PowerPoint Presentation</vt:lpstr>
      <vt:lpstr>Structured Data</vt:lpstr>
      <vt:lpstr>Advantages of Structured Data</vt:lpstr>
      <vt:lpstr>Disadvantages of Structured Data</vt:lpstr>
      <vt:lpstr>Structured data tools </vt:lpstr>
      <vt:lpstr>Use cases for structured data </vt:lpstr>
      <vt:lpstr>Unstructured Data</vt:lpstr>
      <vt:lpstr>Advantages of Structured Data</vt:lpstr>
      <vt:lpstr>Disadvantages of Structured Data</vt:lpstr>
      <vt:lpstr>Structured data tools </vt:lpstr>
      <vt:lpstr>Use cases for structured data </vt:lpstr>
      <vt:lpstr>Semi-Structured Data </vt:lpstr>
      <vt:lpstr>Synthetic dataset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G.K. Wadhwani</dc:creator>
  <cp:lastModifiedBy>Tripti lamba</cp:lastModifiedBy>
  <cp:revision>108</cp:revision>
  <dcterms:created xsi:type="dcterms:W3CDTF">2023-02-28T06:07:43Z</dcterms:created>
  <dcterms:modified xsi:type="dcterms:W3CDTF">2023-09-20T06:18:48Z</dcterms:modified>
</cp:coreProperties>
</file>