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gjvRif33+B3+sA0ZuArofHlYpR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3921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0a2deea0b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30a2deea0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0a2deea0b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30a2deea0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0a2deea0b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30a2deea0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0e72b83c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130e72b8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0bc17c6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0bc17c6c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30bc17c6c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0a2deea0b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30a2deea0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5686-B2E7-CB3B-84A1-3FCD07E67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1B062-36DC-2B27-98A0-70724D461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7DC5F-7493-F29A-0A06-EC38FF1C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62781-06F0-266C-08FD-838F0239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F42B-F511-4398-8A28-A97A6A71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243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4138-D14E-F944-6E3A-3FE0317D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5FE79-500C-6E81-8470-CE1341E47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98BB5-AC3F-01A0-EC7B-2BE58421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EB72B-2320-A5AE-E9FF-F30CA49E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996DA-796C-C2D1-AA01-225C121A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AB2EE-8367-6F31-B467-D74A4EBE7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1F242-AEDA-109B-9182-7D7F426F8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46DF3-3317-EFD9-7D8D-91A07901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0AB6-7F81-E02D-9A86-6CAD2629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2C77C-694F-2343-9D6E-2FC09D2C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4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87F9-E7F7-F4EF-3EA3-1ED1032E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1EEE-F93D-4296-B07C-D77B5E7E8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33699-D1F3-AEC6-270C-C7A81698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A9BD2-C2EE-AD52-D388-8FC82015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4309E-DE17-85B0-A29E-6A09184F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8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16F0-D1C7-B77A-8531-6EE40A84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B27D-4768-E5D9-FDB9-6B41C1163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5FC3-B9CD-6B00-6C89-8903C72E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9502-6AC1-4DEA-6B70-72C49DFC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B480-4F10-C984-464B-7DA92884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4687-F1AD-995C-6258-D1F4E25E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7709-58CE-A5AF-09CF-9A7DDA0C8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5D945-FB60-4C97-FFE7-502DD020E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05900-439C-55D1-E311-92E5A0EB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449B7-CE4D-258E-C33A-A18EE7B9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B6B4B-5C73-3302-467D-DB846591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C891-0D3A-13F7-E36C-7CEF0CD9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4D714-DF41-FF66-D657-1C396CEFF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D568C-4668-71FB-E31F-B98D5F31D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AD8FC-0B02-1470-B9ED-2418B41BA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0B546-5BD3-8E0B-3312-A01830CD5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81EE2-F61C-6586-413C-D1D68DAD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6D76A-C14C-E90B-9E45-CF1390B6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357E3-B8A9-D82B-407B-5E6A529F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1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3C85-D9FE-A3C5-603E-6F67CE8E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997A8-3BFD-330D-04B3-0921F2F3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2022A-F208-D372-7BE4-6D97159F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98FFA-A9C7-70AD-8526-3383D125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1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7C24-FEE3-E64C-8886-4AADE5B3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754C3-5ABB-3FA2-ACD0-B5FD7C3E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B9749-07A1-7A89-C3F4-2A4872A6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2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FD57-4ECE-8041-F5D0-B81FA780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0B80-9D42-0966-8D27-5E8191EC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7C50-B51C-5E56-73AD-97F5EA5F6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B114C-1B9D-07CB-4C6C-527D102D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9F545-48BB-7CD8-F585-8E584098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C41FB-C807-1174-5EA4-CCCAA9CE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1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4170-EA78-CCDE-F8C8-7BD93B86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09203-E7D2-842E-C59B-AAAA762B8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60ABF-C4C2-6787-A0C0-553BC0978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F0D1D-2B52-F0B1-E750-9D51C99C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FA296-0B65-B9A1-CBF0-C7003777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2E43D-B2DC-EFAB-D4EC-79938F3B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961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4E00A-BF2F-E81B-AED2-52DE4F52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7F779-7EF3-9FFD-A972-F5B0920B6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82AC8-25AF-DA8F-AC0B-AD2455AE9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3ADCA-E029-691E-3D0A-62A5B6B0C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E905-1A8A-FFFA-B974-03B565D48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ytoeasylearn.com/learn/iteration-statement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leetcode.com/problems/two-sum/" TargetMode="External"/><Relationship Id="rId13" Type="http://schemas.openxmlformats.org/officeDocument/2006/relationships/hyperlink" Target="https://www.codechef.com/submit-v2/CABS" TargetMode="External"/><Relationship Id="rId3" Type="http://schemas.openxmlformats.org/officeDocument/2006/relationships/hyperlink" Target="https://www.hackerrank.com/challenges/kangaroo/problem" TargetMode="External"/><Relationship Id="rId7" Type="http://schemas.openxmlformats.org/officeDocument/2006/relationships/hyperlink" Target="https://www.hackerrank.com/challenges/electronics-shop/problem" TargetMode="External"/><Relationship Id="rId12" Type="http://schemas.openxmlformats.org/officeDocument/2006/relationships/hyperlink" Target="https://leetcode.com/problems/container-with-most-water/" TargetMode="External"/><Relationship Id="rId17" Type="http://schemas.openxmlformats.org/officeDocument/2006/relationships/hyperlink" Target="https://www.codechef.com/submit-v2/CHFDBT" TargetMode="External"/><Relationship Id="rId2" Type="http://schemas.openxmlformats.org/officeDocument/2006/relationships/notesSlide" Target="../notesSlides/notesSlide18.xml"/><Relationship Id="rId16" Type="http://schemas.openxmlformats.org/officeDocument/2006/relationships/hyperlink" Target="https://www.codechef.com/submit-v2/MANIPUL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errank.com/challenges/cats-and-a-mouse/problem" TargetMode="External"/><Relationship Id="rId11" Type="http://schemas.openxmlformats.org/officeDocument/2006/relationships/hyperlink" Target="https://leetcode.com/problems/palindrome-number/" TargetMode="External"/><Relationship Id="rId5" Type="http://schemas.openxmlformats.org/officeDocument/2006/relationships/hyperlink" Target="https://www.hackerrank.com/challenges/grading/problem" TargetMode="External"/><Relationship Id="rId15" Type="http://schemas.openxmlformats.org/officeDocument/2006/relationships/hyperlink" Target="https://www.codechef.com/submit-v2/BATTERYLOW" TargetMode="External"/><Relationship Id="rId10" Type="http://schemas.openxmlformats.org/officeDocument/2006/relationships/hyperlink" Target="https://leetcode.com/problems/reverse-integer/" TargetMode="External"/><Relationship Id="rId4" Type="http://schemas.openxmlformats.org/officeDocument/2006/relationships/hyperlink" Target="https://www.hackerrank.com/challenges/apple-and-orange/problem" TargetMode="External"/><Relationship Id="rId9" Type="http://schemas.openxmlformats.org/officeDocument/2006/relationships/hyperlink" Target="https://leetcode.com/problems/longest-substring-without-repeating-characters/" TargetMode="External"/><Relationship Id="rId14" Type="http://schemas.openxmlformats.org/officeDocument/2006/relationships/hyperlink" Target="https://www.codechef.com/submit-v2/VOLCONTROL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dDzkt5OLeRY" TargetMode="External"/><Relationship Id="rId3" Type="http://schemas.openxmlformats.org/officeDocument/2006/relationships/hyperlink" Target="https://www.softwaretestinghelp.com/python/python-control-statements/" TargetMode="External"/><Relationship Id="rId7" Type="http://schemas.openxmlformats.org/officeDocument/2006/relationships/hyperlink" Target="https://www.youtube.com/watch?v=AaoqKlYCbS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uny.manifoldapp.org/read/how-to-code-in-python-3/section/8adf4bec-a6ca-4a11-8c8d-4cf4052d5ac4" TargetMode="External"/><Relationship Id="rId5" Type="http://schemas.openxmlformats.org/officeDocument/2006/relationships/hyperlink" Target="https://www.w3schools.com/python/python_conditions.asp" TargetMode="External"/><Relationship Id="rId4" Type="http://schemas.openxmlformats.org/officeDocument/2006/relationships/hyperlink" Target="https://www.analyticsvidhya.com/blog/2021/09/loops-and-control-statements-an-in-depth-python-tutoria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7932-0556-E987-4736-9F6B2C5C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461434"/>
            <a:ext cx="10337800" cy="4999565"/>
          </a:xfrm>
        </p:spPr>
        <p:txBody>
          <a:bodyPr>
            <a:normAutofit/>
          </a:bodyPr>
          <a:lstStyle/>
          <a:p>
            <a:pPr algn="ctr"/>
            <a:br>
              <a:rPr lang="en-IN" sz="2000" b="1" dirty="0"/>
            </a:br>
            <a:br>
              <a:rPr lang="en-IN" sz="1600" dirty="0"/>
            </a:br>
            <a:br>
              <a:rPr lang="en-IN" sz="1600" b="1" dirty="0"/>
            </a:br>
            <a:br>
              <a:rPr lang="en-IN" sz="2000" dirty="0"/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Covered: 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Statements in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A9E06E-CB86-2A6D-DECE-3CC8A00C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All images">
            <a:extLst>
              <a:ext uri="{FF2B5EF4-FFF2-40B4-BE49-F238E27FC236}">
                <a16:creationId xmlns:a16="http://schemas.microsoft.com/office/drawing/2014/main" id="{18CD144E-B711-43F9-087A-A57084F9D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149" y="461434"/>
            <a:ext cx="1102632" cy="79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5BEF0F-D319-700F-7805-75812D4DD365}"/>
              </a:ext>
            </a:extLst>
          </p:cNvPr>
          <p:cNvSpPr txBox="1"/>
          <p:nvPr/>
        </p:nvSpPr>
        <p:spPr>
          <a:xfrm>
            <a:off x="891419" y="461434"/>
            <a:ext cx="4806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Semester: 3rd </a:t>
            </a:r>
            <a:br>
              <a:rPr lang="en-US" sz="1800" b="1" dirty="0"/>
            </a:br>
            <a:r>
              <a:rPr lang="en-US" sz="1800" b="1" dirty="0"/>
              <a:t>Paper code: AIML203</a:t>
            </a:r>
            <a:br>
              <a:rPr lang="en-US" sz="1800" b="1" dirty="0"/>
            </a:br>
            <a:r>
              <a:rPr lang="en-US" sz="1800" b="1" dirty="0"/>
              <a:t>Subject: Foundations of Data Science 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01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0a2deea0b_0_9"/>
          <p:cNvSpPr txBox="1">
            <a:spLocks noGrp="1"/>
          </p:cNvSpPr>
          <p:nvPr>
            <p:ph type="title"/>
          </p:nvPr>
        </p:nvSpPr>
        <p:spPr>
          <a:xfrm>
            <a:off x="831850" y="225496"/>
            <a:ext cx="105156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000" b="1"/>
              <a:t>WHILE LOOP</a:t>
            </a:r>
            <a:endParaRPr sz="4000" b="1"/>
          </a:p>
        </p:txBody>
      </p:sp>
      <p:sp>
        <p:nvSpPr>
          <p:cNvPr id="183" name="Google Shape;183;g130a2deea0b_0_9"/>
          <p:cNvSpPr txBox="1">
            <a:spLocks noGrp="1"/>
          </p:cNvSpPr>
          <p:nvPr>
            <p:ph type="body" idx="1"/>
          </p:nvPr>
        </p:nvSpPr>
        <p:spPr>
          <a:xfrm>
            <a:off x="831850" y="1205949"/>
            <a:ext cx="105156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continually executes the statements(code) as long as the given condition is TRUE.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first checks the condition and then jumps into the instructions.</a:t>
            </a:r>
            <a:endParaRPr/>
          </a:p>
          <a:p>
            <a:pPr marL="571500" lvl="0" indent="-190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g130a2deea0b_0_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85" name="Google Shape;185;g130a2deea0b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2374" y="3322293"/>
            <a:ext cx="2972076" cy="339918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30a2deea0b_0_9"/>
          <p:cNvSpPr txBox="1"/>
          <p:nvPr/>
        </p:nvSpPr>
        <p:spPr>
          <a:xfrm>
            <a:off x="3879575" y="2902225"/>
            <a:ext cx="1768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</a:rPr>
              <a:t>FLOWCHART:</a:t>
            </a:r>
            <a:endParaRPr sz="1500" b="1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187" name="Google Shape;187;g130a2deea0b_0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2743" y="2902226"/>
            <a:ext cx="2554770" cy="124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30a2deea0b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8000" y="3550025"/>
            <a:ext cx="3598450" cy="26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30a2deea0b_0_9"/>
          <p:cNvSpPr txBox="1"/>
          <p:nvPr/>
        </p:nvSpPr>
        <p:spPr>
          <a:xfrm>
            <a:off x="7568000" y="2902200"/>
            <a:ext cx="1768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/>
              <a:t>EXAMPLE</a:t>
            </a:r>
            <a:r>
              <a:rPr lang="en-US" sz="1500" b="1" i="0" u="none" strike="noStrike" cap="none">
                <a:solidFill>
                  <a:srgbClr val="000000"/>
                </a:solidFill>
              </a:rPr>
              <a:t>:</a:t>
            </a:r>
            <a:endParaRPr sz="1500" b="1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0a2deea0b_0_26"/>
          <p:cNvSpPr txBox="1">
            <a:spLocks noGrp="1"/>
          </p:cNvSpPr>
          <p:nvPr>
            <p:ph type="title"/>
          </p:nvPr>
        </p:nvSpPr>
        <p:spPr>
          <a:xfrm>
            <a:off x="831850" y="358018"/>
            <a:ext cx="105156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/>
              <a:t>FOR LOOP</a:t>
            </a:r>
            <a:endParaRPr b="1"/>
          </a:p>
        </p:txBody>
      </p:sp>
      <p:sp>
        <p:nvSpPr>
          <p:cNvPr id="195" name="Google Shape;195;g130a2deea0b_0_26"/>
          <p:cNvSpPr txBox="1">
            <a:spLocks noGrp="1"/>
          </p:cNvSpPr>
          <p:nvPr>
            <p:ph type="body" idx="1"/>
          </p:nvPr>
        </p:nvSpPr>
        <p:spPr>
          <a:xfrm>
            <a:off x="831850" y="1371604"/>
            <a:ext cx="105156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A for loop is used to iterate over a sequence like lists, type, dictionaries, sets, or even strings.</a:t>
            </a:r>
            <a:endParaRPr/>
          </a:p>
          <a:p>
            <a:pPr marL="5715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Loop statements will be executed for each item of the sequence.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96" name="Google Shape;196;g130a2deea0b_0_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97" name="Google Shape;197;g130a2deea0b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5126" y="3236250"/>
            <a:ext cx="3523325" cy="32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30a2deea0b_0_26"/>
          <p:cNvSpPr txBox="1"/>
          <p:nvPr/>
        </p:nvSpPr>
        <p:spPr>
          <a:xfrm>
            <a:off x="4192876" y="2783125"/>
            <a:ext cx="263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130a2deea0b_0_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202" y="2783113"/>
            <a:ext cx="2634698" cy="1291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30a2deea0b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1975" y="3236250"/>
            <a:ext cx="3365375" cy="299984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30a2deea0b_0_26"/>
          <p:cNvSpPr txBox="1"/>
          <p:nvPr/>
        </p:nvSpPr>
        <p:spPr>
          <a:xfrm>
            <a:off x="7927576" y="2777300"/>
            <a:ext cx="263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EXAMPLE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0a2deea0b_0_49"/>
          <p:cNvSpPr txBox="1">
            <a:spLocks noGrp="1"/>
          </p:cNvSpPr>
          <p:nvPr>
            <p:ph type="title"/>
          </p:nvPr>
        </p:nvSpPr>
        <p:spPr>
          <a:xfrm>
            <a:off x="798996" y="318261"/>
            <a:ext cx="105156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000" b="1"/>
              <a:t>FOR LOOP---RANGE KEYWORD</a:t>
            </a:r>
            <a:endParaRPr sz="4000" b="1"/>
          </a:p>
        </p:txBody>
      </p:sp>
      <p:sp>
        <p:nvSpPr>
          <p:cNvPr id="207" name="Google Shape;207;g130a2deea0b_0_49"/>
          <p:cNvSpPr txBox="1">
            <a:spLocks noGrp="1"/>
          </p:cNvSpPr>
          <p:nvPr>
            <p:ph type="body" idx="1"/>
          </p:nvPr>
        </p:nvSpPr>
        <p:spPr>
          <a:xfrm>
            <a:off x="593311" y="1753498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range() function returns a sequence of numbers, starting from 0 by default, and increments by 1 (by default), and ends at a specified number.</a:t>
            </a:r>
            <a:endParaRPr/>
          </a:p>
        </p:txBody>
      </p:sp>
      <p:sp>
        <p:nvSpPr>
          <p:cNvPr id="208" name="Google Shape;208;g130a2deea0b_0_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9" name="Google Shape;209;g130a2deea0b_0_49"/>
          <p:cNvSpPr txBox="1"/>
          <p:nvPr/>
        </p:nvSpPr>
        <p:spPr>
          <a:xfrm>
            <a:off x="798996" y="3253685"/>
            <a:ext cx="3280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range(start, stop, step)</a:t>
            </a:r>
            <a:endParaRPr sz="2400" b="0" i="0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30a2deea0b_0_49"/>
          <p:cNvSpPr txBox="1"/>
          <p:nvPr/>
        </p:nvSpPr>
        <p:spPr>
          <a:xfrm>
            <a:off x="7593496" y="3101016"/>
            <a:ext cx="203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g130a2deea0b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500" y="3898200"/>
            <a:ext cx="3280200" cy="23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>
            <a:spLocks noGrp="1"/>
          </p:cNvSpPr>
          <p:nvPr>
            <p:ph type="title"/>
          </p:nvPr>
        </p:nvSpPr>
        <p:spPr>
          <a:xfrm>
            <a:off x="831850" y="298382"/>
            <a:ext cx="10515600" cy="107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000" b="1"/>
              <a:t>JUMPING / TRANSFER STATEMENTS</a:t>
            </a:r>
            <a:endParaRPr sz="4000" b="1"/>
          </a:p>
        </p:txBody>
      </p:sp>
      <p:sp>
        <p:nvSpPr>
          <p:cNvPr id="217" name="Google Shape;217;p45"/>
          <p:cNvSpPr txBox="1">
            <a:spLocks noGrp="1"/>
          </p:cNvSpPr>
          <p:nvPr>
            <p:ph type="body" idx="1"/>
          </p:nvPr>
        </p:nvSpPr>
        <p:spPr>
          <a:xfrm>
            <a:off x="831850" y="1649896"/>
            <a:ext cx="10515600" cy="443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statements alter the way a logic gets executed.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statements are often used in loops </a:t>
            </a:r>
            <a:r>
              <a:rPr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while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5715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of three types:</a:t>
            </a:r>
            <a:endParaRPr/>
          </a:p>
          <a:p>
            <a:pPr marL="10287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endParaRPr/>
          </a:p>
          <a:p>
            <a:pPr marL="10287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</a:t>
            </a:r>
            <a:endParaRPr/>
          </a:p>
          <a:p>
            <a:pPr marL="10287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</a:t>
            </a:r>
            <a:endParaRPr/>
          </a:p>
          <a:p>
            <a:pPr marL="6858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4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 txBox="1">
            <a:spLocks noGrp="1"/>
          </p:cNvSpPr>
          <p:nvPr>
            <p:ph type="title"/>
          </p:nvPr>
        </p:nvSpPr>
        <p:spPr>
          <a:xfrm>
            <a:off x="831850" y="179108"/>
            <a:ext cx="10515600" cy="99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000" b="1"/>
              <a:t>BREAK</a:t>
            </a:r>
            <a:endParaRPr sz="4000" b="1"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1"/>
          </p:nvPr>
        </p:nvSpPr>
        <p:spPr>
          <a:xfrm>
            <a:off x="374650" y="1411357"/>
            <a:ext cx="6105663" cy="89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terminates the current loop if certain condition is met and resumes execution at the next statement following the loop.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26" name="Google Shape;22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3723" y="1570383"/>
            <a:ext cx="4273964" cy="496852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6"/>
          <p:cNvSpPr txBox="1"/>
          <p:nvPr/>
        </p:nvSpPr>
        <p:spPr>
          <a:xfrm>
            <a:off x="8100986" y="1211302"/>
            <a:ext cx="32528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FLOWCHART 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172" y="3646625"/>
            <a:ext cx="1982650" cy="12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0875" y="3921150"/>
            <a:ext cx="3252825" cy="26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6"/>
          <p:cNvSpPr txBox="1"/>
          <p:nvPr/>
        </p:nvSpPr>
        <p:spPr>
          <a:xfrm>
            <a:off x="3528986" y="3344902"/>
            <a:ext cx="325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EXAMPLE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>
            <a:spLocks noGrp="1"/>
          </p:cNvSpPr>
          <p:nvPr>
            <p:ph type="title"/>
          </p:nvPr>
        </p:nvSpPr>
        <p:spPr>
          <a:xfrm>
            <a:off x="831850" y="159231"/>
            <a:ext cx="10515600" cy="91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000" b="1"/>
              <a:t>CONTINUE</a:t>
            </a:r>
            <a:endParaRPr sz="4000" b="1"/>
          </a:p>
        </p:txBody>
      </p:sp>
      <p:sp>
        <p:nvSpPr>
          <p:cNvPr id="236" name="Google Shape;236;p48"/>
          <p:cNvSpPr txBox="1">
            <a:spLocks noGrp="1"/>
          </p:cNvSpPr>
          <p:nvPr>
            <p:ph type="body" idx="1"/>
          </p:nvPr>
        </p:nvSpPr>
        <p:spPr>
          <a:xfrm>
            <a:off x="354771" y="1528212"/>
            <a:ext cx="558882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U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sed to skip the rest of the code inside a loop for the current iteration only.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does not terminate but continues on with the next iteration.</a:t>
            </a:r>
            <a:endParaRPr sz="2400"/>
          </a:p>
        </p:txBody>
      </p:sp>
      <p:sp>
        <p:nvSpPr>
          <p:cNvPr id="237" name="Google Shape;237;p4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38" name="Google Shape;23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951" y="1846275"/>
            <a:ext cx="3927950" cy="46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8"/>
          <p:cNvSpPr txBox="1"/>
          <p:nvPr/>
        </p:nvSpPr>
        <p:spPr>
          <a:xfrm>
            <a:off x="8197326" y="1411350"/>
            <a:ext cx="355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FLOWCHART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5529" y="3840650"/>
            <a:ext cx="1919700" cy="136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1875" y="3759800"/>
            <a:ext cx="2840850" cy="28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8"/>
          <p:cNvSpPr txBox="1"/>
          <p:nvPr/>
        </p:nvSpPr>
        <p:spPr>
          <a:xfrm>
            <a:off x="3701526" y="3163950"/>
            <a:ext cx="355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EXAMPLE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1"/>
          <p:cNvSpPr txBox="1">
            <a:spLocks noGrp="1"/>
          </p:cNvSpPr>
          <p:nvPr>
            <p:ph type="title"/>
          </p:nvPr>
        </p:nvSpPr>
        <p:spPr>
          <a:xfrm>
            <a:off x="831850" y="-295523"/>
            <a:ext cx="105156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000" b="1"/>
              <a:t>PASS STATEMENT</a:t>
            </a:r>
            <a:endParaRPr sz="4000" b="1"/>
          </a:p>
        </p:txBody>
      </p:sp>
      <p:sp>
        <p:nvSpPr>
          <p:cNvPr id="248" name="Google Shape;248;p51"/>
          <p:cNvSpPr txBox="1">
            <a:spLocks noGrp="1"/>
          </p:cNvSpPr>
          <p:nvPr>
            <p:ph type="body" idx="1"/>
          </p:nvPr>
        </p:nvSpPr>
        <p:spPr>
          <a:xfrm>
            <a:off x="831850" y="898359"/>
            <a:ext cx="10515600" cy="16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Python pass is a null statement. </a:t>
            </a:r>
            <a:endParaRPr sz="2800">
              <a:solidFill>
                <a:schemeClr val="dk1"/>
              </a:solidFill>
            </a:endParaRPr>
          </a:p>
          <a:p>
            <a:pPr marL="5715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When the Python interpreter comes across the across pass statement, it does nothing and is ignored.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49" name="Google Shape;249;p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50" name="Google Shape;25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192" y="4069932"/>
            <a:ext cx="1910766" cy="144053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51"/>
          <p:cNvSpPr txBox="1"/>
          <p:nvPr/>
        </p:nvSpPr>
        <p:spPr>
          <a:xfrm>
            <a:off x="3886251" y="2854875"/>
            <a:ext cx="355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EXAMPLE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8475" y="3419775"/>
            <a:ext cx="3304564" cy="29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5850" y="2759325"/>
            <a:ext cx="3391875" cy="36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1"/>
          <p:cNvSpPr txBox="1"/>
          <p:nvPr/>
        </p:nvSpPr>
        <p:spPr>
          <a:xfrm>
            <a:off x="8305851" y="2169075"/>
            <a:ext cx="355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FLOWCHART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0e72b83c5_0_0"/>
          <p:cNvSpPr txBox="1">
            <a:spLocks noGrp="1"/>
          </p:cNvSpPr>
          <p:nvPr>
            <p:ph type="title"/>
          </p:nvPr>
        </p:nvSpPr>
        <p:spPr>
          <a:xfrm>
            <a:off x="838200" y="-168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000" b="1"/>
              <a:t>INTERVIEW QUESTIONS</a:t>
            </a:r>
            <a:endParaRPr sz="4000" b="1"/>
          </a:p>
        </p:txBody>
      </p:sp>
      <p:sp>
        <p:nvSpPr>
          <p:cNvPr id="260" name="Google Shape;260;g130e72b83c5_0_0"/>
          <p:cNvSpPr txBox="1">
            <a:spLocks noGrp="1"/>
          </p:cNvSpPr>
          <p:nvPr>
            <p:ph idx="1"/>
          </p:nvPr>
        </p:nvSpPr>
        <p:spPr>
          <a:xfrm>
            <a:off x="838200" y="929525"/>
            <a:ext cx="5551800" cy="5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221"/>
              <a:buNone/>
            </a:pPr>
            <a:r>
              <a:rPr lang="en-US" sz="1929" b="1"/>
              <a:t>1.Difference between break and continue statement?</a:t>
            </a:r>
            <a:endParaRPr sz="1929" b="1"/>
          </a:p>
          <a:p>
            <a:pPr marL="11430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221"/>
              <a:buNone/>
            </a:pPr>
            <a:r>
              <a:rPr lang="en-US" sz="1929">
                <a:latin typeface="Times New Roman"/>
                <a:ea typeface="Times New Roman"/>
                <a:cs typeface="Times New Roman"/>
                <a:sym typeface="Times New Roman"/>
              </a:rPr>
              <a:t>      When break keyword is encountered, it will exit the loop. In case of continue keyword, the    </a:t>
            </a:r>
            <a:endParaRPr sz="1929"/>
          </a:p>
          <a:p>
            <a:pPr marL="11430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221"/>
              <a:buNone/>
            </a:pPr>
            <a:r>
              <a:rPr lang="en-US" sz="1929">
                <a:latin typeface="Times New Roman"/>
                <a:ea typeface="Times New Roman"/>
                <a:cs typeface="Times New Roman"/>
                <a:sym typeface="Times New Roman"/>
              </a:rPr>
              <a:t>       current iteration that is running will be stopped, and it will proceed with the next iteration.</a:t>
            </a:r>
            <a:endParaRPr sz="1929"/>
          </a:p>
          <a:p>
            <a:pPr marL="11430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221"/>
              <a:buNone/>
            </a:pPr>
            <a:endParaRPr sz="1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221"/>
              <a:buNone/>
            </a:pPr>
            <a:r>
              <a:rPr lang="en-US" sz="1929" b="1"/>
              <a:t>2.What are loop interruption statements in Python?</a:t>
            </a:r>
            <a:br>
              <a:rPr lang="en-US" sz="1929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929">
                <a:latin typeface="Times New Roman"/>
                <a:ea typeface="Times New Roman"/>
                <a:cs typeface="Times New Roman"/>
                <a:sym typeface="Times New Roman"/>
              </a:rPr>
              <a:t>     There are two types of loop interruption statements in Python that let users terminate a loop </a:t>
            </a:r>
            <a:endParaRPr sz="1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221"/>
              <a:buNone/>
            </a:pPr>
            <a:r>
              <a:rPr lang="en-US" sz="1929">
                <a:latin typeface="Times New Roman"/>
                <a:ea typeface="Times New Roman"/>
                <a:cs typeface="Times New Roman"/>
                <a:sym typeface="Times New Roman"/>
              </a:rPr>
              <a:t>      iteration prematurely, i.e., without letting the loop run its full iterations. Ex: break and continue</a:t>
            </a:r>
            <a:endParaRPr sz="1929"/>
          </a:p>
          <a:p>
            <a:pPr marL="11430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221"/>
              <a:buNone/>
            </a:pPr>
            <a:endParaRPr sz="1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221"/>
              <a:buNone/>
            </a:pPr>
            <a:r>
              <a:rPr lang="en-US" sz="1929" b="1"/>
              <a:t>3.Under what circumstances would you use a while</a:t>
            </a:r>
            <a:r>
              <a:rPr lang="en-US" sz="1929">
                <a:latin typeface="Times New Roman"/>
                <a:ea typeface="Times New Roman"/>
                <a:cs typeface="Times New Roman"/>
                <a:sym typeface="Times New Roman"/>
              </a:rPr>
              <a:t> statement rather than for?</a:t>
            </a:r>
            <a:br>
              <a:rPr lang="en-US" sz="1929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929">
                <a:latin typeface="Times New Roman"/>
                <a:ea typeface="Times New Roman"/>
                <a:cs typeface="Times New Roman"/>
                <a:sym typeface="Times New Roman"/>
              </a:rPr>
              <a:t>     The while statement is used for simple repetitive looping and the for statement is used when one </a:t>
            </a:r>
            <a:endParaRPr sz="1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221"/>
              <a:buNone/>
            </a:pPr>
            <a:r>
              <a:rPr lang="en-US" sz="1929">
                <a:latin typeface="Times New Roman"/>
                <a:ea typeface="Times New Roman"/>
                <a:cs typeface="Times New Roman"/>
                <a:sym typeface="Times New Roman"/>
              </a:rPr>
              <a:t>      wishes to iterate through a list of items, such as database records, characters in a string, etc.</a:t>
            </a:r>
            <a:endParaRPr sz="1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8650" lvl="0" indent="-40005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221"/>
              <a:buFont typeface="Arial"/>
              <a:buNone/>
            </a:pPr>
            <a:endParaRPr sz="192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g130e72b83c5_0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62" name="Google Shape;262;g130e72b83c5_0_0"/>
          <p:cNvSpPr txBox="1">
            <a:spLocks noGrp="1"/>
          </p:cNvSpPr>
          <p:nvPr>
            <p:ph type="body" idx="4294967295"/>
          </p:nvPr>
        </p:nvSpPr>
        <p:spPr>
          <a:xfrm>
            <a:off x="6988175" y="952500"/>
            <a:ext cx="5203825" cy="524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highlight>
                  <a:srgbClr val="FFFFFF"/>
                </a:highlight>
              </a:rPr>
              <a:t>Q 4: What is the output of the following snippet?</a:t>
            </a:r>
            <a:endParaRPr sz="1800" b="1"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</a:rPr>
              <a:t>i=1</a:t>
            </a:r>
            <a:endParaRPr sz="1800"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</a:rPr>
              <a:t>while True:</a:t>
            </a:r>
            <a:endParaRPr sz="1800"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</a:rPr>
              <a:t>if i%3 ==0: break</a:t>
            </a:r>
            <a:endParaRPr sz="1800"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</a:rPr>
              <a:t>print(i,end='')</a:t>
            </a:r>
            <a:endParaRPr sz="1800"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</a:rPr>
              <a:t>i +=1</a:t>
            </a:r>
            <a:endParaRPr sz="1800">
              <a:highlight>
                <a:srgbClr val="FFFFFF"/>
              </a:highlight>
            </a:endParaRPr>
          </a:p>
          <a:p>
            <a:pPr marL="628650" lvl="0" indent="-400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71"/>
              <a:buFont typeface="Arial"/>
              <a:buNone/>
            </a:pPr>
            <a:r>
              <a:rPr lang="en-US" sz="1800"/>
              <a:t>Output: 12</a:t>
            </a:r>
            <a:endParaRPr sz="18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highlight>
                  <a:srgbClr val="FFFFFF"/>
                </a:highlight>
              </a:rPr>
              <a:t>Q5: List the control structures in Python.</a:t>
            </a:r>
            <a:endParaRPr sz="1800" b="1"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highlight>
                  <a:srgbClr val="FFFFFF"/>
                </a:highlight>
              </a:rPr>
              <a:t>Ans</a:t>
            </a:r>
            <a:r>
              <a:rPr lang="en-US" sz="1800">
                <a:highlight>
                  <a:srgbClr val="FFFFFF"/>
                </a:highlight>
              </a:rPr>
              <a:t>. (i) Sequential</a:t>
            </a:r>
            <a:endParaRPr sz="1800"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</a:rPr>
              <a:t>(ii) Alternative or Branching</a:t>
            </a:r>
            <a:endParaRPr sz="1800"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</a:rPr>
              <a:t>(iii) Iterative or Looping</a:t>
            </a:r>
            <a:endParaRPr sz="1800"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71"/>
              <a:buFont typeface="Arial"/>
              <a:buNone/>
            </a:pP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0bc17c6c0_0_0"/>
          <p:cNvSpPr txBox="1">
            <a:spLocks noGrp="1"/>
          </p:cNvSpPr>
          <p:nvPr>
            <p:ph type="title"/>
          </p:nvPr>
        </p:nvSpPr>
        <p:spPr>
          <a:xfrm>
            <a:off x="838200" y="-1682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FOR PRACTICE</a:t>
            </a:r>
            <a:endParaRPr/>
          </a:p>
        </p:txBody>
      </p:sp>
      <p:sp>
        <p:nvSpPr>
          <p:cNvPr id="269" name="Google Shape;269;g130bc17c6c0_0_0"/>
          <p:cNvSpPr txBox="1">
            <a:spLocks noGrp="1"/>
          </p:cNvSpPr>
          <p:nvPr>
            <p:ph idx="1"/>
          </p:nvPr>
        </p:nvSpPr>
        <p:spPr>
          <a:xfrm>
            <a:off x="838200" y="1081150"/>
            <a:ext cx="10515600" cy="46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Problem 1: </a:t>
            </a:r>
            <a:r>
              <a:rPr lang="en-US" sz="2200">
                <a:uFill>
                  <a:noFill/>
                </a:uFill>
                <a:hlinkClick r:id="rId3"/>
              </a:rPr>
              <a:t>  </a:t>
            </a:r>
            <a:r>
              <a:rPr lang="en-US" sz="22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https://www.hackerrank.com/challenges/kangaroo/problem</a:t>
            </a:r>
            <a:endParaRPr sz="2200" u="sng">
              <a:solidFill>
                <a:srgbClr val="1155CC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Problem 2:</a:t>
            </a:r>
            <a:r>
              <a:rPr lang="en-US" sz="2200">
                <a:uFill>
                  <a:noFill/>
                </a:uFill>
                <a:hlinkClick r:id="rId4"/>
              </a:rPr>
              <a:t> </a:t>
            </a:r>
            <a:r>
              <a:rPr lang="en-US" sz="22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https://www.hackerrank.com/challenges/apple-and-orange/problem</a:t>
            </a:r>
            <a:endParaRPr sz="2200" u="sng">
              <a:solidFill>
                <a:srgbClr val="1155CC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Problem3:</a:t>
            </a:r>
            <a:r>
              <a:rPr lang="en-US" sz="2200">
                <a:uFill>
                  <a:noFill/>
                </a:uFill>
                <a:hlinkClick r:id="rId5"/>
              </a:rPr>
              <a:t> </a:t>
            </a:r>
            <a:r>
              <a:rPr lang="en-US" sz="22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https://www.hackerrank.com/challenges/grading/problem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Problem 4:</a:t>
            </a:r>
            <a:r>
              <a:rPr lang="en-US" sz="2200">
                <a:uFill>
                  <a:noFill/>
                </a:uFill>
                <a:hlinkClick r:id="rId6"/>
              </a:rPr>
              <a:t> </a:t>
            </a:r>
            <a:r>
              <a:rPr lang="en-US" sz="22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https://www.hackerrank.com/challenges/cats-and-a-mouse/problem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Problem 5:</a:t>
            </a:r>
            <a:r>
              <a:rPr lang="en-US" sz="2200">
                <a:uFill>
                  <a:noFill/>
                </a:uFill>
                <a:hlinkClick r:id="rId7"/>
              </a:rPr>
              <a:t> </a:t>
            </a:r>
            <a:r>
              <a:rPr lang="en-US" sz="22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https://www.hackerrank.com/challenges/electronics-shop/problem</a:t>
            </a: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Problem 6:</a:t>
            </a:r>
            <a:r>
              <a:rPr lang="en-US" sz="2200">
                <a:uFill>
                  <a:noFill/>
                </a:uFill>
                <a:hlinkClick r:id="rId8"/>
              </a:rPr>
              <a:t> </a:t>
            </a:r>
            <a:r>
              <a:rPr lang="en-US" sz="22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https://leetcode.com/problems/two-sum/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Problem 7:</a:t>
            </a:r>
            <a:r>
              <a:rPr lang="en-US" sz="2200">
                <a:uFill>
                  <a:noFill/>
                </a:uFill>
                <a:hlinkClick r:id="rId9"/>
              </a:rPr>
              <a:t> </a:t>
            </a:r>
            <a:r>
              <a:rPr lang="en-US" sz="2200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https://leetcode.com/problems/longest-substring-without-repeating-characters/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Problem 8:</a:t>
            </a:r>
            <a:r>
              <a:rPr lang="en-US" sz="2200">
                <a:uFill>
                  <a:noFill/>
                </a:uFill>
                <a:hlinkClick r:id="rId10"/>
              </a:rPr>
              <a:t> </a:t>
            </a:r>
            <a:r>
              <a:rPr lang="en-US" sz="2200" u="sng">
                <a:solidFill>
                  <a:srgbClr val="1155CC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https://leetcode.com/problems/reverse-integer/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Problem 9: </a:t>
            </a:r>
            <a:r>
              <a:rPr lang="en-US" sz="2200" u="sng">
                <a:solidFill>
                  <a:srgbClr val="1155CC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https://leetcode.com/problems/palindrome-number/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Problem 10:</a:t>
            </a:r>
            <a:r>
              <a:rPr lang="en-US" sz="2200" u="sng">
                <a:solidFill>
                  <a:srgbClr val="1155CC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https://leetcode.com/problems/container-with-most-water/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Problem 11:</a:t>
            </a:r>
            <a:r>
              <a:rPr lang="en-US" sz="2200">
                <a:uFill>
                  <a:noFill/>
                </a:uFill>
                <a:hlinkClick r:id="rId13"/>
              </a:rPr>
              <a:t> </a:t>
            </a:r>
            <a:r>
              <a:rPr lang="en-US" sz="2200" u="sng">
                <a:solidFill>
                  <a:schemeClr val="hlink"/>
                </a:solidFill>
                <a:hlinkClick r:id="rId13"/>
              </a:rPr>
              <a:t>https://www.codechef.com/submit-v2/CABS</a:t>
            </a:r>
            <a:endParaRPr sz="2200" u="sng">
              <a:solidFill>
                <a:schemeClr val="hlink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Problem 12:</a:t>
            </a:r>
            <a:r>
              <a:rPr lang="en-US" sz="2200">
                <a:uFill>
                  <a:noFill/>
                </a:uFill>
                <a:hlinkClick r:id="rId14"/>
              </a:rPr>
              <a:t> </a:t>
            </a:r>
            <a:r>
              <a:rPr lang="en-US" sz="2200" u="sng">
                <a:solidFill>
                  <a:schemeClr val="hlink"/>
                </a:solidFill>
                <a:hlinkClick r:id="rId14"/>
              </a:rPr>
              <a:t>https://www.codechef.com/submit-v2/VOLCONTROL</a:t>
            </a:r>
            <a:endParaRPr sz="2200" u="sng">
              <a:solidFill>
                <a:schemeClr val="hlink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Problem 13:</a:t>
            </a:r>
            <a:r>
              <a:rPr lang="en-US" sz="2200">
                <a:uFill>
                  <a:noFill/>
                </a:uFill>
                <a:hlinkClick r:id="rId15"/>
              </a:rPr>
              <a:t> </a:t>
            </a:r>
            <a:r>
              <a:rPr lang="en-US" sz="2200" u="sng">
                <a:solidFill>
                  <a:schemeClr val="hlink"/>
                </a:solidFill>
                <a:hlinkClick r:id="rId15"/>
              </a:rPr>
              <a:t>https://www.codechef.com/submit-v2/BATTERYLOW</a:t>
            </a:r>
            <a:endParaRPr sz="2200" u="sng">
              <a:solidFill>
                <a:schemeClr val="hlink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Problem 14:</a:t>
            </a:r>
            <a:r>
              <a:rPr lang="en-US" sz="2200">
                <a:uFill>
                  <a:noFill/>
                </a:uFill>
                <a:hlinkClick r:id="rId16"/>
              </a:rPr>
              <a:t> </a:t>
            </a:r>
            <a:r>
              <a:rPr lang="en-US" sz="2200" u="sng">
                <a:solidFill>
                  <a:schemeClr val="hlink"/>
                </a:solidFill>
                <a:hlinkClick r:id="rId16"/>
              </a:rPr>
              <a:t>https://www.codechef.com/submit-v2/MANIPULATE</a:t>
            </a:r>
            <a:endParaRPr sz="2200" u="sng">
              <a:solidFill>
                <a:schemeClr val="hlink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Problem 15:</a:t>
            </a:r>
            <a:r>
              <a:rPr lang="en-US" sz="2200">
                <a:uFill>
                  <a:noFill/>
                </a:uFill>
                <a:hlinkClick r:id="rId17"/>
              </a:rPr>
              <a:t> </a:t>
            </a:r>
            <a:r>
              <a:rPr lang="en-US" sz="2200" u="sng">
                <a:solidFill>
                  <a:schemeClr val="hlink"/>
                </a:solidFill>
                <a:hlinkClick r:id="rId17"/>
              </a:rPr>
              <a:t>https://www.codechef.com/submit-v2/CHFDBT</a:t>
            </a:r>
            <a:endParaRPr sz="2200" u="sng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270" name="Google Shape;270;g130bc17c6c0_0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2"/>
          <p:cNvSpPr txBox="1">
            <a:spLocks noGrp="1"/>
          </p:cNvSpPr>
          <p:nvPr>
            <p:ph type="title"/>
          </p:nvPr>
        </p:nvSpPr>
        <p:spPr>
          <a:xfrm>
            <a:off x="831850" y="314077"/>
            <a:ext cx="10515600" cy="103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000" b="1"/>
              <a:t>REFERENCES</a:t>
            </a:r>
            <a:endParaRPr sz="4000" b="1"/>
          </a:p>
        </p:txBody>
      </p:sp>
      <p:sp>
        <p:nvSpPr>
          <p:cNvPr id="276" name="Google Shape;276;p62"/>
          <p:cNvSpPr txBox="1">
            <a:spLocks noGrp="1"/>
          </p:cNvSpPr>
          <p:nvPr>
            <p:ph type="body" idx="1"/>
          </p:nvPr>
        </p:nvSpPr>
        <p:spPr>
          <a:xfrm>
            <a:off x="831850" y="1708485"/>
            <a:ext cx="10515600" cy="438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https://www.softwaretestinghelp.com/python/python-control-statements/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https://www.analyticsvidhya.com/blog/2021/09/loops-and-control-statements-an-in-depth-python-tutorial/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https://www.w3schools.com/python/python_conditions.asp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-317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https://cuny.manifoldapp.org/read/how-to-code-in-python-3/section/8adf4bec-a6ca-4a11-8c8d-4cf4052d5ac4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Lectures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https://www.youtube.com/watch?v=AaoqKlYCbSk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https://www.youtube.com/watch?v=dDzkt5OLeRY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Lee KD. Python programming fundamentals. London, New York: Springer; 2011.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Bogdanchikov A, Zhaparov M, Suliyev R. Python to learn programming. InJournal of Physics: Conference Series 2013 Apr 10 (Vol. 423, No. 1, p. 012027). IOP Publishing.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-190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6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3"/>
          <p:cNvSpPr txBox="1">
            <a:spLocks noGrp="1"/>
          </p:cNvSpPr>
          <p:nvPr>
            <p:ph type="body" idx="1"/>
          </p:nvPr>
        </p:nvSpPr>
        <p:spPr>
          <a:xfrm>
            <a:off x="712575" y="580928"/>
            <a:ext cx="10515600" cy="57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PREREQUISITE OF TOPIC: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should be aware of data structures in python (list, tuple, string, dictionaries, set).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OBJECTIVES: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To improve programming skills in engineering students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Provide career orientation in field of computer science and engineering.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OUTCOMES:</a:t>
            </a:r>
            <a:endParaRPr b="1">
              <a:solidFill>
                <a:schemeClr val="dk1"/>
              </a:solidFill>
            </a:endParaRPr>
          </a:p>
          <a:p>
            <a:pPr marL="457200" lvl="0" indent="-228600" algn="just" rtl="0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</a:rPr>
              <a:t>Write code that employ decision structures, including those that employ sequences of decision and nested decisions.</a:t>
            </a:r>
            <a:endParaRPr/>
          </a:p>
          <a:p>
            <a:pPr marL="457200" lvl="0" indent="-228600" algn="just" rtl="0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</a:rPr>
              <a:t>Design simple applications having iterative nature.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5"/>
          <p:cNvSpPr txBox="1">
            <a:spLocks noGrp="1"/>
          </p:cNvSpPr>
          <p:nvPr>
            <p:ph type="title"/>
          </p:nvPr>
        </p:nvSpPr>
        <p:spPr>
          <a:xfrm>
            <a:off x="831850" y="265252"/>
            <a:ext cx="10515600" cy="953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000" b="1"/>
              <a:t>CONTROL STATEMENTS:</a:t>
            </a:r>
            <a:endParaRPr sz="4000" b="1"/>
          </a:p>
        </p:txBody>
      </p:sp>
      <p:sp>
        <p:nvSpPr>
          <p:cNvPr id="113" name="Google Shape;113;p35"/>
          <p:cNvSpPr txBox="1">
            <a:spLocks noGrp="1"/>
          </p:cNvSpPr>
          <p:nvPr>
            <p:ph type="body" idx="1"/>
          </p:nvPr>
        </p:nvSpPr>
        <p:spPr>
          <a:xfrm>
            <a:off x="248749" y="1753500"/>
            <a:ext cx="4597500" cy="3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</a:rPr>
              <a:t>Control statements describes the order in which statements will be executed at runtime. 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5715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</a:rPr>
              <a:t>Types are: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228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</a:rPr>
              <a:t>1. Sequence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228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</a:rPr>
              <a:t>2. Selection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228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</a:rPr>
              <a:t>3. Iteration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228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</a:rPr>
              <a:t>4. Transfer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4" name="Google Shape;114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5" name="Google Shape;11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8104" y="2266570"/>
            <a:ext cx="6294783" cy="355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>
            <a:spLocks noGrp="1"/>
          </p:cNvSpPr>
          <p:nvPr>
            <p:ph type="title"/>
          </p:nvPr>
        </p:nvSpPr>
        <p:spPr>
          <a:xfrm>
            <a:off x="613189" y="132729"/>
            <a:ext cx="105156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37"/>
          <p:cNvSpPr txBox="1">
            <a:spLocks noGrp="1"/>
          </p:cNvSpPr>
          <p:nvPr>
            <p:ph type="body" idx="1"/>
          </p:nvPr>
        </p:nvSpPr>
        <p:spPr>
          <a:xfrm>
            <a:off x="831849" y="1408050"/>
            <a:ext cx="105156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is the default control structure.</a:t>
            </a:r>
            <a:endParaRPr/>
          </a:p>
          <a:p>
            <a:pPr marL="8001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 are executed one after another. 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3" name="Google Shape;123;p37"/>
          <p:cNvSpPr txBox="1"/>
          <p:nvPr/>
        </p:nvSpPr>
        <p:spPr>
          <a:xfrm>
            <a:off x="1654824" y="2662123"/>
            <a:ext cx="2424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FLOWCHART: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478" y="3277725"/>
            <a:ext cx="2105000" cy="29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7"/>
          <p:cNvSpPr txBox="1"/>
          <p:nvPr/>
        </p:nvSpPr>
        <p:spPr>
          <a:xfrm>
            <a:off x="6857899" y="2731498"/>
            <a:ext cx="2424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EXAMPLE: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725" y="3612950"/>
            <a:ext cx="4231475" cy="22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8"/>
          <p:cNvSpPr txBox="1">
            <a:spLocks noGrp="1"/>
          </p:cNvSpPr>
          <p:nvPr>
            <p:ph type="title"/>
          </p:nvPr>
        </p:nvSpPr>
        <p:spPr>
          <a:xfrm>
            <a:off x="838200" y="513890"/>
            <a:ext cx="10515600" cy="117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SELECTION / DECISION MAKING STATEMENTS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38"/>
          <p:cNvSpPr txBox="1">
            <a:spLocks noGrp="1"/>
          </p:cNvSpPr>
          <p:nvPr>
            <p:ph type="body" idx="1"/>
          </p:nvPr>
        </p:nvSpPr>
        <p:spPr>
          <a:xfrm>
            <a:off x="831850" y="2045369"/>
            <a:ext cx="10515600" cy="404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D3D4E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rgbClr val="3D3D4E"/>
                </a:solidFill>
                <a:highlight>
                  <a:srgbClr val="FFFFFF"/>
                </a:highlight>
              </a:rPr>
              <a:t> The selection statements are also known as </a:t>
            </a:r>
            <a:r>
              <a:rPr lang="en-US" sz="2600" b="1" i="1">
                <a:solidFill>
                  <a:srgbClr val="3D3D4E"/>
                </a:solidFill>
                <a:highlight>
                  <a:srgbClr val="FFFFFF"/>
                </a:highlight>
              </a:rPr>
              <a:t>Decision control statements</a:t>
            </a:r>
            <a:r>
              <a:rPr lang="en-US" sz="2600" b="1">
                <a:solidFill>
                  <a:srgbClr val="3D3D4E"/>
                </a:solidFill>
                <a:highlight>
                  <a:srgbClr val="FFFFFF"/>
                </a:highlight>
              </a:rPr>
              <a:t> or </a:t>
            </a:r>
            <a:r>
              <a:rPr lang="en-US" sz="2600" b="1" i="1">
                <a:solidFill>
                  <a:srgbClr val="3D3D4E"/>
                </a:solidFill>
                <a:highlight>
                  <a:srgbClr val="FFFFFF"/>
                </a:highlight>
              </a:rPr>
              <a:t>branching statements</a:t>
            </a:r>
            <a:r>
              <a:rPr lang="en-US" sz="2600" b="1">
                <a:solidFill>
                  <a:srgbClr val="3D3D4E"/>
                </a:solidFill>
                <a:highlight>
                  <a:srgbClr val="FFFFFF"/>
                </a:highlight>
              </a:rPr>
              <a:t>.</a:t>
            </a:r>
            <a:endParaRPr sz="2600" b="1">
              <a:solidFill>
                <a:srgbClr val="3D3D4E"/>
              </a:solidFill>
              <a:highlight>
                <a:srgbClr val="FFFFFF"/>
              </a:highlight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rgbClr val="3D3D4E"/>
                </a:solidFill>
                <a:highlight>
                  <a:srgbClr val="FFFFFF"/>
                </a:highlight>
              </a:rPr>
              <a:t>The selection statement allows a program to test several conditions and execute instructions based on which condition is true.</a:t>
            </a:r>
            <a:endParaRPr sz="2600">
              <a:solidFill>
                <a:srgbClr val="3D3D4E"/>
              </a:solidFill>
              <a:highlight>
                <a:srgbClr val="FFFFFF"/>
              </a:highlight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rgbClr val="3D3D4E"/>
                </a:solidFill>
                <a:highlight>
                  <a:srgbClr val="FFFFFF"/>
                </a:highlight>
              </a:rPr>
              <a:t>Some Decision Control Statements are:</a:t>
            </a:r>
            <a:endParaRPr sz="2600">
              <a:solidFill>
                <a:srgbClr val="3D3D4E"/>
              </a:solidFill>
              <a:highlight>
                <a:srgbClr val="FFFFFF"/>
              </a:highlight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2600"/>
              <a:buFont typeface="Times New Roman"/>
              <a:buChar char="○"/>
            </a:pPr>
            <a:r>
              <a:rPr lang="en-US" sz="2600">
                <a:solidFill>
                  <a:srgbClr val="3D3D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Simple if</a:t>
            </a:r>
            <a:endParaRPr sz="2600">
              <a:solidFill>
                <a:srgbClr val="3D3D4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rgbClr val="3D3D4E"/>
                </a:solidFill>
                <a:highlight>
                  <a:srgbClr val="FFFFFF"/>
                </a:highlight>
              </a:rPr>
              <a:t>if-else</a:t>
            </a:r>
            <a:endParaRPr sz="2600">
              <a:solidFill>
                <a:srgbClr val="3D3D4E"/>
              </a:solidFill>
              <a:highlight>
                <a:srgbClr val="FFFFFF"/>
              </a:highlight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rgbClr val="3D3D4E"/>
                </a:solidFill>
                <a:highlight>
                  <a:srgbClr val="FFFFFF"/>
                </a:highlight>
              </a:rPr>
              <a:t>if-elif-else</a:t>
            </a:r>
            <a:endParaRPr sz="2600">
              <a:solidFill>
                <a:srgbClr val="3D3D4E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</p:txBody>
      </p:sp>
      <p:sp>
        <p:nvSpPr>
          <p:cNvPr id="133" name="Google Shape;133;p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9"/>
          <p:cNvSpPr txBox="1">
            <a:spLocks noGrp="1"/>
          </p:cNvSpPr>
          <p:nvPr>
            <p:ph type="title"/>
          </p:nvPr>
        </p:nvSpPr>
        <p:spPr>
          <a:xfrm>
            <a:off x="838200" y="-85063"/>
            <a:ext cx="1051560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000" b="1"/>
              <a:t>IF STATEMENT</a:t>
            </a:r>
            <a:endParaRPr sz="4000" b="1"/>
          </a:p>
        </p:txBody>
      </p:sp>
      <p:sp>
        <p:nvSpPr>
          <p:cNvPr id="142" name="Google Shape;142;p39"/>
          <p:cNvSpPr txBox="1">
            <a:spLocks noGrp="1"/>
          </p:cNvSpPr>
          <p:nvPr>
            <p:ph type="body" idx="1"/>
          </p:nvPr>
        </p:nvSpPr>
        <p:spPr>
          <a:xfrm>
            <a:off x="838201" y="948025"/>
            <a:ext cx="11151300" cy="1293000"/>
          </a:xfrm>
          <a:prstGeom prst="rect">
            <a:avLst/>
          </a:prstGeom>
          <a:solidFill>
            <a:srgbClr val="F9FAFC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evaluates the test expression and will execute statement(s) only if the test expression is True.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test expression is False, the statement(s) is not executed.</a:t>
            </a:r>
            <a:endParaRPr/>
          </a:p>
        </p:txBody>
      </p:sp>
      <p:sp>
        <p:nvSpPr>
          <p:cNvPr id="139" name="Google Shape;139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40" name="Google Shape;14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070" y="3313687"/>
            <a:ext cx="2759242" cy="13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9"/>
          <p:cNvSpPr txBox="1"/>
          <p:nvPr/>
        </p:nvSpPr>
        <p:spPr>
          <a:xfrm>
            <a:off x="602995" y="2719167"/>
            <a:ext cx="178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6625" y="2947775"/>
            <a:ext cx="3315250" cy="37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0625" y="3403825"/>
            <a:ext cx="3843175" cy="28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9"/>
          <p:cNvSpPr txBox="1"/>
          <p:nvPr/>
        </p:nvSpPr>
        <p:spPr>
          <a:xfrm>
            <a:off x="4031101" y="2393425"/>
            <a:ext cx="2095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  <a:r>
              <a:rPr lang="en-US" sz="21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1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39"/>
          <p:cNvSpPr txBox="1"/>
          <p:nvPr/>
        </p:nvSpPr>
        <p:spPr>
          <a:xfrm>
            <a:off x="7733520" y="2843517"/>
            <a:ext cx="1782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en-US" sz="21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1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831850" y="-231356"/>
            <a:ext cx="105156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000" b="1"/>
              <a:t>IF ELSE STATEMENT</a:t>
            </a:r>
            <a:endParaRPr sz="4000" b="1"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831850" y="1170700"/>
            <a:ext cx="10608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execute both true part and false part of a given condition.</a:t>
            </a:r>
            <a:endParaRPr/>
          </a:p>
          <a:p>
            <a:pPr marL="6858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condition is true, if block is executed</a:t>
            </a:r>
            <a:r>
              <a:rPr lang="en-US">
                <a:solidFill>
                  <a:schemeClr val="dk1"/>
                </a:solidFill>
              </a:rPr>
              <a:t> otherwise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else block is executed.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4" name="Google Shape;154;p41"/>
          <p:cNvSpPr txBox="1"/>
          <p:nvPr/>
        </p:nvSpPr>
        <p:spPr>
          <a:xfrm>
            <a:off x="348323" y="2864275"/>
            <a:ext cx="36696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YNTAX</a:t>
            </a: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 b="1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if(condition):</a:t>
            </a:r>
            <a:endParaRPr sz="24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#Executes this block 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the condition is true</a:t>
            </a:r>
            <a:endParaRPr sz="24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else:</a:t>
            </a:r>
            <a:endParaRPr sz="24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#Executes this block 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the condition is false</a:t>
            </a:r>
            <a:endParaRPr sz="24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7934" y="3143811"/>
            <a:ext cx="3351296" cy="3432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4100" y="3288625"/>
            <a:ext cx="3669600" cy="34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1"/>
          <p:cNvSpPr txBox="1"/>
          <p:nvPr/>
        </p:nvSpPr>
        <p:spPr>
          <a:xfrm>
            <a:off x="4031101" y="2545825"/>
            <a:ext cx="2095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  <a:r>
              <a:rPr lang="en-US" sz="21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1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41"/>
          <p:cNvSpPr txBox="1"/>
          <p:nvPr/>
        </p:nvSpPr>
        <p:spPr>
          <a:xfrm>
            <a:off x="8298301" y="2698225"/>
            <a:ext cx="2095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en-US" sz="21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1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/>
          </p:nvPr>
        </p:nvSpPr>
        <p:spPr>
          <a:xfrm>
            <a:off x="831850" y="-219324"/>
            <a:ext cx="10515600" cy="1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000" b="1"/>
              <a:t>If-Elif-Else Statement</a:t>
            </a:r>
            <a:endParaRPr sz="4000" b="1"/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831850" y="1016075"/>
            <a:ext cx="1102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444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checks the if statement condition.</a:t>
            </a:r>
            <a:endParaRPr sz="2600"/>
          </a:p>
          <a:p>
            <a:pPr marL="685800" lvl="0" indent="-444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that is false, the elif statement is evaluated.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444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case the elif condition is false, the else statement is evaluated.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6" name="Google Shape;166;p43"/>
          <p:cNvSpPr txBox="1"/>
          <p:nvPr/>
        </p:nvSpPr>
        <p:spPr>
          <a:xfrm>
            <a:off x="1113426" y="2800750"/>
            <a:ext cx="309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YNTAX</a:t>
            </a:r>
            <a:r>
              <a:rPr lang="en-US" sz="2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(condition):</a:t>
            </a:r>
            <a:endParaRPr sz="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statement</a:t>
            </a:r>
            <a:endParaRPr sz="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elif (condition):</a:t>
            </a:r>
            <a:endParaRPr sz="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statement</a:t>
            </a:r>
            <a:endParaRPr sz="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else:</a:t>
            </a:r>
            <a:endParaRPr sz="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Statement</a:t>
            </a:r>
            <a:endParaRPr sz="700"/>
          </a:p>
        </p:txBody>
      </p:sp>
      <p:pic>
        <p:nvPicPr>
          <p:cNvPr id="167" name="Google Shape;16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475" y="3533875"/>
            <a:ext cx="3985725" cy="31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3"/>
          <p:cNvSpPr txBox="1"/>
          <p:nvPr/>
        </p:nvSpPr>
        <p:spPr>
          <a:xfrm>
            <a:off x="3803650" y="2957349"/>
            <a:ext cx="223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0850" y="3429000"/>
            <a:ext cx="3187850" cy="29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3"/>
          <p:cNvSpPr txBox="1"/>
          <p:nvPr/>
        </p:nvSpPr>
        <p:spPr>
          <a:xfrm>
            <a:off x="8223250" y="2881149"/>
            <a:ext cx="223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0a2deea0b_0_3"/>
          <p:cNvSpPr txBox="1">
            <a:spLocks noGrp="1"/>
          </p:cNvSpPr>
          <p:nvPr>
            <p:ph type="title"/>
          </p:nvPr>
        </p:nvSpPr>
        <p:spPr>
          <a:xfrm>
            <a:off x="831850" y="377896"/>
            <a:ext cx="105156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1515"/>
              <a:buFont typeface="Calibri"/>
              <a:buNone/>
            </a:pPr>
            <a:br>
              <a:rPr lang="en-US"/>
            </a:br>
            <a:r>
              <a:rPr lang="en-US" b="1"/>
              <a:t>ITERATIVE STATEMENTS </a:t>
            </a:r>
            <a:endParaRPr/>
          </a:p>
        </p:txBody>
      </p:sp>
      <p:sp>
        <p:nvSpPr>
          <p:cNvPr id="176" name="Google Shape;176;g130a2deea0b_0_3"/>
          <p:cNvSpPr txBox="1">
            <a:spLocks noGrp="1"/>
          </p:cNvSpPr>
          <p:nvPr>
            <p:ph type="body" idx="1"/>
          </p:nvPr>
        </p:nvSpPr>
        <p:spPr>
          <a:xfrm>
            <a:off x="831850" y="1301505"/>
            <a:ext cx="10515600" cy="44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Loops can execute a block of code number of times until a certain condition is met.</a:t>
            </a:r>
            <a:endParaRPr/>
          </a:p>
          <a:p>
            <a:pPr marL="5715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iteration statements are also called as loops or Looping statements.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supports 2 types of iterative statements. 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for loop 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while loop 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130a2deea0b_0_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1262</Words>
  <Application>Microsoft Office PowerPoint</Application>
  <PresentationFormat>Widescreen</PresentationFormat>
  <Paragraphs>179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Arial</vt:lpstr>
      <vt:lpstr>Calibri Light</vt:lpstr>
      <vt:lpstr>Times New Roman</vt:lpstr>
      <vt:lpstr>Noto Sans Symbols</vt:lpstr>
      <vt:lpstr>Office Theme</vt:lpstr>
      <vt:lpstr>    Topics Covered:    Control Statements in Python </vt:lpstr>
      <vt:lpstr>PowerPoint Presentation</vt:lpstr>
      <vt:lpstr>CONTROL STATEMENTS:</vt:lpstr>
      <vt:lpstr>SEQUENCE</vt:lpstr>
      <vt:lpstr>SELECTION / DECISION MAKING STATEMENTS</vt:lpstr>
      <vt:lpstr>IF STATEMENT</vt:lpstr>
      <vt:lpstr>IF ELSE STATEMENT</vt:lpstr>
      <vt:lpstr>If-Elif-Else Statement</vt:lpstr>
      <vt:lpstr> ITERATIVE STATEMENTS </vt:lpstr>
      <vt:lpstr>WHILE LOOP</vt:lpstr>
      <vt:lpstr>FOR LOOP</vt:lpstr>
      <vt:lpstr>FOR LOOP---RANGE KEYWORD</vt:lpstr>
      <vt:lpstr>JUMPING / TRANSFER STATEMENTS</vt:lpstr>
      <vt:lpstr>BREAK</vt:lpstr>
      <vt:lpstr>CONTINUE</vt:lpstr>
      <vt:lpstr>PASS STATEMENT</vt:lpstr>
      <vt:lpstr>INTERVIEW QUESTIONS</vt:lpstr>
      <vt:lpstr>PROBLEMS FOR PRACTICE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Tripti lamba</cp:lastModifiedBy>
  <cp:revision>3</cp:revision>
  <dcterms:created xsi:type="dcterms:W3CDTF">2019-01-09T10:33:58Z</dcterms:created>
  <dcterms:modified xsi:type="dcterms:W3CDTF">2023-08-17T11:02:29Z</dcterms:modified>
</cp:coreProperties>
</file>