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8" r:id="rId1"/>
  </p:sldMasterIdLst>
  <p:notesMasterIdLst>
    <p:notesMasterId r:id="rId18"/>
  </p:notesMasterIdLst>
  <p:sldIdLst>
    <p:sldId id="27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Calibri Light" panose="020F0302020204030204" pitchFamily="34" charset="0"/>
      <p:regular r:id="rId23"/>
      <p: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  <p:embeddedFont>
      <p:font typeface="Lato" panose="020F0502020204030203" pitchFamily="34" charset="0"/>
      <p:regular r:id="rId29"/>
      <p:bold r:id="rId30"/>
      <p:italic r:id="rId31"/>
      <p:boldItalic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0" roundtripDataSignature="AMtx7mhD6v/zGmL6Aj+3kLU0OgcUNb2e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-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21" Type="http://schemas.openxmlformats.org/officeDocument/2006/relationships/font" Target="fonts/font3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font" Target="fonts/font14.fntdata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39219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39ff3c464e_5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g139ff3c464e_5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g139ff3c464e_5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1" name="Google Shape;191;p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2" name="Google Shape;192;p4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4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310229181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310229181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g1310229181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p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p3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5" name="Google Shape;125;p3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6" name="Google Shape;146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7" name="Google Shape;147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6F72-B34D-4361-285A-24A641DED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21AC33-554E-C24F-A395-96B762DB5F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858CB-BDC9-9694-FD53-EF2D24E5B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A4C3B-94A1-D198-9058-BB3358DD1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1BB87-B268-A0B4-8314-6C30594E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2682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3220B-FE39-5899-BA3B-9BB7B4098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6DA379-C7BC-F028-4991-06346C2DA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294FB-A8C5-E2F3-16BF-F448DD92D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F9F312-3EC4-3E4C-1A5F-0EA8A4DA9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ECEF-9D84-DC8A-08F6-81780178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314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5601BC-2C3F-5C63-C82C-56D4519F9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82F281-5D19-0D49-1C41-9871B28038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D587-64E0-D689-1E32-A606D4FE2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21C5D-2C2A-4F2E-AB10-DAA6C0524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A65F58-B8AB-9ED8-4118-FADC7E8E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058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BC8B8-9672-F595-A369-C2F1CA998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8CC36-EC09-E510-1C7E-41E0C687F3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07330-B1F8-3591-665E-1B3DAA07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DE30-74B1-6B81-C12C-AC7D1236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51C175-59D2-8B22-83F1-4509C39AF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12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42AC-C320-8D6B-8ECB-0857A60F3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8DE85-CE37-1D9C-CAC0-39A407E1E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6BA9-DAA6-D839-6BB3-1B6AB3A6E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689968-93CE-4EED-4915-B4EC87551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FB640-A782-F3E1-1713-014A7CCF0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5511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642B6-551C-70F7-C7BC-9BCDB61C4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943BC-E467-8CD1-89CF-BA886C810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FCB649-2304-C930-545E-348D07C30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C8935-F327-1096-84F7-8F746AD1D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D8B31-0F1D-1F55-A28A-C2F9E27E0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B159E3-2D45-BB3B-0726-530B71224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14541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5D753-EE03-6BEE-B32A-3C4086C70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3490E-A1C1-DF75-22AC-AE3BDA49E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093BC7-0582-C6A3-3754-8403E44F2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DBD877-8B48-A084-E0F0-BC0DF20697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63A565-8B4E-D48D-EA0C-D88E92915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EBB7C-D7C4-95DE-126A-8D371ABE4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C1429B-B353-EA0A-3FB4-BD8878DB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AAB2A1-70D7-DC8B-210F-846D8194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601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AE22A-FB31-0811-65DF-E26C3230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C671F-C527-49AD-22EA-5D05BE2FF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39C2DA-F5A9-F92B-556C-8312BCE07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7E5FC6-C918-87CA-1933-91ECD537C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53E56E-5C04-8F29-F7E3-5C1CFECC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00ECD0-35BA-99AD-740C-956C814A0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3DDA4E-CBB9-2F4C-36F8-7B46A477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420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1F35-8684-864D-D6CF-8797EB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A3E08-31DA-EF3F-1610-7ABBFBB3E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C2D6F-A8F8-F1D2-C539-4FC7D9993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B53FA6-B412-BDFA-E32A-6D7FB21A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14CF1D-EC2C-991D-1EE4-581C63D54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E1C6A-7E5D-8DC9-8926-9E8ADF1EE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53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EA0EB-2806-882C-8750-FFA213D2F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7292F8-70E3-F160-AF49-99DC9BF0B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136AC-54C6-0EC9-81E9-4D6F618A76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129DAD-F6FD-62FB-1D62-A7759C746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DAA789-B4F9-854F-5CD9-4C73D1F1C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339742-17E6-1C42-F612-F05007A8C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37247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E468B-FC8E-FCDE-F9CB-CCCEA88D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D04D7-3066-2265-8748-62AC14855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27586-A6D0-6F08-5EEA-EDC83194A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E170E-CDAC-2262-6A66-9F883FD7F1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6B6F0-8827-283F-33A5-796187C6E1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228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two-sum/" TargetMode="External"/><Relationship Id="rId13" Type="http://schemas.openxmlformats.org/officeDocument/2006/relationships/hyperlink" Target="https://leetcode.com/problems/letter-combinations-of-a-phone-number/" TargetMode="External"/><Relationship Id="rId3" Type="http://schemas.openxmlformats.org/officeDocument/2006/relationships/hyperlink" Target="https://www.hackerrank.com/challenges/finding-the-percentage/problem?isFullScreen=true" TargetMode="External"/><Relationship Id="rId7" Type="http://schemas.openxmlformats.org/officeDocument/2006/relationships/hyperlink" Target="https://leetcode.com/problems/basic-calculator-ii/" TargetMode="External"/><Relationship Id="rId12" Type="http://schemas.openxmlformats.org/officeDocument/2006/relationships/hyperlink" Target="https://leetcode.com/problems/zigzag-conversion/" TargetMode="External"/><Relationship Id="rId2" Type="http://schemas.openxmlformats.org/officeDocument/2006/relationships/notesSlide" Target="../notesSlides/notesSlide15.xml"/><Relationship Id="rId16" Type="http://schemas.openxmlformats.org/officeDocument/2006/relationships/hyperlink" Target="https://leetcode.com/problems/4su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ckerrank.com/challenges/python-arithmetic-operators/problem?isFullScreen=true" TargetMode="External"/><Relationship Id="rId11" Type="http://schemas.openxmlformats.org/officeDocument/2006/relationships/hyperlink" Target="https://leetcode.com/problems/combination-sum/" TargetMode="External"/><Relationship Id="rId5" Type="http://schemas.openxmlformats.org/officeDocument/2006/relationships/hyperlink" Target="https://www.hackerrank.com/challenges/python-division/problem?isFullScreen=true" TargetMode="External"/><Relationship Id="rId15" Type="http://schemas.openxmlformats.org/officeDocument/2006/relationships/hyperlink" Target="https://leetcode.com/problems/divide-two-integers/" TargetMode="External"/><Relationship Id="rId10" Type="http://schemas.openxmlformats.org/officeDocument/2006/relationships/hyperlink" Target="https://leetcode.com/problems/count-and-say/" TargetMode="External"/><Relationship Id="rId4" Type="http://schemas.openxmlformats.org/officeDocument/2006/relationships/hyperlink" Target="https://www.hackerrank.com/challenges/input/problem?isFullScreen=true" TargetMode="External"/><Relationship Id="rId9" Type="http://schemas.openxmlformats.org/officeDocument/2006/relationships/hyperlink" Target="https://leetcode.com/problems/reverse-integer/solution/" TargetMode="External"/><Relationship Id="rId14" Type="http://schemas.openxmlformats.org/officeDocument/2006/relationships/hyperlink" Target="https://leetcode.com/problems/generate-parentheses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andas/pandas_getting_started.asp" TargetMode="External"/><Relationship Id="rId7" Type="http://schemas.openxmlformats.org/officeDocument/2006/relationships/hyperlink" Target="https://www.youtube.com/watch?v=LHBE6Q9Xlz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qLs_bURpZ04" TargetMode="External"/><Relationship Id="rId5" Type="http://schemas.openxmlformats.org/officeDocument/2006/relationships/hyperlink" Target="https://www.w3schools.com/python/ref_func_range.asp" TargetMode="External"/><Relationship Id="rId4" Type="http://schemas.openxmlformats.org/officeDocument/2006/relationships/hyperlink" Target="https://www.geeksforgeeks.org/input-and-output-in-pyth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output-using-print-function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7932-0556-E987-4736-9F6B2C5C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133" y="461434"/>
            <a:ext cx="10337800" cy="4999565"/>
          </a:xfrm>
        </p:spPr>
        <p:txBody>
          <a:bodyPr>
            <a:normAutofit/>
          </a:bodyPr>
          <a:lstStyle/>
          <a:p>
            <a:pPr algn="ctr"/>
            <a:br>
              <a:rPr lang="en-IN" sz="2000" b="1" dirty="0"/>
            </a:br>
            <a:br>
              <a:rPr lang="en-IN" sz="1600" dirty="0"/>
            </a:br>
            <a:br>
              <a:rPr lang="en-IN" sz="1600" b="1" dirty="0"/>
            </a:br>
            <a:br>
              <a:rPr lang="en-IN" sz="2000" dirty="0"/>
            </a:br>
            <a: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Covered: </a:t>
            </a: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 sz="2000" b="1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Fundamentals, Working with Data, Input and output, and Built-In Functions</a:t>
            </a:r>
            <a:br>
              <a:rPr lang="en-US" sz="2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IN" sz="2000" dirty="0"/>
            </a:br>
            <a:endParaRPr lang="en-IN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6A9E06E-CB86-2A6D-DECE-3CC8A00C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/>
          </a:p>
        </p:txBody>
      </p:sp>
      <p:pic>
        <p:nvPicPr>
          <p:cNvPr id="1026" name="Picture 2" descr="All images">
            <a:extLst>
              <a:ext uri="{FF2B5EF4-FFF2-40B4-BE49-F238E27FC236}">
                <a16:creationId xmlns:a16="http://schemas.microsoft.com/office/drawing/2014/main" id="{18CD144E-B711-43F9-087A-A57084F9D7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6149" y="461434"/>
            <a:ext cx="1102632" cy="791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05BEF0F-D319-700F-7805-75812D4DD365}"/>
              </a:ext>
            </a:extLst>
          </p:cNvPr>
          <p:cNvSpPr txBox="1"/>
          <p:nvPr/>
        </p:nvSpPr>
        <p:spPr>
          <a:xfrm>
            <a:off x="891419" y="461434"/>
            <a:ext cx="48066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Semester: 3rd </a:t>
            </a:r>
            <a:br>
              <a:rPr lang="en-US" sz="1800" b="1" dirty="0"/>
            </a:br>
            <a:r>
              <a:rPr lang="en-US" sz="1800" b="1" dirty="0"/>
              <a:t>Paper code: AIML203</a:t>
            </a:r>
            <a:br>
              <a:rPr lang="en-US" sz="1800" b="1" dirty="0"/>
            </a:br>
            <a:r>
              <a:rPr lang="en-US" sz="1800" b="1" dirty="0"/>
              <a:t>Subject: Foundations of Data Science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17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4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</a:t>
            </a:r>
            <a:r>
              <a:rPr lang="en-US" b="1"/>
              <a:t>Input and Output in Python</a:t>
            </a:r>
            <a:endParaRPr/>
          </a:p>
        </p:txBody>
      </p:sp>
      <p:sp>
        <p:nvSpPr>
          <p:cNvPr id="170" name="Google Shape;170;p4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Input</a:t>
            </a:r>
            <a:endParaRPr/>
          </a:p>
        </p:txBody>
      </p:sp>
      <p:sp>
        <p:nvSpPr>
          <p:cNvPr id="172" name="Google Shape;172;p40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Output</a:t>
            </a:r>
            <a:endParaRPr/>
          </a:p>
        </p:txBody>
      </p:sp>
      <p:sp>
        <p:nvSpPr>
          <p:cNvPr id="171" name="Google Shape;171;p40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b="1"/>
              <a:t>Example 2: Integer input in Python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3" name="Google Shape;173;p40"/>
          <p:cNvSpPr txBox="1">
            <a:spLocks noGrp="1"/>
          </p:cNvSpPr>
          <p:nvPr>
            <p:ph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Example: Python Print Output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74" name="Google Shape;174;p4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5" name="Google Shape;175;p40"/>
          <p:cNvSpPr txBox="1"/>
          <p:nvPr/>
        </p:nvSpPr>
        <p:spPr>
          <a:xfrm>
            <a:off x="1225685" y="3563749"/>
            <a:ext cx="3677056" cy="140038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Taking input from the user as integer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1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"Enter a number: "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add </a:t>
            </a:r>
            <a:r>
              <a:rPr lang="en-US" sz="11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 </a:t>
            </a:r>
            <a:r>
              <a:rPr lang="en-US" sz="1100" b="1" i="0" u="none" strike="noStrike" cap="none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0" i="0" u="none" strike="noStrike" cap="none">
                <a:solidFill>
                  <a:srgbClr val="0099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(add)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40"/>
          <p:cNvSpPr/>
          <p:nvPr/>
        </p:nvSpPr>
        <p:spPr>
          <a:xfrm>
            <a:off x="1313234" y="5223571"/>
            <a:ext cx="2976664" cy="6180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200" b="0" i="0" u="none" strike="noStrike" cap="none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Enter a number: 25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26</a:t>
            </a:r>
            <a:r>
              <a:rPr lang="en-US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40"/>
          <p:cNvSpPr txBox="1"/>
          <p:nvPr/>
        </p:nvSpPr>
        <p:spPr>
          <a:xfrm>
            <a:off x="6806930" y="3259421"/>
            <a:ext cx="4074268" cy="11233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Python program to demonstrate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print() method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"GFG"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code for disabling the softspace feature </a:t>
            </a:r>
            <a:endParaRPr sz="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ts val="1100"/>
              <a:buFont typeface="Arial"/>
              <a:buNone/>
            </a:pPr>
            <a:r>
              <a:rPr lang="en-US" sz="1100" b="0" i="0" u="none" strike="noStrike" cap="none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'F'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-US" sz="1100" b="0" i="0" u="none" strike="noStrike" cap="non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'G'</a:t>
            </a:r>
            <a:r>
              <a:rPr lang="en-US" sz="11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0"/>
          <p:cNvSpPr txBox="1"/>
          <p:nvPr/>
        </p:nvSpPr>
        <p:spPr>
          <a:xfrm>
            <a:off x="7161179" y="5137151"/>
            <a:ext cx="2663757" cy="6180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GFG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G F G</a:t>
            </a:r>
            <a:r>
              <a:rPr lang="en-US" sz="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39ff3c464e_5_0"/>
          <p:cNvSpPr txBox="1">
            <a:spLocks noGrp="1"/>
          </p:cNvSpPr>
          <p:nvPr>
            <p:ph type="title"/>
          </p:nvPr>
        </p:nvSpPr>
        <p:spPr>
          <a:xfrm>
            <a:off x="1008417" y="282677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                     Built-In Functions</a:t>
            </a:r>
            <a:endParaRPr/>
          </a:p>
        </p:txBody>
      </p:sp>
      <p:sp>
        <p:nvSpPr>
          <p:cNvPr id="185" name="Google Shape;185;g139ff3c464e_5_0"/>
          <p:cNvSpPr txBox="1">
            <a:spLocks noGrp="1"/>
          </p:cNvSpPr>
          <p:nvPr>
            <p:ph type="body" idx="1"/>
          </p:nvPr>
        </p:nvSpPr>
        <p:spPr>
          <a:xfrm>
            <a:off x="839788" y="1887166"/>
            <a:ext cx="10852800" cy="430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Abs() Function:</a:t>
            </a:r>
            <a:endParaRPr b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b="1"/>
              <a:t>Dict()</a:t>
            </a:r>
            <a:endParaRPr b="1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86" name="Google Shape;186;g139ff3c464e_5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pic>
        <p:nvPicPr>
          <p:cNvPr id="187" name="Google Shape;187;g139ff3c464e_5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2741" y="2509774"/>
            <a:ext cx="7757336" cy="12548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139ff3c464e_5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1902" y="5015798"/>
            <a:ext cx="10234088" cy="108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                  Built-In Functions</a:t>
            </a:r>
            <a:endParaRPr/>
          </a:p>
        </p:txBody>
      </p:sp>
      <p:sp>
        <p:nvSpPr>
          <p:cNvPr id="196" name="Google Shape;196;p42"/>
          <p:cNvSpPr txBox="1">
            <a:spLocks noGrp="1"/>
          </p:cNvSpPr>
          <p:nvPr>
            <p:ph idx="1"/>
          </p:nvPr>
        </p:nvSpPr>
        <p:spPr>
          <a:xfrm>
            <a:off x="838200" y="1527243"/>
            <a:ext cx="10515600" cy="4649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Input() Function:-</a:t>
            </a:r>
            <a:r>
              <a:rPr lang="en-US"/>
              <a:t>                                             </a:t>
            </a:r>
            <a:r>
              <a:rPr lang="en-US" b="1"/>
              <a:t>Len() Function:</a:t>
            </a:r>
            <a:r>
              <a:rPr lang="en-US"/>
              <a:t>-                                     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Example:-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 print("Enter your name:")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      x = input()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     print("Hello, " + x)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Output:-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/>
              <a:t>           Enter your name:Ram</a:t>
            </a:r>
            <a:br>
              <a:rPr lang="en-US" sz="2000"/>
            </a:br>
            <a:br>
              <a:rPr lang="en-US" sz="2000"/>
            </a:br>
            <a:r>
              <a:rPr lang="en-US" sz="2000"/>
              <a:t>            Hello, Ram</a:t>
            </a:r>
            <a:endParaRPr sz="2000"/>
          </a:p>
        </p:txBody>
      </p:sp>
      <p:sp>
        <p:nvSpPr>
          <p:cNvPr id="195" name="Google Shape;195;p4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pic>
        <p:nvPicPr>
          <p:cNvPr id="197" name="Google Shape;197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46284" y="5127625"/>
            <a:ext cx="5238750" cy="1228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4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96000" y="2124075"/>
            <a:ext cx="5739319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/>
              <a:t>                  Built-In Functions</a:t>
            </a:r>
            <a:endParaRPr b="1"/>
          </a:p>
        </p:txBody>
      </p:sp>
      <p:sp>
        <p:nvSpPr>
          <p:cNvPr id="206" name="Google Shape;206;p43"/>
          <p:cNvSpPr txBox="1">
            <a:spLocks noGrp="1"/>
          </p:cNvSpPr>
          <p:nvPr>
            <p:ph idx="1"/>
          </p:nvPr>
        </p:nvSpPr>
        <p:spPr>
          <a:xfrm>
            <a:off x="235425" y="18478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Range() Function:-</a:t>
            </a:r>
            <a:endParaRPr b="1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/>
              <a:t>Example:-</a:t>
            </a:r>
            <a:endParaRPr/>
          </a:p>
        </p:txBody>
      </p:sp>
      <p:sp>
        <p:nvSpPr>
          <p:cNvPr id="204" name="Google Shape;204;p4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pic>
        <p:nvPicPr>
          <p:cNvPr id="205" name="Google Shape;205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223349" y="4876800"/>
            <a:ext cx="3924300" cy="168937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4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5552" y="2647225"/>
            <a:ext cx="9110866" cy="21398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8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Font typeface="Arial"/>
              <a:buNone/>
            </a:pPr>
            <a:r>
              <a:rPr lang="en-US" b="1"/>
              <a:t>       Some technical interview questions:</a:t>
            </a:r>
            <a:endParaRPr b="1"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0909"/>
              <a:buNone/>
            </a:pPr>
            <a:endParaRPr b="1"/>
          </a:p>
        </p:txBody>
      </p:sp>
      <p:sp>
        <p:nvSpPr>
          <p:cNvPr id="213" name="Google Shape;213;p44"/>
          <p:cNvSpPr txBox="1">
            <a:spLocks noGrp="1"/>
          </p:cNvSpPr>
          <p:nvPr>
            <p:ph idx="1"/>
          </p:nvPr>
        </p:nvSpPr>
        <p:spPr>
          <a:xfrm>
            <a:off x="838200" y="1856450"/>
            <a:ext cx="10515600" cy="48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48242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997"/>
              <a:buFont typeface="Times New Roman"/>
              <a:buChar char="●"/>
            </a:pPr>
            <a:r>
              <a:rPr lang="en-US" sz="2597">
                <a:latin typeface="Times New Roman"/>
                <a:ea typeface="Times New Roman"/>
                <a:cs typeface="Times New Roman"/>
                <a:sym typeface="Times New Roman"/>
              </a:rPr>
              <a:t>What are local variables and global variables in Python?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Difference between List and Dictionary?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How to find the length of a string in</a:t>
            </a:r>
            <a:r>
              <a:rPr lang="en-US" sz="35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700">
                <a:latin typeface="Times New Roman"/>
                <a:ea typeface="Times New Roman"/>
                <a:cs typeface="Times New Roman"/>
                <a:sym typeface="Times New Roman"/>
              </a:rPr>
              <a:t>Python?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005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700"/>
              <a:buFont typeface="Times New Roman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Which function is used to take input from user in Python?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Difference Between Token and Identifiers?</a:t>
            </a:r>
            <a:endParaRPr sz="24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400">
              <a:solidFill>
                <a:srgbClr val="202124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202124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Difference Between Range() and XRange()?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4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3102291817_1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616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/>
              <a:t>                        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r>
              <a:rPr lang="en-US" sz="3600" b="1"/>
              <a:t>                               Practice Questions:-</a:t>
            </a:r>
            <a:endParaRPr sz="3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13102291817_1_0"/>
          <p:cNvSpPr txBox="1">
            <a:spLocks noGrp="1"/>
          </p:cNvSpPr>
          <p:nvPr>
            <p:ph idx="1"/>
          </p:nvPr>
        </p:nvSpPr>
        <p:spPr>
          <a:xfrm>
            <a:off x="838200" y="981875"/>
            <a:ext cx="10515600" cy="5739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57200" lvl="0" indent="-345699" algn="l" rtl="0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50" u="sng">
                <a:solidFill>
                  <a:srgbClr val="1155C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https://www.hackerrank.com/challenges/finding-the-percentage/problem?isFullScreen=true</a:t>
            </a:r>
            <a:endParaRPr sz="2950" u="sng">
              <a:solidFill>
                <a:srgbClr val="1155CC"/>
              </a:solidFill>
            </a:endParaRPr>
          </a:p>
          <a:p>
            <a:pPr marL="457200" lvl="0" indent="-345699" algn="l" rtl="0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50" u="sng">
                <a:solidFill>
                  <a:srgbClr val="1155CC"/>
                </a:solidFill>
              </a:rPr>
              <a:t>https://www.hackerrank.com/challenges/30-data-types/problem</a:t>
            </a:r>
            <a:endParaRPr sz="2950" u="sng">
              <a:solidFill>
                <a:srgbClr val="1155CC"/>
              </a:solidFill>
            </a:endParaRPr>
          </a:p>
          <a:p>
            <a:pPr marL="457200" lvl="0" indent="-345699" algn="l" rtl="0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50" u="sng">
                <a:solidFill>
                  <a:srgbClr val="1155CC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https://www.hackerrank.com/challenges/input/problem?isFullScreen=true</a:t>
            </a:r>
            <a:endParaRPr sz="2950">
              <a:solidFill>
                <a:srgbClr val="0E141E"/>
              </a:solidFill>
            </a:endParaRPr>
          </a:p>
          <a:p>
            <a:pPr marL="457200" lvl="0" indent="-345699" algn="l" rtl="0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50" u="sng">
                <a:solidFill>
                  <a:srgbClr val="1155CC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https://www.hackerrank.com/challenges/python-division/problem?isFullScreen=true</a:t>
            </a:r>
            <a:endParaRPr sz="2950">
              <a:solidFill>
                <a:srgbClr val="0E141E"/>
              </a:solidFill>
            </a:endParaRPr>
          </a:p>
          <a:p>
            <a:pPr marL="457200" lvl="0" indent="-345699" algn="l" rtl="0">
              <a:lnSpc>
                <a:spcPct val="130434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50" u="sng">
                <a:solidFill>
                  <a:srgbClr val="1155CC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https://www.hackerrank.com/challenges/python-arithmetic-operators/problem?isFullScreen=true</a:t>
            </a:r>
            <a:endParaRPr sz="2950">
              <a:solidFill>
                <a:srgbClr val="0E141E"/>
              </a:solidFill>
            </a:endParaRPr>
          </a:p>
          <a:p>
            <a:pPr marL="457200" lvl="0" indent="-346815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978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lang="en-US" sz="2850" u="sng">
                <a:solidFill>
                  <a:srgbClr val="1155CC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ttps://leetcode.com/problems/basic-calculator-ii/</a:t>
            </a:r>
            <a:endParaRPr sz="2850" u="sng">
              <a:solidFill>
                <a:srgbClr val="1155CC"/>
              </a:solidFill>
            </a:endParaRPr>
          </a:p>
          <a:p>
            <a:pPr marL="457200" lvl="0" indent="-341709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https://leetcode.com/problems/two-sum/</a:t>
            </a:r>
            <a:endParaRPr sz="2850"/>
          </a:p>
          <a:p>
            <a:pPr marL="457200" lvl="0" indent="-341709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https://leetcode.com/problems/reverse-integer/solution/</a:t>
            </a:r>
            <a:endParaRPr sz="2850"/>
          </a:p>
          <a:p>
            <a:pPr marL="457200" lvl="0" indent="-341709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https://leetcode.com/problems/count-and-say/</a:t>
            </a:r>
            <a:endParaRPr sz="2850"/>
          </a:p>
          <a:p>
            <a:pPr marL="457200" lvl="0" indent="-341709" algn="l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https://leetcode.com/problems/combination-sum/</a:t>
            </a:r>
            <a:endParaRPr sz="2850"/>
          </a:p>
          <a:p>
            <a:pPr marL="457200" lvl="0" indent="-3417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1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https://leetcode.com/problems/zigzag-conversion/</a:t>
            </a:r>
            <a:endParaRPr sz="2850"/>
          </a:p>
          <a:p>
            <a:pPr marL="457200" lvl="0" indent="-3417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https://leetcode.com/problems/letter-combinations-of-a-phone-number/</a:t>
            </a:r>
            <a:endParaRPr sz="2850"/>
          </a:p>
          <a:p>
            <a:pPr marL="457200" lvl="0" indent="-3417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2850" u="sng">
                <a:solidFill>
                  <a:srgbClr val="1155CC"/>
                </a:solidFill>
                <a:hlinkClick r:id="rId1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https://leetcode.com/problems/generate-parentheses/</a:t>
            </a:r>
            <a:endParaRPr sz="2850"/>
          </a:p>
          <a:p>
            <a:pPr marL="457200" lvl="0" indent="-3417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https://leetcode.com/problems/divide-two-integers/</a:t>
            </a:r>
            <a:endParaRPr sz="2850">
              <a:latin typeface="Arial"/>
              <a:ea typeface="Arial"/>
              <a:cs typeface="Arial"/>
              <a:sym typeface="Arial"/>
            </a:endParaRPr>
          </a:p>
          <a:p>
            <a:pPr marL="457200" lvl="0" indent="-34170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 sz="285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1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https://leetcode.com/problems/4sum/</a:t>
            </a:r>
            <a:endParaRPr sz="2850"/>
          </a:p>
        </p:txBody>
      </p:sp>
      <p:sp>
        <p:nvSpPr>
          <p:cNvPr id="222" name="Google Shape;222;g13102291817_1_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idx="1"/>
          </p:nvPr>
        </p:nvSpPr>
        <p:spPr>
          <a:xfrm>
            <a:off x="330375" y="1825625"/>
            <a:ext cx="115881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https://www.w3schools.com/python/pandas/pandas_getting_started.asp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 u="sng">
                <a:solidFill>
                  <a:schemeClr val="hlink"/>
                </a:solidFill>
                <a:hlinkClick r:id="rId4"/>
              </a:rPr>
              <a:t>https://www.geeksforgeeks.org/input-and-output-in-python/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Char char="•"/>
            </a:pPr>
            <a:r>
              <a:rPr lang="en-US" sz="2200" u="sng">
                <a:solidFill>
                  <a:schemeClr val="hlink"/>
                </a:solidFill>
                <a:hlinkClick r:id="rId5"/>
              </a:rPr>
              <a:t>https://www.w3schools.com/python/ref_func_range.asp</a:t>
            </a:r>
            <a:endParaRPr sz="2200"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 b="1"/>
              <a:t>Video Lectures</a:t>
            </a:r>
            <a:endParaRPr sz="2200" b="1"/>
          </a:p>
          <a:p>
            <a:pPr marL="9144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 u="sng">
                <a:solidFill>
                  <a:schemeClr val="hlink"/>
                </a:solidFill>
                <a:hlinkClick r:id="rId6"/>
              </a:rPr>
              <a:t>https://www.youtube.com/watch?v=qLs_bURpZ04</a:t>
            </a:r>
            <a:endParaRPr sz="2200"/>
          </a:p>
          <a:p>
            <a:pPr marL="9144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 u="sng">
                <a:solidFill>
                  <a:schemeClr val="hlink"/>
                </a:solidFill>
                <a:hlinkClick r:id="rId7"/>
              </a:rPr>
              <a:t>https://www.youtube.com/watch?v=LHBE6Q9XlzI</a:t>
            </a:r>
            <a:endParaRPr sz="2200"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 b="1"/>
              <a:t>Books</a:t>
            </a:r>
            <a:endParaRPr sz="2200" b="1"/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/>
              <a:t>	</a:t>
            </a: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</a:rPr>
              <a:t>Chun W. Core python programming. Prentice Hall Professional; 2001.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200">
                <a:solidFill>
                  <a:srgbClr val="222222"/>
                </a:solidFill>
                <a:highlight>
                  <a:srgbClr val="FFFFFF"/>
                </a:highlight>
              </a:rPr>
              <a:t>	Langtangen HP, Langtangen HP. A primer on scientific programming with Python. Berlin/Heidelberg: Springer; 2011 Mar 31.</a:t>
            </a:r>
            <a:endParaRPr sz="2200">
              <a:solidFill>
                <a:srgbClr val="222222"/>
              </a:solidFill>
              <a:highlight>
                <a:srgbClr val="FFFFFF"/>
              </a:highlight>
            </a:endParaRPr>
          </a:p>
        </p:txBody>
      </p:sp>
      <p:sp>
        <p:nvSpPr>
          <p:cNvPr id="229" name="Google Shape;229;p4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idx="1"/>
          </p:nvPr>
        </p:nvSpPr>
        <p:spPr>
          <a:xfrm>
            <a:off x="838200" y="616153"/>
            <a:ext cx="10515600" cy="556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5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Prerequisite of topic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tudent should have the knowledge of Basic concepts related to Python programming and Python Libraries:Pandas ,Numpy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Objective :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To make students aware about the Fundamentals of python,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Working with Data, Input and output and inbuilt functions of python.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Times New Roman"/>
              <a:buChar char="❖"/>
            </a:pPr>
            <a:r>
              <a:rPr lang="en-US" sz="2400" b="1">
                <a:latin typeface="Times New Roman"/>
                <a:ea typeface="Times New Roman"/>
                <a:cs typeface="Times New Roman"/>
                <a:sym typeface="Times New Roman"/>
              </a:rPr>
              <a:t>Outcome :</a:t>
            </a: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Students will be able to understand the basics of Python Programming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0" indent="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None/>
            </a:pP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l" rtl="0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SzPts val="2400"/>
              <a:buFont typeface="Times New Roman"/>
              <a:buAutoNum type="arabicParenR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Students will be able to implement in Python Libraries and inbuilt functions. .</a:t>
            </a:r>
            <a:endParaRPr sz="2400"/>
          </a:p>
        </p:txBody>
      </p:sp>
      <p:sp>
        <p:nvSpPr>
          <p:cNvPr id="94" name="Google Shape;94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Fundamentals of Python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33"/>
          <p:cNvSpPr txBox="1">
            <a:spLocks noGrp="1"/>
          </p:cNvSpPr>
          <p:nvPr>
            <p:ph idx="1"/>
          </p:nvPr>
        </p:nvSpPr>
        <p:spPr>
          <a:xfrm>
            <a:off x="27709" y="1505528"/>
            <a:ext cx="11326091" cy="6601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Indentation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Statements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Variables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Constant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Tokens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3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pic>
        <p:nvPicPr>
          <p:cNvPr id="103" name="Google Shape;103;p33" descr="Fundamental of Python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21527" y="1505528"/>
            <a:ext cx="8122517" cy="51446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          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Data Types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3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Number-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Int,Float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Strings:-Concatenating strings using (+)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[List]:-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IN" sz="2000" dirty="0">
                <a:latin typeface="Times New Roman"/>
                <a:ea typeface="Times New Roman"/>
                <a:cs typeface="Times New Roman"/>
                <a:sym typeface="Times New Roman"/>
              </a:rPr>
              <a:t>(Mutable)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/>
          </a:p>
        </p:txBody>
      </p:sp>
      <p:sp>
        <p:nvSpPr>
          <p:cNvPr id="110" name="Google Shape;110;p3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11" name="Google Shape;111;p34"/>
          <p:cNvSpPr txBox="1"/>
          <p:nvPr/>
        </p:nvSpPr>
        <p:spPr>
          <a:xfrm>
            <a:off x="2849510" y="4001294"/>
            <a:ext cx="7990970" cy="178510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How multiple data types can be stored in a Python list.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00"/>
              <a:buFont typeface="Arial"/>
              <a:buChar char="•"/>
            </a:pPr>
            <a:r>
              <a:rPr lang="en-US" sz="1600" b="1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Indexing and slicing</a:t>
            </a: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 to access a specific element or sub-list of the list.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Helper methods for </a:t>
            </a:r>
            <a:r>
              <a:rPr lang="en-US" sz="1600" b="1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sorting, reversing, deleting elements, copying, and appending</a:t>
            </a: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Nested lists — lists containing lists. For example, .</a:t>
            </a:r>
            <a:endParaRPr dirty="0"/>
          </a:p>
          <a:p>
            <a:pPr marL="0" marR="0" lvl="0" indent="-101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A0A23"/>
              </a:buClr>
              <a:buSzPts val="1600"/>
              <a:buFont typeface="Arial"/>
              <a:buChar char="•"/>
            </a:pPr>
            <a:r>
              <a:rPr lang="en-US" sz="1600" b="0" i="0" u="none" strike="noStrike" cap="none" dirty="0">
                <a:solidFill>
                  <a:srgbClr val="0A0A23"/>
                </a:solidFill>
                <a:latin typeface="Arial"/>
                <a:ea typeface="Arial"/>
                <a:cs typeface="Arial"/>
                <a:sym typeface="Arial"/>
              </a:rPr>
              <a:t>Addition in a list.</a:t>
            </a:r>
            <a:endParaRPr sz="1600" b="0" i="0" u="none" strike="noStrike" cap="none" dirty="0">
              <a:solidFill>
                <a:srgbClr val="0A0A23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                   Data Types</a:t>
            </a:r>
            <a:endParaRPr/>
          </a:p>
        </p:txBody>
      </p:sp>
      <p:sp>
        <p:nvSpPr>
          <p:cNvPr id="118" name="Google Shape;118;p35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(Tuples):-</a:t>
            </a:r>
            <a:r>
              <a:rPr lang="en-US" sz="2000" dirty="0"/>
              <a:t>Indexing </a:t>
            </a:r>
            <a:r>
              <a:rPr lang="en-US" sz="2000" i="1" dirty="0"/>
              <a:t>and slicing </a:t>
            </a:r>
            <a:r>
              <a:rPr lang="en-US" sz="2000" dirty="0"/>
              <a:t>(similar to lists) and Nested tuples</a:t>
            </a:r>
            <a:r>
              <a:rPr lang="en-US" dirty="0"/>
              <a:t>. </a:t>
            </a:r>
            <a:r>
              <a:rPr lang="en-US" sz="2000" dirty="0"/>
              <a:t>It is immutable.</a:t>
            </a:r>
            <a:endParaRPr sz="2000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dirty="0"/>
              <a:t>Dictionary:-</a:t>
            </a:r>
            <a:r>
              <a:rPr lang="en-US" sz="2000" dirty="0"/>
              <a:t>These are another type of collection in Python. While lists are integer indexed, dictionaries are more like addresses. Dictionaries have key-value pairs, and keys are analogous to indexes in lists.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dirty="0"/>
              <a:t>Example:-</a:t>
            </a:r>
            <a:endParaRPr sz="2000"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dirty="0"/>
              <a:t>     Example:-</a:t>
            </a:r>
            <a:endParaRPr dirty="0"/>
          </a:p>
        </p:txBody>
      </p:sp>
      <p:sp>
        <p:nvSpPr>
          <p:cNvPr id="119" name="Google Shape;119;p3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20" name="Google Shape;120;p35" descr="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10444" y="4101610"/>
            <a:ext cx="2657475" cy="151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869605" y="3742329"/>
            <a:ext cx="5876925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          </a:t>
            </a: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Working With Data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36"/>
          <p:cNvSpPr txBox="1">
            <a:spLocks noGrp="1"/>
          </p:cNvSpPr>
          <p:nvPr>
            <p:ph type="body" idx="1"/>
          </p:nvPr>
        </p:nvSpPr>
        <p:spPr>
          <a:xfrm>
            <a:off x="836612" y="1273969"/>
            <a:ext cx="5157787" cy="516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2500" lnSpcReduction="20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 err="1"/>
              <a:t>Numpy</a:t>
            </a:r>
            <a:endParaRPr sz="2800" dirty="0"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sz="quarter" idx="3"/>
          </p:nvPr>
        </p:nvSpPr>
        <p:spPr>
          <a:xfrm>
            <a:off x="395287" y="2143225"/>
            <a:ext cx="5434013" cy="379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900" dirty="0">
                <a:latin typeface="Times New Roman"/>
                <a:ea typeface="Times New Roman"/>
                <a:cs typeface="Times New Roman"/>
                <a:sym typeface="Times New Roman"/>
              </a:rPr>
              <a:t>NumPy is a Python library used for working with arrays</a:t>
            </a:r>
            <a:endParaRPr sz="1900"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Why Use NumPy?</a:t>
            </a:r>
            <a:endParaRPr dirty="0"/>
          </a:p>
          <a:p>
            <a:pPr marL="457200" indent="-342900" algn="just"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/>
                <a:cs typeface="Times New Roman"/>
                <a:sym typeface="Times New Roman"/>
              </a:rPr>
              <a:t>In Python we have lists that serve the purpose of arrays, but they are slow to process.</a:t>
            </a:r>
            <a:endParaRPr sz="1900" dirty="0">
              <a:latin typeface="Times New Roman"/>
              <a:cs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 sz="2000" b="1" dirty="0">
                <a:latin typeface="Times New Roman"/>
                <a:ea typeface="Times New Roman"/>
                <a:cs typeface="Times New Roman"/>
                <a:sym typeface="Times New Roman"/>
              </a:rPr>
              <a:t>Why is NumPy Faster Than Lists?</a:t>
            </a:r>
            <a:endParaRPr dirty="0"/>
          </a:p>
          <a:p>
            <a:pPr marL="457200" lvl="0" indent="-342900" algn="just"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en-US" sz="1900" dirty="0">
                <a:latin typeface="Times New Roman"/>
                <a:cs typeface="Times New Roman"/>
                <a:sym typeface="Times New Roman"/>
              </a:rPr>
              <a:t>NumPy arrays are stored at one continuous place in memory unlike lists, so processes can access and manipulate them very efficiently</a:t>
            </a:r>
            <a:r>
              <a:rPr lang="en-US" sz="1900" dirty="0">
                <a:latin typeface="Times New Roman"/>
                <a:cs typeface="Times New Roman"/>
              </a:rPr>
              <a:t>.</a:t>
            </a:r>
            <a:br>
              <a:rPr lang="en-US" sz="1900" dirty="0">
                <a:latin typeface="Times New Roman"/>
                <a:cs typeface="Times New Roman"/>
              </a:rPr>
            </a:br>
            <a:endParaRPr sz="1900" dirty="0">
              <a:latin typeface="Times New Roman"/>
              <a:cs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1800" dirty="0"/>
          </a:p>
        </p:txBody>
      </p:sp>
      <p:sp>
        <p:nvSpPr>
          <p:cNvPr id="131" name="Google Shape;131;p36"/>
          <p:cNvSpPr txBox="1">
            <a:spLocks noGrp="1"/>
          </p:cNvSpPr>
          <p:nvPr>
            <p:ph sz="quarter" idx="4"/>
          </p:nvPr>
        </p:nvSpPr>
        <p:spPr>
          <a:xfrm>
            <a:off x="6172200" y="1491916"/>
            <a:ext cx="5183188" cy="4957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>
              <a:buClr>
                <a:schemeClr val="dk1"/>
              </a:buClr>
              <a:buSzPts val="2400"/>
              <a:buNone/>
            </a:pPr>
            <a:r>
              <a:rPr lang="en-US" b="1" dirty="0">
                <a:sym typeface="Times New Roman"/>
              </a:rPr>
              <a:t>Pandas</a:t>
            </a: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071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Pandas is a Python library used for working with data sets.</a:t>
            </a:r>
            <a:endParaRPr dirty="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071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071"/>
              <a:buNone/>
            </a:pP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Why Use Pandas?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071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Pandas allows us to analyze big data and make conclusions based on statistical theories.</a:t>
            </a:r>
            <a:endParaRPr dirty="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071"/>
              <a:buNone/>
            </a:pPr>
            <a:endParaRPr sz="23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2071"/>
              <a:buNone/>
            </a:pPr>
            <a:r>
              <a:rPr lang="en-US" sz="2300" b="1" dirty="0">
                <a:latin typeface="Times New Roman"/>
                <a:ea typeface="Times New Roman"/>
                <a:cs typeface="Times New Roman"/>
                <a:sym typeface="Times New Roman"/>
              </a:rPr>
              <a:t>What is Data Frames?</a:t>
            </a:r>
            <a:endParaRPr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92071"/>
              <a:buChar char="•"/>
            </a:pPr>
            <a:r>
              <a:rPr lang="en-US" sz="2300" dirty="0">
                <a:latin typeface="Times New Roman"/>
                <a:ea typeface="Times New Roman"/>
                <a:cs typeface="Times New Roman"/>
                <a:sym typeface="Times New Roman"/>
              </a:rPr>
              <a:t>A Pandas Data Frame is a 2 dimensional data structure, like a 2 dimensional array, or a table with rows and columns.</a:t>
            </a:r>
            <a:b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endParaRPr sz="1800" dirty="0"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                   Working With 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p37"/>
          <p:cNvSpPr txBox="1">
            <a:spLocks noGrp="1"/>
          </p:cNvSpPr>
          <p:nvPr>
            <p:ph type="body" idx="1"/>
          </p:nvPr>
        </p:nvSpPr>
        <p:spPr>
          <a:xfrm>
            <a:off x="836612" y="1388885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 err="1"/>
              <a:t>Numpy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141" name="Google Shape;141;p37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39" name="Google Shape;139;p37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Pandas Example</a:t>
            </a:r>
            <a:endParaRPr/>
          </a:p>
        </p:txBody>
      </p:sp>
      <p:sp>
        <p:nvSpPr>
          <p:cNvPr id="142" name="Google Shape;142;p3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40" name="Google Shape;140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95416" y="2629323"/>
            <a:ext cx="5058383" cy="343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60772" y="2715655"/>
            <a:ext cx="5136914" cy="34740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   </a:t>
            </a:r>
            <a:r>
              <a:rPr lang="en-US" b="1"/>
              <a:t>Input and Output in Python</a:t>
            </a:r>
            <a:br>
              <a:rPr lang="en-US" b="1"/>
            </a:br>
            <a:endParaRPr/>
          </a:p>
        </p:txBody>
      </p:sp>
      <p:sp>
        <p:nvSpPr>
          <p:cNvPr id="150" name="Google Shape;150;p38"/>
          <p:cNvSpPr txBox="1">
            <a:spLocks noGrp="1"/>
          </p:cNvSpPr>
          <p:nvPr>
            <p:ph idx="1"/>
          </p:nvPr>
        </p:nvSpPr>
        <p:spPr>
          <a:xfrm>
            <a:off x="838200" y="1577975"/>
            <a:ext cx="10515600" cy="4778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to Take Input from User in Python?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Sometimes a developer might want to take user input at some point in the program. To do this Python provides an input() function.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Noto Sans Symbols"/>
              <a:buChar char="⮚"/>
            </a:pPr>
            <a:r>
              <a:rPr lang="en-US"/>
              <a:t>Where prompt is an optional string that is displayed on the string at the time of taking input.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/>
            </a:br>
            <a:endParaRPr/>
          </a:p>
        </p:txBody>
      </p:sp>
      <p:sp>
        <p:nvSpPr>
          <p:cNvPr id="151" name="Google Shape;151;p3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2" name="Google Shape;152;p38"/>
          <p:cNvSpPr txBox="1"/>
          <p:nvPr/>
        </p:nvSpPr>
        <p:spPr>
          <a:xfrm>
            <a:off x="1344039" y="3349064"/>
            <a:ext cx="2391383" cy="6180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1" i="0" u="none" strike="noStrike" cap="none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Syntax: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input('prompt')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               </a:t>
            </a:r>
            <a:r>
              <a:rPr lang="en-US" b="1"/>
              <a:t>Input and Output in Python</a:t>
            </a:r>
            <a:br>
              <a:rPr lang="en-US" b="1"/>
            </a:br>
            <a:endParaRPr/>
          </a:p>
        </p:txBody>
      </p:sp>
      <p:sp>
        <p:nvSpPr>
          <p:cNvPr id="158" name="Google Shape;158;p3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lnSpcReduction="10000"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   Input</a:t>
            </a:r>
            <a:endParaRPr/>
          </a:p>
        </p:txBody>
      </p:sp>
      <p:sp>
        <p:nvSpPr>
          <p:cNvPr id="160" name="Google Shape;160;p39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dirty="0"/>
              <a:t>   </a:t>
            </a:r>
            <a:endParaRPr dirty="0"/>
          </a:p>
        </p:txBody>
      </p:sp>
      <p:sp>
        <p:nvSpPr>
          <p:cNvPr id="159" name="Google Shape;159;p39"/>
          <p:cNvSpPr txBox="1">
            <a:spLocks noGrp="1"/>
          </p:cNvSpPr>
          <p:nvPr>
            <p:ph type="body" sz="quarter" idx="3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Example 1: Python get user input with a message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/>
          </a:p>
        </p:txBody>
      </p:sp>
      <p:sp>
        <p:nvSpPr>
          <p:cNvPr id="161" name="Google Shape;161;p39"/>
          <p:cNvSpPr txBox="1">
            <a:spLocks noGrp="1"/>
          </p:cNvSpPr>
          <p:nvPr>
            <p:ph sz="quarter" idx="4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b="1"/>
              <a:t>How to Display Output in Python?</a:t>
            </a:r>
            <a:endParaRPr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Python provides the </a:t>
            </a:r>
            <a:r>
              <a:rPr lang="en-US" sz="2000" u="sng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print()</a:t>
            </a:r>
            <a:r>
              <a:rPr lang="en-US" sz="2000">
                <a:solidFill>
                  <a:srgbClr val="27323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function to display output to the standard output devices</a:t>
            </a:r>
            <a:endParaRPr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 sz="2000" b="1" i="1"/>
              <a:t>Syntax: </a:t>
            </a:r>
            <a:r>
              <a:rPr lang="en-US" sz="2000" i="1"/>
              <a:t>print(value(s), sep= ‘ ‘, end = ‘\n’,)</a:t>
            </a:r>
            <a:endParaRPr sz="2000" i="1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br>
              <a:rPr lang="en-US" sz="2000"/>
            </a:br>
            <a:endParaRPr sz="2000"/>
          </a:p>
        </p:txBody>
      </p:sp>
      <p:sp>
        <p:nvSpPr>
          <p:cNvPr id="162" name="Google Shape;162;p3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  <a:t>9</a:t>
            </a:fld>
            <a:endParaRPr dirty="0"/>
          </a:p>
        </p:txBody>
      </p:sp>
      <p:sp>
        <p:nvSpPr>
          <p:cNvPr id="163" name="Google Shape;163;p39"/>
          <p:cNvSpPr txBox="1"/>
          <p:nvPr/>
        </p:nvSpPr>
        <p:spPr>
          <a:xfrm>
            <a:off x="1324291" y="3006726"/>
            <a:ext cx="3521413" cy="11233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Taking input from the user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 </a:t>
            </a:r>
            <a:r>
              <a:rPr lang="en-US" sz="1100" b="1" i="0" u="none" strike="noStrike" cap="none" dirty="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-US" sz="8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0" i="0" u="none" strike="noStrike" cap="none" dirty="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"Enter your name: "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 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8200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008200"/>
                </a:solidFill>
                <a:latin typeface="Consolas"/>
                <a:ea typeface="Consolas"/>
                <a:cs typeface="Consolas"/>
                <a:sym typeface="Consolas"/>
              </a:rPr>
              <a:t># Output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"Hello, "</a:t>
            </a:r>
            <a:r>
              <a:rPr lang="en-US" sz="8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1" i="0" u="none" strike="noStrike" cap="none" dirty="0">
                <a:solidFill>
                  <a:srgbClr val="006699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-US" sz="8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name)</a:t>
            </a:r>
            <a:endParaRPr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1493"/>
              </a:buClr>
              <a:buSzPts val="1100"/>
              <a:buFont typeface="Arial"/>
              <a:buNone/>
            </a:pPr>
            <a:r>
              <a:rPr lang="en-US" sz="1100" b="0" i="0" u="none" strike="noStrike" cap="none" dirty="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100" b="0" i="0" u="none" strike="noStrike" cap="none" dirty="0">
                <a:solidFill>
                  <a:srgbClr val="FF1493"/>
                </a:solidFill>
                <a:latin typeface="Consolas"/>
                <a:ea typeface="Consolas"/>
                <a:cs typeface="Consolas"/>
                <a:sym typeface="Consolas"/>
              </a:rPr>
              <a:t>type</a:t>
            </a:r>
            <a:r>
              <a:rPr lang="en-US" sz="1100" b="0" i="0" u="none" strike="noStrike" cap="none" dirty="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(name))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9"/>
          <p:cNvSpPr/>
          <p:nvPr/>
        </p:nvSpPr>
        <p:spPr>
          <a:xfrm>
            <a:off x="1324290" y="4558739"/>
            <a:ext cx="3521413" cy="61809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63475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1" i="0" u="none" strike="noStrike" cap="none" dirty="0">
                <a:solidFill>
                  <a:srgbClr val="273239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 sz="1200" b="0" i="0" u="none" strike="noStrike" cap="none" dirty="0">
              <a:solidFill>
                <a:srgbClr val="27323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Enter your name: GFG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73239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273239"/>
                </a:solidFill>
                <a:latin typeface="Consolas"/>
                <a:ea typeface="Consolas"/>
                <a:cs typeface="Consolas"/>
                <a:sym typeface="Consolas"/>
              </a:rPr>
              <a:t> Hello, GFG</a:t>
            </a:r>
            <a:r>
              <a:rPr lang="en-US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942</TotalTime>
  <Words>1123</Words>
  <Application>Microsoft Office PowerPoint</Application>
  <PresentationFormat>Widescreen</PresentationFormat>
  <Paragraphs>204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Calibri Light</vt:lpstr>
      <vt:lpstr>Consolas</vt:lpstr>
      <vt:lpstr>Lato</vt:lpstr>
      <vt:lpstr>Arial</vt:lpstr>
      <vt:lpstr>Noto Sans Symbols</vt:lpstr>
      <vt:lpstr>Calibri</vt:lpstr>
      <vt:lpstr>Times New Roman</vt:lpstr>
      <vt:lpstr>Office Theme</vt:lpstr>
      <vt:lpstr>    Topics Covered:    Fundamentals, Working with Data, Input and output, and Built-In Functions  </vt:lpstr>
      <vt:lpstr>PowerPoint Presentation</vt:lpstr>
      <vt:lpstr>Fundamentals of Python</vt:lpstr>
      <vt:lpstr>                         Data Types</vt:lpstr>
      <vt:lpstr>                              Data Types</vt:lpstr>
      <vt:lpstr>                     Working With Data</vt:lpstr>
      <vt:lpstr>                    Working With Data</vt:lpstr>
      <vt:lpstr>              Input and Output in Python </vt:lpstr>
      <vt:lpstr>               Input and Output in Python </vt:lpstr>
      <vt:lpstr>           Input and Output in Python</vt:lpstr>
      <vt:lpstr>                       Built-In Functions</vt:lpstr>
      <vt:lpstr>                    Built-In Functions</vt:lpstr>
      <vt:lpstr>                  Built-In Functions</vt:lpstr>
      <vt:lpstr>        Some technical interview questions: </vt:lpstr>
      <vt:lpstr>                                                        Practice Questions:-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Tripti lamba</cp:lastModifiedBy>
  <cp:revision>5</cp:revision>
  <dcterms:created xsi:type="dcterms:W3CDTF">2019-01-09T10:33:58Z</dcterms:created>
  <dcterms:modified xsi:type="dcterms:W3CDTF">2023-09-12T17:46:32Z</dcterms:modified>
</cp:coreProperties>
</file>