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79" r:id="rId2"/>
    <p:sldId id="257" r:id="rId3"/>
    <p:sldId id="258" r:id="rId4"/>
    <p:sldId id="259" r:id="rId5"/>
    <p:sldId id="260" r:id="rId6"/>
    <p:sldId id="274" r:id="rId7"/>
    <p:sldId id="261" r:id="rId8"/>
    <p:sldId id="275" r:id="rId9"/>
    <p:sldId id="276" r:id="rId10"/>
    <p:sldId id="277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tgal1r9p94na4u8rUTtKBdLcH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3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4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3921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ccfe4760b_0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1ccfe4760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ccfe4760b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11ccfe4760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fc73d7cc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12fc73d7cc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fc73d7cc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12fc73d7cc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fd9083d10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12fd9083d1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09d4856ba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1309d4856b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ccfe4760b_0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11ccfe4760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0e2d0051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130e2d005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ccfe4760b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11ccfe4760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ccfe4760b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11ccfe4760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ccfe4760b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11ccfe4760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ccfe4760b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11ccfe4760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0e2d00517_2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130e2d00517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fc73d7cc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12fc73d7c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5686-B2E7-CB3B-84A1-3FCD07E67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1B062-36DC-2B27-98A0-70724D461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DC5F-7493-F29A-0A06-EC38FF1C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62781-06F0-266C-08FD-838F0239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F42B-F511-4398-8A28-A97A6A71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4138-D14E-F944-6E3A-3FE0317D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5FE79-500C-6E81-8470-CE1341E47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8BB5-AC3F-01A0-EC7B-2BE58421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EB72B-2320-A5AE-E9FF-F30CA49E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996DA-796C-C2D1-AA01-225C121A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1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AB2EE-8367-6F31-B467-D74A4EBE7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1F242-AEDA-109B-9182-7D7F426F8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46DF3-3317-EFD9-7D8D-91A07901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0AB6-7F81-E02D-9A86-6CAD2629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2C77C-694F-2343-9D6E-2FC09D2C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7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87F9-E7F7-F4EF-3EA3-1ED1032E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1EEE-F93D-4296-B07C-D77B5E7E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33699-D1F3-AEC6-270C-C7A81698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A9BD2-C2EE-AD52-D388-8FC82015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4309E-DE17-85B0-A29E-6A09184F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16F0-D1C7-B77A-8531-6EE40A84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B27D-4768-E5D9-FDB9-6B41C1163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5FC3-B9CD-6B00-6C89-8903C72E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9502-6AC1-4DEA-6B70-72C49DFC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B480-4F10-C984-464B-7DA92884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7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4687-F1AD-995C-6258-D1F4E25E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7709-58CE-A5AF-09CF-9A7DDA0C8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5D945-FB60-4C97-FFE7-502DD020E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05900-439C-55D1-E311-92E5A0EB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449B7-CE4D-258E-C33A-A18EE7B9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B6B4B-5C73-3302-467D-DB846591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C891-0D3A-13F7-E36C-7CEF0CD9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4D714-DF41-FF66-D657-1C396CEFF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D568C-4668-71FB-E31F-B98D5F31D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AD8FC-0B02-1470-B9ED-2418B41BA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0B546-5BD3-8E0B-3312-A01830CD5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81EE2-F61C-6586-413C-D1D68DAD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6D76A-C14C-E90B-9E45-CF1390B6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357E3-B8A9-D82B-407B-5E6A529F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7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3C85-D9FE-A3C5-603E-6F67CE8E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997A8-3BFD-330D-04B3-0921F2F3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2022A-F208-D372-7BE4-6D97159F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98FFA-A9C7-70AD-8526-3383D125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8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7C24-FEE3-E64C-8886-4AADE5B3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754C3-5ABB-3FA2-ACD0-B5FD7C3E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B9749-07A1-7A89-C3F4-2A4872A6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8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FD57-4ECE-8041-F5D0-B81FA780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0B80-9D42-0966-8D27-5E8191EC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7C50-B51C-5E56-73AD-97F5EA5F6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B114C-1B9D-07CB-4C6C-527D102D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9F545-48BB-7CD8-F585-8E584098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C41FB-C807-1174-5EA4-CCCAA9CE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4170-EA78-CCDE-F8C8-7BD93B86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09203-E7D2-842E-C59B-AAAA762B8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60ABF-C4C2-6787-A0C0-553BC0978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F0D1D-2B52-F0B1-E750-9D51C99C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FA296-0B65-B9A1-CBF0-C7003777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2E43D-B2DC-EFAB-D4EC-79938F3B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449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E00A-BF2F-E81B-AED2-52DE4F52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7F779-7EF3-9FFD-A972-F5B0920B6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82AC8-25AF-DA8F-AC0B-AD2455AE9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3ADCA-E029-691E-3D0A-62A5B6B0C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E905-1A8A-FFFA-B974-03B565D48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problems/implement-magic-dictionary/" TargetMode="External"/><Relationship Id="rId13" Type="http://schemas.openxmlformats.org/officeDocument/2006/relationships/hyperlink" Target="https://www.codechef.com/problems/SLICE_PY" TargetMode="External"/><Relationship Id="rId3" Type="http://schemas.openxmlformats.org/officeDocument/2006/relationships/hyperlink" Target="https://www.hackerrank.com/challenges/python-lists/problem" TargetMode="External"/><Relationship Id="rId7" Type="http://schemas.openxmlformats.org/officeDocument/2006/relationships/hyperlink" Target="https://www.hackerrank.com/challenges/no-idea/problem" TargetMode="External"/><Relationship Id="rId12" Type="http://schemas.openxmlformats.org/officeDocument/2006/relationships/hyperlink" Target="https://leetcode.com/problems/3sum/" TargetMode="External"/><Relationship Id="rId17" Type="http://schemas.openxmlformats.org/officeDocument/2006/relationships/hyperlink" Target="https://www.codechef.com/problems/TNP504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www.codechef.com/problems/LOSTN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rank.com/challenges/py-introduction-to-sets/problem" TargetMode="External"/><Relationship Id="rId11" Type="http://schemas.openxmlformats.org/officeDocument/2006/relationships/hyperlink" Target="https://leetcode.com/problems/third-maximum-number/" TargetMode="External"/><Relationship Id="rId5" Type="http://schemas.openxmlformats.org/officeDocument/2006/relationships/hyperlink" Target="https://www.hackerrank.com/challenges/30-dictionaries-and-maps/problem" TargetMode="External"/><Relationship Id="rId15" Type="http://schemas.openxmlformats.org/officeDocument/2006/relationships/hyperlink" Target="https://www.codechef.com/problems/ENCJMAY3" TargetMode="External"/><Relationship Id="rId10" Type="http://schemas.openxmlformats.org/officeDocument/2006/relationships/hyperlink" Target="https://leetcode.com/problems/median-of-two-sorted-arrays/" TargetMode="External"/><Relationship Id="rId4" Type="http://schemas.openxmlformats.org/officeDocument/2006/relationships/hyperlink" Target="https://www.hackerrank.com/challenges/python-tuples/problem" TargetMode="External"/><Relationship Id="rId9" Type="http://schemas.openxmlformats.org/officeDocument/2006/relationships/hyperlink" Target="https://leetcode.com/problems/longest-mountain-in-array/" TargetMode="External"/><Relationship Id="rId14" Type="http://schemas.openxmlformats.org/officeDocument/2006/relationships/hyperlink" Target="https://www.codechef.com/problems/LISTLI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7932-0556-E987-4736-9F6B2C5C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461434"/>
            <a:ext cx="10337800" cy="4999565"/>
          </a:xfrm>
        </p:spPr>
        <p:txBody>
          <a:bodyPr>
            <a:normAutofit/>
          </a:bodyPr>
          <a:lstStyle/>
          <a:p>
            <a:pPr algn="ctr"/>
            <a:br>
              <a:rPr lang="en-IN" sz="2000" b="1" dirty="0"/>
            </a:br>
            <a:br>
              <a:rPr lang="en-IN" sz="1600" dirty="0"/>
            </a:br>
            <a:br>
              <a:rPr lang="en-IN" sz="1600" b="1" dirty="0"/>
            </a:br>
            <a:br>
              <a:rPr lang="en-IN" sz="2000" dirty="0"/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Covered: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ist, Range, Tuples, Dictionaries, Set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A9E06E-CB86-2A6D-DECE-3CC8A00C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All images">
            <a:extLst>
              <a:ext uri="{FF2B5EF4-FFF2-40B4-BE49-F238E27FC236}">
                <a16:creationId xmlns:a16="http://schemas.microsoft.com/office/drawing/2014/main" id="{18CD144E-B711-43F9-087A-A57084F9D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149" y="461434"/>
            <a:ext cx="1102632" cy="79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BEF0F-D319-700F-7805-75812D4DD365}"/>
              </a:ext>
            </a:extLst>
          </p:cNvPr>
          <p:cNvSpPr txBox="1"/>
          <p:nvPr/>
        </p:nvSpPr>
        <p:spPr>
          <a:xfrm>
            <a:off x="586619" y="540195"/>
            <a:ext cx="480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Semester: 3rd </a:t>
            </a:r>
            <a:br>
              <a:rPr lang="en-US" sz="1800" b="1" dirty="0"/>
            </a:br>
            <a:r>
              <a:rPr lang="en-US" sz="1800" b="1" dirty="0"/>
              <a:t>Paper code: AIML203</a:t>
            </a:r>
            <a:br>
              <a:rPr lang="en-US" sz="1800" b="1" dirty="0"/>
            </a:br>
            <a:r>
              <a:rPr lang="en-US" sz="1800" b="1" dirty="0"/>
              <a:t>Subject: Foundations of Data Science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01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E7AC-EE09-5435-04C0-92BE9075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0"/>
            <a:ext cx="10515600" cy="816429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02600-22AA-1853-A51F-D649EDC5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588736"/>
            <a:ext cx="11332029" cy="599530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clear() method empties the list but list still remains</a:t>
            </a:r>
          </a:p>
          <a:p>
            <a:pPr marL="11430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thislist.clear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)----[]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Sort List Alphanumerically-sort()</a:t>
            </a:r>
          </a:p>
          <a:p>
            <a:pPr marL="114300" indent="0">
              <a:buNone/>
            </a:pP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["orange", "mango", "kiwi", "pineapple", "banana"]</a:t>
            </a:r>
          </a:p>
          <a:p>
            <a:pPr marL="114300" indent="0">
              <a:buNone/>
            </a:pP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thislist.sort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114300" indent="0">
              <a:buNone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---['banana', 'kiwi', 'mango', 'orange', 'pineapple’]</a:t>
            </a:r>
          </a:p>
          <a:p>
            <a:pPr marL="114300" indent="0">
              <a:buNone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Descending</a:t>
            </a:r>
          </a:p>
          <a:p>
            <a:pPr marL="114300" indent="0">
              <a:buNone/>
            </a:pPr>
            <a:r>
              <a:rPr lang="en-IN" dirty="0" err="1"/>
              <a:t>thislist</a:t>
            </a:r>
            <a:r>
              <a:rPr lang="en-IN" dirty="0"/>
              <a:t> = ["orange", "mango", "kiwi", "pineapple", "banana"]</a:t>
            </a:r>
          </a:p>
          <a:p>
            <a:pPr marL="114300" indent="0">
              <a:buNone/>
            </a:pPr>
            <a:r>
              <a:rPr lang="en-IN" dirty="0" err="1"/>
              <a:t>thislist.sort</a:t>
            </a:r>
            <a:r>
              <a:rPr lang="en-IN" dirty="0"/>
              <a:t>(reverse = True)</a:t>
            </a:r>
          </a:p>
          <a:p>
            <a:pPr marL="114300" indent="0">
              <a:buNone/>
            </a:pPr>
            <a:r>
              <a:rPr lang="en-IN" dirty="0"/>
              <a:t>print(</a:t>
            </a:r>
            <a:r>
              <a:rPr lang="en-IN" dirty="0" err="1"/>
              <a:t>thislist</a:t>
            </a:r>
            <a:r>
              <a:rPr lang="en-IN" dirty="0"/>
              <a:t>)---['pineapple', 'orange', 'mango', 'kiwi', 'banana']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45F07-F678-17E7-5DE8-A147ED1E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7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ccfe4760b_0_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114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Range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6" name="Google Shape;146;g11ccfe4760b_0_129"/>
          <p:cNvSpPr txBox="1">
            <a:spLocks noGrp="1"/>
          </p:cNvSpPr>
          <p:nvPr>
            <p:ph idx="1"/>
          </p:nvPr>
        </p:nvSpPr>
        <p:spPr>
          <a:xfrm>
            <a:off x="838200" y="15552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5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range()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function returns a sequence of numbers, starting from 0 by default, and increments by 1 (by default), and stops before a specified number.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Syntax: range</a:t>
            </a:r>
            <a:r>
              <a:rPr lang="en-US" sz="2500" i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(start, stop, step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US" sz="2500" b="1" i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start: 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Optional. An integer number specifying at which position to start. Default is 0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US" sz="2500" b="1" i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stop:</a:t>
            </a:r>
            <a:r>
              <a:rPr lang="en-US" sz="2500" i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Required. An integer number specifying at which position to stop.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US" sz="2500" b="1" i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step:</a:t>
            </a:r>
            <a:r>
              <a:rPr lang="en-US" sz="2500" i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Optional. An integer number specifying the incrementation. Default is 1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11ccfe4760b_0_1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0e2d00517_2_44"/>
          <p:cNvSpPr txBox="1">
            <a:spLocks noGrp="1"/>
          </p:cNvSpPr>
          <p:nvPr>
            <p:ph type="title"/>
          </p:nvPr>
        </p:nvSpPr>
        <p:spPr>
          <a:xfrm>
            <a:off x="838200" y="136550"/>
            <a:ext cx="10515600" cy="7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114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b="1" dirty="0">
                <a:solidFill>
                  <a:srgbClr val="FF0000"/>
                </a:solidFill>
              </a:rPr>
              <a:t>Range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53" name="Google Shape;153;g130e2d00517_2_44"/>
          <p:cNvSpPr txBox="1">
            <a:spLocks noGrp="1"/>
          </p:cNvSpPr>
          <p:nvPr>
            <p:ph idx="1"/>
          </p:nvPr>
        </p:nvSpPr>
        <p:spPr>
          <a:xfrm>
            <a:off x="838200" y="814972"/>
            <a:ext cx="10515600" cy="6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2200" b="1" dirty="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2200" dirty="0" err="1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dirty="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range(0, 30, 3):</a:t>
            </a:r>
            <a:endParaRPr sz="2200" dirty="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print(</a:t>
            </a:r>
            <a:r>
              <a:rPr lang="en-US" sz="2200" dirty="0" err="1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dirty="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end=" ")</a:t>
            </a:r>
            <a:endParaRPr sz="2200" dirty="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print()</a:t>
            </a:r>
            <a:endParaRPr sz="2200" dirty="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using range to print number divisible by 5</a:t>
            </a:r>
            <a:endParaRPr sz="2200" dirty="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2200" dirty="0" err="1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dirty="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range(0, 50, 5):</a:t>
            </a:r>
            <a:endParaRPr sz="2200" dirty="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print(</a:t>
            </a:r>
            <a:r>
              <a:rPr lang="en-US" sz="2200" dirty="0" err="1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dirty="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end=" ")</a:t>
            </a:r>
            <a:endParaRPr sz="2200" dirty="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dirty="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 :</a:t>
            </a:r>
            <a:r>
              <a:rPr lang="en-US" sz="2200" dirty="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 dirty="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0 3 6 9 12 15 18 21 24 27 </a:t>
            </a:r>
            <a:endParaRPr sz="2200" dirty="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0 5 10 15 20 25 30 35 40 45</a:t>
            </a:r>
            <a:endParaRPr sz="2200" dirty="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200" dirty="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130e2d00517_2_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55" name="Google Shape;155;g130e2d00517_2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200" y="1579462"/>
            <a:ext cx="4638726" cy="43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fc73d7cc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8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114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b="1" dirty="0">
                <a:solidFill>
                  <a:srgbClr val="FF0000"/>
                </a:solidFill>
              </a:rPr>
              <a:t>Tuple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61" name="Google Shape;161;g12fc73d7cc5_0_0"/>
          <p:cNvSpPr txBox="1">
            <a:spLocks noGrp="1"/>
          </p:cNvSpPr>
          <p:nvPr>
            <p:ph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b="1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Tuples</a:t>
            </a:r>
            <a:r>
              <a:rPr lang="en-US" sz="25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are used to store multiple items in a single variable.</a:t>
            </a:r>
            <a:endParaRPr sz="25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Tuple is one of 4 built-in data types in Python used to store collection of data.</a:t>
            </a:r>
            <a:endParaRPr sz="25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Tuples are written with round brackets.</a:t>
            </a:r>
            <a:endParaRPr sz="25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Tuple items are ordered, unchangeable, and allow duplicate values.</a:t>
            </a:r>
            <a:endParaRPr sz="25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Tuple items are indexed, the first item has index </a:t>
            </a:r>
            <a:r>
              <a:rPr lang="en-US" sz="2500" dirty="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[0]</a:t>
            </a:r>
            <a:r>
              <a:rPr lang="en-US" sz="25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the second item has index </a:t>
            </a:r>
            <a:r>
              <a:rPr lang="en-US" sz="2500" dirty="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en-US" sz="25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etc.</a:t>
            </a:r>
            <a:endParaRPr sz="25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Ways to create a Tuple: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873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dirty="0" err="1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thistuple</a:t>
            </a:r>
            <a:r>
              <a:rPr lang="en-US" sz="25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lang="en-US" sz="2500" dirty="0">
                <a:solidFill>
                  <a:srgbClr val="A52A2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"apple"</a:t>
            </a:r>
            <a:r>
              <a:rPr lang="en-US" sz="25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500" dirty="0">
                <a:solidFill>
                  <a:srgbClr val="A52A2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"banana"</a:t>
            </a:r>
            <a:r>
              <a:rPr lang="en-US" sz="25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500" dirty="0">
                <a:solidFill>
                  <a:srgbClr val="A52A2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"cherry"</a:t>
            </a:r>
            <a:r>
              <a:rPr lang="en-US" sz="25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500"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dirty="0" err="1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thistuple</a:t>
            </a:r>
            <a:r>
              <a:rPr lang="en-US" sz="25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500" dirty="0">
                <a:solidFill>
                  <a:srgbClr val="A52A2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"apple"</a:t>
            </a:r>
            <a:r>
              <a:rPr lang="en-US" sz="25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500" dirty="0">
                <a:solidFill>
                  <a:srgbClr val="A52A2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"banana"</a:t>
            </a:r>
            <a:r>
              <a:rPr lang="en-US" sz="25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500" dirty="0">
                <a:solidFill>
                  <a:srgbClr val="A52A2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"cherry"</a:t>
            </a:r>
            <a:endParaRPr sz="2500"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dirty="0" err="1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thistuple</a:t>
            </a:r>
            <a:r>
              <a:rPr lang="en-US" sz="25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500" dirty="0">
                <a:solidFill>
                  <a:srgbClr val="CC412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“apple”</a:t>
            </a:r>
            <a:r>
              <a:rPr lang="en-US" sz="25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25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12fc73d7cc5_0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ccfe4760b_0_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114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Tuple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8" name="Google Shape;168;g11ccfe4760b_0_1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Deleting Tuple:</a:t>
            </a:r>
            <a:endParaRPr sz="2200" b="1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Unlike lists, the tuple items cannot be deleted by using the </a:t>
            </a:r>
            <a:r>
              <a:rPr lang="en-US" sz="22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del</a:t>
            </a:r>
            <a:r>
              <a:rPr lang="en-US" sz="22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keyword as tuples are immutable. To delete an entire tuple, we can use the </a:t>
            </a:r>
            <a:r>
              <a:rPr lang="en-US" sz="22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del</a:t>
            </a:r>
            <a:r>
              <a:rPr lang="en-US" sz="22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keyword with the tuple name.</a:t>
            </a:r>
            <a:endParaRPr sz="220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Update Tuple:</a:t>
            </a:r>
            <a:endParaRPr sz="22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You can convert the tuple into a list, change the list, and convert the list back into a tuple.</a:t>
            </a:r>
            <a:endParaRPr sz="2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 = (</a:t>
            </a:r>
            <a:r>
              <a:rPr lang="en-US" sz="22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"apple"</a:t>
            </a: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"banana"</a:t>
            </a: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"cherry"</a:t>
            </a: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 = </a:t>
            </a:r>
            <a:r>
              <a:rPr lang="en-US" sz="22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(x)</a:t>
            </a:r>
            <a:endParaRPr sz="2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y[</a:t>
            </a:r>
            <a:r>
              <a:rPr lang="en-US" sz="22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-US" sz="22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"kiwi"</a:t>
            </a:r>
            <a:endParaRPr sz="2200">
              <a:solidFill>
                <a:srgbClr val="A52A2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 = </a:t>
            </a:r>
            <a:r>
              <a:rPr lang="en-US" sz="22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tuple</a:t>
            </a: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(y)</a:t>
            </a:r>
            <a:endParaRPr sz="2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(x)</a:t>
            </a:r>
            <a:endParaRPr sz="2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/>
          </a:p>
        </p:txBody>
      </p:sp>
      <p:sp>
        <p:nvSpPr>
          <p:cNvPr id="169" name="Google Shape;169;g11ccfe4760b_0_1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ccfe4760b_0_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Dictionaries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5" name="Google Shape;175;g11ccfe4760b_0_141"/>
          <p:cNvSpPr txBox="1">
            <a:spLocks noGrp="1"/>
          </p:cNvSpPr>
          <p:nvPr>
            <p:ph idx="1"/>
          </p:nvPr>
        </p:nvSpPr>
        <p:spPr>
          <a:xfrm>
            <a:off x="573975" y="16094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Dictionaries are the built-in data types in python that stores the values in key-value pair.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dictionary is a collection which is ordered*, changeable and do not allow duplicates.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Dictionary keys must be </a:t>
            </a:r>
            <a:r>
              <a:rPr lang="en-US" sz="2500" i="1">
                <a:latin typeface="Times New Roman"/>
                <a:ea typeface="Times New Roman"/>
                <a:cs typeface="Times New Roman"/>
                <a:sym typeface="Times New Roman"/>
              </a:rPr>
              <a:t>unique: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A key in a dictionary is like an index in list.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Keys can be of any data types as long as it is </a:t>
            </a:r>
            <a:r>
              <a:rPr lang="en-US" sz="2500" i="1">
                <a:latin typeface="Times New Roman"/>
                <a:ea typeface="Times New Roman"/>
                <a:cs typeface="Times New Roman"/>
                <a:sym typeface="Times New Roman"/>
              </a:rPr>
              <a:t>immutable.</a:t>
            </a:r>
            <a:endParaRPr sz="25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There are three main ways to create a dictionary in Python: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Construct a python dictionary (using the curly braces)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Construct a dictionary from a list of key, value </a:t>
            </a:r>
            <a:r>
              <a:rPr lang="en-US" sz="2500" i="1">
                <a:latin typeface="Times New Roman"/>
                <a:ea typeface="Times New Roman"/>
                <a:cs typeface="Times New Roman"/>
                <a:sym typeface="Times New Roman"/>
              </a:rPr>
              <a:t>pairs    </a:t>
            </a:r>
            <a:endParaRPr sz="25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Construct a dictionary from two lists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Example: dict5 = {('a' : 'apple')}</a:t>
            </a:r>
            <a:r>
              <a:rPr lang="en-US" sz="2500" i="1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</a:t>
            </a:r>
            <a:endParaRPr sz="25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5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11ccfe4760b_0_1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77" name="Google Shape;177;g11ccfe4760b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300" y="3855900"/>
            <a:ext cx="3927452" cy="267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fc73d7cc5_0_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Dictionaries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3" name="Google Shape;183;g12fc73d7cc5_0_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Empty Dictionary: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Create and empty dictionary by using {}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Access: </a:t>
            </a:r>
            <a:r>
              <a:rPr lang="en-US" sz="22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values can be accessed in the dictionary by using the keys as keys are unique in the dictionary.</a:t>
            </a:r>
            <a:endParaRPr sz="220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Add:</a:t>
            </a:r>
            <a:r>
              <a:rPr lang="en-US" sz="22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dictionary is a mutable data type, and its values can be updated by using the specific keys. </a:t>
            </a:r>
            <a:r>
              <a:rPr lang="en-US" sz="22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Dict[key] = value</a:t>
            </a:r>
            <a:r>
              <a:rPr lang="en-US" sz="22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Update:</a:t>
            </a:r>
            <a:r>
              <a:rPr lang="en-US" sz="22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update() method is also used to update an existing value.</a:t>
            </a:r>
            <a:endParaRPr sz="220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Delete:</a:t>
            </a:r>
            <a:r>
              <a:rPr lang="en-US" sz="22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items of the dictionary can be deleted by using the </a:t>
            </a:r>
            <a:r>
              <a:rPr lang="en-US" sz="22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del</a:t>
            </a:r>
            <a:r>
              <a:rPr lang="en-US" sz="22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keyword </a:t>
            </a:r>
            <a:r>
              <a:rPr lang="en-US" sz="2200" b="1">
                <a:solidFill>
                  <a:srgbClr val="00669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del</a:t>
            </a:r>
            <a:r>
              <a:rPr lang="en-US" sz="22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dictionary_name [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key]</a:t>
            </a:r>
            <a:r>
              <a:rPr lang="en-US" sz="22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    </a:t>
            </a:r>
            <a:endParaRPr sz="220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12fc73d7cc5_0_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fc73d7cc5_0_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114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Set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0" name="Google Shape;190;g12fc73d7cc5_0_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Sets are used to store multiple items in a single variable.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95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set is a collection which is </a:t>
            </a:r>
            <a:r>
              <a:rPr lang="en-US" sz="2500" i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unordered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500" i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unchangeable*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2500" i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unindexed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95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Sets cannot have two items with the same value.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955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create a set: 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thisset = {</a:t>
            </a:r>
            <a:r>
              <a:rPr lang="en-US" sz="25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"apple"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5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"banana"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500">
                <a:solidFill>
                  <a:srgbClr val="A5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"cherry"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C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(thisset)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You cannot access items in a set by referring to an index or a key.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But you can loop through the set items using a </a:t>
            </a:r>
            <a:r>
              <a:rPr lang="en-US" sz="25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loop, or ask if a specified value is present in a set, by using the </a:t>
            </a:r>
            <a:r>
              <a:rPr lang="en-US" sz="25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keyword.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12fc73d7cc5_0_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fd9083d10_0_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114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Set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7" name="Google Shape;197;g12fd9083d10_0_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98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 item: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add one item to a set use the </a:t>
            </a:r>
            <a:r>
              <a:rPr lang="en-US" sz="2500">
                <a:solidFill>
                  <a:srgbClr val="DC1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add()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method.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Remove item: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remove an item in a set, use the </a:t>
            </a:r>
            <a:r>
              <a:rPr lang="en-US" sz="2500">
                <a:solidFill>
                  <a:srgbClr val="DC1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remove()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or the </a:t>
            </a:r>
            <a:r>
              <a:rPr lang="en-US" sz="2500">
                <a:solidFill>
                  <a:srgbClr val="DC1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discard()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method.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5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Join set: 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several ways to join two or more sets in Python.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lang="en-US" sz="25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union()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method that returns a new set containing all items from both sets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solidFill>
                  <a:srgbClr val="DC14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update()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method that inserts all the items from one set into another: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g12fd9083d10_0_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09d4856ba_0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1">
                <a:solidFill>
                  <a:srgbClr val="FF0000"/>
                </a:solidFill>
              </a:rPr>
              <a:t>Questions asked by companies:-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204" name="Google Shape;204;g1309d4856ba_0_1"/>
          <p:cNvSpPr txBox="1">
            <a:spLocks noGrp="1"/>
          </p:cNvSpPr>
          <p:nvPr>
            <p:ph idx="1"/>
          </p:nvPr>
        </p:nvSpPr>
        <p:spPr>
          <a:xfrm>
            <a:off x="838200" y="1566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1980"/>
              </a:spcBef>
              <a:spcAft>
                <a:spcPts val="0"/>
              </a:spcAft>
              <a:buClr>
                <a:srgbClr val="273239"/>
              </a:buClr>
              <a:buSzPts val="2200"/>
              <a:buFont typeface="Times New Roman"/>
              <a:buChar char="•"/>
            </a:pPr>
            <a:r>
              <a:rPr lang="en-US" sz="2200" b="1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are the benefits of using Python language as a tool in the present scenario?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200"/>
              <a:buFont typeface="Times New Roman"/>
              <a:buChar char="•"/>
            </a:pPr>
            <a:r>
              <a:rPr lang="en-US" sz="2200" b="1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Which sorting technique is used by sort() and sorted() functions of python?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200"/>
              <a:buFont typeface="Times New Roman"/>
              <a:buChar char="•"/>
            </a:pPr>
            <a:r>
              <a:rPr lang="en-US" sz="2200" b="1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Python a compiled language or an interpreted language?</a:t>
            </a:r>
            <a:endParaRPr sz="2200" b="1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200"/>
              <a:buFont typeface="Times New Roman"/>
              <a:buChar char="•"/>
            </a:pPr>
            <a:r>
              <a:rPr lang="en-US" sz="2200" b="1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How are arguments passed by value or by reference in Python?</a:t>
            </a:r>
            <a:endParaRPr sz="2200" b="1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200"/>
              <a:buFont typeface="Times New Roman"/>
              <a:buChar char="•"/>
            </a:pPr>
            <a:r>
              <a:rPr lang="en-US" sz="2200" b="1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Tuple Comprehension? If yes, how and if not why?</a:t>
            </a:r>
            <a:endParaRPr sz="2200" b="1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Times New Roman"/>
              <a:buChar char="•"/>
            </a:pPr>
            <a:r>
              <a:rPr lang="en-US" sz="2200" b="1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to check if a key exists in a dictionary?</a:t>
            </a:r>
            <a:endParaRPr sz="2200" b="1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Times New Roman"/>
              <a:buChar char="•"/>
            </a:pPr>
            <a:r>
              <a:rPr lang="en-US" sz="2200" b="1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Does converting an object to a set maintain the object’s order?</a:t>
            </a:r>
            <a:endParaRPr sz="2200" b="1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Times New Roman"/>
              <a:buChar char="•"/>
            </a:pPr>
            <a:r>
              <a:rPr lang="en-US" sz="2200" b="1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difference between / and // in Python?</a:t>
            </a:r>
            <a:endParaRPr sz="2200" b="1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g1309d4856ba_0_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idx="1"/>
          </p:nvPr>
        </p:nvSpPr>
        <p:spPr>
          <a:xfrm>
            <a:off x="838200" y="1115327"/>
            <a:ext cx="10515600" cy="50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Prerequisite of the topic:</a:t>
            </a:r>
            <a:endParaRPr sz="2500"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variables, Numbers, string, type conversion etc..</a:t>
            </a:r>
            <a:endParaRPr sz="25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endParaRPr sz="25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of the topic: </a:t>
            </a:r>
            <a:endParaRPr sz="2500"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differentiate among the different built-in data types in python.</a:t>
            </a:r>
            <a:endParaRPr sz="22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rgbClr val="2A2A2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understand and be able to implement it in real life situations.</a:t>
            </a:r>
            <a:endParaRPr sz="2200">
              <a:solidFill>
                <a:srgbClr val="2A2A2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 of the topic: </a:t>
            </a:r>
            <a:endParaRPr sz="2500"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To familiarise students with built-in data types available in python so that students should apply appropriate data structure for given problem.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endParaRPr sz="25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00"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ccfe4760b_0_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Worksheet Questions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1" name="Google Shape;211;g11ccfe4760b_0_147"/>
          <p:cNvSpPr txBox="1">
            <a:spLocks noGrp="1"/>
          </p:cNvSpPr>
          <p:nvPr>
            <p:ph idx="1"/>
          </p:nvPr>
        </p:nvSpPr>
        <p:spPr>
          <a:xfrm>
            <a:off x="838200" y="1527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AutoNum type="arabicPeriod"/>
            </a:pPr>
            <a:r>
              <a:rPr lang="en-US" sz="22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​​</a:t>
            </a:r>
            <a:r>
              <a:rPr lang="en-US" sz="2200" u="sng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https://www.hackerrank.com/challenges/python-lists/problem</a:t>
            </a:r>
            <a:endParaRPr sz="2200" dirty="0">
              <a:solidFill>
                <a:srgbClr val="1155CC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AutoNum type="arabicPeriod"/>
            </a:pPr>
            <a:r>
              <a:rPr lang="en-US" sz="2200" u="sng" dirty="0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https://www.hackerrank.com/challenges/python-tuples/problem</a:t>
            </a:r>
            <a:endParaRPr sz="2200" dirty="0">
              <a:solidFill>
                <a:srgbClr val="1155CC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AutoNum type="arabicPeriod"/>
            </a:pPr>
            <a:r>
              <a:rPr lang="en-US" sz="2200" u="sng" dirty="0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https://www.hackerrank.com/challenges/30-dictionaries-and-maps/problem</a:t>
            </a:r>
            <a:endParaRPr sz="2200" dirty="0">
              <a:solidFill>
                <a:srgbClr val="1155CC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AutoNum type="arabicPeriod"/>
            </a:pPr>
            <a:r>
              <a:rPr lang="en-US" sz="2200" u="sng" dirty="0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https://www.hackerrank.com/challenges/py-introduction-to-sets/problem</a:t>
            </a:r>
            <a:endParaRPr sz="2200" dirty="0">
              <a:solidFill>
                <a:srgbClr val="1155CC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AutoNum type="arabicPeriod"/>
            </a:pPr>
            <a:r>
              <a:rPr lang="en-US" sz="2200" u="sng" dirty="0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https://www.hackerrank.com/challenges/no-idea/problem</a:t>
            </a:r>
            <a:endParaRPr sz="2200" dirty="0">
              <a:solidFill>
                <a:srgbClr val="1155CC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AutoNum type="arabicPeriod"/>
            </a:pPr>
            <a:r>
              <a:rPr lang="en-US" sz="2200" u="sng" dirty="0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https://leetcode.com/problems/implement-magic-dictionary/</a:t>
            </a:r>
            <a:endParaRPr sz="2200" dirty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AutoNum type="arabicPeriod"/>
            </a:pPr>
            <a:r>
              <a:rPr lang="en-US" sz="2200" b="1" u="sng" dirty="0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https://leetcode.com/problems/longest-mountain-in-array/</a:t>
            </a:r>
            <a:endParaRPr sz="2200" dirty="0">
              <a:solidFill>
                <a:srgbClr val="1155CC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AutoNum type="arabicPeriod"/>
            </a:pPr>
            <a:r>
              <a:rPr lang="en-US" sz="2200" b="1" u="sng" dirty="0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https://leetcode.com/problems/median-of-two-sorted-arrays/</a:t>
            </a:r>
            <a:endParaRPr sz="2200" dirty="0">
              <a:solidFill>
                <a:srgbClr val="1155CC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AutoNum type="arabicPeriod"/>
            </a:pPr>
            <a:r>
              <a:rPr lang="en-US" sz="2200" b="1" u="sng" dirty="0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https://leetcode.com/problems/third-maximum-number/</a:t>
            </a:r>
            <a:endParaRPr sz="2200" dirty="0">
              <a:solidFill>
                <a:srgbClr val="1155CC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AutoNum type="arabicPeriod"/>
            </a:pPr>
            <a:r>
              <a:rPr lang="en-US" sz="2200" b="1" u="sng" dirty="0">
                <a:solidFill>
                  <a:srgbClr val="1155CC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https://leetcode.com/problems/3sum/</a:t>
            </a:r>
            <a:endParaRPr sz="2200" dirty="0">
              <a:solidFill>
                <a:srgbClr val="1155CC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AutoNum type="arabicPeriod"/>
            </a:pPr>
            <a:r>
              <a:rPr lang="en-US" sz="2200" u="sng" dirty="0">
                <a:solidFill>
                  <a:srgbClr val="1155CC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https://www.codechef.com/problems/SLICE_PY</a:t>
            </a:r>
            <a:endParaRPr sz="2200" dirty="0">
              <a:solidFill>
                <a:srgbClr val="1155CC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AutoNum type="arabicPeriod"/>
            </a:pPr>
            <a:r>
              <a:rPr lang="en-US" sz="2200" u="sng" dirty="0">
                <a:solidFill>
                  <a:srgbClr val="1155CC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https://www.codechef.com/problems/LISTLIST</a:t>
            </a:r>
            <a:endParaRPr sz="2200" dirty="0">
              <a:solidFill>
                <a:srgbClr val="1155CC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AutoNum type="arabicPeriod"/>
            </a:pPr>
            <a:r>
              <a:rPr lang="en-US" sz="2200" u="sng" dirty="0">
                <a:solidFill>
                  <a:srgbClr val="1155CC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https://www.codechef.com/problems/ENCJMAY3</a:t>
            </a:r>
            <a:endParaRPr sz="2200" dirty="0">
              <a:solidFill>
                <a:srgbClr val="1155CC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AutoNum type="arabicPeriod"/>
            </a:pPr>
            <a:r>
              <a:rPr lang="en-US" sz="2200" u="sng" dirty="0">
                <a:solidFill>
                  <a:srgbClr val="1155CC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https://www.codechef.com/problems/LOSTNUM</a:t>
            </a:r>
            <a:endParaRPr sz="2200" dirty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b="1" u="sng" dirty="0">
                <a:solidFill>
                  <a:srgbClr val="1155CC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https://www.codechef.com/problems/TNP504</a:t>
            </a:r>
            <a:endParaRPr sz="2200" b="1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1155CC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98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212" name="Google Shape;212;g11ccfe4760b_0_1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0e2d00517_2_0"/>
          <p:cNvSpPr txBox="1">
            <a:spLocks noGrp="1"/>
          </p:cNvSpPr>
          <p:nvPr>
            <p:ph idx="1"/>
          </p:nvPr>
        </p:nvSpPr>
        <p:spPr>
          <a:xfrm>
            <a:off x="838200" y="1115327"/>
            <a:ext cx="10515600" cy="50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Built-in Data types:</a:t>
            </a:r>
            <a:endParaRPr sz="2500"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endParaRPr sz="25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00"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130e2d00517_2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0" name="Google Shape;120;g130e2d0051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300" y="1946425"/>
            <a:ext cx="6863900" cy="44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ccfe4760b_0_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114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1ccfe4760b_0_93"/>
          <p:cNvSpPr txBox="1">
            <a:spLocks noGrp="1"/>
          </p:cNvSpPr>
          <p:nvPr>
            <p:ph idx="1"/>
          </p:nvPr>
        </p:nvSpPr>
        <p:spPr>
          <a:xfrm>
            <a:off x="766125" y="15013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list is a sequential collection of values, it is a data structure.</a:t>
            </a:r>
            <a:endParaRPr sz="250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value has a location (an index):</a:t>
            </a:r>
            <a:endParaRPr sz="250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Indexes range from 0 to n-1(where n is the length of the list)and from -1 to -n</a:t>
            </a:r>
            <a:endParaRPr sz="250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Lists are</a:t>
            </a:r>
            <a:r>
              <a:rPr lang="en-US" sz="25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 b="1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Times New Roman"/>
              <a:buChar char="•"/>
            </a:pPr>
            <a:r>
              <a:rPr lang="en-US" sz="25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heterogeneous</a:t>
            </a:r>
            <a:r>
              <a:rPr lang="en-US" sz="25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i.e.,values can be of any type (strings are homogeneous because their elements are characters)</a:t>
            </a:r>
            <a:endParaRPr sz="250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Times New Roman"/>
              <a:buChar char="•"/>
            </a:pPr>
            <a:r>
              <a:rPr lang="en-US" sz="25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Ordered</a:t>
            </a:r>
            <a:r>
              <a:rPr lang="en-US" sz="25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changeable</a:t>
            </a:r>
            <a:r>
              <a:rPr lang="en-US" sz="25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25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allow duplicate </a:t>
            </a:r>
            <a:r>
              <a:rPr lang="en-US" sz="25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values.</a:t>
            </a:r>
            <a:endParaRPr sz="250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17161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Ways to create a list:</a:t>
            </a:r>
            <a:endParaRPr sz="2500" b="1">
              <a:solidFill>
                <a:srgbClr val="171616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rgbClr val="17161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Hard code the values mylist = [3, 9, ‘a’, 7.2]</a:t>
            </a:r>
            <a:endParaRPr sz="2500">
              <a:solidFill>
                <a:srgbClr val="171616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rgbClr val="17161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the replication operator: mylist = [0] * 100 (gives a list with 100 zeros)</a:t>
            </a:r>
            <a:endParaRPr sz="250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523"/>
              <a:buNone/>
            </a:pPr>
            <a:endParaRPr sz="250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523"/>
              <a:buNone/>
            </a:pPr>
            <a:endParaRPr sz="250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980"/>
              </a:spcBef>
              <a:spcAft>
                <a:spcPts val="0"/>
              </a:spcAft>
              <a:buSzPts val="523"/>
              <a:buNone/>
            </a:pPr>
            <a:endParaRPr sz="25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ctr" rtl="0">
              <a:lnSpc>
                <a:spcPct val="8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endParaRPr sz="25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endParaRPr sz="25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11ccfe4760b_0_9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ccfe4760b_0_99"/>
          <p:cNvSpPr txBox="1">
            <a:spLocks noGrp="1"/>
          </p:cNvSpPr>
          <p:nvPr>
            <p:ph idx="1"/>
          </p:nvPr>
        </p:nvSpPr>
        <p:spPr>
          <a:xfrm>
            <a:off x="838200" y="516975"/>
            <a:ext cx="10515600" cy="56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rgbClr val="17161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the split method on a string</a:t>
            </a:r>
            <a:endParaRPr sz="2500">
              <a:solidFill>
                <a:srgbClr val="17161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rgbClr val="17161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the readlines method on a file.</a:t>
            </a:r>
            <a:endParaRPr sz="2500">
              <a:solidFill>
                <a:srgbClr val="17161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 method</a:t>
            </a:r>
            <a:endParaRPr sz="250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26262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Operators in list:</a:t>
            </a:r>
            <a:endParaRPr sz="2500" b="1">
              <a:solidFill>
                <a:srgbClr val="262626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rgbClr val="26262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Slice operator: for accessing item from the list, symbol: </a:t>
            </a:r>
            <a:r>
              <a:rPr lang="en-US" sz="2500" b="1">
                <a:solidFill>
                  <a:srgbClr val="26262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[]</a:t>
            </a:r>
            <a:endParaRPr sz="2500" b="1">
              <a:solidFill>
                <a:srgbClr val="262626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Times New Roman"/>
              <a:buChar char="•"/>
            </a:pPr>
            <a:r>
              <a:rPr lang="en-US" sz="2500">
                <a:solidFill>
                  <a:srgbClr val="26262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Replication operator: for </a:t>
            </a:r>
            <a:r>
              <a:rPr lang="en-US" sz="22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concatenating multiple copies of the same string, symbol:</a:t>
            </a:r>
            <a:r>
              <a:rPr lang="en-US" sz="22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2200" b="1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Concatenation operator:  used to join the strings, symbol: </a:t>
            </a:r>
            <a:r>
              <a:rPr lang="en-US" sz="22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2200" b="1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 slice operator:  used to access the characters from the specified range, symbol: </a:t>
            </a:r>
            <a:r>
              <a:rPr lang="en-US" sz="2200" b="1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[:]</a:t>
            </a:r>
            <a:endParaRPr sz="2200" b="1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in: Membership operator: returns if a particular sub-string is present in the specified string.</a:t>
            </a:r>
            <a:endParaRPr sz="220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11ccfe4760b_0_9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2BF5-BCCB-CCC1-BE5C-5B6968CB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09319-F9CE-3C63-9B5A-822119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694928"/>
            <a:ext cx="11468099" cy="6163072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/>
              <a:t>1. </a:t>
            </a:r>
            <a:r>
              <a:rPr lang="en-US" b="1" dirty="0"/>
              <a:t>Creating list</a:t>
            </a:r>
          </a:p>
          <a:p>
            <a:pPr marL="114300" indent="0">
              <a:buNone/>
            </a:pPr>
            <a:r>
              <a:rPr lang="en-US" dirty="0" err="1"/>
              <a:t>thislist</a:t>
            </a:r>
            <a:r>
              <a:rPr lang="en-US" dirty="0"/>
              <a:t> = ["apple", "banana", "cherry"]</a:t>
            </a:r>
          </a:p>
          <a:p>
            <a:pPr marL="114300" indent="0">
              <a:buNone/>
            </a:pPr>
            <a:r>
              <a:rPr lang="en-US" dirty="0"/>
              <a:t>	print(</a:t>
            </a:r>
            <a:r>
              <a:rPr lang="en-US" dirty="0" err="1"/>
              <a:t>thislist</a:t>
            </a:r>
            <a:r>
              <a:rPr lang="en-US" dirty="0"/>
              <a:t>) ---- [‘apple’, ‘banana’, ‘cherry’]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dirty="0"/>
              <a:t>2. </a:t>
            </a:r>
            <a:r>
              <a:rPr lang="en-US" b="1" dirty="0"/>
              <a:t>Duplicate Values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 err="1"/>
              <a:t>thislist</a:t>
            </a:r>
            <a:r>
              <a:rPr lang="en-US" dirty="0"/>
              <a:t> = ["apple", "banana", "cherry", "apple", "cherry"]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thislist</a:t>
            </a:r>
            <a:r>
              <a:rPr lang="en-US" dirty="0"/>
              <a:t>) --- [‘apple’, ’banana’, ’cherry’, ’apple’, ’cherry’]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3.</a:t>
            </a:r>
            <a:r>
              <a:rPr lang="en-US" b="1" dirty="0"/>
              <a:t>Print the second item of the list</a:t>
            </a:r>
          </a:p>
          <a:p>
            <a:pPr marL="114300" indent="0">
              <a:buNone/>
            </a:pPr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thislist</a:t>
            </a:r>
            <a:r>
              <a:rPr lang="en-US" dirty="0"/>
              <a:t>[1]) ----banana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4</a:t>
            </a:r>
            <a:r>
              <a:rPr lang="en-US" b="1" dirty="0"/>
              <a:t>. List extend() Method- </a:t>
            </a:r>
            <a:r>
              <a:rPr lang="en-US" dirty="0"/>
              <a:t>The extend() method adds the specified list elements (or any </a:t>
            </a:r>
            <a:r>
              <a:rPr lang="en-US" dirty="0" err="1"/>
              <a:t>iterable</a:t>
            </a:r>
            <a:r>
              <a:rPr lang="en-US" dirty="0"/>
              <a:t>) to the end of the current list.</a:t>
            </a:r>
          </a:p>
          <a:p>
            <a:pPr marL="114300" indent="0">
              <a:buNone/>
            </a:pPr>
            <a:r>
              <a:rPr lang="en-IN" dirty="0"/>
              <a:t>fruits = ['apple', 'banana', 'cherry']</a:t>
            </a:r>
            <a:br>
              <a:rPr lang="en-IN" dirty="0"/>
            </a:br>
            <a:r>
              <a:rPr lang="en-IN" dirty="0"/>
              <a:t>cars = ['Ford', 'BMW', 'Volvo']</a:t>
            </a:r>
            <a:br>
              <a:rPr lang="en-IN" dirty="0"/>
            </a:br>
            <a:r>
              <a:rPr lang="en-IN" dirty="0" err="1"/>
              <a:t>fruits.extend</a:t>
            </a:r>
            <a:r>
              <a:rPr lang="en-IN" dirty="0"/>
              <a:t>(cars) ---- ['apple', 'banana', 'cherry', 'Ford', 'BMW', 'Volvo']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654D9-7D35-0DF1-F303-790EEE0C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ccfe4760b_0_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List Methods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9" name="Google Shape;139;g11ccfe4760b_0_1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pop():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Removes the element at the specified position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remove()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Removes the item with the specified value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reverse():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Reverses the order of the list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sort()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Sorts the list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index()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:Returns the index of the first element with the specified value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insert():</a:t>
            </a: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Adds an element at the specified position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 b="1">
                <a:solidFill>
                  <a:srgbClr val="26262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append(), clear(), copy(), count(), extend()</a:t>
            </a:r>
            <a:endParaRPr sz="25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ctr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11ccfe4760b_0_1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21CE-77FC-CECF-C4E5-9851BBE1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136526"/>
            <a:ext cx="10515600" cy="810532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DF0C8-AB4F-EE82-2946-81E7CD420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9951"/>
            <a:ext cx="10265229" cy="5998029"/>
          </a:xfrm>
        </p:spPr>
        <p:txBody>
          <a:bodyPr>
            <a:normAutofit fontScale="85000" lnSpcReduction="20000"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 Item Value</a:t>
            </a:r>
          </a:p>
          <a:p>
            <a:pPr marL="114300" indent="0">
              <a:buNone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"blackcurrant"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---- ['apple', 'blackcurrant', 'cherry’]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Items</a:t>
            </a:r>
          </a:p>
          <a:p>
            <a:pPr marL="114300" indent="0">
              <a:buNone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thislist.insert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"watermelon"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)---- ['apple', 'banana', 'watermelon', 'cherry’]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 Items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["apple", "banana", "cherry"]</a:t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thislist.append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("orange")</a:t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 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['apple', 'banana', 'cherry’, ‘orange’]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count() method returns the number of elements with the specified value.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fruits = ["apple", "banana", "cherry"]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=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fruits.count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("cherry")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print(x) ---- 1</a:t>
            </a:r>
          </a:p>
          <a:p>
            <a:pPr marL="114300" indent="0">
              <a:buNone/>
            </a:pPr>
            <a:endParaRPr lang="en-I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23509-02CF-F23E-B884-A6ED456B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81428D-9D55-6C18-A7CA-ABB2A9C7A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['apple', 'banana', 'watermelon', 'cherry']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0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B5A6-07FC-3E61-60B5-E222B00B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136525"/>
            <a:ext cx="10515600" cy="777875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F4160-372C-37F6-FD88-84DE259AB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805542"/>
            <a:ext cx="10602686" cy="6183083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Remove() item</a:t>
            </a:r>
          </a:p>
          <a:p>
            <a:pPr marL="11430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thislist.remove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---- [‘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apple’,’cherry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  <a:p>
            <a:pPr marL="11430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Remove Specified Index– pop()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["apple", "banana", "cherry"]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thislist.pop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---['apple', 'cherry’]</a:t>
            </a:r>
          </a:p>
          <a:p>
            <a:pPr marL="114300" indent="0">
              <a:buNone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The del keyword also removes the specified index-can remove entire list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["apple", "banana", "cherry"]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[0]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)------['banana', 'cherry']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97607-E864-C970-4C11-C16DDA80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2003</Words>
  <Application>Microsoft Office PowerPoint</Application>
  <PresentationFormat>Widescreen</PresentationFormat>
  <Paragraphs>215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Segoe UI</vt:lpstr>
      <vt:lpstr>Consolas</vt:lpstr>
      <vt:lpstr>Arial</vt:lpstr>
      <vt:lpstr>Calibri Light</vt:lpstr>
      <vt:lpstr>Consolas</vt:lpstr>
      <vt:lpstr>Times New Roman</vt:lpstr>
      <vt:lpstr>Courier New</vt:lpstr>
      <vt:lpstr>Office Theme</vt:lpstr>
      <vt:lpstr>    Topics Covered:    List, Range, Tuples, Dictionaries, Set </vt:lpstr>
      <vt:lpstr>PowerPoint Presentation</vt:lpstr>
      <vt:lpstr>PowerPoint Presentation</vt:lpstr>
      <vt:lpstr>List</vt:lpstr>
      <vt:lpstr>PowerPoint Presentation</vt:lpstr>
      <vt:lpstr>Example</vt:lpstr>
      <vt:lpstr>List Methods</vt:lpstr>
      <vt:lpstr>Example</vt:lpstr>
      <vt:lpstr>Example</vt:lpstr>
      <vt:lpstr>Example</vt:lpstr>
      <vt:lpstr>Range</vt:lpstr>
      <vt:lpstr>Range</vt:lpstr>
      <vt:lpstr>Tuple</vt:lpstr>
      <vt:lpstr>Tuple</vt:lpstr>
      <vt:lpstr>Dictionaries</vt:lpstr>
      <vt:lpstr>Dictionaries</vt:lpstr>
      <vt:lpstr>Set</vt:lpstr>
      <vt:lpstr>Set</vt:lpstr>
      <vt:lpstr>Questions asked by companies:-</vt:lpstr>
      <vt:lpstr>Worksheet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Tripti lamba</cp:lastModifiedBy>
  <cp:revision>7</cp:revision>
  <dcterms:created xsi:type="dcterms:W3CDTF">2019-01-09T10:33:58Z</dcterms:created>
  <dcterms:modified xsi:type="dcterms:W3CDTF">2023-08-17T11:01:34Z</dcterms:modified>
</cp:coreProperties>
</file>