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2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885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2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dirty="0"/>
          </a:p>
        </p:txBody>
      </p:sp>
      <p:sp>
        <p:nvSpPr>
          <p:cNvPr id="78853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Calibri" pitchFamily="34" charset="0"/>
              </a:rPr>
            </a:fld>
            <a:endParaRPr 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en-GB" altLang="x-non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Slide Image Placeholder 10137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1379" name="Text Placeholder 101378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Slide Image Placeholder 10342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3427" name="Text Placeholder 103426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Slide Image Placeholder 10547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5475" name="Text Placeholder 105474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Slide Image Placeholder 10752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7523" name="Text Placeholder 107522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Slide Image Placeholder 10956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09571" name="Text Placeholder 109570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Slide Image Placeholder 11161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1619" name="Text Placeholder 111618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Slide Image Placeholder 11366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3667" name="Text Placeholder 113666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Slide Image Placeholder 11571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5715" name="Text Placeholder 115714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Slide Image Placeholder 11776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7763" name="Text Placeholder 117762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Slide Image Placeholder 11980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9811" name="Text Placeholder 119810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Slide Image Placeholder 121857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1859" name="Text Placeholder 121858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Slide Image Placeholder 123905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3907" name="Text Placeholder 123906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Slide Image Placeholder 125953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5955" name="Text Placeholder 125954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Slide Image Placeholder 128001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28003" name="Text Placeholder 128002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Slide Image Placeholder 130049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0051" name="Text Placeholder 130050"/>
          <p:cNvSpPr/>
          <p:nvPr>
            <p:ph type="body" idx="1"/>
          </p:nvPr>
        </p:nvSpPr>
        <p:spPr>
          <a:ln/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>
                <a:latin typeface="Arial" panose="020B0604020202020204" pitchFamily="34" charset="0"/>
              </a:rPr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8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129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>
                <a:solidFill>
                  <a:schemeClr val="bg2"/>
                </a:solidFill>
              </a:rPr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5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6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>
                <a:latin typeface="Tahoma" panose="020B0604030504040204" pitchFamily="34" charset="0"/>
              </a:rPr>
            </a:fld>
            <a:endParaRPr 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3" Type="http://schemas.openxmlformats.org/officeDocument/2006/relationships/notesSlide" Target="../notesSlides/notesSlide19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5" name="Rectangle 3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400800" cy="2971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Pct val="60000"/>
            </a:pPr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rPr>
              <a:t>Fuzzy Logic</a:t>
            </a:r>
            <a:endParaRPr lang="en-US" sz="360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buSzPct val="60000"/>
            </a:pPr>
            <a:endParaRPr lang="en-US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buSzPct val="60000"/>
            </a:pPr>
            <a:r>
              <a:rPr lang="en-US">
                <a:latin typeface="Times New Roman" panose="02020603050405020304" pitchFamily="18" charset="0"/>
                <a:ea typeface="+mn-ea"/>
                <a:cs typeface="+mn-cs"/>
              </a:rPr>
              <a:t>Unit 3</a:t>
            </a:r>
            <a:endParaRPr lang="en-US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buSzPct val="60000"/>
            </a:pPr>
            <a:endParaRPr lang="en-US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t>Fuzzy Set Theory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Fuzzy set theory starts by questioning the fundamental assumptions of set theory </a:t>
            </a:r>
            <a:r>
              <a:rPr kumimoji="0" lang="en-US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viz.</a:t>
            </a: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belongingness predicate, </a:t>
            </a:r>
            <a:r>
              <a:rPr kumimoji="0" lang="el-GR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</a:t>
            </a:r>
            <a:r>
              <a:rPr kumimoji="0" lang="en-US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</a:t>
            </a: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 is 0 or 1.</a:t>
            </a:r>
            <a:endParaRPr kumimoji="0" lang="en-US" sz="25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 in Fuzzy theory it is assumed that,</a:t>
            </a:r>
            <a:endParaRPr kumimoji="0" lang="en-US" sz="25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l-GR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μ</a:t>
            </a:r>
            <a:r>
              <a:rPr kumimoji="0" lang="en-US" sz="2500" b="0" i="1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kumimoji="0" lang="en-US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(e) = </a:t>
            </a: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[0, 1]</a:t>
            </a:r>
            <a:endParaRPr kumimoji="0" lang="en-US" sz="25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Fuzzy set theory is a generalization of classical set theory also called Crisp Set Theory.</a:t>
            </a:r>
            <a:endParaRPr kumimoji="0" lang="en-US" sz="25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real life </a:t>
            </a:r>
            <a:r>
              <a:rPr kumimoji="0" lang="en-US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belongingness </a:t>
            </a: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a fuzzy concept.</a:t>
            </a:r>
            <a:endParaRPr kumimoji="0" lang="en-US" sz="25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Example: Let, </a:t>
            </a:r>
            <a:r>
              <a:rPr kumimoji="0" lang="en-US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set of “tall” people</a:t>
            </a:r>
            <a:endParaRPr kumimoji="0" lang="en-US" sz="25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l-GR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</a:t>
            </a:r>
            <a:r>
              <a:rPr kumimoji="0" lang="en-US" sz="2500" b="0" i="1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 </a:t>
            </a: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(Ram) = </a:t>
            </a:r>
            <a:r>
              <a:rPr kumimoji="0" lang="en-US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1.0</a:t>
            </a:r>
            <a:endParaRPr kumimoji="0" lang="en-US" sz="25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l-GR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</a:t>
            </a:r>
            <a:r>
              <a:rPr kumimoji="0" lang="en-US" sz="2500" b="0" i="1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 </a:t>
            </a: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(Shyam) = </a:t>
            </a:r>
            <a:r>
              <a:rPr kumimoji="0" lang="en-US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0.2</a:t>
            </a:r>
            <a:endParaRPr kumimoji="0" lang="en-US" sz="25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Shyam belongs to </a:t>
            </a:r>
            <a:r>
              <a:rPr kumimoji="0" lang="en-US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degree </a:t>
            </a:r>
            <a:r>
              <a:rPr kumimoji="0" lang="en-US" sz="25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0.2</a:t>
            </a:r>
            <a:r>
              <a:rPr kumimoji="0" lang="en-US" sz="25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5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5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t>Linguistic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14763" cy="41148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Fuzzy sets are named by Linguistic Variables (typically adjectives).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Underlying the LV is a numerical quantity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For ‘tall’ (LV), ‘height’ is numerical quantity.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Profile of a LV is the plot shown in the figure shown alongside.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828131" y="3733006"/>
            <a:ext cx="3657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76725" y="5103813"/>
            <a:ext cx="38100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0" name="TextBox 8"/>
          <p:cNvSpPr txBox="1"/>
          <p:nvPr/>
        </p:nvSpPr>
        <p:spPr>
          <a:xfrm>
            <a:off x="3952875" y="2438400"/>
            <a:ext cx="7715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l-GR" altLang="x-none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i="1" baseline="-2500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tall</a:t>
            </a:r>
            <a:r>
              <a:rPr err="1">
                <a:latin typeface="Calibri" pitchFamily="34" charset="0"/>
              </a:rPr>
              <a:t>(h</a:t>
            </a:r>
            <a:r>
              <a:rPr>
                <a:latin typeface="Calibri" pitchFamily="34" charset="0"/>
              </a:rPr>
              <a:t>)</a:t>
            </a:r>
            <a:endParaRPr>
              <a:latin typeface="Calibri" pitchFamily="34" charset="0"/>
            </a:endParaRPr>
          </a:p>
        </p:txBody>
      </p:sp>
      <p:sp>
        <p:nvSpPr>
          <p:cNvPr id="47111" name="TextBox 9"/>
          <p:cNvSpPr txBox="1"/>
          <p:nvPr/>
        </p:nvSpPr>
        <p:spPr>
          <a:xfrm>
            <a:off x="4930775" y="5116513"/>
            <a:ext cx="29495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1       2        3        4        5        6</a:t>
            </a:r>
            <a:endParaRPr>
              <a:latin typeface="Calibri" pitchFamily="34" charset="0"/>
            </a:endParaRPr>
          </a:p>
        </p:txBody>
      </p:sp>
      <p:sp>
        <p:nvSpPr>
          <p:cNvPr id="47112" name="TextBox 10"/>
          <p:cNvSpPr txBox="1"/>
          <p:nvPr/>
        </p:nvSpPr>
        <p:spPr>
          <a:xfrm>
            <a:off x="4432300" y="5116513"/>
            <a:ext cx="3016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0</a:t>
            </a:r>
            <a:endParaRPr>
              <a:latin typeface="Calibri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6790531" y="4190206"/>
            <a:ext cx="18288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4657725" y="3276600"/>
            <a:ext cx="30480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96200" y="3276600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672013" y="3257550"/>
            <a:ext cx="3009900" cy="1882775"/>
          </a:xfrm>
          <a:custGeom>
            <a:avLst/>
            <a:gdLst>
              <a:gd name="connsiteX0" fmla="*/ 0 w 1257300"/>
              <a:gd name="connsiteY0" fmla="*/ 14288 h 14288"/>
              <a:gd name="connsiteX1" fmla="*/ 1257300 w 1257300"/>
              <a:gd name="connsiteY1" fmla="*/ 0 h 14288"/>
              <a:gd name="connsiteX0-1" fmla="*/ 0 w 1638300"/>
              <a:gd name="connsiteY0-2" fmla="*/ 242888 h 242888"/>
              <a:gd name="connsiteX1-3" fmla="*/ 1638300 w 1638300"/>
              <a:gd name="connsiteY1-4" fmla="*/ 0 h 242888"/>
              <a:gd name="connsiteX0-5" fmla="*/ 0 w 1638300"/>
              <a:gd name="connsiteY0-6" fmla="*/ 242888 h 357188"/>
              <a:gd name="connsiteX1-7" fmla="*/ 1638300 w 1638300"/>
              <a:gd name="connsiteY1-8" fmla="*/ 0 h 357188"/>
              <a:gd name="connsiteX0-9" fmla="*/ 0 w 1949450"/>
              <a:gd name="connsiteY0-10" fmla="*/ 242888 h 371476"/>
              <a:gd name="connsiteX1-11" fmla="*/ 1638300 w 1949450"/>
              <a:gd name="connsiteY1-12" fmla="*/ 0 h 371476"/>
              <a:gd name="connsiteX0-13" fmla="*/ 0 w 3321050"/>
              <a:gd name="connsiteY0-14" fmla="*/ 1843088 h 1843088"/>
              <a:gd name="connsiteX1-15" fmla="*/ 3009900 w 3321050"/>
              <a:gd name="connsiteY1-16" fmla="*/ 0 h 1843088"/>
              <a:gd name="connsiteX0-17" fmla="*/ 0 w 3009900"/>
              <a:gd name="connsiteY0-18" fmla="*/ 1843088 h 2314576"/>
              <a:gd name="connsiteX1-19" fmla="*/ 3009900 w 3009900"/>
              <a:gd name="connsiteY1-20" fmla="*/ 0 h 2314576"/>
              <a:gd name="connsiteX0-21" fmla="*/ 0 w 3009900"/>
              <a:gd name="connsiteY0-22" fmla="*/ 1843088 h 2314576"/>
              <a:gd name="connsiteX1-23" fmla="*/ 3009900 w 3009900"/>
              <a:gd name="connsiteY1-24" fmla="*/ 0 h 2314576"/>
              <a:gd name="connsiteX0-25" fmla="*/ 0 w 3009900"/>
              <a:gd name="connsiteY0-26" fmla="*/ 1843088 h 2233614"/>
              <a:gd name="connsiteX1-27" fmla="*/ 3009900 w 3009900"/>
              <a:gd name="connsiteY1-28" fmla="*/ 0 h 2233614"/>
              <a:gd name="connsiteX0-29" fmla="*/ 0 w 3009900"/>
              <a:gd name="connsiteY0-30" fmla="*/ 1843088 h 2376489"/>
              <a:gd name="connsiteX1-31" fmla="*/ 3009900 w 3009900"/>
              <a:gd name="connsiteY1-32" fmla="*/ 0 h 2376489"/>
              <a:gd name="connsiteX0-33" fmla="*/ 0 w 3009900"/>
              <a:gd name="connsiteY0-34" fmla="*/ 1843088 h 2238377"/>
              <a:gd name="connsiteX1-35" fmla="*/ 3009900 w 3009900"/>
              <a:gd name="connsiteY1-36" fmla="*/ 0 h 2238377"/>
              <a:gd name="connsiteX0-37" fmla="*/ 0 w 3009900"/>
              <a:gd name="connsiteY0-38" fmla="*/ 1843088 h 2238377"/>
              <a:gd name="connsiteX1-39" fmla="*/ 1528762 w 3009900"/>
              <a:gd name="connsiteY1-40" fmla="*/ 1824038 h 2238377"/>
              <a:gd name="connsiteX2" fmla="*/ 3009900 w 3009900"/>
              <a:gd name="connsiteY2" fmla="*/ 0 h 2238377"/>
              <a:gd name="connsiteX0-41" fmla="*/ 0 w 3009900"/>
              <a:gd name="connsiteY0-42" fmla="*/ 1843088 h 1843088"/>
              <a:gd name="connsiteX1-43" fmla="*/ 1528762 w 3009900"/>
              <a:gd name="connsiteY1-44" fmla="*/ 1824038 h 1843088"/>
              <a:gd name="connsiteX2-45" fmla="*/ 1804987 w 3009900"/>
              <a:gd name="connsiteY2-46" fmla="*/ 1524000 h 1843088"/>
              <a:gd name="connsiteX3" fmla="*/ 3009900 w 3009900"/>
              <a:gd name="connsiteY3" fmla="*/ 0 h 1843088"/>
              <a:gd name="connsiteX0-47" fmla="*/ 0 w 3009900"/>
              <a:gd name="connsiteY0-48" fmla="*/ 1843088 h 1843088"/>
              <a:gd name="connsiteX1-49" fmla="*/ 1528762 w 3009900"/>
              <a:gd name="connsiteY1-50" fmla="*/ 1824038 h 1843088"/>
              <a:gd name="connsiteX2-51" fmla="*/ 2109787 w 3009900"/>
              <a:gd name="connsiteY2-52" fmla="*/ 1524000 h 1843088"/>
              <a:gd name="connsiteX3-53" fmla="*/ 3009900 w 3009900"/>
              <a:gd name="connsiteY3-54" fmla="*/ 0 h 1843088"/>
              <a:gd name="connsiteX0-55" fmla="*/ 0 w 3009900"/>
              <a:gd name="connsiteY0-56" fmla="*/ 1843088 h 1843088"/>
              <a:gd name="connsiteX1-57" fmla="*/ 1528762 w 3009900"/>
              <a:gd name="connsiteY1-58" fmla="*/ 1824038 h 1843088"/>
              <a:gd name="connsiteX2-59" fmla="*/ 2109787 w 3009900"/>
              <a:gd name="connsiteY2-60" fmla="*/ 1524000 h 1843088"/>
              <a:gd name="connsiteX3-61" fmla="*/ 3009900 w 3009900"/>
              <a:gd name="connsiteY3-62" fmla="*/ 0 h 1843088"/>
              <a:gd name="connsiteX0-63" fmla="*/ 0 w 3009900"/>
              <a:gd name="connsiteY0-64" fmla="*/ 1843088 h 1843088"/>
              <a:gd name="connsiteX1-65" fmla="*/ 1300162 w 3009900"/>
              <a:gd name="connsiteY1-66" fmla="*/ 1824038 h 1843088"/>
              <a:gd name="connsiteX2-67" fmla="*/ 2109787 w 3009900"/>
              <a:gd name="connsiteY2-68" fmla="*/ 1524000 h 1843088"/>
              <a:gd name="connsiteX3-69" fmla="*/ 3009900 w 3009900"/>
              <a:gd name="connsiteY3-70" fmla="*/ 0 h 1843088"/>
              <a:gd name="connsiteX0-71" fmla="*/ 0 w 3009900"/>
              <a:gd name="connsiteY0-72" fmla="*/ 1843088 h 1843088"/>
              <a:gd name="connsiteX1-73" fmla="*/ 1300162 w 3009900"/>
              <a:gd name="connsiteY1-74" fmla="*/ 1824038 h 1843088"/>
              <a:gd name="connsiteX2-75" fmla="*/ 2109787 w 3009900"/>
              <a:gd name="connsiteY2-76" fmla="*/ 1524000 h 1843088"/>
              <a:gd name="connsiteX3-77" fmla="*/ 3009900 w 3009900"/>
              <a:gd name="connsiteY3-78" fmla="*/ 0 h 1843088"/>
              <a:gd name="connsiteX0-79" fmla="*/ 0 w 3009900"/>
              <a:gd name="connsiteY0-80" fmla="*/ 1843088 h 1843088"/>
              <a:gd name="connsiteX1-81" fmla="*/ 1300162 w 3009900"/>
              <a:gd name="connsiteY1-82" fmla="*/ 1824038 h 1843088"/>
              <a:gd name="connsiteX2-83" fmla="*/ 2109787 w 3009900"/>
              <a:gd name="connsiteY2-84" fmla="*/ 1524000 h 1843088"/>
              <a:gd name="connsiteX3-85" fmla="*/ 2543175 w 3009900"/>
              <a:gd name="connsiteY3-86" fmla="*/ 814388 h 1843088"/>
              <a:gd name="connsiteX4" fmla="*/ 3009900 w 3009900"/>
              <a:gd name="connsiteY4" fmla="*/ 0 h 1843088"/>
              <a:gd name="connsiteX0-87" fmla="*/ 0 w 3009900"/>
              <a:gd name="connsiteY0-88" fmla="*/ 1843088 h 1843088"/>
              <a:gd name="connsiteX1-89" fmla="*/ 1300162 w 3009900"/>
              <a:gd name="connsiteY1-90" fmla="*/ 1824038 h 1843088"/>
              <a:gd name="connsiteX2-91" fmla="*/ 2109787 w 3009900"/>
              <a:gd name="connsiteY2-92" fmla="*/ 1524000 h 1843088"/>
              <a:gd name="connsiteX3-93" fmla="*/ 2847975 w 3009900"/>
              <a:gd name="connsiteY3-94" fmla="*/ 280988 h 1843088"/>
              <a:gd name="connsiteX4-95" fmla="*/ 3009900 w 3009900"/>
              <a:gd name="connsiteY4-96" fmla="*/ 0 h 1843088"/>
              <a:gd name="connsiteX0-97" fmla="*/ 0 w 3009900"/>
              <a:gd name="connsiteY0-98" fmla="*/ 1843088 h 1843088"/>
              <a:gd name="connsiteX1-99" fmla="*/ 1300162 w 3009900"/>
              <a:gd name="connsiteY1-100" fmla="*/ 1824038 h 1843088"/>
              <a:gd name="connsiteX2-101" fmla="*/ 2109787 w 3009900"/>
              <a:gd name="connsiteY2-102" fmla="*/ 1524000 h 1843088"/>
              <a:gd name="connsiteX3-103" fmla="*/ 2847975 w 3009900"/>
              <a:gd name="connsiteY3-104" fmla="*/ 280988 h 1843088"/>
              <a:gd name="connsiteX4-105" fmla="*/ 3009900 w 3009900"/>
              <a:gd name="connsiteY4-106" fmla="*/ 0 h 1843088"/>
              <a:gd name="connsiteX0-107" fmla="*/ 0 w 3009900"/>
              <a:gd name="connsiteY0-108" fmla="*/ 1843088 h 1843088"/>
              <a:gd name="connsiteX1-109" fmla="*/ 1300162 w 3009900"/>
              <a:gd name="connsiteY1-110" fmla="*/ 1824038 h 1843088"/>
              <a:gd name="connsiteX2-111" fmla="*/ 2109787 w 3009900"/>
              <a:gd name="connsiteY2-112" fmla="*/ 1524000 h 1843088"/>
              <a:gd name="connsiteX3-113" fmla="*/ 2847975 w 3009900"/>
              <a:gd name="connsiteY3-114" fmla="*/ 280988 h 1843088"/>
              <a:gd name="connsiteX4-115" fmla="*/ 3009900 w 3009900"/>
              <a:gd name="connsiteY4-116" fmla="*/ 0 h 1843088"/>
              <a:gd name="connsiteX0-117" fmla="*/ 0 w 3009900"/>
              <a:gd name="connsiteY0-118" fmla="*/ 1843088 h 1843088"/>
              <a:gd name="connsiteX1-119" fmla="*/ 1300162 w 3009900"/>
              <a:gd name="connsiteY1-120" fmla="*/ 1824038 h 1843088"/>
              <a:gd name="connsiteX2-121" fmla="*/ 2109787 w 3009900"/>
              <a:gd name="connsiteY2-122" fmla="*/ 1524000 h 1843088"/>
              <a:gd name="connsiteX3-123" fmla="*/ 2847975 w 3009900"/>
              <a:gd name="connsiteY3-124" fmla="*/ 280988 h 1843088"/>
              <a:gd name="connsiteX4-125" fmla="*/ 3009900 w 3009900"/>
              <a:gd name="connsiteY4-126" fmla="*/ 0 h 1843088"/>
              <a:gd name="connsiteX0-127" fmla="*/ 0 w 3009900"/>
              <a:gd name="connsiteY0-128" fmla="*/ 1843088 h 1843088"/>
              <a:gd name="connsiteX1-129" fmla="*/ 1300162 w 3009900"/>
              <a:gd name="connsiteY1-130" fmla="*/ 1824038 h 1843088"/>
              <a:gd name="connsiteX2-131" fmla="*/ 2109787 w 3009900"/>
              <a:gd name="connsiteY2-132" fmla="*/ 1524000 h 1843088"/>
              <a:gd name="connsiteX3-133" fmla="*/ 2847975 w 3009900"/>
              <a:gd name="connsiteY3-134" fmla="*/ 280988 h 1843088"/>
              <a:gd name="connsiteX4-135" fmla="*/ 3009900 w 3009900"/>
              <a:gd name="connsiteY4-136" fmla="*/ 0 h 1843088"/>
              <a:gd name="connsiteX0-137" fmla="*/ 0 w 3009900"/>
              <a:gd name="connsiteY0-138" fmla="*/ 1843088 h 1843088"/>
              <a:gd name="connsiteX1-139" fmla="*/ 1300162 w 3009900"/>
              <a:gd name="connsiteY1-140" fmla="*/ 1824038 h 1843088"/>
              <a:gd name="connsiteX2-141" fmla="*/ 2109787 w 3009900"/>
              <a:gd name="connsiteY2-142" fmla="*/ 1524000 h 1843088"/>
              <a:gd name="connsiteX3-143" fmla="*/ 2847975 w 3009900"/>
              <a:gd name="connsiteY3-144" fmla="*/ 280988 h 1843088"/>
              <a:gd name="connsiteX4-145" fmla="*/ 3009900 w 3009900"/>
              <a:gd name="connsiteY4-146" fmla="*/ 0 h 1843088"/>
              <a:gd name="connsiteX0-147" fmla="*/ 0 w 3009900"/>
              <a:gd name="connsiteY0-148" fmla="*/ 1843088 h 1859757"/>
              <a:gd name="connsiteX1-149" fmla="*/ 1300162 w 3009900"/>
              <a:gd name="connsiteY1-150" fmla="*/ 1824038 h 1859757"/>
              <a:gd name="connsiteX2-151" fmla="*/ 2109787 w 3009900"/>
              <a:gd name="connsiteY2-152" fmla="*/ 1524000 h 1859757"/>
              <a:gd name="connsiteX3-153" fmla="*/ 2847975 w 3009900"/>
              <a:gd name="connsiteY3-154" fmla="*/ 280988 h 1859757"/>
              <a:gd name="connsiteX4-155" fmla="*/ 3009900 w 3009900"/>
              <a:gd name="connsiteY4-156" fmla="*/ 0 h 1859757"/>
              <a:gd name="connsiteX0-157" fmla="*/ 0 w 3009900"/>
              <a:gd name="connsiteY0-158" fmla="*/ 1843088 h 1882776"/>
              <a:gd name="connsiteX1-159" fmla="*/ 1300162 w 3009900"/>
              <a:gd name="connsiteY1-160" fmla="*/ 1824038 h 1882776"/>
              <a:gd name="connsiteX2-161" fmla="*/ 2109787 w 3009900"/>
              <a:gd name="connsiteY2-162" fmla="*/ 1524000 h 1882776"/>
              <a:gd name="connsiteX3-163" fmla="*/ 2847975 w 3009900"/>
              <a:gd name="connsiteY3-164" fmla="*/ 280988 h 1882776"/>
              <a:gd name="connsiteX4-165" fmla="*/ 3009900 w 3009900"/>
              <a:gd name="connsiteY4-166" fmla="*/ 0 h 1882776"/>
              <a:gd name="connsiteX0-167" fmla="*/ 0 w 3009900"/>
              <a:gd name="connsiteY0-168" fmla="*/ 1843088 h 1882776"/>
              <a:gd name="connsiteX1-169" fmla="*/ 1300162 w 3009900"/>
              <a:gd name="connsiteY1-170" fmla="*/ 1824038 h 1882776"/>
              <a:gd name="connsiteX2-171" fmla="*/ 2109787 w 3009900"/>
              <a:gd name="connsiteY2-172" fmla="*/ 1524000 h 1882776"/>
              <a:gd name="connsiteX3-173" fmla="*/ 2847975 w 3009900"/>
              <a:gd name="connsiteY3-174" fmla="*/ 280988 h 1882776"/>
              <a:gd name="connsiteX4-175" fmla="*/ 3009900 w 3009900"/>
              <a:gd name="connsiteY4-176" fmla="*/ 0 h 1882776"/>
              <a:gd name="connsiteX0-177" fmla="*/ 0 w 3009900"/>
              <a:gd name="connsiteY0-178" fmla="*/ 1843088 h 1882776"/>
              <a:gd name="connsiteX1-179" fmla="*/ 1300162 w 3009900"/>
              <a:gd name="connsiteY1-180" fmla="*/ 1824038 h 1882776"/>
              <a:gd name="connsiteX2-181" fmla="*/ 2109787 w 3009900"/>
              <a:gd name="connsiteY2-182" fmla="*/ 1524000 h 1882776"/>
              <a:gd name="connsiteX3-183" fmla="*/ 2847975 w 3009900"/>
              <a:gd name="connsiteY3-184" fmla="*/ 280988 h 1882776"/>
              <a:gd name="connsiteX4-185" fmla="*/ 3009900 w 3009900"/>
              <a:gd name="connsiteY4-186" fmla="*/ 0 h 1882776"/>
              <a:gd name="connsiteX0-187" fmla="*/ 0 w 3009900"/>
              <a:gd name="connsiteY0-188" fmla="*/ 1843088 h 1882776"/>
              <a:gd name="connsiteX1-189" fmla="*/ 1300162 w 3009900"/>
              <a:gd name="connsiteY1-190" fmla="*/ 1824038 h 1882776"/>
              <a:gd name="connsiteX2-191" fmla="*/ 2109787 w 3009900"/>
              <a:gd name="connsiteY2-192" fmla="*/ 1524000 h 1882776"/>
              <a:gd name="connsiteX3-193" fmla="*/ 2847975 w 3009900"/>
              <a:gd name="connsiteY3-194" fmla="*/ 280988 h 1882776"/>
              <a:gd name="connsiteX4-195" fmla="*/ 3009900 w 3009900"/>
              <a:gd name="connsiteY4-196" fmla="*/ 0 h 1882776"/>
              <a:gd name="connsiteX0-197" fmla="*/ 0 w 3009900"/>
              <a:gd name="connsiteY0-198" fmla="*/ 1843088 h 1882776"/>
              <a:gd name="connsiteX1-199" fmla="*/ 1300162 w 3009900"/>
              <a:gd name="connsiteY1-200" fmla="*/ 1824038 h 1882776"/>
              <a:gd name="connsiteX2-201" fmla="*/ 2109787 w 3009900"/>
              <a:gd name="connsiteY2-202" fmla="*/ 1524000 h 1882776"/>
              <a:gd name="connsiteX3-203" fmla="*/ 2847975 w 3009900"/>
              <a:gd name="connsiteY3-204" fmla="*/ 280988 h 1882776"/>
              <a:gd name="connsiteX4-205" fmla="*/ 3009900 w 3009900"/>
              <a:gd name="connsiteY4-206" fmla="*/ 0 h 1882776"/>
              <a:gd name="connsiteX0-207" fmla="*/ 0 w 3009900"/>
              <a:gd name="connsiteY0-208" fmla="*/ 1843088 h 1882776"/>
              <a:gd name="connsiteX1-209" fmla="*/ 1300162 w 3009900"/>
              <a:gd name="connsiteY1-210" fmla="*/ 1824038 h 1882776"/>
              <a:gd name="connsiteX2-211" fmla="*/ 2109787 w 3009900"/>
              <a:gd name="connsiteY2-212" fmla="*/ 1295400 h 1882776"/>
              <a:gd name="connsiteX3-213" fmla="*/ 2847975 w 3009900"/>
              <a:gd name="connsiteY3-214" fmla="*/ 280988 h 1882776"/>
              <a:gd name="connsiteX4-215" fmla="*/ 3009900 w 3009900"/>
              <a:gd name="connsiteY4-216" fmla="*/ 0 h 18827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45" y="connsiteY2-46"/>
              </a:cxn>
              <a:cxn ang="0">
                <a:pos x="connsiteX3-53" y="connsiteY3-54"/>
              </a:cxn>
              <a:cxn ang="0">
                <a:pos x="connsiteX4-95" y="connsiteY4-96"/>
              </a:cxn>
            </a:cxnLst>
            <a:rect l="l" t="t" r="r" b="b"/>
            <a:pathLst>
              <a:path w="3009900" h="1882776">
                <a:moveTo>
                  <a:pt x="0" y="1843088"/>
                </a:moveTo>
                <a:cubicBezTo>
                  <a:pt x="433387" y="1836738"/>
                  <a:pt x="866775" y="1882776"/>
                  <a:pt x="1300162" y="1824038"/>
                </a:cubicBezTo>
                <a:cubicBezTo>
                  <a:pt x="1593056" y="1764507"/>
                  <a:pt x="1877219" y="1527969"/>
                  <a:pt x="2109787" y="1295400"/>
                </a:cubicBezTo>
                <a:cubicBezTo>
                  <a:pt x="2240756" y="1241425"/>
                  <a:pt x="2721769" y="668338"/>
                  <a:pt x="2847975" y="280988"/>
                </a:cubicBezTo>
                <a:cubicBezTo>
                  <a:pt x="2997994" y="26988"/>
                  <a:pt x="2855913" y="250031"/>
                  <a:pt x="300990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117" name="TextBox 25"/>
          <p:cNvSpPr txBox="1"/>
          <p:nvPr/>
        </p:nvSpPr>
        <p:spPr>
          <a:xfrm>
            <a:off x="5943600" y="5486400"/>
            <a:ext cx="9556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height </a:t>
            </a:r>
            <a:r>
              <a:rPr i="1">
                <a:latin typeface="Calibri" pitchFamily="34" charset="0"/>
              </a:rPr>
              <a:t>h</a:t>
            </a:r>
            <a:endParaRPr i="1">
              <a:latin typeface="Calibri" pitchFamily="34" charset="0"/>
            </a:endParaRPr>
          </a:p>
        </p:txBody>
      </p:sp>
      <p:sp>
        <p:nvSpPr>
          <p:cNvPr id="47118" name="TextBox 26"/>
          <p:cNvSpPr txBox="1"/>
          <p:nvPr/>
        </p:nvSpPr>
        <p:spPr>
          <a:xfrm>
            <a:off x="4343400" y="3135313"/>
            <a:ext cx="3016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1</a:t>
            </a:r>
            <a:endParaRPr i="1">
              <a:latin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6553200" y="4800600"/>
            <a:ext cx="609600" cy="3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8000" y="4495800"/>
            <a:ext cx="1371600" cy="1588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1" name="TextBox 39"/>
          <p:cNvSpPr txBox="1"/>
          <p:nvPr/>
        </p:nvSpPr>
        <p:spPr>
          <a:xfrm>
            <a:off x="8210550" y="4343400"/>
            <a:ext cx="4762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0.4</a:t>
            </a:r>
            <a:endParaRPr>
              <a:latin typeface="Calibri" pitchFamily="34" charset="0"/>
            </a:endParaRPr>
          </a:p>
        </p:txBody>
      </p:sp>
      <p:sp>
        <p:nvSpPr>
          <p:cNvPr id="47122" name="TextBox 40"/>
          <p:cNvSpPr txBox="1"/>
          <p:nvPr/>
        </p:nvSpPr>
        <p:spPr>
          <a:xfrm>
            <a:off x="6781800" y="4724400"/>
            <a:ext cx="4762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4.5</a:t>
            </a:r>
            <a:endParaRPr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t>Example Profiles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762000" y="3962400"/>
            <a:ext cx="3352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51816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581400" y="3960813"/>
            <a:ext cx="3352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0" y="5180013"/>
            <a:ext cx="3733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 rot="10800000">
            <a:off x="941388" y="3276600"/>
            <a:ext cx="3325813" cy="1905000"/>
          </a:xfrm>
          <a:custGeom>
            <a:avLst/>
            <a:gdLst>
              <a:gd name="connsiteX0" fmla="*/ 0 w 1257300"/>
              <a:gd name="connsiteY0" fmla="*/ 14288 h 14288"/>
              <a:gd name="connsiteX1" fmla="*/ 1257300 w 1257300"/>
              <a:gd name="connsiteY1" fmla="*/ 0 h 14288"/>
              <a:gd name="connsiteX0-1" fmla="*/ 0 w 1638300"/>
              <a:gd name="connsiteY0-2" fmla="*/ 242888 h 242888"/>
              <a:gd name="connsiteX1-3" fmla="*/ 1638300 w 1638300"/>
              <a:gd name="connsiteY1-4" fmla="*/ 0 h 242888"/>
              <a:gd name="connsiteX0-5" fmla="*/ 0 w 1638300"/>
              <a:gd name="connsiteY0-6" fmla="*/ 242888 h 357188"/>
              <a:gd name="connsiteX1-7" fmla="*/ 1638300 w 1638300"/>
              <a:gd name="connsiteY1-8" fmla="*/ 0 h 357188"/>
              <a:gd name="connsiteX0-9" fmla="*/ 0 w 1949450"/>
              <a:gd name="connsiteY0-10" fmla="*/ 242888 h 371476"/>
              <a:gd name="connsiteX1-11" fmla="*/ 1638300 w 1949450"/>
              <a:gd name="connsiteY1-12" fmla="*/ 0 h 371476"/>
              <a:gd name="connsiteX0-13" fmla="*/ 0 w 3321050"/>
              <a:gd name="connsiteY0-14" fmla="*/ 1843088 h 1843088"/>
              <a:gd name="connsiteX1-15" fmla="*/ 3009900 w 3321050"/>
              <a:gd name="connsiteY1-16" fmla="*/ 0 h 1843088"/>
              <a:gd name="connsiteX0-17" fmla="*/ 0 w 3009900"/>
              <a:gd name="connsiteY0-18" fmla="*/ 1843088 h 2314576"/>
              <a:gd name="connsiteX1-19" fmla="*/ 3009900 w 3009900"/>
              <a:gd name="connsiteY1-20" fmla="*/ 0 h 2314576"/>
              <a:gd name="connsiteX0-21" fmla="*/ 0 w 3009900"/>
              <a:gd name="connsiteY0-22" fmla="*/ 1843088 h 2314576"/>
              <a:gd name="connsiteX1-23" fmla="*/ 3009900 w 3009900"/>
              <a:gd name="connsiteY1-24" fmla="*/ 0 h 2314576"/>
              <a:gd name="connsiteX0-25" fmla="*/ 0 w 3009900"/>
              <a:gd name="connsiteY0-26" fmla="*/ 1843088 h 2233614"/>
              <a:gd name="connsiteX1-27" fmla="*/ 3009900 w 3009900"/>
              <a:gd name="connsiteY1-28" fmla="*/ 0 h 2233614"/>
              <a:gd name="connsiteX0-29" fmla="*/ 0 w 3009900"/>
              <a:gd name="connsiteY0-30" fmla="*/ 1843088 h 2376489"/>
              <a:gd name="connsiteX1-31" fmla="*/ 3009900 w 3009900"/>
              <a:gd name="connsiteY1-32" fmla="*/ 0 h 2376489"/>
              <a:gd name="connsiteX0-33" fmla="*/ 0 w 3009900"/>
              <a:gd name="connsiteY0-34" fmla="*/ 1843088 h 2238377"/>
              <a:gd name="connsiteX1-35" fmla="*/ 3009900 w 3009900"/>
              <a:gd name="connsiteY1-36" fmla="*/ 0 h 2238377"/>
              <a:gd name="connsiteX0-37" fmla="*/ 0 w 3009900"/>
              <a:gd name="connsiteY0-38" fmla="*/ 1843088 h 2238377"/>
              <a:gd name="connsiteX1-39" fmla="*/ 1528762 w 3009900"/>
              <a:gd name="connsiteY1-40" fmla="*/ 1824038 h 2238377"/>
              <a:gd name="connsiteX2" fmla="*/ 3009900 w 3009900"/>
              <a:gd name="connsiteY2" fmla="*/ 0 h 2238377"/>
              <a:gd name="connsiteX0-41" fmla="*/ 0 w 3009900"/>
              <a:gd name="connsiteY0-42" fmla="*/ 1843088 h 1843088"/>
              <a:gd name="connsiteX1-43" fmla="*/ 1528762 w 3009900"/>
              <a:gd name="connsiteY1-44" fmla="*/ 1824038 h 1843088"/>
              <a:gd name="connsiteX2-45" fmla="*/ 1804987 w 3009900"/>
              <a:gd name="connsiteY2-46" fmla="*/ 1524000 h 1843088"/>
              <a:gd name="connsiteX3" fmla="*/ 3009900 w 3009900"/>
              <a:gd name="connsiteY3" fmla="*/ 0 h 1843088"/>
              <a:gd name="connsiteX0-47" fmla="*/ 0 w 3009900"/>
              <a:gd name="connsiteY0-48" fmla="*/ 1843088 h 1843088"/>
              <a:gd name="connsiteX1-49" fmla="*/ 1528762 w 3009900"/>
              <a:gd name="connsiteY1-50" fmla="*/ 1824038 h 1843088"/>
              <a:gd name="connsiteX2-51" fmla="*/ 2109787 w 3009900"/>
              <a:gd name="connsiteY2-52" fmla="*/ 1524000 h 1843088"/>
              <a:gd name="connsiteX3-53" fmla="*/ 3009900 w 3009900"/>
              <a:gd name="connsiteY3-54" fmla="*/ 0 h 1843088"/>
              <a:gd name="connsiteX0-55" fmla="*/ 0 w 3009900"/>
              <a:gd name="connsiteY0-56" fmla="*/ 1843088 h 1843088"/>
              <a:gd name="connsiteX1-57" fmla="*/ 1528762 w 3009900"/>
              <a:gd name="connsiteY1-58" fmla="*/ 1824038 h 1843088"/>
              <a:gd name="connsiteX2-59" fmla="*/ 2109787 w 3009900"/>
              <a:gd name="connsiteY2-60" fmla="*/ 1524000 h 1843088"/>
              <a:gd name="connsiteX3-61" fmla="*/ 3009900 w 3009900"/>
              <a:gd name="connsiteY3-62" fmla="*/ 0 h 1843088"/>
              <a:gd name="connsiteX0-63" fmla="*/ 0 w 3009900"/>
              <a:gd name="connsiteY0-64" fmla="*/ 1843088 h 1843088"/>
              <a:gd name="connsiteX1-65" fmla="*/ 1300162 w 3009900"/>
              <a:gd name="connsiteY1-66" fmla="*/ 1824038 h 1843088"/>
              <a:gd name="connsiteX2-67" fmla="*/ 2109787 w 3009900"/>
              <a:gd name="connsiteY2-68" fmla="*/ 1524000 h 1843088"/>
              <a:gd name="connsiteX3-69" fmla="*/ 3009900 w 3009900"/>
              <a:gd name="connsiteY3-70" fmla="*/ 0 h 1843088"/>
              <a:gd name="connsiteX0-71" fmla="*/ 0 w 3009900"/>
              <a:gd name="connsiteY0-72" fmla="*/ 1843088 h 1843088"/>
              <a:gd name="connsiteX1-73" fmla="*/ 1300162 w 3009900"/>
              <a:gd name="connsiteY1-74" fmla="*/ 1824038 h 1843088"/>
              <a:gd name="connsiteX2-75" fmla="*/ 2109787 w 3009900"/>
              <a:gd name="connsiteY2-76" fmla="*/ 1524000 h 1843088"/>
              <a:gd name="connsiteX3-77" fmla="*/ 3009900 w 3009900"/>
              <a:gd name="connsiteY3-78" fmla="*/ 0 h 1843088"/>
              <a:gd name="connsiteX0-79" fmla="*/ 0 w 3009900"/>
              <a:gd name="connsiteY0-80" fmla="*/ 1843088 h 1843088"/>
              <a:gd name="connsiteX1-81" fmla="*/ 1300162 w 3009900"/>
              <a:gd name="connsiteY1-82" fmla="*/ 1824038 h 1843088"/>
              <a:gd name="connsiteX2-83" fmla="*/ 2109787 w 3009900"/>
              <a:gd name="connsiteY2-84" fmla="*/ 1524000 h 1843088"/>
              <a:gd name="connsiteX3-85" fmla="*/ 2543175 w 3009900"/>
              <a:gd name="connsiteY3-86" fmla="*/ 814388 h 1843088"/>
              <a:gd name="connsiteX4" fmla="*/ 3009900 w 3009900"/>
              <a:gd name="connsiteY4" fmla="*/ 0 h 1843088"/>
              <a:gd name="connsiteX0-87" fmla="*/ 0 w 3009900"/>
              <a:gd name="connsiteY0-88" fmla="*/ 1843088 h 1843088"/>
              <a:gd name="connsiteX1-89" fmla="*/ 1300162 w 3009900"/>
              <a:gd name="connsiteY1-90" fmla="*/ 1824038 h 1843088"/>
              <a:gd name="connsiteX2-91" fmla="*/ 2109787 w 3009900"/>
              <a:gd name="connsiteY2-92" fmla="*/ 1524000 h 1843088"/>
              <a:gd name="connsiteX3-93" fmla="*/ 2847975 w 3009900"/>
              <a:gd name="connsiteY3-94" fmla="*/ 280988 h 1843088"/>
              <a:gd name="connsiteX4-95" fmla="*/ 3009900 w 3009900"/>
              <a:gd name="connsiteY4-96" fmla="*/ 0 h 1843088"/>
              <a:gd name="connsiteX0-97" fmla="*/ 0 w 3009900"/>
              <a:gd name="connsiteY0-98" fmla="*/ 1843088 h 1843088"/>
              <a:gd name="connsiteX1-99" fmla="*/ 1300162 w 3009900"/>
              <a:gd name="connsiteY1-100" fmla="*/ 1824038 h 1843088"/>
              <a:gd name="connsiteX2-101" fmla="*/ 2109787 w 3009900"/>
              <a:gd name="connsiteY2-102" fmla="*/ 1524000 h 1843088"/>
              <a:gd name="connsiteX3-103" fmla="*/ 2847975 w 3009900"/>
              <a:gd name="connsiteY3-104" fmla="*/ 280988 h 1843088"/>
              <a:gd name="connsiteX4-105" fmla="*/ 3009900 w 3009900"/>
              <a:gd name="connsiteY4-106" fmla="*/ 0 h 1843088"/>
              <a:gd name="connsiteX0-107" fmla="*/ 0 w 3009900"/>
              <a:gd name="connsiteY0-108" fmla="*/ 1843088 h 1843088"/>
              <a:gd name="connsiteX1-109" fmla="*/ 1300162 w 3009900"/>
              <a:gd name="connsiteY1-110" fmla="*/ 1824038 h 1843088"/>
              <a:gd name="connsiteX2-111" fmla="*/ 2109787 w 3009900"/>
              <a:gd name="connsiteY2-112" fmla="*/ 1524000 h 1843088"/>
              <a:gd name="connsiteX3-113" fmla="*/ 2847975 w 3009900"/>
              <a:gd name="connsiteY3-114" fmla="*/ 280988 h 1843088"/>
              <a:gd name="connsiteX4-115" fmla="*/ 3009900 w 3009900"/>
              <a:gd name="connsiteY4-116" fmla="*/ 0 h 1843088"/>
              <a:gd name="connsiteX0-117" fmla="*/ 0 w 3009900"/>
              <a:gd name="connsiteY0-118" fmla="*/ 1843088 h 1843088"/>
              <a:gd name="connsiteX1-119" fmla="*/ 1300162 w 3009900"/>
              <a:gd name="connsiteY1-120" fmla="*/ 1824038 h 1843088"/>
              <a:gd name="connsiteX2-121" fmla="*/ 2109787 w 3009900"/>
              <a:gd name="connsiteY2-122" fmla="*/ 1524000 h 1843088"/>
              <a:gd name="connsiteX3-123" fmla="*/ 2847975 w 3009900"/>
              <a:gd name="connsiteY3-124" fmla="*/ 280988 h 1843088"/>
              <a:gd name="connsiteX4-125" fmla="*/ 3009900 w 3009900"/>
              <a:gd name="connsiteY4-126" fmla="*/ 0 h 1843088"/>
              <a:gd name="connsiteX0-127" fmla="*/ 0 w 3009900"/>
              <a:gd name="connsiteY0-128" fmla="*/ 1843088 h 1843088"/>
              <a:gd name="connsiteX1-129" fmla="*/ 1300162 w 3009900"/>
              <a:gd name="connsiteY1-130" fmla="*/ 1824038 h 1843088"/>
              <a:gd name="connsiteX2-131" fmla="*/ 2109787 w 3009900"/>
              <a:gd name="connsiteY2-132" fmla="*/ 1524000 h 1843088"/>
              <a:gd name="connsiteX3-133" fmla="*/ 2847975 w 3009900"/>
              <a:gd name="connsiteY3-134" fmla="*/ 280988 h 1843088"/>
              <a:gd name="connsiteX4-135" fmla="*/ 3009900 w 3009900"/>
              <a:gd name="connsiteY4-136" fmla="*/ 0 h 1843088"/>
              <a:gd name="connsiteX0-137" fmla="*/ 0 w 3009900"/>
              <a:gd name="connsiteY0-138" fmla="*/ 1843088 h 1843088"/>
              <a:gd name="connsiteX1-139" fmla="*/ 1300162 w 3009900"/>
              <a:gd name="connsiteY1-140" fmla="*/ 1824038 h 1843088"/>
              <a:gd name="connsiteX2-141" fmla="*/ 2109787 w 3009900"/>
              <a:gd name="connsiteY2-142" fmla="*/ 1524000 h 1843088"/>
              <a:gd name="connsiteX3-143" fmla="*/ 2847975 w 3009900"/>
              <a:gd name="connsiteY3-144" fmla="*/ 280988 h 1843088"/>
              <a:gd name="connsiteX4-145" fmla="*/ 3009900 w 3009900"/>
              <a:gd name="connsiteY4-146" fmla="*/ 0 h 1843088"/>
              <a:gd name="connsiteX0-147" fmla="*/ 0 w 3009900"/>
              <a:gd name="connsiteY0-148" fmla="*/ 1843088 h 1859757"/>
              <a:gd name="connsiteX1-149" fmla="*/ 1300162 w 3009900"/>
              <a:gd name="connsiteY1-150" fmla="*/ 1824038 h 1859757"/>
              <a:gd name="connsiteX2-151" fmla="*/ 2109787 w 3009900"/>
              <a:gd name="connsiteY2-152" fmla="*/ 1524000 h 1859757"/>
              <a:gd name="connsiteX3-153" fmla="*/ 2847975 w 3009900"/>
              <a:gd name="connsiteY3-154" fmla="*/ 280988 h 1859757"/>
              <a:gd name="connsiteX4-155" fmla="*/ 3009900 w 3009900"/>
              <a:gd name="connsiteY4-156" fmla="*/ 0 h 1859757"/>
              <a:gd name="connsiteX0-157" fmla="*/ 0 w 3009900"/>
              <a:gd name="connsiteY0-158" fmla="*/ 1843088 h 1882776"/>
              <a:gd name="connsiteX1-159" fmla="*/ 1300162 w 3009900"/>
              <a:gd name="connsiteY1-160" fmla="*/ 1824038 h 1882776"/>
              <a:gd name="connsiteX2-161" fmla="*/ 2109787 w 3009900"/>
              <a:gd name="connsiteY2-162" fmla="*/ 1524000 h 1882776"/>
              <a:gd name="connsiteX3-163" fmla="*/ 2847975 w 3009900"/>
              <a:gd name="connsiteY3-164" fmla="*/ 280988 h 1882776"/>
              <a:gd name="connsiteX4-165" fmla="*/ 3009900 w 3009900"/>
              <a:gd name="connsiteY4-166" fmla="*/ 0 h 1882776"/>
              <a:gd name="connsiteX0-167" fmla="*/ 0 w 3009900"/>
              <a:gd name="connsiteY0-168" fmla="*/ 1843088 h 1882776"/>
              <a:gd name="connsiteX1-169" fmla="*/ 1300162 w 3009900"/>
              <a:gd name="connsiteY1-170" fmla="*/ 1824038 h 1882776"/>
              <a:gd name="connsiteX2-171" fmla="*/ 2109787 w 3009900"/>
              <a:gd name="connsiteY2-172" fmla="*/ 1524000 h 1882776"/>
              <a:gd name="connsiteX3-173" fmla="*/ 2847975 w 3009900"/>
              <a:gd name="connsiteY3-174" fmla="*/ 280988 h 1882776"/>
              <a:gd name="connsiteX4-175" fmla="*/ 3009900 w 3009900"/>
              <a:gd name="connsiteY4-176" fmla="*/ 0 h 1882776"/>
              <a:gd name="connsiteX0-177" fmla="*/ 0 w 3009900"/>
              <a:gd name="connsiteY0-178" fmla="*/ 1843088 h 1882776"/>
              <a:gd name="connsiteX1-179" fmla="*/ 1300162 w 3009900"/>
              <a:gd name="connsiteY1-180" fmla="*/ 1824038 h 1882776"/>
              <a:gd name="connsiteX2-181" fmla="*/ 2109787 w 3009900"/>
              <a:gd name="connsiteY2-182" fmla="*/ 1524000 h 1882776"/>
              <a:gd name="connsiteX3-183" fmla="*/ 2847975 w 3009900"/>
              <a:gd name="connsiteY3-184" fmla="*/ 280988 h 1882776"/>
              <a:gd name="connsiteX4-185" fmla="*/ 3009900 w 3009900"/>
              <a:gd name="connsiteY4-186" fmla="*/ 0 h 1882776"/>
              <a:gd name="connsiteX0-187" fmla="*/ 0 w 3009900"/>
              <a:gd name="connsiteY0-188" fmla="*/ 1843088 h 1882776"/>
              <a:gd name="connsiteX1-189" fmla="*/ 1300162 w 3009900"/>
              <a:gd name="connsiteY1-190" fmla="*/ 1824038 h 1882776"/>
              <a:gd name="connsiteX2-191" fmla="*/ 2109787 w 3009900"/>
              <a:gd name="connsiteY2-192" fmla="*/ 1524000 h 1882776"/>
              <a:gd name="connsiteX3-193" fmla="*/ 2847975 w 3009900"/>
              <a:gd name="connsiteY3-194" fmla="*/ 280988 h 1882776"/>
              <a:gd name="connsiteX4-195" fmla="*/ 3009900 w 3009900"/>
              <a:gd name="connsiteY4-196" fmla="*/ 0 h 1882776"/>
              <a:gd name="connsiteX0-197" fmla="*/ 0 w 3009900"/>
              <a:gd name="connsiteY0-198" fmla="*/ 1843088 h 1882776"/>
              <a:gd name="connsiteX1-199" fmla="*/ 1300162 w 3009900"/>
              <a:gd name="connsiteY1-200" fmla="*/ 1824038 h 1882776"/>
              <a:gd name="connsiteX2-201" fmla="*/ 2109787 w 3009900"/>
              <a:gd name="connsiteY2-202" fmla="*/ 1524000 h 1882776"/>
              <a:gd name="connsiteX3-203" fmla="*/ 2847975 w 3009900"/>
              <a:gd name="connsiteY3-204" fmla="*/ 280988 h 1882776"/>
              <a:gd name="connsiteX4-205" fmla="*/ 3009900 w 3009900"/>
              <a:gd name="connsiteY4-206" fmla="*/ 0 h 1882776"/>
              <a:gd name="connsiteX0-207" fmla="*/ 0 w 3009900"/>
              <a:gd name="connsiteY0-208" fmla="*/ 1843088 h 1882776"/>
              <a:gd name="connsiteX1-209" fmla="*/ 1300162 w 3009900"/>
              <a:gd name="connsiteY1-210" fmla="*/ 1824038 h 1882776"/>
              <a:gd name="connsiteX2-211" fmla="*/ 2109787 w 3009900"/>
              <a:gd name="connsiteY2-212" fmla="*/ 1295400 h 1882776"/>
              <a:gd name="connsiteX3-213" fmla="*/ 2847975 w 3009900"/>
              <a:gd name="connsiteY3-214" fmla="*/ 280988 h 1882776"/>
              <a:gd name="connsiteX4-215" fmla="*/ 3009900 w 3009900"/>
              <a:gd name="connsiteY4-216" fmla="*/ 0 h 1882776"/>
              <a:gd name="connsiteX0-217" fmla="*/ 0 w 3036094"/>
              <a:gd name="connsiteY0-218" fmla="*/ 1843088 h 1882776"/>
              <a:gd name="connsiteX1-219" fmla="*/ 1300162 w 3036094"/>
              <a:gd name="connsiteY1-220" fmla="*/ 1824038 h 1882776"/>
              <a:gd name="connsiteX2-221" fmla="*/ 2109787 w 3036094"/>
              <a:gd name="connsiteY2-222" fmla="*/ 1295400 h 1882776"/>
              <a:gd name="connsiteX3-223" fmla="*/ 2886075 w 3036094"/>
              <a:gd name="connsiteY3-224" fmla="*/ 258764 h 1882776"/>
              <a:gd name="connsiteX4-225" fmla="*/ 3009900 w 3036094"/>
              <a:gd name="connsiteY4-226" fmla="*/ 0 h 1882776"/>
              <a:gd name="connsiteX0-227" fmla="*/ 0 w 3326606"/>
              <a:gd name="connsiteY0-228" fmla="*/ 1865312 h 1905000"/>
              <a:gd name="connsiteX1-229" fmla="*/ 1300162 w 3326606"/>
              <a:gd name="connsiteY1-230" fmla="*/ 1846262 h 1905000"/>
              <a:gd name="connsiteX2-231" fmla="*/ 2109787 w 3326606"/>
              <a:gd name="connsiteY2-232" fmla="*/ 1317624 h 1905000"/>
              <a:gd name="connsiteX3-233" fmla="*/ 2886075 w 3326606"/>
              <a:gd name="connsiteY3-234" fmla="*/ 280988 h 1905000"/>
              <a:gd name="connsiteX4-235" fmla="*/ 3326606 w 3326606"/>
              <a:gd name="connsiteY4-236" fmla="*/ 0 h 1905000"/>
              <a:gd name="connsiteX0-237" fmla="*/ 0 w 3326606"/>
              <a:gd name="connsiteY0-238" fmla="*/ 1865312 h 1905000"/>
              <a:gd name="connsiteX1-239" fmla="*/ 1300162 w 3326606"/>
              <a:gd name="connsiteY1-240" fmla="*/ 1846262 h 1905000"/>
              <a:gd name="connsiteX2-241" fmla="*/ 2109787 w 3326606"/>
              <a:gd name="connsiteY2-242" fmla="*/ 1317624 h 1905000"/>
              <a:gd name="connsiteX3-243" fmla="*/ 2886075 w 3326606"/>
              <a:gd name="connsiteY3-244" fmla="*/ 280988 h 1905000"/>
              <a:gd name="connsiteX4-245" fmla="*/ 3326606 w 3326606"/>
              <a:gd name="connsiteY4-246" fmla="*/ 0 h 1905000"/>
              <a:gd name="connsiteX0-247" fmla="*/ 0 w 3326606"/>
              <a:gd name="connsiteY0-248" fmla="*/ 1865312 h 1905000"/>
              <a:gd name="connsiteX1-249" fmla="*/ 1300162 w 3326606"/>
              <a:gd name="connsiteY1-250" fmla="*/ 1846262 h 1905000"/>
              <a:gd name="connsiteX2-251" fmla="*/ 2109787 w 3326606"/>
              <a:gd name="connsiteY2-252" fmla="*/ 1317624 h 1905000"/>
              <a:gd name="connsiteX3-253" fmla="*/ 2836069 w 3326606"/>
              <a:gd name="connsiteY3-254" fmla="*/ 433388 h 1905000"/>
              <a:gd name="connsiteX4-255" fmla="*/ 3326606 w 3326606"/>
              <a:gd name="connsiteY4-256" fmla="*/ 0 h 1905000"/>
              <a:gd name="connsiteX0-257" fmla="*/ 0 w 3326606"/>
              <a:gd name="connsiteY0-258" fmla="*/ 1865312 h 1905000"/>
              <a:gd name="connsiteX1-259" fmla="*/ 1300162 w 3326606"/>
              <a:gd name="connsiteY1-260" fmla="*/ 1846262 h 1905000"/>
              <a:gd name="connsiteX2-261" fmla="*/ 2109787 w 3326606"/>
              <a:gd name="connsiteY2-262" fmla="*/ 1317624 h 1905000"/>
              <a:gd name="connsiteX3-263" fmla="*/ 2709863 w 3326606"/>
              <a:gd name="connsiteY3-264" fmla="*/ 585788 h 1905000"/>
              <a:gd name="connsiteX4-265" fmla="*/ 3326606 w 3326606"/>
              <a:gd name="connsiteY4-266" fmla="*/ 0 h 1905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45" y="connsiteY2-46"/>
              </a:cxn>
              <a:cxn ang="0">
                <a:pos x="connsiteX3-53" y="connsiteY3-54"/>
              </a:cxn>
              <a:cxn ang="0">
                <a:pos x="connsiteX4-95" y="connsiteY4-96"/>
              </a:cxn>
            </a:cxnLst>
            <a:rect l="l" t="t" r="r" b="b"/>
            <a:pathLst>
              <a:path w="3326606" h="1905000">
                <a:moveTo>
                  <a:pt x="0" y="1865312"/>
                </a:moveTo>
                <a:cubicBezTo>
                  <a:pt x="433387" y="1858962"/>
                  <a:pt x="866775" y="1905000"/>
                  <a:pt x="1300162" y="1846262"/>
                </a:cubicBezTo>
                <a:cubicBezTo>
                  <a:pt x="1593056" y="1786731"/>
                  <a:pt x="1877219" y="1550193"/>
                  <a:pt x="2109787" y="1317624"/>
                </a:cubicBezTo>
                <a:cubicBezTo>
                  <a:pt x="2240756" y="1263649"/>
                  <a:pt x="2583657" y="973138"/>
                  <a:pt x="2709863" y="585788"/>
                </a:cubicBezTo>
                <a:cubicBezTo>
                  <a:pt x="2859882" y="331788"/>
                  <a:pt x="2915444" y="130968"/>
                  <a:pt x="3326606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6" name="TextBox 12"/>
          <p:cNvSpPr txBox="1"/>
          <p:nvPr/>
        </p:nvSpPr>
        <p:spPr>
          <a:xfrm>
            <a:off x="152400" y="3287713"/>
            <a:ext cx="8651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l-GR" altLang="x-none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i="1" baseline="-2500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rich</a:t>
            </a:r>
            <a:r>
              <a:rPr err="1">
                <a:latin typeface="Calibri" pitchFamily="34" charset="0"/>
              </a:rPr>
              <a:t>(w</a:t>
            </a:r>
            <a:r>
              <a:rPr>
                <a:latin typeface="Calibri" pitchFamily="34" charset="0"/>
              </a:rPr>
              <a:t>)</a:t>
            </a:r>
            <a:endParaRPr>
              <a:latin typeface="Calibri" pitchFamily="34" charset="0"/>
            </a:endParaRPr>
          </a:p>
        </p:txBody>
      </p:sp>
      <p:sp>
        <p:nvSpPr>
          <p:cNvPr id="48137" name="TextBox 13"/>
          <p:cNvSpPr txBox="1"/>
          <p:nvPr/>
        </p:nvSpPr>
        <p:spPr>
          <a:xfrm>
            <a:off x="2066925" y="5257800"/>
            <a:ext cx="10429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wealth w</a:t>
            </a:r>
            <a:endParaRPr i="1">
              <a:latin typeface="Calibri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10800000" flipH="1">
            <a:off x="5284788" y="3276600"/>
            <a:ext cx="3554413" cy="1855788"/>
          </a:xfrm>
          <a:custGeom>
            <a:avLst/>
            <a:gdLst>
              <a:gd name="connsiteX0" fmla="*/ 0 w 1257300"/>
              <a:gd name="connsiteY0" fmla="*/ 14288 h 14288"/>
              <a:gd name="connsiteX1" fmla="*/ 1257300 w 1257300"/>
              <a:gd name="connsiteY1" fmla="*/ 0 h 14288"/>
              <a:gd name="connsiteX0-1" fmla="*/ 0 w 1638300"/>
              <a:gd name="connsiteY0-2" fmla="*/ 242888 h 242888"/>
              <a:gd name="connsiteX1-3" fmla="*/ 1638300 w 1638300"/>
              <a:gd name="connsiteY1-4" fmla="*/ 0 h 242888"/>
              <a:gd name="connsiteX0-5" fmla="*/ 0 w 1638300"/>
              <a:gd name="connsiteY0-6" fmla="*/ 242888 h 357188"/>
              <a:gd name="connsiteX1-7" fmla="*/ 1638300 w 1638300"/>
              <a:gd name="connsiteY1-8" fmla="*/ 0 h 357188"/>
              <a:gd name="connsiteX0-9" fmla="*/ 0 w 1949450"/>
              <a:gd name="connsiteY0-10" fmla="*/ 242888 h 371476"/>
              <a:gd name="connsiteX1-11" fmla="*/ 1638300 w 1949450"/>
              <a:gd name="connsiteY1-12" fmla="*/ 0 h 371476"/>
              <a:gd name="connsiteX0-13" fmla="*/ 0 w 3321050"/>
              <a:gd name="connsiteY0-14" fmla="*/ 1843088 h 1843088"/>
              <a:gd name="connsiteX1-15" fmla="*/ 3009900 w 3321050"/>
              <a:gd name="connsiteY1-16" fmla="*/ 0 h 1843088"/>
              <a:gd name="connsiteX0-17" fmla="*/ 0 w 3009900"/>
              <a:gd name="connsiteY0-18" fmla="*/ 1843088 h 2314576"/>
              <a:gd name="connsiteX1-19" fmla="*/ 3009900 w 3009900"/>
              <a:gd name="connsiteY1-20" fmla="*/ 0 h 2314576"/>
              <a:gd name="connsiteX0-21" fmla="*/ 0 w 3009900"/>
              <a:gd name="connsiteY0-22" fmla="*/ 1843088 h 2314576"/>
              <a:gd name="connsiteX1-23" fmla="*/ 3009900 w 3009900"/>
              <a:gd name="connsiteY1-24" fmla="*/ 0 h 2314576"/>
              <a:gd name="connsiteX0-25" fmla="*/ 0 w 3009900"/>
              <a:gd name="connsiteY0-26" fmla="*/ 1843088 h 2233614"/>
              <a:gd name="connsiteX1-27" fmla="*/ 3009900 w 3009900"/>
              <a:gd name="connsiteY1-28" fmla="*/ 0 h 2233614"/>
              <a:gd name="connsiteX0-29" fmla="*/ 0 w 3009900"/>
              <a:gd name="connsiteY0-30" fmla="*/ 1843088 h 2376489"/>
              <a:gd name="connsiteX1-31" fmla="*/ 3009900 w 3009900"/>
              <a:gd name="connsiteY1-32" fmla="*/ 0 h 2376489"/>
              <a:gd name="connsiteX0-33" fmla="*/ 0 w 3009900"/>
              <a:gd name="connsiteY0-34" fmla="*/ 1843088 h 2238377"/>
              <a:gd name="connsiteX1-35" fmla="*/ 3009900 w 3009900"/>
              <a:gd name="connsiteY1-36" fmla="*/ 0 h 2238377"/>
              <a:gd name="connsiteX0-37" fmla="*/ 0 w 3009900"/>
              <a:gd name="connsiteY0-38" fmla="*/ 1843088 h 2238377"/>
              <a:gd name="connsiteX1-39" fmla="*/ 1528762 w 3009900"/>
              <a:gd name="connsiteY1-40" fmla="*/ 1824038 h 2238377"/>
              <a:gd name="connsiteX2" fmla="*/ 3009900 w 3009900"/>
              <a:gd name="connsiteY2" fmla="*/ 0 h 2238377"/>
              <a:gd name="connsiteX0-41" fmla="*/ 0 w 3009900"/>
              <a:gd name="connsiteY0-42" fmla="*/ 1843088 h 1843088"/>
              <a:gd name="connsiteX1-43" fmla="*/ 1528762 w 3009900"/>
              <a:gd name="connsiteY1-44" fmla="*/ 1824038 h 1843088"/>
              <a:gd name="connsiteX2-45" fmla="*/ 1804987 w 3009900"/>
              <a:gd name="connsiteY2-46" fmla="*/ 1524000 h 1843088"/>
              <a:gd name="connsiteX3" fmla="*/ 3009900 w 3009900"/>
              <a:gd name="connsiteY3" fmla="*/ 0 h 1843088"/>
              <a:gd name="connsiteX0-47" fmla="*/ 0 w 3009900"/>
              <a:gd name="connsiteY0-48" fmla="*/ 1843088 h 1843088"/>
              <a:gd name="connsiteX1-49" fmla="*/ 1528762 w 3009900"/>
              <a:gd name="connsiteY1-50" fmla="*/ 1824038 h 1843088"/>
              <a:gd name="connsiteX2-51" fmla="*/ 2109787 w 3009900"/>
              <a:gd name="connsiteY2-52" fmla="*/ 1524000 h 1843088"/>
              <a:gd name="connsiteX3-53" fmla="*/ 3009900 w 3009900"/>
              <a:gd name="connsiteY3-54" fmla="*/ 0 h 1843088"/>
              <a:gd name="connsiteX0-55" fmla="*/ 0 w 3009900"/>
              <a:gd name="connsiteY0-56" fmla="*/ 1843088 h 1843088"/>
              <a:gd name="connsiteX1-57" fmla="*/ 1528762 w 3009900"/>
              <a:gd name="connsiteY1-58" fmla="*/ 1824038 h 1843088"/>
              <a:gd name="connsiteX2-59" fmla="*/ 2109787 w 3009900"/>
              <a:gd name="connsiteY2-60" fmla="*/ 1524000 h 1843088"/>
              <a:gd name="connsiteX3-61" fmla="*/ 3009900 w 3009900"/>
              <a:gd name="connsiteY3-62" fmla="*/ 0 h 1843088"/>
              <a:gd name="connsiteX0-63" fmla="*/ 0 w 3009900"/>
              <a:gd name="connsiteY0-64" fmla="*/ 1843088 h 1843088"/>
              <a:gd name="connsiteX1-65" fmla="*/ 1300162 w 3009900"/>
              <a:gd name="connsiteY1-66" fmla="*/ 1824038 h 1843088"/>
              <a:gd name="connsiteX2-67" fmla="*/ 2109787 w 3009900"/>
              <a:gd name="connsiteY2-68" fmla="*/ 1524000 h 1843088"/>
              <a:gd name="connsiteX3-69" fmla="*/ 3009900 w 3009900"/>
              <a:gd name="connsiteY3-70" fmla="*/ 0 h 1843088"/>
              <a:gd name="connsiteX0-71" fmla="*/ 0 w 3009900"/>
              <a:gd name="connsiteY0-72" fmla="*/ 1843088 h 1843088"/>
              <a:gd name="connsiteX1-73" fmla="*/ 1300162 w 3009900"/>
              <a:gd name="connsiteY1-74" fmla="*/ 1824038 h 1843088"/>
              <a:gd name="connsiteX2-75" fmla="*/ 2109787 w 3009900"/>
              <a:gd name="connsiteY2-76" fmla="*/ 1524000 h 1843088"/>
              <a:gd name="connsiteX3-77" fmla="*/ 3009900 w 3009900"/>
              <a:gd name="connsiteY3-78" fmla="*/ 0 h 1843088"/>
              <a:gd name="connsiteX0-79" fmla="*/ 0 w 3009900"/>
              <a:gd name="connsiteY0-80" fmla="*/ 1843088 h 1843088"/>
              <a:gd name="connsiteX1-81" fmla="*/ 1300162 w 3009900"/>
              <a:gd name="connsiteY1-82" fmla="*/ 1824038 h 1843088"/>
              <a:gd name="connsiteX2-83" fmla="*/ 2109787 w 3009900"/>
              <a:gd name="connsiteY2-84" fmla="*/ 1524000 h 1843088"/>
              <a:gd name="connsiteX3-85" fmla="*/ 2543175 w 3009900"/>
              <a:gd name="connsiteY3-86" fmla="*/ 814388 h 1843088"/>
              <a:gd name="connsiteX4" fmla="*/ 3009900 w 3009900"/>
              <a:gd name="connsiteY4" fmla="*/ 0 h 1843088"/>
              <a:gd name="connsiteX0-87" fmla="*/ 0 w 3009900"/>
              <a:gd name="connsiteY0-88" fmla="*/ 1843088 h 1843088"/>
              <a:gd name="connsiteX1-89" fmla="*/ 1300162 w 3009900"/>
              <a:gd name="connsiteY1-90" fmla="*/ 1824038 h 1843088"/>
              <a:gd name="connsiteX2-91" fmla="*/ 2109787 w 3009900"/>
              <a:gd name="connsiteY2-92" fmla="*/ 1524000 h 1843088"/>
              <a:gd name="connsiteX3-93" fmla="*/ 2847975 w 3009900"/>
              <a:gd name="connsiteY3-94" fmla="*/ 280988 h 1843088"/>
              <a:gd name="connsiteX4-95" fmla="*/ 3009900 w 3009900"/>
              <a:gd name="connsiteY4-96" fmla="*/ 0 h 1843088"/>
              <a:gd name="connsiteX0-97" fmla="*/ 0 w 3009900"/>
              <a:gd name="connsiteY0-98" fmla="*/ 1843088 h 1843088"/>
              <a:gd name="connsiteX1-99" fmla="*/ 1300162 w 3009900"/>
              <a:gd name="connsiteY1-100" fmla="*/ 1824038 h 1843088"/>
              <a:gd name="connsiteX2-101" fmla="*/ 2109787 w 3009900"/>
              <a:gd name="connsiteY2-102" fmla="*/ 1524000 h 1843088"/>
              <a:gd name="connsiteX3-103" fmla="*/ 2847975 w 3009900"/>
              <a:gd name="connsiteY3-104" fmla="*/ 280988 h 1843088"/>
              <a:gd name="connsiteX4-105" fmla="*/ 3009900 w 3009900"/>
              <a:gd name="connsiteY4-106" fmla="*/ 0 h 1843088"/>
              <a:gd name="connsiteX0-107" fmla="*/ 0 w 3009900"/>
              <a:gd name="connsiteY0-108" fmla="*/ 1843088 h 1843088"/>
              <a:gd name="connsiteX1-109" fmla="*/ 1300162 w 3009900"/>
              <a:gd name="connsiteY1-110" fmla="*/ 1824038 h 1843088"/>
              <a:gd name="connsiteX2-111" fmla="*/ 2109787 w 3009900"/>
              <a:gd name="connsiteY2-112" fmla="*/ 1524000 h 1843088"/>
              <a:gd name="connsiteX3-113" fmla="*/ 2847975 w 3009900"/>
              <a:gd name="connsiteY3-114" fmla="*/ 280988 h 1843088"/>
              <a:gd name="connsiteX4-115" fmla="*/ 3009900 w 3009900"/>
              <a:gd name="connsiteY4-116" fmla="*/ 0 h 1843088"/>
              <a:gd name="connsiteX0-117" fmla="*/ 0 w 3009900"/>
              <a:gd name="connsiteY0-118" fmla="*/ 1843088 h 1843088"/>
              <a:gd name="connsiteX1-119" fmla="*/ 1300162 w 3009900"/>
              <a:gd name="connsiteY1-120" fmla="*/ 1824038 h 1843088"/>
              <a:gd name="connsiteX2-121" fmla="*/ 2109787 w 3009900"/>
              <a:gd name="connsiteY2-122" fmla="*/ 1524000 h 1843088"/>
              <a:gd name="connsiteX3-123" fmla="*/ 2847975 w 3009900"/>
              <a:gd name="connsiteY3-124" fmla="*/ 280988 h 1843088"/>
              <a:gd name="connsiteX4-125" fmla="*/ 3009900 w 3009900"/>
              <a:gd name="connsiteY4-126" fmla="*/ 0 h 1843088"/>
              <a:gd name="connsiteX0-127" fmla="*/ 0 w 3009900"/>
              <a:gd name="connsiteY0-128" fmla="*/ 1843088 h 1843088"/>
              <a:gd name="connsiteX1-129" fmla="*/ 1300162 w 3009900"/>
              <a:gd name="connsiteY1-130" fmla="*/ 1824038 h 1843088"/>
              <a:gd name="connsiteX2-131" fmla="*/ 2109787 w 3009900"/>
              <a:gd name="connsiteY2-132" fmla="*/ 1524000 h 1843088"/>
              <a:gd name="connsiteX3-133" fmla="*/ 2847975 w 3009900"/>
              <a:gd name="connsiteY3-134" fmla="*/ 280988 h 1843088"/>
              <a:gd name="connsiteX4-135" fmla="*/ 3009900 w 3009900"/>
              <a:gd name="connsiteY4-136" fmla="*/ 0 h 1843088"/>
              <a:gd name="connsiteX0-137" fmla="*/ 0 w 3009900"/>
              <a:gd name="connsiteY0-138" fmla="*/ 1843088 h 1843088"/>
              <a:gd name="connsiteX1-139" fmla="*/ 1300162 w 3009900"/>
              <a:gd name="connsiteY1-140" fmla="*/ 1824038 h 1843088"/>
              <a:gd name="connsiteX2-141" fmla="*/ 2109787 w 3009900"/>
              <a:gd name="connsiteY2-142" fmla="*/ 1524000 h 1843088"/>
              <a:gd name="connsiteX3-143" fmla="*/ 2847975 w 3009900"/>
              <a:gd name="connsiteY3-144" fmla="*/ 280988 h 1843088"/>
              <a:gd name="connsiteX4-145" fmla="*/ 3009900 w 3009900"/>
              <a:gd name="connsiteY4-146" fmla="*/ 0 h 1843088"/>
              <a:gd name="connsiteX0-147" fmla="*/ 0 w 3009900"/>
              <a:gd name="connsiteY0-148" fmla="*/ 1843088 h 1859757"/>
              <a:gd name="connsiteX1-149" fmla="*/ 1300162 w 3009900"/>
              <a:gd name="connsiteY1-150" fmla="*/ 1824038 h 1859757"/>
              <a:gd name="connsiteX2-151" fmla="*/ 2109787 w 3009900"/>
              <a:gd name="connsiteY2-152" fmla="*/ 1524000 h 1859757"/>
              <a:gd name="connsiteX3-153" fmla="*/ 2847975 w 3009900"/>
              <a:gd name="connsiteY3-154" fmla="*/ 280988 h 1859757"/>
              <a:gd name="connsiteX4-155" fmla="*/ 3009900 w 3009900"/>
              <a:gd name="connsiteY4-156" fmla="*/ 0 h 1859757"/>
              <a:gd name="connsiteX0-157" fmla="*/ 0 w 3009900"/>
              <a:gd name="connsiteY0-158" fmla="*/ 1843088 h 1882776"/>
              <a:gd name="connsiteX1-159" fmla="*/ 1300162 w 3009900"/>
              <a:gd name="connsiteY1-160" fmla="*/ 1824038 h 1882776"/>
              <a:gd name="connsiteX2-161" fmla="*/ 2109787 w 3009900"/>
              <a:gd name="connsiteY2-162" fmla="*/ 1524000 h 1882776"/>
              <a:gd name="connsiteX3-163" fmla="*/ 2847975 w 3009900"/>
              <a:gd name="connsiteY3-164" fmla="*/ 280988 h 1882776"/>
              <a:gd name="connsiteX4-165" fmla="*/ 3009900 w 3009900"/>
              <a:gd name="connsiteY4-166" fmla="*/ 0 h 1882776"/>
              <a:gd name="connsiteX0-167" fmla="*/ 0 w 3009900"/>
              <a:gd name="connsiteY0-168" fmla="*/ 1843088 h 1882776"/>
              <a:gd name="connsiteX1-169" fmla="*/ 1300162 w 3009900"/>
              <a:gd name="connsiteY1-170" fmla="*/ 1824038 h 1882776"/>
              <a:gd name="connsiteX2-171" fmla="*/ 2109787 w 3009900"/>
              <a:gd name="connsiteY2-172" fmla="*/ 1524000 h 1882776"/>
              <a:gd name="connsiteX3-173" fmla="*/ 2847975 w 3009900"/>
              <a:gd name="connsiteY3-174" fmla="*/ 280988 h 1882776"/>
              <a:gd name="connsiteX4-175" fmla="*/ 3009900 w 3009900"/>
              <a:gd name="connsiteY4-176" fmla="*/ 0 h 1882776"/>
              <a:gd name="connsiteX0-177" fmla="*/ 0 w 3009900"/>
              <a:gd name="connsiteY0-178" fmla="*/ 1843088 h 1882776"/>
              <a:gd name="connsiteX1-179" fmla="*/ 1300162 w 3009900"/>
              <a:gd name="connsiteY1-180" fmla="*/ 1824038 h 1882776"/>
              <a:gd name="connsiteX2-181" fmla="*/ 2109787 w 3009900"/>
              <a:gd name="connsiteY2-182" fmla="*/ 1524000 h 1882776"/>
              <a:gd name="connsiteX3-183" fmla="*/ 2847975 w 3009900"/>
              <a:gd name="connsiteY3-184" fmla="*/ 280988 h 1882776"/>
              <a:gd name="connsiteX4-185" fmla="*/ 3009900 w 3009900"/>
              <a:gd name="connsiteY4-186" fmla="*/ 0 h 1882776"/>
              <a:gd name="connsiteX0-187" fmla="*/ 0 w 3009900"/>
              <a:gd name="connsiteY0-188" fmla="*/ 1843088 h 1882776"/>
              <a:gd name="connsiteX1-189" fmla="*/ 1300162 w 3009900"/>
              <a:gd name="connsiteY1-190" fmla="*/ 1824038 h 1882776"/>
              <a:gd name="connsiteX2-191" fmla="*/ 2109787 w 3009900"/>
              <a:gd name="connsiteY2-192" fmla="*/ 1524000 h 1882776"/>
              <a:gd name="connsiteX3-193" fmla="*/ 2847975 w 3009900"/>
              <a:gd name="connsiteY3-194" fmla="*/ 280988 h 1882776"/>
              <a:gd name="connsiteX4-195" fmla="*/ 3009900 w 3009900"/>
              <a:gd name="connsiteY4-196" fmla="*/ 0 h 1882776"/>
              <a:gd name="connsiteX0-197" fmla="*/ 0 w 3009900"/>
              <a:gd name="connsiteY0-198" fmla="*/ 1843088 h 1882776"/>
              <a:gd name="connsiteX1-199" fmla="*/ 1300162 w 3009900"/>
              <a:gd name="connsiteY1-200" fmla="*/ 1824038 h 1882776"/>
              <a:gd name="connsiteX2-201" fmla="*/ 2109787 w 3009900"/>
              <a:gd name="connsiteY2-202" fmla="*/ 1524000 h 1882776"/>
              <a:gd name="connsiteX3-203" fmla="*/ 2847975 w 3009900"/>
              <a:gd name="connsiteY3-204" fmla="*/ 280988 h 1882776"/>
              <a:gd name="connsiteX4-205" fmla="*/ 3009900 w 3009900"/>
              <a:gd name="connsiteY4-206" fmla="*/ 0 h 1882776"/>
              <a:gd name="connsiteX0-207" fmla="*/ 0 w 3009900"/>
              <a:gd name="connsiteY0-208" fmla="*/ 1843088 h 1882776"/>
              <a:gd name="connsiteX1-209" fmla="*/ 1300162 w 3009900"/>
              <a:gd name="connsiteY1-210" fmla="*/ 1824038 h 1882776"/>
              <a:gd name="connsiteX2-211" fmla="*/ 2109787 w 3009900"/>
              <a:gd name="connsiteY2-212" fmla="*/ 1295400 h 1882776"/>
              <a:gd name="connsiteX3-213" fmla="*/ 2847975 w 3009900"/>
              <a:gd name="connsiteY3-214" fmla="*/ 280988 h 1882776"/>
              <a:gd name="connsiteX4-215" fmla="*/ 3009900 w 3009900"/>
              <a:gd name="connsiteY4-216" fmla="*/ 0 h 1882776"/>
              <a:gd name="connsiteX0-217" fmla="*/ 0 w 3036094"/>
              <a:gd name="connsiteY0-218" fmla="*/ 1843088 h 1882776"/>
              <a:gd name="connsiteX1-219" fmla="*/ 1300162 w 3036094"/>
              <a:gd name="connsiteY1-220" fmla="*/ 1824038 h 1882776"/>
              <a:gd name="connsiteX2-221" fmla="*/ 2109787 w 3036094"/>
              <a:gd name="connsiteY2-222" fmla="*/ 1295400 h 1882776"/>
              <a:gd name="connsiteX3-223" fmla="*/ 2886075 w 3036094"/>
              <a:gd name="connsiteY3-224" fmla="*/ 258764 h 1882776"/>
              <a:gd name="connsiteX4-225" fmla="*/ 3009900 w 3036094"/>
              <a:gd name="connsiteY4-226" fmla="*/ 0 h 1882776"/>
              <a:gd name="connsiteX0-227" fmla="*/ 0 w 3326606"/>
              <a:gd name="connsiteY0-228" fmla="*/ 1865312 h 1905000"/>
              <a:gd name="connsiteX1-229" fmla="*/ 1300162 w 3326606"/>
              <a:gd name="connsiteY1-230" fmla="*/ 1846262 h 1905000"/>
              <a:gd name="connsiteX2-231" fmla="*/ 2109787 w 3326606"/>
              <a:gd name="connsiteY2-232" fmla="*/ 1317624 h 1905000"/>
              <a:gd name="connsiteX3-233" fmla="*/ 2886075 w 3326606"/>
              <a:gd name="connsiteY3-234" fmla="*/ 280988 h 1905000"/>
              <a:gd name="connsiteX4-235" fmla="*/ 3326606 w 3326606"/>
              <a:gd name="connsiteY4-236" fmla="*/ 0 h 1905000"/>
              <a:gd name="connsiteX0-237" fmla="*/ 0 w 3326606"/>
              <a:gd name="connsiteY0-238" fmla="*/ 1865312 h 1905000"/>
              <a:gd name="connsiteX1-239" fmla="*/ 1300162 w 3326606"/>
              <a:gd name="connsiteY1-240" fmla="*/ 1846262 h 1905000"/>
              <a:gd name="connsiteX2-241" fmla="*/ 2109787 w 3326606"/>
              <a:gd name="connsiteY2-242" fmla="*/ 1317624 h 1905000"/>
              <a:gd name="connsiteX3-243" fmla="*/ 2886075 w 3326606"/>
              <a:gd name="connsiteY3-244" fmla="*/ 280988 h 1905000"/>
              <a:gd name="connsiteX4-245" fmla="*/ 3326606 w 3326606"/>
              <a:gd name="connsiteY4-246" fmla="*/ 0 h 1905000"/>
              <a:gd name="connsiteX0-247" fmla="*/ 0 w 3326606"/>
              <a:gd name="connsiteY0-248" fmla="*/ 1865312 h 1905000"/>
              <a:gd name="connsiteX1-249" fmla="*/ 1300162 w 3326606"/>
              <a:gd name="connsiteY1-250" fmla="*/ 1846262 h 1905000"/>
              <a:gd name="connsiteX2-251" fmla="*/ 2109787 w 3326606"/>
              <a:gd name="connsiteY2-252" fmla="*/ 1317624 h 1905000"/>
              <a:gd name="connsiteX3-253" fmla="*/ 2836069 w 3326606"/>
              <a:gd name="connsiteY3-254" fmla="*/ 433388 h 1905000"/>
              <a:gd name="connsiteX4-255" fmla="*/ 3326606 w 3326606"/>
              <a:gd name="connsiteY4-256" fmla="*/ 0 h 1905000"/>
              <a:gd name="connsiteX0-257" fmla="*/ 0 w 3326606"/>
              <a:gd name="connsiteY0-258" fmla="*/ 1865312 h 1905000"/>
              <a:gd name="connsiteX1-259" fmla="*/ 1300162 w 3326606"/>
              <a:gd name="connsiteY1-260" fmla="*/ 1846262 h 1905000"/>
              <a:gd name="connsiteX2-261" fmla="*/ 2109787 w 3326606"/>
              <a:gd name="connsiteY2-262" fmla="*/ 1317624 h 1905000"/>
              <a:gd name="connsiteX3-263" fmla="*/ 2709863 w 3326606"/>
              <a:gd name="connsiteY3-264" fmla="*/ 585788 h 1905000"/>
              <a:gd name="connsiteX4-265" fmla="*/ 3326606 w 3326606"/>
              <a:gd name="connsiteY4-266" fmla="*/ 0 h 1905000"/>
              <a:gd name="connsiteX0-267" fmla="*/ 0 w 3555206"/>
              <a:gd name="connsiteY0-268" fmla="*/ 1865312 h 1905000"/>
              <a:gd name="connsiteX1-269" fmla="*/ 1300162 w 3555206"/>
              <a:gd name="connsiteY1-270" fmla="*/ 1846262 h 1905000"/>
              <a:gd name="connsiteX2-271" fmla="*/ 2109787 w 3555206"/>
              <a:gd name="connsiteY2-272" fmla="*/ 1317624 h 1905000"/>
              <a:gd name="connsiteX3-273" fmla="*/ 2709863 w 3555206"/>
              <a:gd name="connsiteY3-274" fmla="*/ 585788 h 1905000"/>
              <a:gd name="connsiteX4-275" fmla="*/ 3555206 w 3555206"/>
              <a:gd name="connsiteY4-276" fmla="*/ 0 h 1905000"/>
              <a:gd name="connsiteX0-277" fmla="*/ 0 w 3555206"/>
              <a:gd name="connsiteY0-278" fmla="*/ 1865312 h 1905000"/>
              <a:gd name="connsiteX1-279" fmla="*/ 1300162 w 3555206"/>
              <a:gd name="connsiteY1-280" fmla="*/ 1846262 h 1905000"/>
              <a:gd name="connsiteX2-281" fmla="*/ 2109787 w 3555206"/>
              <a:gd name="connsiteY2-282" fmla="*/ 1317624 h 1905000"/>
              <a:gd name="connsiteX3-283" fmla="*/ 2709863 w 3555206"/>
              <a:gd name="connsiteY3-284" fmla="*/ 585788 h 1905000"/>
              <a:gd name="connsiteX4-285" fmla="*/ 3555206 w 3555206"/>
              <a:gd name="connsiteY4-286" fmla="*/ 0 h 1905000"/>
              <a:gd name="connsiteX0-287" fmla="*/ 0 w 3555206"/>
              <a:gd name="connsiteY0-288" fmla="*/ 1789112 h 1828800"/>
              <a:gd name="connsiteX1-289" fmla="*/ 1300162 w 3555206"/>
              <a:gd name="connsiteY1-290" fmla="*/ 1770062 h 1828800"/>
              <a:gd name="connsiteX2-291" fmla="*/ 2109787 w 3555206"/>
              <a:gd name="connsiteY2-292" fmla="*/ 1241424 h 1828800"/>
              <a:gd name="connsiteX3-293" fmla="*/ 2709863 w 3555206"/>
              <a:gd name="connsiteY3-294" fmla="*/ 509588 h 1828800"/>
              <a:gd name="connsiteX4-295" fmla="*/ 3555206 w 3555206"/>
              <a:gd name="connsiteY4-296" fmla="*/ 0 h 1828800"/>
              <a:gd name="connsiteX0-297" fmla="*/ 0 w 3555206"/>
              <a:gd name="connsiteY0-298" fmla="*/ 1815307 h 1854995"/>
              <a:gd name="connsiteX1-299" fmla="*/ 1300162 w 3555206"/>
              <a:gd name="connsiteY1-300" fmla="*/ 1796257 h 1854995"/>
              <a:gd name="connsiteX2-301" fmla="*/ 2109787 w 3555206"/>
              <a:gd name="connsiteY2-302" fmla="*/ 1267619 h 1854995"/>
              <a:gd name="connsiteX3-303" fmla="*/ 2709863 w 3555206"/>
              <a:gd name="connsiteY3-304" fmla="*/ 535783 h 1854995"/>
              <a:gd name="connsiteX4-305" fmla="*/ 3555206 w 3555206"/>
              <a:gd name="connsiteY4-306" fmla="*/ 26195 h 18549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45" y="connsiteY2-46"/>
              </a:cxn>
              <a:cxn ang="0">
                <a:pos x="connsiteX3-53" y="connsiteY3-54"/>
              </a:cxn>
              <a:cxn ang="0">
                <a:pos x="connsiteX4-95" y="connsiteY4-96"/>
              </a:cxn>
            </a:cxnLst>
            <a:rect l="l" t="t" r="r" b="b"/>
            <a:pathLst>
              <a:path w="3555206" h="1854995">
                <a:moveTo>
                  <a:pt x="0" y="1815307"/>
                </a:moveTo>
                <a:cubicBezTo>
                  <a:pt x="433387" y="1808957"/>
                  <a:pt x="866775" y="1854995"/>
                  <a:pt x="1300162" y="1796257"/>
                </a:cubicBezTo>
                <a:cubicBezTo>
                  <a:pt x="1593056" y="1736726"/>
                  <a:pt x="1877219" y="1500188"/>
                  <a:pt x="2109787" y="1267619"/>
                </a:cubicBezTo>
                <a:cubicBezTo>
                  <a:pt x="2240756" y="1213644"/>
                  <a:pt x="2583657" y="923133"/>
                  <a:pt x="2709863" y="535783"/>
                </a:cubicBezTo>
                <a:cubicBezTo>
                  <a:pt x="2859882" y="281783"/>
                  <a:pt x="3096420" y="0"/>
                  <a:pt x="3555206" y="2619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9" name="TextBox 15"/>
          <p:cNvSpPr txBox="1"/>
          <p:nvPr/>
        </p:nvSpPr>
        <p:spPr>
          <a:xfrm>
            <a:off x="4357688" y="3224213"/>
            <a:ext cx="92551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l-GR" altLang="x-none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i="1" baseline="-2500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poor</a:t>
            </a:r>
            <a:r>
              <a:rPr err="1">
                <a:latin typeface="Calibri" pitchFamily="34" charset="0"/>
              </a:rPr>
              <a:t>(w</a:t>
            </a:r>
            <a:r>
              <a:rPr>
                <a:latin typeface="Calibri" pitchFamily="34" charset="0"/>
              </a:rPr>
              <a:t>)</a:t>
            </a:r>
            <a:endParaRPr>
              <a:latin typeface="Calibri" pitchFamily="34" charset="0"/>
            </a:endParaRPr>
          </a:p>
        </p:txBody>
      </p:sp>
      <p:sp>
        <p:nvSpPr>
          <p:cNvPr id="48140" name="TextBox 16"/>
          <p:cNvSpPr txBox="1"/>
          <p:nvPr/>
        </p:nvSpPr>
        <p:spPr>
          <a:xfrm>
            <a:off x="6272213" y="5192713"/>
            <a:ext cx="10429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wealth w</a:t>
            </a:r>
            <a:endParaRPr i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t>Example Profiles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762000" y="3962400"/>
            <a:ext cx="3352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51816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57" name="TextBox 7"/>
          <p:cNvSpPr txBox="1"/>
          <p:nvPr/>
        </p:nvSpPr>
        <p:spPr>
          <a:xfrm>
            <a:off x="152400" y="3287713"/>
            <a:ext cx="6985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l-GR" altLang="x-none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i="1" baseline="-25000">
                <a:latin typeface="Arial Unicode MS" panose="020B0604020202020204" pitchFamily="34" charset="-128"/>
                <a:ea typeface="Arial Unicode MS" panose="020B0604020202020204" pitchFamily="34" charset="-128"/>
              </a:rPr>
              <a:t>A </a:t>
            </a:r>
            <a:r>
              <a:rPr>
                <a:latin typeface="Calibri" pitchFamily="34" charset="0"/>
              </a:rPr>
              <a:t>(x)</a:t>
            </a:r>
            <a:endParaRPr>
              <a:latin typeface="Calibri" pitchFamily="34" charset="0"/>
            </a:endParaRPr>
          </a:p>
        </p:txBody>
      </p:sp>
      <p:sp>
        <p:nvSpPr>
          <p:cNvPr id="49158" name="TextBox 8"/>
          <p:cNvSpPr txBox="1"/>
          <p:nvPr/>
        </p:nvSpPr>
        <p:spPr>
          <a:xfrm>
            <a:off x="2066925" y="5257800"/>
            <a:ext cx="2841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x</a:t>
            </a:r>
            <a:endParaRPr i="1"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657600" y="3960813"/>
            <a:ext cx="3352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5180013"/>
            <a:ext cx="3733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900113" y="2925763"/>
            <a:ext cx="3300413" cy="2303463"/>
          </a:xfrm>
          <a:custGeom>
            <a:avLst/>
            <a:gdLst>
              <a:gd name="connsiteX0" fmla="*/ 0 w 3300412"/>
              <a:gd name="connsiteY0" fmla="*/ 2259807 h 2302669"/>
              <a:gd name="connsiteX1" fmla="*/ 528637 w 3300412"/>
              <a:gd name="connsiteY1" fmla="*/ 1988344 h 2302669"/>
              <a:gd name="connsiteX2" fmla="*/ 957262 w 3300412"/>
              <a:gd name="connsiteY2" fmla="*/ 1188244 h 2302669"/>
              <a:gd name="connsiteX3" fmla="*/ 1443037 w 3300412"/>
              <a:gd name="connsiteY3" fmla="*/ 45244 h 2302669"/>
              <a:gd name="connsiteX4" fmla="*/ 2143125 w 3300412"/>
              <a:gd name="connsiteY4" fmla="*/ 1459707 h 2302669"/>
              <a:gd name="connsiteX5" fmla="*/ 2757487 w 3300412"/>
              <a:gd name="connsiteY5" fmla="*/ 2174082 h 2302669"/>
              <a:gd name="connsiteX6" fmla="*/ 3300412 w 3300412"/>
              <a:gd name="connsiteY6" fmla="*/ 2231232 h 23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412" h="2302669">
                <a:moveTo>
                  <a:pt x="0" y="2259807"/>
                </a:moveTo>
                <a:cubicBezTo>
                  <a:pt x="184546" y="2213372"/>
                  <a:pt x="369093" y="2166938"/>
                  <a:pt x="528637" y="1988344"/>
                </a:cubicBezTo>
                <a:cubicBezTo>
                  <a:pt x="688181" y="1809750"/>
                  <a:pt x="804862" y="1512094"/>
                  <a:pt x="957262" y="1188244"/>
                </a:cubicBezTo>
                <a:cubicBezTo>
                  <a:pt x="1109662" y="864394"/>
                  <a:pt x="1245393" y="0"/>
                  <a:pt x="1443037" y="45244"/>
                </a:cubicBezTo>
                <a:cubicBezTo>
                  <a:pt x="1640681" y="90488"/>
                  <a:pt x="1924050" y="1104901"/>
                  <a:pt x="2143125" y="1459707"/>
                </a:cubicBezTo>
                <a:cubicBezTo>
                  <a:pt x="2362200" y="1814513"/>
                  <a:pt x="2564606" y="2045495"/>
                  <a:pt x="2757487" y="2174082"/>
                </a:cubicBezTo>
                <a:cubicBezTo>
                  <a:pt x="2950368" y="2302669"/>
                  <a:pt x="3207543" y="2224088"/>
                  <a:pt x="3300412" y="223123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 flipV="1">
            <a:off x="5334000" y="2819400"/>
            <a:ext cx="3300413" cy="2303463"/>
          </a:xfrm>
          <a:custGeom>
            <a:avLst/>
            <a:gdLst>
              <a:gd name="connsiteX0" fmla="*/ 0 w 3300412"/>
              <a:gd name="connsiteY0" fmla="*/ 2259807 h 2302669"/>
              <a:gd name="connsiteX1" fmla="*/ 528637 w 3300412"/>
              <a:gd name="connsiteY1" fmla="*/ 1988344 h 2302669"/>
              <a:gd name="connsiteX2" fmla="*/ 957262 w 3300412"/>
              <a:gd name="connsiteY2" fmla="*/ 1188244 h 2302669"/>
              <a:gd name="connsiteX3" fmla="*/ 1443037 w 3300412"/>
              <a:gd name="connsiteY3" fmla="*/ 45244 h 2302669"/>
              <a:gd name="connsiteX4" fmla="*/ 2143125 w 3300412"/>
              <a:gd name="connsiteY4" fmla="*/ 1459707 h 2302669"/>
              <a:gd name="connsiteX5" fmla="*/ 2757487 w 3300412"/>
              <a:gd name="connsiteY5" fmla="*/ 2174082 h 2302669"/>
              <a:gd name="connsiteX6" fmla="*/ 3300412 w 3300412"/>
              <a:gd name="connsiteY6" fmla="*/ 2231232 h 230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412" h="2302669">
                <a:moveTo>
                  <a:pt x="0" y="2259807"/>
                </a:moveTo>
                <a:cubicBezTo>
                  <a:pt x="184546" y="2213372"/>
                  <a:pt x="369093" y="2166938"/>
                  <a:pt x="528637" y="1988344"/>
                </a:cubicBezTo>
                <a:cubicBezTo>
                  <a:pt x="688181" y="1809750"/>
                  <a:pt x="804862" y="1512094"/>
                  <a:pt x="957262" y="1188244"/>
                </a:cubicBezTo>
                <a:cubicBezTo>
                  <a:pt x="1109662" y="864394"/>
                  <a:pt x="1245393" y="0"/>
                  <a:pt x="1443037" y="45244"/>
                </a:cubicBezTo>
                <a:cubicBezTo>
                  <a:pt x="1640681" y="90488"/>
                  <a:pt x="1924050" y="1104901"/>
                  <a:pt x="2143125" y="1459707"/>
                </a:cubicBezTo>
                <a:cubicBezTo>
                  <a:pt x="2362200" y="1814513"/>
                  <a:pt x="2564606" y="2045495"/>
                  <a:pt x="2757487" y="2174082"/>
                </a:cubicBezTo>
                <a:cubicBezTo>
                  <a:pt x="2950368" y="2302669"/>
                  <a:pt x="3207543" y="2224088"/>
                  <a:pt x="3300412" y="2231232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63" name="TextBox 15"/>
          <p:cNvSpPr txBox="1"/>
          <p:nvPr/>
        </p:nvSpPr>
        <p:spPr>
          <a:xfrm>
            <a:off x="4559300" y="3287713"/>
            <a:ext cx="6985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l-GR" altLang="x-none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i="1" baseline="-25000">
                <a:latin typeface="Arial Unicode MS" panose="020B0604020202020204" pitchFamily="34" charset="-128"/>
                <a:ea typeface="Arial Unicode MS" panose="020B0604020202020204" pitchFamily="34" charset="-128"/>
              </a:rPr>
              <a:t>A </a:t>
            </a:r>
            <a:r>
              <a:rPr>
                <a:latin typeface="Calibri" pitchFamily="34" charset="0"/>
              </a:rPr>
              <a:t>(x)</a:t>
            </a:r>
            <a:endParaRPr>
              <a:latin typeface="Calibri" pitchFamily="34" charset="0"/>
            </a:endParaRPr>
          </a:p>
        </p:txBody>
      </p:sp>
      <p:sp>
        <p:nvSpPr>
          <p:cNvPr id="49164" name="TextBox 16"/>
          <p:cNvSpPr txBox="1"/>
          <p:nvPr/>
        </p:nvSpPr>
        <p:spPr>
          <a:xfrm>
            <a:off x="6726238" y="5246688"/>
            <a:ext cx="284162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x</a:t>
            </a:r>
            <a:endParaRPr i="1">
              <a:latin typeface="Calibri" pitchFamily="34" charset="0"/>
            </a:endParaRPr>
          </a:p>
        </p:txBody>
      </p:sp>
      <p:sp>
        <p:nvSpPr>
          <p:cNvPr id="49165" name="TextBox 17"/>
          <p:cNvSpPr txBox="1"/>
          <p:nvPr/>
        </p:nvSpPr>
        <p:spPr>
          <a:xfrm>
            <a:off x="1017588" y="5715000"/>
            <a:ext cx="3173412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Profile representing</a:t>
            </a:r>
            <a:endParaRPr>
              <a:latin typeface="Calibri" pitchFamily="34" charset="0"/>
            </a:endParaRPr>
          </a:p>
          <a:p>
            <a:pPr eaLnBrk="1" hangingPunct="1"/>
            <a:r>
              <a:rPr>
                <a:latin typeface="Calibri" pitchFamily="34" charset="0"/>
              </a:rPr>
              <a:t>moderate (</a:t>
            </a:r>
            <a:r>
              <a:rPr i="1">
                <a:latin typeface="Calibri" pitchFamily="34" charset="0"/>
              </a:rPr>
              <a:t>e.g.</a:t>
            </a:r>
            <a:r>
              <a:rPr>
                <a:latin typeface="Calibri" pitchFamily="34" charset="0"/>
              </a:rPr>
              <a:t> moderately rich)</a:t>
            </a:r>
            <a:endParaRPr>
              <a:latin typeface="Calibri" pitchFamily="34" charset="0"/>
            </a:endParaRPr>
          </a:p>
        </p:txBody>
      </p:sp>
      <p:sp>
        <p:nvSpPr>
          <p:cNvPr id="49166" name="TextBox 18"/>
          <p:cNvSpPr txBox="1"/>
          <p:nvPr/>
        </p:nvSpPr>
        <p:spPr>
          <a:xfrm>
            <a:off x="5437188" y="5715000"/>
            <a:ext cx="2165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Profile representing</a:t>
            </a:r>
            <a:endParaRPr>
              <a:latin typeface="Calibri" pitchFamily="34" charset="0"/>
            </a:endParaRPr>
          </a:p>
          <a:p>
            <a:pPr eaLnBrk="1" hangingPunct="1"/>
            <a:r>
              <a:rPr>
                <a:latin typeface="Calibri" pitchFamily="34" charset="0"/>
              </a:rPr>
              <a:t>extreme</a:t>
            </a:r>
            <a:endParaRPr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0178" name="Title 4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t>Concept of Hedge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sz="half" idx="1"/>
          </p:nvPr>
        </p:nvSpPr>
        <p:spPr>
          <a:xfrm>
            <a:off x="228600" y="1524000"/>
            <a:ext cx="3814763" cy="4114800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>
                <a:schemeClr val="folHlink"/>
              </a:buClr>
              <a:buSzPct val="60000"/>
              <a:buFont typeface="Wingdings" panose="05000000000000000000" pitchFamily="2" charset="2"/>
              <a:defRPr sz="2800"/>
            </a:lvl1pPr>
            <a:lvl2pPr lvl="1">
              <a:buClr>
                <a:schemeClr val="hlink"/>
              </a:buClr>
              <a:buSzPct val="55000"/>
              <a:buFont typeface="Wingdings" panose="05000000000000000000" pitchFamily="2" charset="2"/>
              <a:defRPr sz="2400"/>
            </a:lvl2pPr>
            <a:lvl3pPr lvl="2">
              <a:buClr>
                <a:schemeClr val="folHlink"/>
              </a:buClr>
              <a:buSzPct val="50000"/>
              <a:buFont typeface="Wingdings" panose="05000000000000000000" pitchFamily="2" charset="2"/>
              <a:defRPr sz="2000"/>
            </a:lvl3pPr>
            <a:lvl4pPr lvl="3">
              <a:buClr>
                <a:schemeClr val="accent2"/>
              </a:buClr>
              <a:buSzPct val="55000"/>
              <a:buFont typeface="Wingdings" panose="05000000000000000000" pitchFamily="2" charset="2"/>
              <a:defRPr sz="1800"/>
            </a:lvl4pPr>
            <a:lvl5pPr lvl="4">
              <a:buClr>
                <a:schemeClr val="accent1"/>
              </a:buClr>
              <a:buSzPct val="50000"/>
              <a:buFont typeface="Wingdings" panose="05000000000000000000" pitchFamily="2" charset="2"/>
              <a:defRPr sz="1800"/>
            </a:lvl5pPr>
          </a:lstStyle>
          <a:p>
            <a:pPr lvl="0"/>
            <a:r>
              <a:rPr sz="2400"/>
              <a:t>Hedge is an intensifier</a:t>
            </a:r>
            <a:endParaRPr sz="2400"/>
          </a:p>
          <a:p>
            <a:pPr lvl="0"/>
            <a:r>
              <a:rPr sz="2400"/>
              <a:t>Example:</a:t>
            </a:r>
            <a:endParaRPr sz="2400"/>
          </a:p>
          <a:p>
            <a:pPr lvl="0">
              <a:buNone/>
            </a:pPr>
            <a:r>
              <a:rPr sz="2400"/>
              <a:t>	LV = tall, LV</a:t>
            </a:r>
            <a:r>
              <a:rPr sz="2400" baseline="-25000"/>
              <a:t>1</a:t>
            </a:r>
            <a:r>
              <a:rPr sz="2400"/>
              <a:t> = very tall, LV</a:t>
            </a:r>
            <a:r>
              <a:rPr sz="2400" baseline="-25000"/>
              <a:t>2</a:t>
            </a:r>
            <a:r>
              <a:rPr sz="2400"/>
              <a:t> = somewhat tall</a:t>
            </a:r>
            <a:endParaRPr sz="2400"/>
          </a:p>
          <a:p>
            <a:pPr lvl="0"/>
            <a:r>
              <a:rPr sz="2400"/>
              <a:t>‘very’ operation: </a:t>
            </a:r>
            <a:endParaRPr sz="2400"/>
          </a:p>
          <a:p>
            <a:pPr lvl="0">
              <a:buNone/>
            </a:pPr>
            <a:r>
              <a:rPr sz="2400" i="1">
                <a:latin typeface="Arial Unicode MS" panose="020B0604020202020204" pitchFamily="34" charset="-128"/>
                <a:ea typeface="Arial Unicode MS" panose="020B0604020202020204" pitchFamily="34" charset="-128"/>
              </a:rPr>
              <a:t>	</a:t>
            </a:r>
            <a:r>
              <a:rPr lang="el-GR" altLang="x-none" sz="2400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sz="2400" i="1" baseline="-25000">
                <a:latin typeface="Arial Unicode MS" panose="020B0604020202020204" pitchFamily="34" charset="-128"/>
                <a:ea typeface="Arial Unicode MS" panose="020B0604020202020204" pitchFamily="34" charset="-128"/>
              </a:rPr>
              <a:t>very </a:t>
            </a:r>
            <a:r>
              <a:rPr sz="2400" i="1" baseline="-2500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tall</a:t>
            </a:r>
            <a:r>
              <a:rPr sz="2400" err="1"/>
              <a:t>(x</a:t>
            </a:r>
            <a:r>
              <a:rPr sz="2400"/>
              <a:t>) = </a:t>
            </a:r>
            <a:r>
              <a:rPr lang="el-GR" altLang="x-none" sz="2400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sz="2400" i="1" baseline="30000">
                <a:latin typeface="Arial Unicode MS" panose="020B0604020202020204" pitchFamily="34" charset="-128"/>
                <a:ea typeface="Arial Unicode MS" panose="020B0604020202020204" pitchFamily="34" charset="-128"/>
              </a:rPr>
              <a:t>2</a:t>
            </a:r>
            <a:r>
              <a:rPr sz="2400" i="1" baseline="-25000">
                <a:latin typeface="Arial Unicode MS" panose="020B0604020202020204" pitchFamily="34" charset="-128"/>
                <a:ea typeface="Arial Unicode MS" panose="020B0604020202020204" pitchFamily="34" charset="-128"/>
              </a:rPr>
              <a:t>tall</a:t>
            </a:r>
            <a:r>
              <a:rPr sz="2400"/>
              <a:t>(x)</a:t>
            </a:r>
            <a:endParaRPr sz="2400"/>
          </a:p>
          <a:p>
            <a:pPr lvl="0"/>
            <a:r>
              <a:rPr sz="2400"/>
              <a:t>‘somewhat’ operation:</a:t>
            </a:r>
            <a:endParaRPr sz="2400"/>
          </a:p>
          <a:p>
            <a:pPr lvl="0">
              <a:buNone/>
            </a:pPr>
            <a:r>
              <a:rPr sz="2400" i="1"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l-GR" altLang="x-none" sz="2400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sz="2400" i="1" baseline="-25000">
                <a:latin typeface="Arial Unicode MS" panose="020B0604020202020204" pitchFamily="34" charset="-128"/>
                <a:ea typeface="Arial Unicode MS" panose="020B0604020202020204" pitchFamily="34" charset="-128"/>
              </a:rPr>
              <a:t>somewhat </a:t>
            </a:r>
            <a:r>
              <a:rPr sz="2400" i="1" baseline="-2500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tall</a:t>
            </a:r>
            <a:r>
              <a:rPr sz="2400" err="1"/>
              <a:t>(x</a:t>
            </a:r>
            <a:r>
              <a:rPr sz="2400"/>
              <a:t>) = </a:t>
            </a:r>
            <a:r>
              <a:rPr sz="2400">
                <a:latin typeface="Arial Unicode MS" panose="020B0604020202020204" pitchFamily="34" charset="-128"/>
                <a:ea typeface="Arial Unicode MS" panose="020B0604020202020204" pitchFamily="34" charset="-128"/>
              </a:rPr>
              <a:t>√(</a:t>
            </a:r>
            <a:r>
              <a:rPr lang="el-GR" altLang="x-none" sz="2400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sz="2400" i="1" baseline="-2500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tall</a:t>
            </a:r>
            <a:r>
              <a:rPr sz="2400" err="1"/>
              <a:t>(x</a:t>
            </a:r>
            <a:r>
              <a:rPr sz="2400"/>
              <a:t>))</a:t>
            </a:r>
            <a:endParaRPr sz="2400"/>
          </a:p>
          <a:p>
            <a:pPr lvl="0"/>
            <a:endParaRPr sz="240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200400" y="3886200"/>
            <a:ext cx="38100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5181600"/>
            <a:ext cx="3657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5100638" y="3314700"/>
            <a:ext cx="3586163" cy="1871663"/>
          </a:xfrm>
          <a:custGeom>
            <a:avLst/>
            <a:gdLst>
              <a:gd name="connsiteX0" fmla="*/ 0 w 3586162"/>
              <a:gd name="connsiteY0" fmla="*/ 1871663 h 1871663"/>
              <a:gd name="connsiteX1" fmla="*/ 814387 w 3586162"/>
              <a:gd name="connsiteY1" fmla="*/ 1843088 h 1871663"/>
              <a:gd name="connsiteX2" fmla="*/ 1114425 w 3586162"/>
              <a:gd name="connsiteY2" fmla="*/ 1714500 h 1871663"/>
              <a:gd name="connsiteX3" fmla="*/ 1514475 w 3586162"/>
              <a:gd name="connsiteY3" fmla="*/ 1285875 h 1871663"/>
              <a:gd name="connsiteX4" fmla="*/ 2043112 w 3586162"/>
              <a:gd name="connsiteY4" fmla="*/ 600075 h 1871663"/>
              <a:gd name="connsiteX5" fmla="*/ 2457450 w 3586162"/>
              <a:gd name="connsiteY5" fmla="*/ 142875 h 1871663"/>
              <a:gd name="connsiteX6" fmla="*/ 3586162 w 3586162"/>
              <a:gd name="connsiteY6" fmla="*/ 0 h 1871663"/>
              <a:gd name="connsiteX0-1" fmla="*/ 0 w 3586162"/>
              <a:gd name="connsiteY0-2" fmla="*/ 1871663 h 1871663"/>
              <a:gd name="connsiteX1-3" fmla="*/ 814387 w 3586162"/>
              <a:gd name="connsiteY1-4" fmla="*/ 1843088 h 1871663"/>
              <a:gd name="connsiteX2-5" fmla="*/ 1114425 w 3586162"/>
              <a:gd name="connsiteY2-6" fmla="*/ 1714500 h 1871663"/>
              <a:gd name="connsiteX3-7" fmla="*/ 1514475 w 3586162"/>
              <a:gd name="connsiteY3-8" fmla="*/ 1285875 h 1871663"/>
              <a:gd name="connsiteX4-9" fmla="*/ 2043112 w 3586162"/>
              <a:gd name="connsiteY4-10" fmla="*/ 600075 h 1871663"/>
              <a:gd name="connsiteX5-11" fmla="*/ 2762250 w 3586162"/>
              <a:gd name="connsiteY5-12" fmla="*/ 142875 h 1871663"/>
              <a:gd name="connsiteX6-13" fmla="*/ 3586162 w 3586162"/>
              <a:gd name="connsiteY6-14" fmla="*/ 0 h 1871663"/>
              <a:gd name="connsiteX0-15" fmla="*/ 0 w 3586162"/>
              <a:gd name="connsiteY0-16" fmla="*/ 1871663 h 1871663"/>
              <a:gd name="connsiteX1-17" fmla="*/ 814387 w 3586162"/>
              <a:gd name="connsiteY1-18" fmla="*/ 1843088 h 1871663"/>
              <a:gd name="connsiteX2-19" fmla="*/ 1114425 w 3586162"/>
              <a:gd name="connsiteY2-20" fmla="*/ 1714500 h 1871663"/>
              <a:gd name="connsiteX3-21" fmla="*/ 1514475 w 3586162"/>
              <a:gd name="connsiteY3-22" fmla="*/ 1285875 h 1871663"/>
              <a:gd name="connsiteX4-23" fmla="*/ 2195512 w 3586162"/>
              <a:gd name="connsiteY4-24" fmla="*/ 600075 h 1871663"/>
              <a:gd name="connsiteX5-25" fmla="*/ 2762250 w 3586162"/>
              <a:gd name="connsiteY5-26" fmla="*/ 142875 h 1871663"/>
              <a:gd name="connsiteX6-27" fmla="*/ 3586162 w 3586162"/>
              <a:gd name="connsiteY6-28" fmla="*/ 0 h 1871663"/>
              <a:gd name="connsiteX0-29" fmla="*/ 0 w 3586162"/>
              <a:gd name="connsiteY0-30" fmla="*/ 1871663 h 1871663"/>
              <a:gd name="connsiteX1-31" fmla="*/ 814387 w 3586162"/>
              <a:gd name="connsiteY1-32" fmla="*/ 1843088 h 1871663"/>
              <a:gd name="connsiteX2-33" fmla="*/ 1114425 w 3586162"/>
              <a:gd name="connsiteY2-34" fmla="*/ 1714500 h 1871663"/>
              <a:gd name="connsiteX3-35" fmla="*/ 1514475 w 3586162"/>
              <a:gd name="connsiteY3-36" fmla="*/ 1285875 h 1871663"/>
              <a:gd name="connsiteX4-37" fmla="*/ 2195512 w 3586162"/>
              <a:gd name="connsiteY4-38" fmla="*/ 600075 h 1871663"/>
              <a:gd name="connsiteX5-39" fmla="*/ 2762250 w 3586162"/>
              <a:gd name="connsiteY5-40" fmla="*/ 142875 h 1871663"/>
              <a:gd name="connsiteX6-41" fmla="*/ 3586162 w 3586162"/>
              <a:gd name="connsiteY6-42" fmla="*/ 0 h 1871663"/>
              <a:gd name="connsiteX0-43" fmla="*/ 0 w 3586162"/>
              <a:gd name="connsiteY0-44" fmla="*/ 1871663 h 1871663"/>
              <a:gd name="connsiteX1-45" fmla="*/ 814387 w 3586162"/>
              <a:gd name="connsiteY1-46" fmla="*/ 1843088 h 1871663"/>
              <a:gd name="connsiteX2-47" fmla="*/ 1114425 w 3586162"/>
              <a:gd name="connsiteY2-48" fmla="*/ 1714500 h 1871663"/>
              <a:gd name="connsiteX3-49" fmla="*/ 1514475 w 3586162"/>
              <a:gd name="connsiteY3-50" fmla="*/ 1285875 h 1871663"/>
              <a:gd name="connsiteX4-51" fmla="*/ 2195512 w 3586162"/>
              <a:gd name="connsiteY4-52" fmla="*/ 752475 h 1871663"/>
              <a:gd name="connsiteX5-53" fmla="*/ 2762250 w 3586162"/>
              <a:gd name="connsiteY5-54" fmla="*/ 142875 h 1871663"/>
              <a:gd name="connsiteX6-55" fmla="*/ 3586162 w 3586162"/>
              <a:gd name="connsiteY6-56" fmla="*/ 0 h 1871663"/>
              <a:gd name="connsiteX0-57" fmla="*/ 0 w 3586162"/>
              <a:gd name="connsiteY0-58" fmla="*/ 1871663 h 1871663"/>
              <a:gd name="connsiteX1-59" fmla="*/ 814387 w 3586162"/>
              <a:gd name="connsiteY1-60" fmla="*/ 1843088 h 1871663"/>
              <a:gd name="connsiteX2-61" fmla="*/ 1114425 w 3586162"/>
              <a:gd name="connsiteY2-62" fmla="*/ 1714500 h 1871663"/>
              <a:gd name="connsiteX3-63" fmla="*/ 1514475 w 3586162"/>
              <a:gd name="connsiteY3-64" fmla="*/ 1285875 h 1871663"/>
              <a:gd name="connsiteX4-65" fmla="*/ 2195512 w 3586162"/>
              <a:gd name="connsiteY4-66" fmla="*/ 752475 h 1871663"/>
              <a:gd name="connsiteX5-67" fmla="*/ 2762250 w 3586162"/>
              <a:gd name="connsiteY5-68" fmla="*/ 142875 h 1871663"/>
              <a:gd name="connsiteX6-69" fmla="*/ 3586162 w 3586162"/>
              <a:gd name="connsiteY6-70" fmla="*/ 0 h 1871663"/>
              <a:gd name="connsiteX0-71" fmla="*/ 0 w 3586162"/>
              <a:gd name="connsiteY0-72" fmla="*/ 1871663 h 1871663"/>
              <a:gd name="connsiteX1-73" fmla="*/ 814387 w 3586162"/>
              <a:gd name="connsiteY1-74" fmla="*/ 1843088 h 1871663"/>
              <a:gd name="connsiteX2-75" fmla="*/ 1114425 w 3586162"/>
              <a:gd name="connsiteY2-76" fmla="*/ 1714500 h 1871663"/>
              <a:gd name="connsiteX3-77" fmla="*/ 1514475 w 3586162"/>
              <a:gd name="connsiteY3-78" fmla="*/ 1285875 h 1871663"/>
              <a:gd name="connsiteX4-79" fmla="*/ 2043112 w 3586162"/>
              <a:gd name="connsiteY4-80" fmla="*/ 752475 h 1871663"/>
              <a:gd name="connsiteX5-81" fmla="*/ 2762250 w 3586162"/>
              <a:gd name="connsiteY5-82" fmla="*/ 142875 h 1871663"/>
              <a:gd name="connsiteX6-83" fmla="*/ 3586162 w 3586162"/>
              <a:gd name="connsiteY6-84" fmla="*/ 0 h 18716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586162" h="1871663">
                <a:moveTo>
                  <a:pt x="0" y="1871663"/>
                </a:moveTo>
                <a:cubicBezTo>
                  <a:pt x="314325" y="1870472"/>
                  <a:pt x="628650" y="1869282"/>
                  <a:pt x="814387" y="1843088"/>
                </a:cubicBezTo>
                <a:cubicBezTo>
                  <a:pt x="1000124" y="1816894"/>
                  <a:pt x="997744" y="1807369"/>
                  <a:pt x="1114425" y="1714500"/>
                </a:cubicBezTo>
                <a:cubicBezTo>
                  <a:pt x="1231106" y="1621631"/>
                  <a:pt x="1359694" y="1446213"/>
                  <a:pt x="1514475" y="1285875"/>
                </a:cubicBezTo>
                <a:cubicBezTo>
                  <a:pt x="1669256" y="1125538"/>
                  <a:pt x="1835150" y="942975"/>
                  <a:pt x="2043112" y="752475"/>
                </a:cubicBezTo>
                <a:cubicBezTo>
                  <a:pt x="2251074" y="561975"/>
                  <a:pt x="2505075" y="268287"/>
                  <a:pt x="2762250" y="142875"/>
                </a:cubicBezTo>
                <a:cubicBezTo>
                  <a:pt x="3019425" y="17463"/>
                  <a:pt x="3150393" y="21431"/>
                  <a:pt x="3586162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100638" y="3328988"/>
            <a:ext cx="3328988" cy="1898650"/>
          </a:xfrm>
          <a:custGeom>
            <a:avLst/>
            <a:gdLst>
              <a:gd name="connsiteX0" fmla="*/ 0 w 3328987"/>
              <a:gd name="connsiteY0" fmla="*/ 1857375 h 1897856"/>
              <a:gd name="connsiteX1" fmla="*/ 557212 w 3328987"/>
              <a:gd name="connsiteY1" fmla="*/ 1828800 h 1897856"/>
              <a:gd name="connsiteX2" fmla="*/ 957262 w 3328987"/>
              <a:gd name="connsiteY2" fmla="*/ 1443037 h 1897856"/>
              <a:gd name="connsiteX3" fmla="*/ 1228725 w 3328987"/>
              <a:gd name="connsiteY3" fmla="*/ 914400 h 1897856"/>
              <a:gd name="connsiteX4" fmla="*/ 1500187 w 3328987"/>
              <a:gd name="connsiteY4" fmla="*/ 214312 h 1897856"/>
              <a:gd name="connsiteX5" fmla="*/ 3328987 w 3328987"/>
              <a:gd name="connsiteY5" fmla="*/ 0 h 1897856"/>
              <a:gd name="connsiteX0-1" fmla="*/ 0 w 3328987"/>
              <a:gd name="connsiteY0-2" fmla="*/ 1857375 h 1897856"/>
              <a:gd name="connsiteX1-3" fmla="*/ 557212 w 3328987"/>
              <a:gd name="connsiteY1-4" fmla="*/ 1828800 h 1897856"/>
              <a:gd name="connsiteX2-5" fmla="*/ 957262 w 3328987"/>
              <a:gd name="connsiteY2-6" fmla="*/ 1443037 h 1897856"/>
              <a:gd name="connsiteX3-7" fmla="*/ 1228725 w 3328987"/>
              <a:gd name="connsiteY3-8" fmla="*/ 914400 h 1897856"/>
              <a:gd name="connsiteX4-9" fmla="*/ 1728787 w 3328987"/>
              <a:gd name="connsiteY4-10" fmla="*/ 214312 h 1897856"/>
              <a:gd name="connsiteX5-11" fmla="*/ 3328987 w 3328987"/>
              <a:gd name="connsiteY5-12" fmla="*/ 0 h 1897856"/>
              <a:gd name="connsiteX0-13" fmla="*/ 0 w 3328987"/>
              <a:gd name="connsiteY0-14" fmla="*/ 1857375 h 1897856"/>
              <a:gd name="connsiteX1-15" fmla="*/ 557212 w 3328987"/>
              <a:gd name="connsiteY1-16" fmla="*/ 1828800 h 1897856"/>
              <a:gd name="connsiteX2-17" fmla="*/ 957262 w 3328987"/>
              <a:gd name="connsiteY2-18" fmla="*/ 1443037 h 1897856"/>
              <a:gd name="connsiteX3-19" fmla="*/ 1228725 w 3328987"/>
              <a:gd name="connsiteY3-20" fmla="*/ 914400 h 1897856"/>
              <a:gd name="connsiteX4-21" fmla="*/ 1500187 w 3328987"/>
              <a:gd name="connsiteY4-22" fmla="*/ 214312 h 1897856"/>
              <a:gd name="connsiteX5-23" fmla="*/ 3328987 w 3328987"/>
              <a:gd name="connsiteY5-24" fmla="*/ 0 h 1897856"/>
              <a:gd name="connsiteX0-25" fmla="*/ 0 w 3328987"/>
              <a:gd name="connsiteY0-26" fmla="*/ 1857375 h 1897856"/>
              <a:gd name="connsiteX1-27" fmla="*/ 557212 w 3328987"/>
              <a:gd name="connsiteY1-28" fmla="*/ 1828800 h 1897856"/>
              <a:gd name="connsiteX2-29" fmla="*/ 957262 w 3328987"/>
              <a:gd name="connsiteY2-30" fmla="*/ 1443037 h 1897856"/>
              <a:gd name="connsiteX3-31" fmla="*/ 1076325 w 3328987"/>
              <a:gd name="connsiteY3-32" fmla="*/ 914400 h 1897856"/>
              <a:gd name="connsiteX4-33" fmla="*/ 1500187 w 3328987"/>
              <a:gd name="connsiteY4-34" fmla="*/ 214312 h 1897856"/>
              <a:gd name="connsiteX5-35" fmla="*/ 3328987 w 3328987"/>
              <a:gd name="connsiteY5-36" fmla="*/ 0 h 1897856"/>
              <a:gd name="connsiteX0-37" fmla="*/ 0 w 3328987"/>
              <a:gd name="connsiteY0-38" fmla="*/ 1857375 h 1897856"/>
              <a:gd name="connsiteX1-39" fmla="*/ 557212 w 3328987"/>
              <a:gd name="connsiteY1-40" fmla="*/ 1828800 h 1897856"/>
              <a:gd name="connsiteX2-41" fmla="*/ 957262 w 3328987"/>
              <a:gd name="connsiteY2-42" fmla="*/ 1443037 h 1897856"/>
              <a:gd name="connsiteX3-43" fmla="*/ 1076325 w 3328987"/>
              <a:gd name="connsiteY3-44" fmla="*/ 914400 h 1897856"/>
              <a:gd name="connsiteX4-45" fmla="*/ 1804987 w 3328987"/>
              <a:gd name="connsiteY4-46" fmla="*/ 214312 h 1897856"/>
              <a:gd name="connsiteX5-47" fmla="*/ 3328987 w 3328987"/>
              <a:gd name="connsiteY5-48" fmla="*/ 0 h 1897856"/>
              <a:gd name="connsiteX0-49" fmla="*/ 0 w 3328987"/>
              <a:gd name="connsiteY0-50" fmla="*/ 1857375 h 1897856"/>
              <a:gd name="connsiteX1-51" fmla="*/ 557212 w 3328987"/>
              <a:gd name="connsiteY1-52" fmla="*/ 1828800 h 1897856"/>
              <a:gd name="connsiteX2-53" fmla="*/ 804862 w 3328987"/>
              <a:gd name="connsiteY2-54" fmla="*/ 1443037 h 1897856"/>
              <a:gd name="connsiteX3-55" fmla="*/ 1076325 w 3328987"/>
              <a:gd name="connsiteY3-56" fmla="*/ 914400 h 1897856"/>
              <a:gd name="connsiteX4-57" fmla="*/ 1804987 w 3328987"/>
              <a:gd name="connsiteY4-58" fmla="*/ 214312 h 1897856"/>
              <a:gd name="connsiteX5-59" fmla="*/ 3328987 w 3328987"/>
              <a:gd name="connsiteY5-60" fmla="*/ 0 h 1897856"/>
              <a:gd name="connsiteX0-61" fmla="*/ 0 w 3328987"/>
              <a:gd name="connsiteY0-62" fmla="*/ 1857375 h 1897856"/>
              <a:gd name="connsiteX1-63" fmla="*/ 557212 w 3328987"/>
              <a:gd name="connsiteY1-64" fmla="*/ 1828800 h 1897856"/>
              <a:gd name="connsiteX2-65" fmla="*/ 804862 w 3328987"/>
              <a:gd name="connsiteY2-66" fmla="*/ 1443037 h 1897856"/>
              <a:gd name="connsiteX3-67" fmla="*/ 1076325 w 3328987"/>
              <a:gd name="connsiteY3-68" fmla="*/ 914400 h 1897856"/>
              <a:gd name="connsiteX4-69" fmla="*/ 1804987 w 3328987"/>
              <a:gd name="connsiteY4-70" fmla="*/ 214312 h 1897856"/>
              <a:gd name="connsiteX5-71" fmla="*/ 2209800 w 3328987"/>
              <a:gd name="connsiteY5-72" fmla="*/ 61912 h 1897856"/>
              <a:gd name="connsiteX6" fmla="*/ 3328987 w 3328987"/>
              <a:gd name="connsiteY6" fmla="*/ 0 h 1897856"/>
              <a:gd name="connsiteX0-73" fmla="*/ 0 w 3328987"/>
              <a:gd name="connsiteY0-74" fmla="*/ 1857375 h 1897856"/>
              <a:gd name="connsiteX1-75" fmla="*/ 557212 w 3328987"/>
              <a:gd name="connsiteY1-76" fmla="*/ 1828800 h 1897856"/>
              <a:gd name="connsiteX2-77" fmla="*/ 804862 w 3328987"/>
              <a:gd name="connsiteY2-78" fmla="*/ 1443037 h 1897856"/>
              <a:gd name="connsiteX3-79" fmla="*/ 1076325 w 3328987"/>
              <a:gd name="connsiteY3-80" fmla="*/ 914400 h 1897856"/>
              <a:gd name="connsiteX4-81" fmla="*/ 1652587 w 3328987"/>
              <a:gd name="connsiteY4-82" fmla="*/ 214312 h 1897856"/>
              <a:gd name="connsiteX5-83" fmla="*/ 2209800 w 3328987"/>
              <a:gd name="connsiteY5-84" fmla="*/ 61912 h 1897856"/>
              <a:gd name="connsiteX6-85" fmla="*/ 3328987 w 3328987"/>
              <a:gd name="connsiteY6-86" fmla="*/ 0 h 18978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85" y="connsiteY6-86"/>
              </a:cxn>
            </a:cxnLst>
            <a:rect l="l" t="t" r="r" b="b"/>
            <a:pathLst>
              <a:path w="3328987" h="1897856">
                <a:moveTo>
                  <a:pt x="0" y="1857375"/>
                </a:moveTo>
                <a:cubicBezTo>
                  <a:pt x="198834" y="1877615"/>
                  <a:pt x="423068" y="1897856"/>
                  <a:pt x="557212" y="1828800"/>
                </a:cubicBezTo>
                <a:cubicBezTo>
                  <a:pt x="691356" y="1759744"/>
                  <a:pt x="718343" y="1595437"/>
                  <a:pt x="804862" y="1443037"/>
                </a:cubicBezTo>
                <a:cubicBezTo>
                  <a:pt x="891381" y="1290637"/>
                  <a:pt x="935038" y="1119188"/>
                  <a:pt x="1076325" y="914400"/>
                </a:cubicBezTo>
                <a:cubicBezTo>
                  <a:pt x="1217613" y="709613"/>
                  <a:pt x="1463675" y="356393"/>
                  <a:pt x="1652587" y="214312"/>
                </a:cubicBezTo>
                <a:cubicBezTo>
                  <a:pt x="1841500" y="72231"/>
                  <a:pt x="1955800" y="97631"/>
                  <a:pt x="2209800" y="61912"/>
                </a:cubicBezTo>
                <a:lnTo>
                  <a:pt x="3328987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100638" y="3314700"/>
            <a:ext cx="3400425" cy="1876425"/>
          </a:xfrm>
          <a:custGeom>
            <a:avLst/>
            <a:gdLst>
              <a:gd name="connsiteX0" fmla="*/ 0 w 3400425"/>
              <a:gd name="connsiteY0" fmla="*/ 1871663 h 1876425"/>
              <a:gd name="connsiteX1" fmla="*/ 271462 w 3400425"/>
              <a:gd name="connsiteY1" fmla="*/ 1843088 h 1876425"/>
              <a:gd name="connsiteX2" fmla="*/ 371475 w 3400425"/>
              <a:gd name="connsiteY2" fmla="*/ 1671638 h 1876425"/>
              <a:gd name="connsiteX3" fmla="*/ 828675 w 3400425"/>
              <a:gd name="connsiteY3" fmla="*/ 657225 h 1876425"/>
              <a:gd name="connsiteX4" fmla="*/ 1285875 w 3400425"/>
              <a:gd name="connsiteY4" fmla="*/ 142875 h 1876425"/>
              <a:gd name="connsiteX5" fmla="*/ 3400425 w 3400425"/>
              <a:gd name="connsiteY5" fmla="*/ 0 h 1876425"/>
              <a:gd name="connsiteX0-1" fmla="*/ 0 w 3400425"/>
              <a:gd name="connsiteY0-2" fmla="*/ 1871663 h 1876425"/>
              <a:gd name="connsiteX1-3" fmla="*/ 271462 w 3400425"/>
              <a:gd name="connsiteY1-4" fmla="*/ 1843088 h 1876425"/>
              <a:gd name="connsiteX2-5" fmla="*/ 371475 w 3400425"/>
              <a:gd name="connsiteY2-6" fmla="*/ 1671638 h 1876425"/>
              <a:gd name="connsiteX3-7" fmla="*/ 676275 w 3400425"/>
              <a:gd name="connsiteY3-8" fmla="*/ 657225 h 1876425"/>
              <a:gd name="connsiteX4-9" fmla="*/ 1285875 w 3400425"/>
              <a:gd name="connsiteY4-10" fmla="*/ 142875 h 1876425"/>
              <a:gd name="connsiteX5-11" fmla="*/ 3400425 w 3400425"/>
              <a:gd name="connsiteY5-12" fmla="*/ 0 h 18764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400425" h="1876425">
                <a:moveTo>
                  <a:pt x="0" y="1871663"/>
                </a:moveTo>
                <a:cubicBezTo>
                  <a:pt x="104775" y="1874044"/>
                  <a:pt x="209550" y="1876425"/>
                  <a:pt x="271462" y="1843088"/>
                </a:cubicBezTo>
                <a:cubicBezTo>
                  <a:pt x="333374" y="1809751"/>
                  <a:pt x="304006" y="1869282"/>
                  <a:pt x="371475" y="1671638"/>
                </a:cubicBezTo>
                <a:cubicBezTo>
                  <a:pt x="438944" y="1473994"/>
                  <a:pt x="523875" y="912019"/>
                  <a:pt x="676275" y="657225"/>
                </a:cubicBezTo>
                <a:cubicBezTo>
                  <a:pt x="828675" y="402431"/>
                  <a:pt x="831850" y="252413"/>
                  <a:pt x="1285875" y="142875"/>
                </a:cubicBezTo>
                <a:cubicBezTo>
                  <a:pt x="1739900" y="33338"/>
                  <a:pt x="3048000" y="50006"/>
                  <a:pt x="3400425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6705600" y="4267200"/>
            <a:ext cx="1828800" cy="31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5105400" y="3352800"/>
            <a:ext cx="25146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7" name="TextBox 25"/>
          <p:cNvSpPr txBox="1"/>
          <p:nvPr/>
        </p:nvSpPr>
        <p:spPr>
          <a:xfrm>
            <a:off x="4800600" y="3200400"/>
            <a:ext cx="3016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1</a:t>
            </a:r>
            <a:endParaRPr>
              <a:latin typeface="Calibri" pitchFamily="34" charset="0"/>
            </a:endParaRPr>
          </a:p>
        </p:txBody>
      </p:sp>
      <p:sp>
        <p:nvSpPr>
          <p:cNvPr id="50188" name="TextBox 26"/>
          <p:cNvSpPr txBox="1"/>
          <p:nvPr/>
        </p:nvSpPr>
        <p:spPr>
          <a:xfrm>
            <a:off x="4800600" y="5192713"/>
            <a:ext cx="3016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0</a:t>
            </a:r>
            <a:endParaRPr>
              <a:latin typeface="Calibri" pitchFamily="34" charset="0"/>
            </a:endParaRPr>
          </a:p>
        </p:txBody>
      </p:sp>
      <p:sp>
        <p:nvSpPr>
          <p:cNvPr id="50189" name="TextBox 27"/>
          <p:cNvSpPr txBox="1"/>
          <p:nvPr/>
        </p:nvSpPr>
        <p:spPr>
          <a:xfrm>
            <a:off x="6327775" y="5345113"/>
            <a:ext cx="30638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h</a:t>
            </a:r>
            <a:endParaRPr>
              <a:latin typeface="Calibri" pitchFamily="34" charset="0"/>
            </a:endParaRPr>
          </a:p>
        </p:txBody>
      </p:sp>
      <p:sp>
        <p:nvSpPr>
          <p:cNvPr id="50190" name="TextBox 28"/>
          <p:cNvSpPr txBox="1"/>
          <p:nvPr/>
        </p:nvSpPr>
        <p:spPr>
          <a:xfrm>
            <a:off x="4343400" y="3973513"/>
            <a:ext cx="7715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l-GR" altLang="x-none" i="1" dirty="0">
                <a:latin typeface="Arial Unicode MS" panose="020B0604020202020204" pitchFamily="34" charset="-128"/>
                <a:ea typeface="Arial Unicode MS" panose="020B0604020202020204" pitchFamily="34" charset="-128"/>
              </a:rPr>
              <a:t>μ</a:t>
            </a:r>
            <a:r>
              <a:rPr i="1" baseline="-25000" err="1">
                <a:latin typeface="Arial Unicode MS" panose="020B0604020202020204" pitchFamily="34" charset="-128"/>
                <a:ea typeface="Arial Unicode MS" panose="020B0604020202020204" pitchFamily="34" charset="-128"/>
              </a:rPr>
              <a:t>tall</a:t>
            </a:r>
            <a:r>
              <a:rPr err="1">
                <a:latin typeface="Calibri" pitchFamily="34" charset="0"/>
              </a:rPr>
              <a:t>(h</a:t>
            </a:r>
            <a:r>
              <a:rPr>
                <a:latin typeface="Calibri" pitchFamily="34" charset="0"/>
              </a:rPr>
              <a:t>)</a:t>
            </a:r>
            <a:endParaRPr>
              <a:latin typeface="Calibri" pitchFamily="34" charset="0"/>
            </a:endParaRPr>
          </a:p>
        </p:txBody>
      </p:sp>
      <p:sp>
        <p:nvSpPr>
          <p:cNvPr id="50191" name="TextBox 29"/>
          <p:cNvSpPr txBox="1"/>
          <p:nvPr/>
        </p:nvSpPr>
        <p:spPr>
          <a:xfrm>
            <a:off x="5105400" y="2895600"/>
            <a:ext cx="151130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somewhat tall</a:t>
            </a:r>
            <a:endParaRPr>
              <a:latin typeface="Calibri" pitchFamily="34" charset="0"/>
            </a:endParaRPr>
          </a:p>
        </p:txBody>
      </p:sp>
      <p:sp>
        <p:nvSpPr>
          <p:cNvPr id="50192" name="TextBox 30"/>
          <p:cNvSpPr txBox="1"/>
          <p:nvPr/>
        </p:nvSpPr>
        <p:spPr>
          <a:xfrm>
            <a:off x="6858000" y="2830513"/>
            <a:ext cx="4746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tall</a:t>
            </a:r>
            <a:endParaRPr>
              <a:latin typeface="Calibri" pitchFamily="34" charset="0"/>
            </a:endParaRPr>
          </a:p>
        </p:txBody>
      </p:sp>
      <p:sp>
        <p:nvSpPr>
          <p:cNvPr id="50193" name="TextBox 31"/>
          <p:cNvSpPr txBox="1"/>
          <p:nvPr/>
        </p:nvSpPr>
        <p:spPr>
          <a:xfrm>
            <a:off x="7772400" y="3897313"/>
            <a:ext cx="9302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Calibri" pitchFamily="34" charset="0"/>
              </a:rPr>
              <a:t>very tall</a:t>
            </a:r>
            <a:endParaRPr>
              <a:latin typeface="Calibri" pitchFamily="34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481638" y="3200400"/>
            <a:ext cx="385763" cy="528638"/>
          </a:xfrm>
          <a:custGeom>
            <a:avLst/>
            <a:gdLst>
              <a:gd name="connsiteX0" fmla="*/ 385763 w 385763"/>
              <a:gd name="connsiteY0" fmla="*/ 528638 h 528638"/>
              <a:gd name="connsiteX1" fmla="*/ 71438 w 385763"/>
              <a:gd name="connsiteY1" fmla="*/ 428625 h 528638"/>
              <a:gd name="connsiteX2" fmla="*/ 0 w 385763"/>
              <a:gd name="connsiteY2" fmla="*/ 0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3" h="528638">
                <a:moveTo>
                  <a:pt x="385763" y="528638"/>
                </a:moveTo>
                <a:cubicBezTo>
                  <a:pt x="260747" y="522684"/>
                  <a:pt x="135732" y="516731"/>
                  <a:pt x="71438" y="428625"/>
                </a:cubicBezTo>
                <a:cubicBezTo>
                  <a:pt x="7144" y="340519"/>
                  <a:pt x="23812" y="35719"/>
                  <a:pt x="0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Freeform 34"/>
          <p:cNvSpPr/>
          <p:nvPr/>
        </p:nvSpPr>
        <p:spPr>
          <a:xfrm flipH="1">
            <a:off x="6700838" y="3124200"/>
            <a:ext cx="385763" cy="528638"/>
          </a:xfrm>
          <a:custGeom>
            <a:avLst/>
            <a:gdLst>
              <a:gd name="connsiteX0" fmla="*/ 385763 w 385763"/>
              <a:gd name="connsiteY0" fmla="*/ 528638 h 528638"/>
              <a:gd name="connsiteX1" fmla="*/ 71438 w 385763"/>
              <a:gd name="connsiteY1" fmla="*/ 428625 h 528638"/>
              <a:gd name="connsiteX2" fmla="*/ 0 w 385763"/>
              <a:gd name="connsiteY2" fmla="*/ 0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763" h="528638">
                <a:moveTo>
                  <a:pt x="385763" y="528638"/>
                </a:moveTo>
                <a:cubicBezTo>
                  <a:pt x="260747" y="522684"/>
                  <a:pt x="135732" y="516731"/>
                  <a:pt x="71438" y="428625"/>
                </a:cubicBezTo>
                <a:cubicBezTo>
                  <a:pt x="7144" y="340519"/>
                  <a:pt x="23812" y="35719"/>
                  <a:pt x="0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15" idx="4"/>
            <a:endCxn id="50193" idx="1"/>
          </p:cNvCxnSpPr>
          <p:nvPr/>
        </p:nvCxnSpPr>
        <p:spPr>
          <a:xfrm>
            <a:off x="7143750" y="4067175"/>
            <a:ext cx="628650" cy="15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ln/>
        </p:spPr>
        <p:txBody>
          <a:bodyPr vert="horz" wrap="square" lIns="91440" tIns="45720" rIns="91440" bIns="45720" anchor="b" anchorCtr="0"/>
          <a:p>
            <a:r>
              <a:rPr>
                <a:latin typeface="Times New Roman" panose="02020603050405020304" pitchFamily="18" charset="0"/>
              </a:rPr>
              <a:t>Representation of Fuzzy sets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sz="2400">
                <a:latin typeface="Times New Roman" panose="02020603050405020304" pitchFamily="18" charset="0"/>
              </a:rPr>
              <a:t>Let U = {x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,x</a:t>
            </a:r>
            <a:r>
              <a:rPr sz="2400" baseline="-25000">
                <a:latin typeface="Times New Roman" panose="02020603050405020304" pitchFamily="18" charset="0"/>
              </a:rPr>
              <a:t>2</a:t>
            </a:r>
            <a:r>
              <a:rPr sz="2400">
                <a:latin typeface="Times New Roman" panose="02020603050405020304" pitchFamily="18" charset="0"/>
              </a:rPr>
              <a:t>,…..,</a:t>
            </a:r>
            <a:r>
              <a:rPr sz="2400" err="1">
                <a:latin typeface="Times New Roman" panose="02020603050405020304" pitchFamily="18" charset="0"/>
              </a:rPr>
              <a:t>x</a:t>
            </a:r>
            <a:r>
              <a:rPr sz="2400" baseline="-25000" err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}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latin typeface="Times New Roman" panose="02020603050405020304" pitchFamily="18" charset="0"/>
              </a:rPr>
              <a:t>|U| = n</a:t>
            </a:r>
            <a:endParaRPr sz="240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sz="2400">
                <a:latin typeface="Times New Roman" panose="02020603050405020304" pitchFamily="18" charset="0"/>
              </a:rPr>
              <a:t>	The various sets composed of elements from U are presented as points on and inside the n-dimensional hypercube. The crisp sets are the corners of the hypercube. 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51204" name="Line 4"/>
          <p:cNvSpPr/>
          <p:nvPr/>
        </p:nvSpPr>
        <p:spPr>
          <a:xfrm>
            <a:off x="4648200" y="3290888"/>
            <a:ext cx="0" cy="228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51205" name="Line 5"/>
          <p:cNvSpPr/>
          <p:nvPr/>
        </p:nvSpPr>
        <p:spPr>
          <a:xfrm>
            <a:off x="4419600" y="5195888"/>
            <a:ext cx="3200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51206" name="Line 6"/>
          <p:cNvSpPr/>
          <p:nvPr/>
        </p:nvSpPr>
        <p:spPr>
          <a:xfrm>
            <a:off x="4419600" y="3595688"/>
            <a:ext cx="3200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7" name="Line 7"/>
          <p:cNvSpPr/>
          <p:nvPr/>
        </p:nvSpPr>
        <p:spPr>
          <a:xfrm>
            <a:off x="6705600" y="3367088"/>
            <a:ext cx="0" cy="228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8" name="Text Box 8"/>
          <p:cNvSpPr txBox="1"/>
          <p:nvPr/>
        </p:nvSpPr>
        <p:spPr>
          <a:xfrm>
            <a:off x="6629400" y="4829175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(1,0)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1209" name="Text Box 9"/>
          <p:cNvSpPr txBox="1"/>
          <p:nvPr/>
        </p:nvSpPr>
        <p:spPr>
          <a:xfrm>
            <a:off x="4572000" y="4905375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(0,0)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1210" name="Text Box 10"/>
          <p:cNvSpPr txBox="1"/>
          <p:nvPr/>
        </p:nvSpPr>
        <p:spPr>
          <a:xfrm>
            <a:off x="4572000" y="3214688"/>
            <a:ext cx="762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(0,1)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1211" name="Text Box 11"/>
          <p:cNvSpPr txBox="1"/>
          <p:nvPr/>
        </p:nvSpPr>
        <p:spPr>
          <a:xfrm>
            <a:off x="6629400" y="3290888"/>
            <a:ext cx="762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(1,1)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1212" name="Line 12"/>
          <p:cNvSpPr/>
          <p:nvPr/>
        </p:nvSpPr>
        <p:spPr>
          <a:xfrm>
            <a:off x="5334000" y="5348288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13" name="Line 13"/>
          <p:cNvSpPr/>
          <p:nvPr/>
        </p:nvSpPr>
        <p:spPr>
          <a:xfrm flipV="1">
            <a:off x="4495800" y="4129088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214" name="Text Box 14"/>
          <p:cNvSpPr txBox="1"/>
          <p:nvPr/>
        </p:nvSpPr>
        <p:spPr>
          <a:xfrm>
            <a:off x="6858000" y="5348288"/>
            <a:ext cx="762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x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endParaRPr baseline="-25000">
              <a:latin typeface="Times New Roman" panose="02020603050405020304" pitchFamily="18" charset="0"/>
            </a:endParaRPr>
          </a:p>
        </p:txBody>
      </p:sp>
      <p:sp>
        <p:nvSpPr>
          <p:cNvPr id="51215" name="Text Box 15"/>
          <p:cNvSpPr txBox="1"/>
          <p:nvPr/>
        </p:nvSpPr>
        <p:spPr>
          <a:xfrm>
            <a:off x="4191000" y="3671888"/>
            <a:ext cx="45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x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endParaRPr baseline="-25000">
              <a:latin typeface="Times New Roman" panose="02020603050405020304" pitchFamily="18" charset="0"/>
            </a:endParaRPr>
          </a:p>
        </p:txBody>
      </p:sp>
      <p:sp>
        <p:nvSpPr>
          <p:cNvPr id="51216" name="Text Box 16"/>
          <p:cNvSpPr txBox="1"/>
          <p:nvPr/>
        </p:nvSpPr>
        <p:spPr>
          <a:xfrm>
            <a:off x="5486400" y="5272088"/>
            <a:ext cx="7620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x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endParaRPr baseline="-25000">
              <a:latin typeface="Times New Roman" panose="02020603050405020304" pitchFamily="18" charset="0"/>
            </a:endParaRPr>
          </a:p>
        </p:txBody>
      </p:sp>
      <p:sp>
        <p:nvSpPr>
          <p:cNvPr id="51217" name="Text Box 17"/>
          <p:cNvSpPr txBox="1"/>
          <p:nvPr/>
        </p:nvSpPr>
        <p:spPr>
          <a:xfrm>
            <a:off x="4191000" y="4343400"/>
            <a:ext cx="457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x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endParaRPr baseline="-25000">
              <a:latin typeface="Times New Roman" panose="02020603050405020304" pitchFamily="18" charset="0"/>
            </a:endParaRPr>
          </a:p>
        </p:txBody>
      </p:sp>
      <p:sp>
        <p:nvSpPr>
          <p:cNvPr id="51218" name="Text Box 18"/>
          <p:cNvSpPr txBox="1"/>
          <p:nvPr/>
        </p:nvSpPr>
        <p:spPr>
          <a:xfrm>
            <a:off x="7010400" y="3748088"/>
            <a:ext cx="838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(x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</a:rPr>
              <a:t>,x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</a:rPr>
              <a:t>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1219" name="Line 19"/>
          <p:cNvSpPr/>
          <p:nvPr/>
        </p:nvSpPr>
        <p:spPr>
          <a:xfrm flipH="1">
            <a:off x="4495800" y="3595688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51220" name="Line 20"/>
          <p:cNvSpPr/>
          <p:nvPr/>
        </p:nvSpPr>
        <p:spPr>
          <a:xfrm>
            <a:off x="6705600" y="5195888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51221" name="Line 21"/>
          <p:cNvSpPr/>
          <p:nvPr/>
        </p:nvSpPr>
        <p:spPr>
          <a:xfrm>
            <a:off x="6705600" y="3595688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51222" name="Line 22"/>
          <p:cNvSpPr/>
          <p:nvPr/>
        </p:nvSpPr>
        <p:spPr>
          <a:xfrm flipV="1">
            <a:off x="5410200" y="44196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lgDash"/>
            <a:headEnd type="none" w="med" len="med"/>
            <a:tailEnd type="oval" w="med" len="med"/>
          </a:ln>
        </p:spPr>
      </p:sp>
      <p:sp>
        <p:nvSpPr>
          <p:cNvPr id="51223" name="Text Box 23"/>
          <p:cNvSpPr txBox="1"/>
          <p:nvPr/>
        </p:nvSpPr>
        <p:spPr>
          <a:xfrm>
            <a:off x="5334000" y="4343400"/>
            <a:ext cx="14478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1400">
                <a:latin typeface="Times New Roman" panose="02020603050405020304" pitchFamily="18" charset="0"/>
              </a:rPr>
              <a:t>A(0.3,0.4)</a:t>
            </a:r>
            <a:endParaRPr sz="1400">
              <a:latin typeface="Times New Roman" panose="02020603050405020304" pitchFamily="18" charset="0"/>
            </a:endParaRPr>
          </a:p>
        </p:txBody>
      </p:sp>
      <p:sp>
        <p:nvSpPr>
          <p:cNvPr id="51224" name="Freeform 24"/>
          <p:cNvSpPr/>
          <p:nvPr/>
        </p:nvSpPr>
        <p:spPr>
          <a:xfrm>
            <a:off x="5410200" y="2971800"/>
            <a:ext cx="2057400" cy="1295400"/>
          </a:xfrm>
          <a:custGeom>
            <a:avLst/>
            <a:gdLst>
              <a:gd name="txL" fmla="*/ 0 w 1256"/>
              <a:gd name="txT" fmla="*/ 0 h 1032"/>
              <a:gd name="txR" fmla="*/ 1256 w 1256"/>
              <a:gd name="txB" fmla="*/ 1032 h 1032"/>
            </a:gdLst>
            <a:ahLst/>
            <a:cxnLst>
              <a:cxn ang="0">
                <a:pos x="0" y="1295400"/>
              </a:cxn>
              <a:cxn ang="0">
                <a:pos x="471761" y="210879"/>
              </a:cxn>
              <a:cxn ang="0">
                <a:pos x="1808415" y="30126"/>
              </a:cxn>
              <a:cxn ang="0">
                <a:pos x="1965669" y="30126"/>
              </a:cxn>
            </a:cxnLst>
            <a:rect l="txL" t="txT" r="txR" b="txB"/>
            <a:pathLst>
              <a:path w="1256" h="1032">
                <a:moveTo>
                  <a:pt x="0" y="1032"/>
                </a:moveTo>
                <a:cubicBezTo>
                  <a:pt x="52" y="684"/>
                  <a:pt x="104" y="336"/>
                  <a:pt x="288" y="168"/>
                </a:cubicBezTo>
                <a:cubicBezTo>
                  <a:pt x="472" y="0"/>
                  <a:pt x="952" y="48"/>
                  <a:pt x="1104" y="24"/>
                </a:cubicBezTo>
                <a:cubicBezTo>
                  <a:pt x="1256" y="0"/>
                  <a:pt x="1228" y="12"/>
                  <a:pt x="1200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>
              <a:latin typeface="Tahoma" panose="020B0604030504040204" pitchFamily="34" charset="0"/>
            </a:endParaRPr>
          </a:p>
        </p:txBody>
      </p:sp>
      <p:sp>
        <p:nvSpPr>
          <p:cNvPr id="51225" name="Text Box 25"/>
          <p:cNvSpPr txBox="1"/>
          <p:nvPr/>
        </p:nvSpPr>
        <p:spPr>
          <a:xfrm>
            <a:off x="7467600" y="2573338"/>
            <a:ext cx="1447800" cy="779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l-GR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)=0.3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l-GR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)=0.4</a:t>
            </a:r>
            <a:endParaRPr lang="el-GR" altLang="x-non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26" name="Text Box 26"/>
          <p:cNvSpPr txBox="1"/>
          <p:nvPr/>
        </p:nvSpPr>
        <p:spPr>
          <a:xfrm>
            <a:off x="4267200" y="5257800"/>
            <a:ext cx="762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l-GR" altLang="x-none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l-GR" altLang="x-none" sz="24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27" name="Line 27"/>
          <p:cNvSpPr/>
          <p:nvPr/>
        </p:nvSpPr>
        <p:spPr>
          <a:xfrm flipH="1">
            <a:off x="4495800" y="51816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51228" name="Text Box 28"/>
          <p:cNvSpPr txBox="1"/>
          <p:nvPr/>
        </p:nvSpPr>
        <p:spPr>
          <a:xfrm>
            <a:off x="1219200" y="3810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U={x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,x</a:t>
            </a:r>
            <a:r>
              <a:rPr sz="2400" baseline="-25000">
                <a:latin typeface="Times New Roman" panose="02020603050405020304" pitchFamily="18" charset="0"/>
              </a:rPr>
              <a:t>2</a:t>
            </a:r>
            <a:r>
              <a:rPr sz="2400">
                <a:latin typeface="Times New Roman" panose="02020603050405020304" pitchFamily="18" charset="0"/>
              </a:rPr>
              <a:t>}</a:t>
            </a:r>
            <a:endParaRPr sz="2400" baseline="-25000">
              <a:latin typeface="Times New Roman" panose="02020603050405020304" pitchFamily="18" charset="0"/>
            </a:endParaRPr>
          </a:p>
        </p:txBody>
      </p:sp>
      <p:sp>
        <p:nvSpPr>
          <p:cNvPr id="51229" name="Text Box 29"/>
          <p:cNvSpPr txBox="1"/>
          <p:nvPr/>
        </p:nvSpPr>
        <p:spPr>
          <a:xfrm>
            <a:off x="533400" y="5835650"/>
            <a:ext cx="7543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A fuzzy set A is represented by a point in the n-dimensional space as the point {</a:t>
            </a:r>
            <a:r>
              <a:rPr lang="el-GR" altLang="x-none" sz="2400" dirty="0">
                <a:latin typeface="Times New Roman" panose="02020603050405020304" pitchFamily="18" charset="0"/>
              </a:rPr>
              <a:t>μ</a:t>
            </a:r>
            <a:r>
              <a:rPr sz="2400" baseline="-25000">
                <a:latin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</a:rPr>
              <a:t>(x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), </a:t>
            </a:r>
            <a:r>
              <a:rPr lang="el-GR" altLang="x-none" sz="2400" dirty="0">
                <a:latin typeface="Times New Roman" panose="02020603050405020304" pitchFamily="18" charset="0"/>
              </a:rPr>
              <a:t>μ</a:t>
            </a:r>
            <a:r>
              <a:rPr sz="2400" baseline="-25000">
                <a:latin typeface="Times New Roman" panose="02020603050405020304" pitchFamily="18" charset="0"/>
              </a:rPr>
              <a:t>A</a:t>
            </a:r>
            <a:r>
              <a:rPr sz="2400">
                <a:latin typeface="Times New Roman" panose="02020603050405020304" pitchFamily="18" charset="0"/>
              </a:rPr>
              <a:t>(x</a:t>
            </a:r>
            <a:r>
              <a:rPr sz="2400" baseline="-25000">
                <a:latin typeface="Times New Roman" panose="02020603050405020304" pitchFamily="18" charset="0"/>
              </a:rPr>
              <a:t>2</a:t>
            </a:r>
            <a:r>
              <a:rPr sz="2400">
                <a:latin typeface="Times New Roman" panose="02020603050405020304" pitchFamily="18" charset="0"/>
              </a:rPr>
              <a:t>),……</a:t>
            </a:r>
            <a:r>
              <a:rPr lang="el-GR" altLang="x-none" sz="2400" dirty="0">
                <a:latin typeface="Times New Roman" panose="02020603050405020304" pitchFamily="18" charset="0"/>
              </a:rPr>
              <a:t>μ</a:t>
            </a:r>
            <a:r>
              <a:rPr sz="2400" baseline="-25000" err="1">
                <a:latin typeface="Times New Roman" panose="02020603050405020304" pitchFamily="18" charset="0"/>
              </a:rPr>
              <a:t>A</a:t>
            </a:r>
            <a:r>
              <a:rPr sz="2400" err="1">
                <a:latin typeface="Times New Roman" panose="02020603050405020304" pitchFamily="18" charset="0"/>
              </a:rPr>
              <a:t>(x</a:t>
            </a:r>
            <a:r>
              <a:rPr sz="2400" baseline="-25000" err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)}</a:t>
            </a:r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7" name="Rectangle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u="sng">
                <a:latin typeface="Times New Roman" panose="02020603050405020304" pitchFamily="18" charset="0"/>
              </a:rPr>
              <a:t>Degree of fuzziness</a:t>
            </a:r>
            <a:r>
              <a:rPr>
                <a:latin typeface="Times New Roman" panose="02020603050405020304" pitchFamily="18" charset="0"/>
              </a:rPr>
              <a:t> 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>
                <a:latin typeface="Times New Roman" panose="02020603050405020304" pitchFamily="18" charset="0"/>
              </a:rPr>
              <a:t>	The centre of the hypercube is the “most fuzzy” set. Fuzziness decreases as one nears the corners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u="sng">
                <a:latin typeface="Times New Roman" panose="02020603050405020304" pitchFamily="18" charset="0"/>
              </a:rPr>
              <a:t>Measure of fuzziness</a:t>
            </a:r>
            <a:endParaRPr u="sng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>
                <a:latin typeface="Times New Roman" panose="02020603050405020304" pitchFamily="18" charset="0"/>
              </a:rPr>
              <a:t>Called the entropy of a fuzzy set</a:t>
            </a:r>
            <a:endParaRPr>
              <a:latin typeface="Times New Roman" panose="02020603050405020304" pitchFamily="18" charset="0"/>
            </a:endParaRPr>
          </a:p>
          <a:p>
            <a:pPr>
              <a:buNone/>
            </a:pPr>
            <a:endParaRPr>
              <a:latin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/>
          <p:nvPr/>
        </p:nvGraphicFramePr>
        <p:xfrm>
          <a:off x="609600" y="4495800"/>
          <a:ext cx="6248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58695" imgH="203200" progId="Equation.3">
                  <p:embed/>
                </p:oleObj>
              </mc:Choice>
              <mc:Fallback>
                <p:oleObj name="" r:id="rId1" imgW="2258695" imgH="2032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4495800"/>
                        <a:ext cx="624840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Freeform 4"/>
          <p:cNvSpPr/>
          <p:nvPr/>
        </p:nvSpPr>
        <p:spPr>
          <a:xfrm>
            <a:off x="406400" y="4953000"/>
            <a:ext cx="355600" cy="685800"/>
          </a:xfrm>
          <a:custGeom>
            <a:avLst/>
            <a:gdLst>
              <a:gd name="txL" fmla="*/ 0 w 224"/>
              <a:gd name="txT" fmla="*/ 0 h 432"/>
              <a:gd name="txR" fmla="*/ 224 w 224"/>
              <a:gd name="txB" fmla="*/ 432 h 432"/>
            </a:gdLst>
            <a:ahLst/>
            <a:cxnLst>
              <a:cxn ang="0">
                <a:pos x="355600" y="0"/>
              </a:cxn>
              <a:cxn ang="0">
                <a:pos x="50800" y="381000"/>
              </a:cxn>
              <a:cxn ang="0">
                <a:pos x="50800" y="685800"/>
              </a:cxn>
            </a:cxnLst>
            <a:rect l="txL" t="txT" r="txR" b="txB"/>
            <a:pathLst>
              <a:path w="224" h="432">
                <a:moveTo>
                  <a:pt x="224" y="0"/>
                </a:moveTo>
                <a:cubicBezTo>
                  <a:pt x="144" y="84"/>
                  <a:pt x="64" y="168"/>
                  <a:pt x="32" y="240"/>
                </a:cubicBezTo>
                <a:cubicBezTo>
                  <a:pt x="0" y="312"/>
                  <a:pt x="32" y="400"/>
                  <a:pt x="32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>
              <a:latin typeface="Tahoma" panose="020B0604030504040204" pitchFamily="34" charset="0"/>
            </a:endParaRPr>
          </a:p>
        </p:txBody>
      </p:sp>
      <p:sp>
        <p:nvSpPr>
          <p:cNvPr id="1029" name="Text Box 5"/>
          <p:cNvSpPr txBox="1"/>
          <p:nvPr/>
        </p:nvSpPr>
        <p:spPr>
          <a:xfrm>
            <a:off x="304800" y="5576888"/>
            <a:ext cx="1371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Entropy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30" name="Text Box 6"/>
          <p:cNvSpPr txBox="1"/>
          <p:nvPr/>
        </p:nvSpPr>
        <p:spPr>
          <a:xfrm>
            <a:off x="1219200" y="3657600"/>
            <a:ext cx="1371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Fuzzy set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1257300" y="3962400"/>
            <a:ext cx="266700" cy="609600"/>
          </a:xfrm>
          <a:custGeom>
            <a:avLst/>
            <a:gdLst>
              <a:gd name="txL" fmla="*/ 0 w 168"/>
              <a:gd name="txT" fmla="*/ 0 h 384"/>
              <a:gd name="txR" fmla="*/ 168 w 168"/>
              <a:gd name="txB" fmla="*/ 384 h 384"/>
            </a:gdLst>
            <a:ahLst/>
            <a:cxnLst>
              <a:cxn ang="0">
                <a:pos x="38100" y="609600"/>
              </a:cxn>
              <a:cxn ang="0">
                <a:pos x="38100" y="304800"/>
              </a:cxn>
              <a:cxn ang="0">
                <a:pos x="266700" y="0"/>
              </a:cxn>
            </a:cxnLst>
            <a:rect l="txL" t="txT" r="txR" b="txB"/>
            <a:pathLst>
              <a:path w="168" h="384">
                <a:moveTo>
                  <a:pt x="24" y="384"/>
                </a:moveTo>
                <a:cubicBezTo>
                  <a:pt x="12" y="320"/>
                  <a:pt x="0" y="256"/>
                  <a:pt x="24" y="192"/>
                </a:cubicBezTo>
                <a:cubicBezTo>
                  <a:pt x="48" y="128"/>
                  <a:pt x="108" y="64"/>
                  <a:pt x="1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>
              <a:latin typeface="Tahoma" panose="020B0604030504040204" pitchFamily="34" charset="0"/>
            </a:endParaRPr>
          </a:p>
        </p:txBody>
      </p:sp>
      <p:sp>
        <p:nvSpPr>
          <p:cNvPr id="1032" name="Text Box 8"/>
          <p:cNvSpPr txBox="1"/>
          <p:nvPr/>
        </p:nvSpPr>
        <p:spPr>
          <a:xfrm>
            <a:off x="6019800" y="3657600"/>
            <a:ext cx="160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Farthest corner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33" name="Freeform 9"/>
          <p:cNvSpPr/>
          <p:nvPr/>
        </p:nvSpPr>
        <p:spPr>
          <a:xfrm>
            <a:off x="6057900" y="3962400"/>
            <a:ext cx="266700" cy="609600"/>
          </a:xfrm>
          <a:custGeom>
            <a:avLst/>
            <a:gdLst>
              <a:gd name="txL" fmla="*/ 0 w 168"/>
              <a:gd name="txT" fmla="*/ 0 h 384"/>
              <a:gd name="txR" fmla="*/ 168 w 168"/>
              <a:gd name="txB" fmla="*/ 384 h 384"/>
            </a:gdLst>
            <a:ahLst/>
            <a:cxnLst>
              <a:cxn ang="0">
                <a:pos x="38100" y="609600"/>
              </a:cxn>
              <a:cxn ang="0">
                <a:pos x="38100" y="304800"/>
              </a:cxn>
              <a:cxn ang="0">
                <a:pos x="266700" y="0"/>
              </a:cxn>
            </a:cxnLst>
            <a:rect l="txL" t="txT" r="txR" b="txB"/>
            <a:pathLst>
              <a:path w="168" h="384">
                <a:moveTo>
                  <a:pt x="24" y="384"/>
                </a:moveTo>
                <a:cubicBezTo>
                  <a:pt x="12" y="320"/>
                  <a:pt x="0" y="256"/>
                  <a:pt x="24" y="192"/>
                </a:cubicBezTo>
                <a:cubicBezTo>
                  <a:pt x="48" y="128"/>
                  <a:pt x="108" y="64"/>
                  <a:pt x="16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>
              <a:latin typeface="Tahoma" panose="020B0604030504040204" pitchFamily="34" charset="0"/>
            </a:endParaRPr>
          </a:p>
        </p:txBody>
      </p:sp>
      <p:sp>
        <p:nvSpPr>
          <p:cNvPr id="1034" name="Freeform 10"/>
          <p:cNvSpPr/>
          <p:nvPr/>
        </p:nvSpPr>
        <p:spPr>
          <a:xfrm>
            <a:off x="2997200" y="4953000"/>
            <a:ext cx="355600" cy="685800"/>
          </a:xfrm>
          <a:custGeom>
            <a:avLst/>
            <a:gdLst>
              <a:gd name="txL" fmla="*/ 0 w 224"/>
              <a:gd name="txT" fmla="*/ 0 h 432"/>
              <a:gd name="txR" fmla="*/ 224 w 224"/>
              <a:gd name="txB" fmla="*/ 432 h 432"/>
            </a:gdLst>
            <a:ahLst/>
            <a:cxnLst>
              <a:cxn ang="0">
                <a:pos x="355600" y="0"/>
              </a:cxn>
              <a:cxn ang="0">
                <a:pos x="50800" y="381000"/>
              </a:cxn>
              <a:cxn ang="0">
                <a:pos x="50800" y="685800"/>
              </a:cxn>
            </a:cxnLst>
            <a:rect l="txL" t="txT" r="txR" b="txB"/>
            <a:pathLst>
              <a:path w="224" h="432">
                <a:moveTo>
                  <a:pt x="224" y="0"/>
                </a:moveTo>
                <a:cubicBezTo>
                  <a:pt x="144" y="84"/>
                  <a:pt x="64" y="168"/>
                  <a:pt x="32" y="240"/>
                </a:cubicBezTo>
                <a:cubicBezTo>
                  <a:pt x="0" y="312"/>
                  <a:pt x="32" y="400"/>
                  <a:pt x="32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>
              <a:latin typeface="Tahoma" panose="020B0604030504040204" pitchFamily="34" charset="0"/>
            </a:endParaRPr>
          </a:p>
        </p:txBody>
      </p:sp>
      <p:sp>
        <p:nvSpPr>
          <p:cNvPr id="1035" name="Text Box 11"/>
          <p:cNvSpPr txBox="1"/>
          <p:nvPr/>
        </p:nvSpPr>
        <p:spPr>
          <a:xfrm>
            <a:off x="2895600" y="5576888"/>
            <a:ext cx="1676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Nearest corner</a:t>
            </a:r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2226" name="Line 2"/>
          <p:cNvSpPr/>
          <p:nvPr/>
        </p:nvSpPr>
        <p:spPr>
          <a:xfrm>
            <a:off x="2895600" y="16002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52227" name="Line 3"/>
          <p:cNvSpPr/>
          <p:nvPr/>
        </p:nvSpPr>
        <p:spPr>
          <a:xfrm>
            <a:off x="2590800" y="4876800"/>
            <a:ext cx="388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52228" name="Line 4"/>
          <p:cNvSpPr/>
          <p:nvPr/>
        </p:nvSpPr>
        <p:spPr>
          <a:xfrm>
            <a:off x="2667000" y="1905000"/>
            <a:ext cx="396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9" name="Line 5"/>
          <p:cNvSpPr/>
          <p:nvPr/>
        </p:nvSpPr>
        <p:spPr>
          <a:xfrm>
            <a:off x="6248400" y="1752600"/>
            <a:ext cx="0" cy="3505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0" name="Text Box 6"/>
          <p:cNvSpPr txBox="1"/>
          <p:nvPr/>
        </p:nvSpPr>
        <p:spPr>
          <a:xfrm>
            <a:off x="6248400" y="4953000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(1,0)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2231" name="Text Box 7"/>
          <p:cNvSpPr txBox="1"/>
          <p:nvPr/>
        </p:nvSpPr>
        <p:spPr>
          <a:xfrm>
            <a:off x="2286000" y="4876800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(0,0)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2232" name="Text Box 8"/>
          <p:cNvSpPr txBox="1"/>
          <p:nvPr/>
        </p:nvSpPr>
        <p:spPr>
          <a:xfrm>
            <a:off x="2819400" y="1524000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(0,1)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2233" name="Text Box 9"/>
          <p:cNvSpPr txBox="1"/>
          <p:nvPr/>
        </p:nvSpPr>
        <p:spPr>
          <a:xfrm>
            <a:off x="6248400" y="1600200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(1,1)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2234" name="Line 10"/>
          <p:cNvSpPr/>
          <p:nvPr/>
        </p:nvSpPr>
        <p:spPr>
          <a:xfrm>
            <a:off x="3810000" y="5091113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35" name="Line 11"/>
          <p:cNvSpPr/>
          <p:nvPr/>
        </p:nvSpPr>
        <p:spPr>
          <a:xfrm flipV="1">
            <a:off x="2743200" y="24384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236" name="Text Box 12"/>
          <p:cNvSpPr txBox="1"/>
          <p:nvPr/>
        </p:nvSpPr>
        <p:spPr>
          <a:xfrm>
            <a:off x="4191000" y="5029200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x</a:t>
            </a:r>
            <a:r>
              <a:rPr baseline="-25000">
                <a:latin typeface="Times New Roman" panose="02020603050405020304" pitchFamily="18" charset="0"/>
              </a:rPr>
              <a:t>1</a:t>
            </a:r>
            <a:endParaRPr baseline="-25000">
              <a:latin typeface="Times New Roman" panose="02020603050405020304" pitchFamily="18" charset="0"/>
            </a:endParaRPr>
          </a:p>
        </p:txBody>
      </p:sp>
      <p:sp>
        <p:nvSpPr>
          <p:cNvPr id="52237" name="Text Box 13"/>
          <p:cNvSpPr txBox="1"/>
          <p:nvPr/>
        </p:nvSpPr>
        <p:spPr>
          <a:xfrm>
            <a:off x="2438400" y="2452688"/>
            <a:ext cx="45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x</a:t>
            </a:r>
            <a:r>
              <a:rPr baseline="-25000">
                <a:latin typeface="Times New Roman" panose="02020603050405020304" pitchFamily="18" charset="0"/>
              </a:rPr>
              <a:t>2</a:t>
            </a:r>
            <a:endParaRPr baseline="-25000">
              <a:latin typeface="Times New Roman" panose="02020603050405020304" pitchFamily="18" charset="0"/>
            </a:endParaRPr>
          </a:p>
        </p:txBody>
      </p:sp>
      <p:sp>
        <p:nvSpPr>
          <p:cNvPr id="52238" name="Line 14"/>
          <p:cNvSpPr/>
          <p:nvPr/>
        </p:nvSpPr>
        <p:spPr>
          <a:xfrm>
            <a:off x="2895600" y="1905000"/>
            <a:ext cx="167640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52239" name="Line 15"/>
          <p:cNvSpPr/>
          <p:nvPr/>
        </p:nvSpPr>
        <p:spPr>
          <a:xfrm>
            <a:off x="2895600" y="1905000"/>
            <a:ext cx="6858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52240" name="Line 16"/>
          <p:cNvSpPr/>
          <p:nvPr/>
        </p:nvSpPr>
        <p:spPr>
          <a:xfrm>
            <a:off x="3581400" y="3124200"/>
            <a:ext cx="266700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41" name="Line 17"/>
          <p:cNvSpPr/>
          <p:nvPr/>
        </p:nvSpPr>
        <p:spPr>
          <a:xfrm>
            <a:off x="4572000" y="3429000"/>
            <a:ext cx="16764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42" name="Freeform 18"/>
          <p:cNvSpPr/>
          <p:nvPr/>
        </p:nvSpPr>
        <p:spPr>
          <a:xfrm>
            <a:off x="1828800" y="2590800"/>
            <a:ext cx="1447800" cy="1371600"/>
          </a:xfrm>
          <a:custGeom>
            <a:avLst/>
            <a:gdLst>
              <a:gd name="txL" fmla="*/ 0 w 912"/>
              <a:gd name="txT" fmla="*/ 0 h 864"/>
              <a:gd name="txR" fmla="*/ 912 w 912"/>
              <a:gd name="txB" fmla="*/ 864 h 864"/>
            </a:gdLst>
            <a:ahLst/>
            <a:cxnLst>
              <a:cxn ang="0">
                <a:pos x="1447800" y="0"/>
              </a:cxn>
              <a:cxn ang="0">
                <a:pos x="838200" y="838200"/>
              </a:cxn>
              <a:cxn ang="0">
                <a:pos x="0" y="1371600"/>
              </a:cxn>
            </a:cxnLst>
            <a:rect l="txL" t="txT" r="txR" b="txB"/>
            <a:pathLst>
              <a:path w="912" h="864">
                <a:moveTo>
                  <a:pt x="912" y="0"/>
                </a:moveTo>
                <a:cubicBezTo>
                  <a:pt x="796" y="192"/>
                  <a:pt x="680" y="384"/>
                  <a:pt x="528" y="528"/>
                </a:cubicBezTo>
                <a:cubicBezTo>
                  <a:pt x="376" y="672"/>
                  <a:pt x="88" y="808"/>
                  <a:pt x="0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>
              <a:latin typeface="Tahoma" panose="020B0604030504040204" pitchFamily="34" charset="0"/>
            </a:endParaRPr>
          </a:p>
        </p:txBody>
      </p:sp>
      <p:sp>
        <p:nvSpPr>
          <p:cNvPr id="52243" name="Text Box 19"/>
          <p:cNvSpPr txBox="1"/>
          <p:nvPr/>
        </p:nvSpPr>
        <p:spPr>
          <a:xfrm>
            <a:off x="1219200" y="3886200"/>
            <a:ext cx="1676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err="1">
                <a:latin typeface="Times New Roman" panose="02020603050405020304" pitchFamily="18" charset="0"/>
              </a:rPr>
              <a:t>d(A</a:t>
            </a:r>
            <a:r>
              <a:rPr>
                <a:latin typeface="Times New Roman" panose="02020603050405020304" pitchFamily="18" charset="0"/>
              </a:rPr>
              <a:t>, nearest)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2244" name="Text Box 20"/>
          <p:cNvSpPr txBox="1"/>
          <p:nvPr/>
        </p:nvSpPr>
        <p:spPr>
          <a:xfrm>
            <a:off x="4876800" y="5957888"/>
            <a:ext cx="1676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err="1">
                <a:latin typeface="Times New Roman" panose="02020603050405020304" pitchFamily="18" charset="0"/>
              </a:rPr>
              <a:t>d(A</a:t>
            </a:r>
            <a:r>
              <a:rPr>
                <a:latin typeface="Times New Roman" panose="02020603050405020304" pitchFamily="18" charset="0"/>
              </a:rPr>
              <a:t>, farthest)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2245" name="Freeform 21"/>
          <p:cNvSpPr/>
          <p:nvPr/>
        </p:nvSpPr>
        <p:spPr>
          <a:xfrm>
            <a:off x="4572000" y="3810000"/>
            <a:ext cx="1066800" cy="2133600"/>
          </a:xfrm>
          <a:custGeom>
            <a:avLst/>
            <a:gdLst>
              <a:gd name="txL" fmla="*/ 0 w 672"/>
              <a:gd name="txT" fmla="*/ 0 h 1344"/>
              <a:gd name="txR" fmla="*/ 672 w 672"/>
              <a:gd name="txB" fmla="*/ 1344 h 1344"/>
            </a:gdLst>
            <a:ahLst/>
            <a:cxnLst>
              <a:cxn ang="0">
                <a:pos x="0" y="0"/>
              </a:cxn>
              <a:cxn ang="0">
                <a:pos x="152400" y="609600"/>
              </a:cxn>
              <a:cxn ang="0">
                <a:pos x="914400" y="1676400"/>
              </a:cxn>
              <a:cxn ang="0">
                <a:pos x="1066800" y="2133600"/>
              </a:cxn>
            </a:cxnLst>
            <a:rect l="txL" t="txT" r="txR" b="txB"/>
            <a:pathLst>
              <a:path w="672" h="1344">
                <a:moveTo>
                  <a:pt x="0" y="0"/>
                </a:moveTo>
                <a:cubicBezTo>
                  <a:pt x="0" y="104"/>
                  <a:pt x="0" y="208"/>
                  <a:pt x="96" y="384"/>
                </a:cubicBezTo>
                <a:cubicBezTo>
                  <a:pt x="192" y="560"/>
                  <a:pt x="480" y="896"/>
                  <a:pt x="576" y="1056"/>
                </a:cubicBezTo>
                <a:cubicBezTo>
                  <a:pt x="672" y="1216"/>
                  <a:pt x="672" y="1280"/>
                  <a:pt x="672" y="13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>
              <a:latin typeface="Tahoma" panose="020B0604030504040204" pitchFamily="34" charset="0"/>
            </a:endParaRPr>
          </a:p>
        </p:txBody>
      </p:sp>
      <p:sp>
        <p:nvSpPr>
          <p:cNvPr id="52246" name="Text Box 22"/>
          <p:cNvSpPr txBox="1"/>
          <p:nvPr/>
        </p:nvSpPr>
        <p:spPr>
          <a:xfrm>
            <a:off x="4495800" y="3124200"/>
            <a:ext cx="99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(0.5,0.5)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52247" name="Text Box 23"/>
          <p:cNvSpPr txBox="1"/>
          <p:nvPr/>
        </p:nvSpPr>
        <p:spPr>
          <a:xfrm>
            <a:off x="3352800" y="3200400"/>
            <a:ext cx="33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>
                <a:latin typeface="Arial" panose="020B0604020202020204" pitchFamily="34" charset="0"/>
              </a:rPr>
              <a:t>A</a:t>
            </a:r>
            <a:endParaRPr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51" name="Text Box 2"/>
          <p:cNvSpPr txBox="1"/>
          <p:nvPr/>
        </p:nvSpPr>
        <p:spPr>
          <a:xfrm>
            <a:off x="152400" y="152400"/>
            <a:ext cx="85344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 u="sng">
                <a:latin typeface="Times New Roman" panose="02020603050405020304" pitchFamily="18" charset="0"/>
              </a:rPr>
              <a:t>Definition</a:t>
            </a:r>
            <a:endParaRPr sz="28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Distance between two fuzzy sets</a:t>
            </a:r>
            <a:endParaRPr sz="2800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2"/>
          <p:cNvGraphicFramePr/>
          <p:nvPr/>
        </p:nvGraphicFramePr>
        <p:xfrm>
          <a:off x="228600" y="1371600"/>
          <a:ext cx="49530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942465" imgH="431800" progId="Equation.3">
                  <p:embed/>
                </p:oleObj>
              </mc:Choice>
              <mc:Fallback>
                <p:oleObj name="" r:id="rId1" imgW="1942465" imgH="431800" progId="Equation.3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371600"/>
                        <a:ext cx="4953000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AutoShape 4"/>
          <p:cNvSpPr/>
          <p:nvPr/>
        </p:nvSpPr>
        <p:spPr>
          <a:xfrm rot="-5526654">
            <a:off x="3505200" y="1358900"/>
            <a:ext cx="609600" cy="2439988"/>
          </a:xfrm>
          <a:prstGeom prst="leftBrace">
            <a:avLst>
              <a:gd name="adj1" fmla="val 3335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>
              <a:latin typeface="Tahoma" panose="020B0604030504040204" pitchFamily="34" charset="0"/>
            </a:endParaRPr>
          </a:p>
        </p:txBody>
      </p:sp>
      <p:sp>
        <p:nvSpPr>
          <p:cNvPr id="2053" name="Text Box 5"/>
          <p:cNvSpPr txBox="1"/>
          <p:nvPr/>
        </p:nvSpPr>
        <p:spPr>
          <a:xfrm>
            <a:off x="3352800" y="28194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L</a:t>
            </a:r>
            <a:r>
              <a:rPr sz="2000" baseline="-25000">
                <a:latin typeface="Times New Roman" panose="02020603050405020304" pitchFamily="18" charset="0"/>
              </a:rPr>
              <a:t>1</a:t>
            </a:r>
            <a:r>
              <a:rPr sz="2000">
                <a:latin typeface="Times New Roman" panose="02020603050405020304" pitchFamily="18" charset="0"/>
              </a:rPr>
              <a:t> - norm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2054" name="Text Box 6"/>
          <p:cNvSpPr txBox="1"/>
          <p:nvPr/>
        </p:nvSpPr>
        <p:spPr>
          <a:xfrm>
            <a:off x="228600" y="3429000"/>
            <a:ext cx="8534400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Let C = fuzzy set represented by the centre point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 err="1">
                <a:latin typeface="Times New Roman" panose="02020603050405020304" pitchFamily="18" charset="0"/>
              </a:rPr>
              <a:t>d(c,nearest</a:t>
            </a:r>
            <a:r>
              <a:rPr sz="2800">
                <a:latin typeface="Times New Roman" panose="02020603050405020304" pitchFamily="18" charset="0"/>
              </a:rPr>
              <a:t>) = |0.5-1.0| + |0.5 – 0.0|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		= 1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		= </a:t>
            </a:r>
            <a:r>
              <a:rPr sz="2800" err="1">
                <a:latin typeface="Times New Roman" panose="02020603050405020304" pitchFamily="18" charset="0"/>
              </a:rPr>
              <a:t>d(C,farthest</a:t>
            </a:r>
            <a:r>
              <a:rPr sz="2800">
                <a:latin typeface="Times New Roman" panose="02020603050405020304" pitchFamily="18" charset="0"/>
              </a:rPr>
              <a:t>)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		=&gt; E(C) = 1</a:t>
            </a:r>
            <a:endParaRPr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9" name="Text Box 2"/>
          <p:cNvSpPr txBox="1"/>
          <p:nvPr/>
        </p:nvSpPr>
        <p:spPr>
          <a:xfrm>
            <a:off x="152400" y="228600"/>
            <a:ext cx="88392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 u="sng">
                <a:latin typeface="Times New Roman" panose="02020603050405020304" pitchFamily="18" charset="0"/>
              </a:rPr>
              <a:t>Definition</a:t>
            </a:r>
            <a:endParaRPr sz="28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Cardinality of a fuzzy set </a:t>
            </a:r>
            <a:endParaRPr sz="2800"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2"/>
          <p:cNvGraphicFramePr/>
          <p:nvPr/>
        </p:nvGraphicFramePr>
        <p:xfrm>
          <a:off x="304800" y="1346200"/>
          <a:ext cx="2362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1002665" imgH="431800" progId="Equation.3">
                  <p:embed/>
                </p:oleObj>
              </mc:Choice>
              <mc:Fallback>
                <p:oleObj name="" r:id="rId1" imgW="1002665" imgH="4318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346200"/>
                        <a:ext cx="2362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4"/>
          <p:cNvSpPr txBox="1"/>
          <p:nvPr/>
        </p:nvSpPr>
        <p:spPr>
          <a:xfrm>
            <a:off x="2819400" y="1524000"/>
            <a:ext cx="5334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[generalization of cardinality of classical sets]</a:t>
            </a:r>
            <a:endParaRPr sz="2800">
              <a:latin typeface="Times New Roman" panose="02020603050405020304" pitchFamily="18" charset="0"/>
            </a:endParaRPr>
          </a:p>
        </p:txBody>
      </p:sp>
      <p:sp>
        <p:nvSpPr>
          <p:cNvPr id="3081" name="Text Box 5"/>
          <p:cNvSpPr txBox="1"/>
          <p:nvPr/>
        </p:nvSpPr>
        <p:spPr>
          <a:xfrm>
            <a:off x="304800" y="27432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 u="sng">
                <a:latin typeface="Times New Roman" panose="02020603050405020304" pitchFamily="18" charset="0"/>
              </a:rPr>
              <a:t>Union, Intersection, complementation, subset hood</a:t>
            </a:r>
            <a:endParaRPr sz="2800">
              <a:latin typeface="Times New Roman" panose="02020603050405020304" pitchFamily="18" charset="0"/>
            </a:endParaRPr>
          </a:p>
        </p:txBody>
      </p:sp>
      <p:graphicFrame>
        <p:nvGraphicFramePr>
          <p:cNvPr id="3075" name="Object 3"/>
          <p:cNvGraphicFramePr/>
          <p:nvPr/>
        </p:nvGraphicFramePr>
        <p:xfrm>
          <a:off x="419100" y="5029200"/>
          <a:ext cx="2476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104265" imgH="241300" progId="Equation.3">
                  <p:embed/>
                </p:oleObj>
              </mc:Choice>
              <mc:Fallback>
                <p:oleObj name="" r:id="rId3" imgW="1104265" imgH="241300" progId="Equation.3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" y="5029200"/>
                        <a:ext cx="247650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/>
          <p:nvPr/>
        </p:nvGraphicFramePr>
        <p:xfrm>
          <a:off x="414338" y="3505200"/>
          <a:ext cx="5210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2322830" imgH="241300" progId="Equation.3">
                  <p:embed/>
                </p:oleObj>
              </mc:Choice>
              <mc:Fallback>
                <p:oleObj name="" r:id="rId5" imgW="2322830" imgH="241300" progId="Equation.3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3505200"/>
                        <a:ext cx="52101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/>
          <p:nvPr/>
        </p:nvGraphicFramePr>
        <p:xfrm>
          <a:off x="366713" y="4267200"/>
          <a:ext cx="51530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2297430" imgH="241300" progId="Equation.3">
                  <p:embed/>
                </p:oleObj>
              </mc:Choice>
              <mc:Fallback>
                <p:oleObj name="" r:id="rId7" imgW="2297430" imgH="241300" progId="Equation.3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713" y="4267200"/>
                        <a:ext cx="515302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/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114300" imgH="215265" progId="Equation.3">
                  <p:embed/>
                </p:oleObj>
              </mc:Choice>
              <mc:Fallback>
                <p:oleObj name="" r:id="rId9" imgW="114300" imgH="215265" progId="Equation.3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7" cy="928687"/>
          </a:xfrm>
          <a:ln/>
        </p:spPr>
        <p:txBody>
          <a:bodyPr vert="horz" wrap="square" lIns="91440" tIns="45720" rIns="91440" bIns="45720" anchor="ctr" anchorCtr="0"/>
          <a:p>
            <a:r>
              <a:rPr sz="3200"/>
              <a:t>Uncertainty Studies</a:t>
            </a:r>
            <a:endParaRPr sz="3200" i="1"/>
          </a:p>
        </p:txBody>
      </p:sp>
      <p:sp>
        <p:nvSpPr>
          <p:cNvPr id="37891" name="Text Box 4"/>
          <p:cNvSpPr txBox="1"/>
          <p:nvPr/>
        </p:nvSpPr>
        <p:spPr>
          <a:xfrm>
            <a:off x="3352800" y="1143000"/>
            <a:ext cx="19780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Uncertainty Study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37892" name="Line 5"/>
          <p:cNvSpPr/>
          <p:nvPr/>
        </p:nvSpPr>
        <p:spPr>
          <a:xfrm flipH="1">
            <a:off x="2759075" y="1568450"/>
            <a:ext cx="1600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3" name="Text Box 6"/>
          <p:cNvSpPr txBox="1"/>
          <p:nvPr/>
        </p:nvSpPr>
        <p:spPr>
          <a:xfrm>
            <a:off x="930275" y="2635250"/>
            <a:ext cx="19145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Probability Based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37894" name="Text Box 7"/>
          <p:cNvSpPr txBox="1"/>
          <p:nvPr/>
        </p:nvSpPr>
        <p:spPr>
          <a:xfrm>
            <a:off x="3063875" y="2559050"/>
            <a:ext cx="22129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Information Theory 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based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37895" name="Line 8"/>
          <p:cNvSpPr/>
          <p:nvPr/>
        </p:nvSpPr>
        <p:spPr>
          <a:xfrm>
            <a:off x="4511675" y="156845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6" name="Text Box 9"/>
          <p:cNvSpPr txBox="1"/>
          <p:nvPr/>
        </p:nvSpPr>
        <p:spPr>
          <a:xfrm>
            <a:off x="5562600" y="2590800"/>
            <a:ext cx="2017713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Fuzzy Logic Based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37897" name="Line 10"/>
          <p:cNvSpPr/>
          <p:nvPr/>
        </p:nvSpPr>
        <p:spPr>
          <a:xfrm>
            <a:off x="4664075" y="1568450"/>
            <a:ext cx="1295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898" name="Text Box 11"/>
          <p:cNvSpPr txBox="1"/>
          <p:nvPr/>
        </p:nvSpPr>
        <p:spPr>
          <a:xfrm>
            <a:off x="457200" y="3657600"/>
            <a:ext cx="145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Probabilistic 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Reasoning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37899" name="Text Box 12"/>
          <p:cNvSpPr txBox="1"/>
          <p:nvPr/>
        </p:nvSpPr>
        <p:spPr>
          <a:xfrm>
            <a:off x="2133600" y="3581400"/>
            <a:ext cx="1349375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Markov 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Processes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&amp; Graphical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Models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37900" name="Line 13"/>
          <p:cNvSpPr/>
          <p:nvPr/>
        </p:nvSpPr>
        <p:spPr>
          <a:xfrm>
            <a:off x="4511675" y="309245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1" name="Text Box 14"/>
          <p:cNvSpPr txBox="1"/>
          <p:nvPr/>
        </p:nvSpPr>
        <p:spPr>
          <a:xfrm>
            <a:off x="4267200" y="3733800"/>
            <a:ext cx="963613" cy="9159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Entropy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Centric</a:t>
            </a:r>
            <a:endParaRPr>
              <a:latin typeface="Tahoma" panose="020B0604030504040204" pitchFamily="34" charset="0"/>
            </a:endParaRPr>
          </a:p>
          <a:p>
            <a:r>
              <a:rPr err="1">
                <a:latin typeface="Tahoma" panose="020B0604030504040204" pitchFamily="34" charset="0"/>
              </a:rPr>
              <a:t>Algos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37902" name="Line 15"/>
          <p:cNvSpPr/>
          <p:nvPr/>
        </p:nvSpPr>
        <p:spPr>
          <a:xfrm flipH="1">
            <a:off x="1158875" y="2940050"/>
            <a:ext cx="381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3" name="Line 16"/>
          <p:cNvSpPr/>
          <p:nvPr/>
        </p:nvSpPr>
        <p:spPr>
          <a:xfrm>
            <a:off x="2073275" y="3016250"/>
            <a:ext cx="381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4" name="Line 17"/>
          <p:cNvSpPr/>
          <p:nvPr/>
        </p:nvSpPr>
        <p:spPr>
          <a:xfrm>
            <a:off x="5121275" y="1492250"/>
            <a:ext cx="1371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5" name="Text Box 18"/>
          <p:cNvSpPr txBox="1"/>
          <p:nvPr/>
        </p:nvSpPr>
        <p:spPr>
          <a:xfrm>
            <a:off x="6400800" y="1905000"/>
            <a:ext cx="13303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Qualitative 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Reasoning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37906" name="Line 19"/>
          <p:cNvSpPr/>
          <p:nvPr/>
        </p:nvSpPr>
        <p:spPr>
          <a:xfrm>
            <a:off x="1066800" y="42672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7" name="Text Box 20"/>
          <p:cNvSpPr txBox="1"/>
          <p:nvPr/>
        </p:nvSpPr>
        <p:spPr>
          <a:xfrm>
            <a:off x="0" y="5181600"/>
            <a:ext cx="261302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Bayesian Belief Network</a:t>
            </a:r>
            <a:endParaRPr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3250" name="Text Box 2"/>
          <p:cNvSpPr txBox="1"/>
          <p:nvPr/>
        </p:nvSpPr>
        <p:spPr>
          <a:xfrm>
            <a:off x="304800" y="457200"/>
            <a:ext cx="8534400" cy="3357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 u="sng">
                <a:latin typeface="Times New Roman" panose="02020603050405020304" pitchFamily="18" charset="0"/>
              </a:rPr>
              <a:t>Note on definition by extension and intension</a:t>
            </a:r>
            <a:endParaRPr sz="28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S</a:t>
            </a:r>
            <a:r>
              <a:rPr sz="2800" baseline="-25000">
                <a:latin typeface="Times New Roman" panose="02020603050405020304" pitchFamily="18" charset="0"/>
              </a:rPr>
              <a:t>1 </a:t>
            </a:r>
            <a:r>
              <a:rPr sz="2800">
                <a:latin typeface="Times New Roman" panose="02020603050405020304" pitchFamily="18" charset="0"/>
              </a:rPr>
              <a:t>= {</a:t>
            </a:r>
            <a:r>
              <a:rPr sz="2800" err="1">
                <a:latin typeface="Times New Roman" panose="02020603050405020304" pitchFamily="18" charset="0"/>
              </a:rPr>
              <a:t>x</a:t>
            </a:r>
            <a:r>
              <a:rPr sz="2800" baseline="-25000" err="1">
                <a:latin typeface="Times New Roman" panose="02020603050405020304" pitchFamily="18" charset="0"/>
              </a:rPr>
              <a:t>i</a:t>
            </a:r>
            <a:r>
              <a:rPr sz="2800" err="1">
                <a:latin typeface="Times New Roman" panose="02020603050405020304" pitchFamily="18" charset="0"/>
              </a:rPr>
              <a:t>|x</a:t>
            </a:r>
            <a:r>
              <a:rPr sz="2800" baseline="-25000" err="1">
                <a:latin typeface="Times New Roman" panose="02020603050405020304" pitchFamily="18" charset="0"/>
              </a:rPr>
              <a:t>i</a:t>
            </a:r>
            <a:r>
              <a:rPr sz="2800" baseline="-25000">
                <a:latin typeface="Times New Roman" panose="02020603050405020304" pitchFamily="18" charset="0"/>
              </a:rPr>
              <a:t> </a:t>
            </a:r>
            <a:r>
              <a:rPr sz="2800">
                <a:latin typeface="Times New Roman" panose="02020603050405020304" pitchFamily="18" charset="0"/>
              </a:rPr>
              <a:t>mod 2 = 0 } – Intension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S</a:t>
            </a:r>
            <a:r>
              <a:rPr sz="2800" baseline="-25000">
                <a:latin typeface="Times New Roman" panose="02020603050405020304" pitchFamily="18" charset="0"/>
              </a:rPr>
              <a:t>2</a:t>
            </a:r>
            <a:r>
              <a:rPr sz="2800">
                <a:latin typeface="Times New Roman" panose="02020603050405020304" pitchFamily="18" charset="0"/>
              </a:rPr>
              <a:t> = {0,2,4,6,8,10,………..} – extension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4000">
                <a:latin typeface="Times New Roman" panose="02020603050405020304" pitchFamily="18" charset="0"/>
              </a:rPr>
              <a:t>	How to define subset hood?</a:t>
            </a:r>
            <a:endParaRPr sz="4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Text Box 100353"/>
          <p:cNvSpPr txBox="1"/>
          <p:nvPr/>
        </p:nvSpPr>
        <p:spPr>
          <a:xfrm>
            <a:off x="228600" y="228600"/>
            <a:ext cx="8686800" cy="3195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 u="sng">
                <a:latin typeface="Times New Roman" panose="02020603050405020304" pitchFamily="18" charset="0"/>
              </a:rPr>
              <a:t>Meaning of fuzzy subset</a:t>
            </a:r>
            <a:endParaRPr sz="24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Suppose, following classical set theory we say</a:t>
            </a:r>
            <a:endParaRPr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	   if </a:t>
            </a:r>
            <a:endParaRPr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Consider the n-hyperspace representation of A and B</a:t>
            </a:r>
            <a:endParaRPr sz="2400">
              <a:latin typeface="Times New Roman" panose="02020603050405020304" pitchFamily="18" charset="0"/>
            </a:endParaRPr>
          </a:p>
        </p:txBody>
      </p:sp>
      <p:graphicFrame>
        <p:nvGraphicFramePr>
          <p:cNvPr id="100355" name="Object 100354"/>
          <p:cNvGraphicFramePr/>
          <p:nvPr/>
        </p:nvGraphicFramePr>
        <p:xfrm>
          <a:off x="2590800" y="1295400"/>
          <a:ext cx="9144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31165" imgH="165100" progId="Equation.3">
                  <p:embed/>
                </p:oleObj>
              </mc:Choice>
              <mc:Fallback>
                <p:oleObj name="" r:id="rId1" imgW="431165" imgH="165100" progId="Equation.3">
                  <p:embed/>
                  <p:pic>
                    <p:nvPicPr>
                      <p:cNvPr id="0" name="Picture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1295400"/>
                        <a:ext cx="91440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100355"/>
          <p:cNvGraphicFramePr/>
          <p:nvPr/>
        </p:nvGraphicFramePr>
        <p:xfrm>
          <a:off x="2209800" y="2209800"/>
          <a:ext cx="23129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090930" imgH="215900" progId="Equation.3">
                  <p:embed/>
                </p:oleObj>
              </mc:Choice>
              <mc:Fallback>
                <p:oleObj name="" r:id="rId3" imgW="1090930" imgH="215900" progId="Equation.3">
                  <p:embed/>
                  <p:pic>
                    <p:nvPicPr>
                      <p:cNvPr id="0" name="Picture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209800"/>
                        <a:ext cx="2312988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7" name="Straight Connector 100356"/>
          <p:cNvSpPr/>
          <p:nvPr/>
        </p:nvSpPr>
        <p:spPr>
          <a:xfrm>
            <a:off x="1524000" y="41910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58" name="Straight Connector 100357"/>
          <p:cNvSpPr/>
          <p:nvPr/>
        </p:nvSpPr>
        <p:spPr>
          <a:xfrm>
            <a:off x="3886200" y="4191000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59" name="Straight Connector 100358"/>
          <p:cNvSpPr/>
          <p:nvPr/>
        </p:nvSpPr>
        <p:spPr>
          <a:xfrm>
            <a:off x="1066800" y="6096000"/>
            <a:ext cx="3429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60" name="Straight Connector 100359"/>
          <p:cNvSpPr/>
          <p:nvPr/>
        </p:nvSpPr>
        <p:spPr>
          <a:xfrm>
            <a:off x="1066800" y="4419600"/>
            <a:ext cx="327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61" name="Text Box 100360"/>
          <p:cNvSpPr txBox="1"/>
          <p:nvPr/>
        </p:nvSpPr>
        <p:spPr>
          <a:xfrm>
            <a:off x="3886200" y="4419600"/>
            <a:ext cx="762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1400">
                <a:latin typeface="Times New Roman" panose="02020603050405020304" pitchFamily="18" charset="0"/>
              </a:rPr>
              <a:t>(1,1)</a:t>
            </a:r>
            <a:endParaRPr sz="1400">
              <a:latin typeface="Times New Roman" panose="02020603050405020304" pitchFamily="18" charset="0"/>
            </a:endParaRPr>
          </a:p>
        </p:txBody>
      </p:sp>
      <p:sp>
        <p:nvSpPr>
          <p:cNvPr id="100362" name="Text Box 100361"/>
          <p:cNvSpPr txBox="1"/>
          <p:nvPr/>
        </p:nvSpPr>
        <p:spPr>
          <a:xfrm>
            <a:off x="3810000" y="6096000"/>
            <a:ext cx="762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1400">
                <a:latin typeface="Times New Roman" panose="02020603050405020304" pitchFamily="18" charset="0"/>
              </a:rPr>
              <a:t>(1,0)</a:t>
            </a:r>
            <a:endParaRPr sz="1400">
              <a:latin typeface="Times New Roman" panose="02020603050405020304" pitchFamily="18" charset="0"/>
            </a:endParaRPr>
          </a:p>
        </p:txBody>
      </p:sp>
      <p:sp>
        <p:nvSpPr>
          <p:cNvPr id="100363" name="Text Box 100362"/>
          <p:cNvSpPr txBox="1"/>
          <p:nvPr/>
        </p:nvSpPr>
        <p:spPr>
          <a:xfrm>
            <a:off x="1066800" y="6096000"/>
            <a:ext cx="762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1400">
                <a:latin typeface="Times New Roman" panose="02020603050405020304" pitchFamily="18" charset="0"/>
              </a:rPr>
              <a:t>(0,0)</a:t>
            </a:r>
            <a:endParaRPr sz="1400">
              <a:latin typeface="Times New Roman" panose="02020603050405020304" pitchFamily="18" charset="0"/>
            </a:endParaRPr>
          </a:p>
        </p:txBody>
      </p:sp>
      <p:sp>
        <p:nvSpPr>
          <p:cNvPr id="100364" name="Text Box 100363"/>
          <p:cNvSpPr txBox="1"/>
          <p:nvPr/>
        </p:nvSpPr>
        <p:spPr>
          <a:xfrm>
            <a:off x="990600" y="4419600"/>
            <a:ext cx="762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1400">
                <a:latin typeface="Times New Roman" panose="02020603050405020304" pitchFamily="18" charset="0"/>
              </a:rPr>
              <a:t>(0,1)</a:t>
            </a:r>
            <a:endParaRPr sz="1400">
              <a:latin typeface="Times New Roman" panose="02020603050405020304" pitchFamily="18" charset="0"/>
            </a:endParaRPr>
          </a:p>
        </p:txBody>
      </p:sp>
      <p:sp>
        <p:nvSpPr>
          <p:cNvPr id="100365" name="Straight Connector 100364"/>
          <p:cNvSpPr/>
          <p:nvPr/>
        </p:nvSpPr>
        <p:spPr>
          <a:xfrm>
            <a:off x="2133600" y="62484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366" name="Straight Connector 100365"/>
          <p:cNvSpPr/>
          <p:nvPr/>
        </p:nvSpPr>
        <p:spPr>
          <a:xfrm flipV="1">
            <a:off x="1295400" y="51816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367" name="Text Box 100366"/>
          <p:cNvSpPr txBox="1"/>
          <p:nvPr/>
        </p:nvSpPr>
        <p:spPr>
          <a:xfrm>
            <a:off x="2133600" y="6248400"/>
            <a:ext cx="4572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1400">
                <a:latin typeface="Times New Roman" panose="02020603050405020304" pitchFamily="18" charset="0"/>
              </a:rPr>
              <a:t>x</a:t>
            </a:r>
            <a:r>
              <a:rPr sz="1400" baseline="-25000">
                <a:latin typeface="Times New Roman" panose="02020603050405020304" pitchFamily="18" charset="0"/>
              </a:rPr>
              <a:t>1</a:t>
            </a:r>
            <a:endParaRPr sz="1400" baseline="-25000">
              <a:latin typeface="Times New Roman" panose="02020603050405020304" pitchFamily="18" charset="0"/>
            </a:endParaRPr>
          </a:p>
        </p:txBody>
      </p:sp>
      <p:sp>
        <p:nvSpPr>
          <p:cNvPr id="100368" name="Text Box 100367"/>
          <p:cNvSpPr txBox="1"/>
          <p:nvPr/>
        </p:nvSpPr>
        <p:spPr>
          <a:xfrm>
            <a:off x="990600" y="5257800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1400">
                <a:latin typeface="Times New Roman" panose="02020603050405020304" pitchFamily="18" charset="0"/>
              </a:rPr>
              <a:t>x</a:t>
            </a:r>
            <a:r>
              <a:rPr sz="1400" baseline="-25000">
                <a:latin typeface="Times New Roman" panose="02020603050405020304" pitchFamily="18" charset="0"/>
              </a:rPr>
              <a:t>2</a:t>
            </a:r>
            <a:endParaRPr sz="1400" baseline="-25000">
              <a:latin typeface="Times New Roman" panose="02020603050405020304" pitchFamily="18" charset="0"/>
            </a:endParaRPr>
          </a:p>
        </p:txBody>
      </p:sp>
      <p:sp>
        <p:nvSpPr>
          <p:cNvPr id="100369" name="Straight Connector 100368"/>
          <p:cNvSpPr/>
          <p:nvPr/>
        </p:nvSpPr>
        <p:spPr>
          <a:xfrm>
            <a:off x="2286000" y="52578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70" name="Straight Connector 100369"/>
          <p:cNvSpPr/>
          <p:nvPr/>
        </p:nvSpPr>
        <p:spPr>
          <a:xfrm>
            <a:off x="1524000" y="5257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100371" name="Text Box 100370"/>
          <p:cNvSpPr txBox="1"/>
          <p:nvPr/>
        </p:nvSpPr>
        <p:spPr>
          <a:xfrm>
            <a:off x="2286000" y="5029200"/>
            <a:ext cx="2286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1400">
                <a:latin typeface="Times New Roman" panose="02020603050405020304" pitchFamily="18" charset="0"/>
              </a:rPr>
              <a:t>A</a:t>
            </a:r>
            <a:endParaRPr sz="1400">
              <a:latin typeface="Times New Roman" panose="02020603050405020304" pitchFamily="18" charset="0"/>
            </a:endParaRPr>
          </a:p>
        </p:txBody>
      </p:sp>
      <p:sp>
        <p:nvSpPr>
          <p:cNvPr id="100372" name="Text Box 100371"/>
          <p:cNvSpPr txBox="1"/>
          <p:nvPr/>
        </p:nvSpPr>
        <p:spPr>
          <a:xfrm>
            <a:off x="1600200" y="5272088"/>
            <a:ext cx="609600" cy="823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1200" b="1">
                <a:latin typeface="Times New Roman" panose="02020603050405020304" pitchFamily="18" charset="0"/>
              </a:rPr>
              <a:t>.</a:t>
            </a:r>
            <a:r>
              <a:rPr sz="1200">
                <a:latin typeface="Times New Roman" panose="02020603050405020304" pitchFamily="18" charset="0"/>
              </a:rPr>
              <a:t> B</a:t>
            </a:r>
            <a:r>
              <a:rPr sz="1200" baseline="-25000">
                <a:latin typeface="Times New Roman" panose="02020603050405020304" pitchFamily="18" charset="0"/>
              </a:rPr>
              <a:t>1</a:t>
            </a:r>
            <a:endParaRPr sz="1200" baseline="-25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1200" baseline="-25000">
                <a:latin typeface="Times New Roman" panose="02020603050405020304" pitchFamily="18" charset="0"/>
              </a:rPr>
              <a:t>      </a:t>
            </a:r>
            <a:r>
              <a:rPr sz="1200" b="1">
                <a:latin typeface="Times New Roman" panose="02020603050405020304" pitchFamily="18" charset="0"/>
              </a:rPr>
              <a:t>.</a:t>
            </a:r>
            <a:r>
              <a:rPr sz="1200">
                <a:latin typeface="Times New Roman" panose="02020603050405020304" pitchFamily="18" charset="0"/>
              </a:rPr>
              <a:t>B</a:t>
            </a:r>
            <a:r>
              <a:rPr sz="1200" baseline="-25000">
                <a:latin typeface="Times New Roman" panose="02020603050405020304" pitchFamily="18" charset="0"/>
              </a:rPr>
              <a:t>2</a:t>
            </a:r>
            <a:endParaRPr sz="1200" baseline="-25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1200" b="1">
                <a:latin typeface="Times New Roman" panose="02020603050405020304" pitchFamily="18" charset="0"/>
              </a:rPr>
              <a:t>.</a:t>
            </a:r>
            <a:r>
              <a:rPr sz="1200">
                <a:latin typeface="Times New Roman" panose="02020603050405020304" pitchFamily="18" charset="0"/>
              </a:rPr>
              <a:t>B</a:t>
            </a:r>
            <a:r>
              <a:rPr sz="1200" baseline="-25000">
                <a:latin typeface="Times New Roman" panose="02020603050405020304" pitchFamily="18" charset="0"/>
              </a:rPr>
              <a:t>3</a:t>
            </a:r>
            <a:endParaRPr sz="1200" baseline="-25000">
              <a:latin typeface="Times New Roman" panose="02020603050405020304" pitchFamily="18" charset="0"/>
            </a:endParaRPr>
          </a:p>
        </p:txBody>
      </p:sp>
      <p:sp>
        <p:nvSpPr>
          <p:cNvPr id="100373" name="Straight Connector 100372"/>
          <p:cNvSpPr/>
          <p:nvPr/>
        </p:nvSpPr>
        <p:spPr>
          <a:xfrm flipV="1">
            <a:off x="2209800" y="5410200"/>
            <a:ext cx="29718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374" name="Text Box 100373"/>
          <p:cNvSpPr txBox="1"/>
          <p:nvPr/>
        </p:nvSpPr>
        <p:spPr>
          <a:xfrm>
            <a:off x="5334000" y="5181600"/>
            <a:ext cx="2209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Region where </a:t>
            </a:r>
            <a:endParaRPr sz="2000">
              <a:latin typeface="Times New Roman" panose="02020603050405020304" pitchFamily="18" charset="0"/>
            </a:endParaRPr>
          </a:p>
        </p:txBody>
      </p:sp>
      <p:graphicFrame>
        <p:nvGraphicFramePr>
          <p:cNvPr id="100375" name="Object 100374"/>
          <p:cNvGraphicFramePr/>
          <p:nvPr/>
        </p:nvGraphicFramePr>
        <p:xfrm>
          <a:off x="6858000" y="5181600"/>
          <a:ext cx="1782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913130" imgH="215900" progId="Equation.3">
                  <p:embed/>
                </p:oleObj>
              </mc:Choice>
              <mc:Fallback>
                <p:oleObj name="" r:id="rId5" imgW="913130" imgH="2159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0" y="5181600"/>
                        <a:ext cx="178276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Text Box 102401"/>
          <p:cNvSpPr txBox="1"/>
          <p:nvPr/>
        </p:nvSpPr>
        <p:spPr>
          <a:xfrm>
            <a:off x="152400" y="228600"/>
            <a:ext cx="8839200" cy="4367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This effectively means 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	      CRISPLY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 i="1">
                <a:latin typeface="Times New Roman" panose="02020603050405020304" pitchFamily="18" charset="0"/>
              </a:rPr>
              <a:t>P(A)</a:t>
            </a:r>
            <a:r>
              <a:rPr sz="2800">
                <a:latin typeface="Times New Roman" panose="02020603050405020304" pitchFamily="18" charset="0"/>
              </a:rPr>
              <a:t> = Power set of </a:t>
            </a:r>
            <a:r>
              <a:rPr sz="2800" i="1">
                <a:latin typeface="Times New Roman" panose="02020603050405020304" pitchFamily="18" charset="0"/>
              </a:rPr>
              <a:t>A</a:t>
            </a:r>
            <a:endParaRPr sz="2800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 dirty="0" err="1">
                <a:latin typeface="Times New Roman" panose="02020603050405020304" pitchFamily="18" charset="0"/>
              </a:rPr>
              <a:t>Eg</a:t>
            </a:r>
            <a:r>
              <a:rPr sz="2800">
                <a:latin typeface="Times New Roman" panose="02020603050405020304" pitchFamily="18" charset="0"/>
              </a:rPr>
              <a:t>: Suppose 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A = {0,1,0,1,0,1,…………….,0,1} – 10</a:t>
            </a:r>
            <a:r>
              <a:rPr sz="2800" baseline="30000">
                <a:latin typeface="Times New Roman" panose="02020603050405020304" pitchFamily="18" charset="0"/>
              </a:rPr>
              <a:t>4</a:t>
            </a:r>
            <a:r>
              <a:rPr sz="2800" baseline="-25000">
                <a:latin typeface="Times New Roman" panose="02020603050405020304" pitchFamily="18" charset="0"/>
              </a:rPr>
              <a:t> </a:t>
            </a:r>
            <a:r>
              <a:rPr sz="2800">
                <a:latin typeface="Times New Roman" panose="02020603050405020304" pitchFamily="18" charset="0"/>
              </a:rPr>
              <a:t>elements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B = {0,0,0,1,0,1,……………….,0,1} – 10</a:t>
            </a:r>
            <a:r>
              <a:rPr sz="2800" baseline="30000">
                <a:latin typeface="Times New Roman" panose="02020603050405020304" pitchFamily="18" charset="0"/>
              </a:rPr>
              <a:t>4 </a:t>
            </a:r>
            <a:r>
              <a:rPr sz="2800">
                <a:latin typeface="Times New Roman" panose="02020603050405020304" pitchFamily="18" charset="0"/>
              </a:rPr>
              <a:t>elements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Isn’t 		 with a degree? (only differs in the 2</a:t>
            </a:r>
            <a:r>
              <a:rPr sz="2800" baseline="30000">
                <a:latin typeface="Times New Roman" panose="02020603050405020304" pitchFamily="18" charset="0"/>
              </a:rPr>
              <a:t>nd</a:t>
            </a:r>
            <a:r>
              <a:rPr sz="2800">
                <a:latin typeface="Times New Roman" panose="02020603050405020304" pitchFamily="18" charset="0"/>
              </a:rPr>
              <a:t> element) </a:t>
            </a:r>
            <a:endParaRPr sz="2800" baseline="30000">
              <a:latin typeface="Times New Roman" panose="02020603050405020304" pitchFamily="18" charset="0"/>
            </a:endParaRPr>
          </a:p>
        </p:txBody>
      </p:sp>
      <p:graphicFrame>
        <p:nvGraphicFramePr>
          <p:cNvPr id="102403" name="Object 102402"/>
          <p:cNvGraphicFramePr/>
          <p:nvPr/>
        </p:nvGraphicFramePr>
        <p:xfrm>
          <a:off x="152400" y="91440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08965" imgH="203200" progId="Equation.3">
                  <p:embed/>
                </p:oleObj>
              </mc:Choice>
              <mc:Fallback>
                <p:oleObj name="" r:id="rId1" imgW="608965" imgH="2032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" y="914400"/>
                        <a:ext cx="1447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102403"/>
          <p:cNvGraphicFramePr/>
          <p:nvPr/>
        </p:nvGraphicFramePr>
        <p:xfrm>
          <a:off x="1066800" y="4114800"/>
          <a:ext cx="1066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31165" imgH="165100" progId="Equation.3">
                  <p:embed/>
                </p:oleObj>
              </mc:Choice>
              <mc:Fallback>
                <p:oleObj name="" r:id="rId3" imgW="431165" imgH="1651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114800"/>
                        <a:ext cx="10668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Title 104449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7" cy="852487"/>
          </a:xfrm>
          <a:ln/>
        </p:spPr>
        <p:txBody>
          <a:bodyPr anchor="b" anchorCtr="0"/>
          <a:p>
            <a:r>
              <a:rPr>
                <a:latin typeface="Times New Roman" panose="02020603050405020304" pitchFamily="18" charset="0"/>
              </a:rPr>
              <a:t>Fuzzy definition of subset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04451" name="Text Box 104450"/>
          <p:cNvSpPr txBox="1"/>
          <p:nvPr/>
        </p:nvSpPr>
        <p:spPr>
          <a:xfrm>
            <a:off x="381000" y="1371600"/>
            <a:ext cx="8763000" cy="479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Measured in terms of “fit violation”, i.e. violating the condition 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Degree of subset hood = 1- degree of superset hood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			     = 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 dirty="0" err="1">
                <a:latin typeface="Times New Roman" panose="02020603050405020304" pitchFamily="18" charset="0"/>
              </a:rPr>
              <a:t>m(A</a:t>
            </a:r>
            <a:r>
              <a:rPr sz="2800">
                <a:latin typeface="Times New Roman" panose="02020603050405020304" pitchFamily="18" charset="0"/>
              </a:rPr>
              <a:t>) = cardinality of A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          = </a:t>
            </a:r>
            <a:endParaRPr sz="2800">
              <a:latin typeface="Times New Roman" panose="02020603050405020304" pitchFamily="18" charset="0"/>
            </a:endParaRPr>
          </a:p>
        </p:txBody>
      </p:sp>
      <p:graphicFrame>
        <p:nvGraphicFramePr>
          <p:cNvPr id="104452" name="Object 104451"/>
          <p:cNvGraphicFramePr/>
          <p:nvPr/>
        </p:nvGraphicFramePr>
        <p:xfrm>
          <a:off x="1828800" y="1828800"/>
          <a:ext cx="1782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913130" imgH="215900" progId="Equation.3">
                  <p:embed/>
                </p:oleObj>
              </mc:Choice>
              <mc:Fallback>
                <p:oleObj name="" r:id="rId1" imgW="913130" imgH="2159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1828800"/>
                        <a:ext cx="178276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04452"/>
          <p:cNvGraphicFramePr/>
          <p:nvPr/>
        </p:nvGraphicFramePr>
        <p:xfrm>
          <a:off x="3468688" y="2800350"/>
          <a:ext cx="43402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777365" imgH="546100" progId="Equation.3">
                  <p:embed/>
                </p:oleObj>
              </mc:Choice>
              <mc:Fallback>
                <p:oleObj name="" r:id="rId3" imgW="1777365" imgH="5461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8688" y="2800350"/>
                        <a:ext cx="4340225" cy="1331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104453"/>
          <p:cNvGraphicFramePr/>
          <p:nvPr/>
        </p:nvGraphicFramePr>
        <p:xfrm>
          <a:off x="1524000" y="5638800"/>
          <a:ext cx="1066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584200" imgH="342900" progId="Equation.3">
                  <p:embed/>
                </p:oleObj>
              </mc:Choice>
              <mc:Fallback>
                <p:oleObj name="" r:id="rId5" imgW="584200" imgH="3429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5638800"/>
                        <a:ext cx="10668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ext Box 106497"/>
          <p:cNvSpPr txBox="1"/>
          <p:nvPr/>
        </p:nvSpPr>
        <p:spPr>
          <a:xfrm>
            <a:off x="152400" y="304800"/>
            <a:ext cx="8763000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We can show that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Exercise 1: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Show the relationship between entropy and subset hood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Exercise 2: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Prove that </a:t>
            </a:r>
            <a:endParaRPr sz="2800">
              <a:latin typeface="Times New Roman" panose="02020603050405020304" pitchFamily="18" charset="0"/>
            </a:endParaRPr>
          </a:p>
        </p:txBody>
      </p:sp>
      <p:graphicFrame>
        <p:nvGraphicFramePr>
          <p:cNvPr id="106499" name="Object 106498"/>
          <p:cNvGraphicFramePr/>
          <p:nvPr/>
        </p:nvGraphicFramePr>
        <p:xfrm>
          <a:off x="2971800" y="304800"/>
          <a:ext cx="3962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625600" imgH="228600" progId="Equation.3">
                  <p:embed/>
                </p:oleObj>
              </mc:Choice>
              <mc:Fallback>
                <p:oleObj name="" r:id="rId1" imgW="1625600" imgH="2286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304800"/>
                        <a:ext cx="396240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106499"/>
          <p:cNvGraphicFramePr/>
          <p:nvPr/>
        </p:nvGraphicFramePr>
        <p:xfrm>
          <a:off x="228600" y="3581400"/>
          <a:ext cx="381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649730" imgH="203200" progId="Equation.3">
                  <p:embed/>
                </p:oleObj>
              </mc:Choice>
              <mc:Fallback>
                <p:oleObj name="" r:id="rId3" imgW="1649730" imgH="203200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3581400"/>
                        <a:ext cx="3810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Straight Connector 106500"/>
          <p:cNvSpPr/>
          <p:nvPr/>
        </p:nvSpPr>
        <p:spPr>
          <a:xfrm>
            <a:off x="609600" y="4038600"/>
            <a:ext cx="304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6502" name="Text Box 106501"/>
          <p:cNvSpPr txBox="1"/>
          <p:nvPr/>
        </p:nvSpPr>
        <p:spPr>
          <a:xfrm>
            <a:off x="457200" y="4572000"/>
            <a:ext cx="2514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Subset hood of B in A</a:t>
            </a:r>
            <a:endParaRPr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Title 108545"/>
          <p:cNvSpPr>
            <a:spLocks noGrp="1"/>
          </p:cNvSpPr>
          <p:nvPr>
            <p:ph type="title" idx="4294967295"/>
          </p:nvPr>
        </p:nvSpPr>
        <p:spPr>
          <a:xfrm>
            <a:off x="1150938" y="214313"/>
            <a:ext cx="7793037" cy="700087"/>
          </a:xfrm>
          <a:ln/>
        </p:spPr>
        <p:txBody>
          <a:bodyPr anchor="b" anchorCtr="0"/>
          <a:p>
            <a:r>
              <a:rPr sz="4000">
                <a:latin typeface="Times New Roman" panose="02020603050405020304" pitchFamily="18" charset="0"/>
              </a:rPr>
              <a:t>Fuzzy sets to fuzzy logic</a:t>
            </a:r>
            <a:endParaRPr sz="4000">
              <a:latin typeface="Times New Roman" panose="02020603050405020304" pitchFamily="18" charset="0"/>
            </a:endParaRPr>
          </a:p>
        </p:txBody>
      </p:sp>
      <p:sp>
        <p:nvSpPr>
          <p:cNvPr id="108547" name="Text Box 108546"/>
          <p:cNvSpPr txBox="1"/>
          <p:nvPr/>
        </p:nvSpPr>
        <p:spPr>
          <a:xfrm>
            <a:off x="228600" y="1371600"/>
            <a:ext cx="8686800" cy="542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Forms the foundation of fuzzy rule based system or fuzzy expert system</a:t>
            </a:r>
            <a:endParaRPr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 u="sng">
                <a:latin typeface="Times New Roman" panose="02020603050405020304" pitchFamily="18" charset="0"/>
              </a:rPr>
              <a:t>Expert System</a:t>
            </a:r>
            <a:endParaRPr sz="20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Rules are of the form</a:t>
            </a:r>
            <a:endParaRPr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 u="sng">
                <a:latin typeface="Times New Roman" panose="02020603050405020304" pitchFamily="18" charset="0"/>
              </a:rPr>
              <a:t>If</a:t>
            </a:r>
            <a:endParaRPr sz="20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 u="sng">
                <a:latin typeface="Times New Roman" panose="02020603050405020304" pitchFamily="18" charset="0"/>
              </a:rPr>
              <a:t>then</a:t>
            </a:r>
            <a:endParaRPr sz="20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 i="1">
                <a:latin typeface="Times New Roman" panose="02020603050405020304" pitchFamily="18" charset="0"/>
              </a:rPr>
              <a:t>A</a:t>
            </a:r>
            <a:r>
              <a:rPr sz="2000" i="1" baseline="-25000">
                <a:latin typeface="Times New Roman" panose="02020603050405020304" pitchFamily="18" charset="0"/>
              </a:rPr>
              <a:t>i</a:t>
            </a:r>
            <a:endParaRPr sz="2000" i="1" baseline="-25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Where </a:t>
            </a:r>
            <a:r>
              <a:rPr sz="2000" i="1" dirty="0" err="1">
                <a:latin typeface="Times New Roman" panose="02020603050405020304" pitchFamily="18" charset="0"/>
              </a:rPr>
              <a:t>C</a:t>
            </a:r>
            <a:r>
              <a:rPr sz="2000" i="1" baseline="-25000" dirty="0" err="1">
                <a:latin typeface="Times New Roman" panose="02020603050405020304" pitchFamily="18" charset="0"/>
              </a:rPr>
              <a:t>i</a:t>
            </a:r>
            <a:r>
              <a:rPr sz="2000" dirty="0" err="1">
                <a:latin typeface="Times New Roman" panose="02020603050405020304" pitchFamily="18" charset="0"/>
              </a:rPr>
              <a:t>s</a:t>
            </a:r>
            <a:r>
              <a:rPr sz="2000">
                <a:latin typeface="Times New Roman" panose="02020603050405020304" pitchFamily="18" charset="0"/>
              </a:rPr>
              <a:t> are conditions</a:t>
            </a:r>
            <a:endParaRPr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 dirty="0" err="1">
                <a:latin typeface="Times New Roman" panose="02020603050405020304" pitchFamily="18" charset="0"/>
              </a:rPr>
              <a:t>Eg</a:t>
            </a:r>
            <a:r>
              <a:rPr sz="2000">
                <a:latin typeface="Times New Roman" panose="02020603050405020304" pitchFamily="18" charset="0"/>
              </a:rPr>
              <a:t>: </a:t>
            </a:r>
            <a:r>
              <a:rPr sz="2000" i="1">
                <a:latin typeface="Times New Roman" panose="02020603050405020304" pitchFamily="18" charset="0"/>
              </a:rPr>
              <a:t>C</a:t>
            </a:r>
            <a:r>
              <a:rPr sz="2000" i="1" baseline="-25000">
                <a:latin typeface="Times New Roman" panose="02020603050405020304" pitchFamily="18" charset="0"/>
              </a:rPr>
              <a:t>1</a:t>
            </a:r>
            <a:r>
              <a:rPr sz="2000">
                <a:latin typeface="Times New Roman" panose="02020603050405020304" pitchFamily="18" charset="0"/>
              </a:rPr>
              <a:t>=</a:t>
            </a:r>
            <a:r>
              <a:rPr sz="2000" dirty="0" err="1">
                <a:latin typeface="Times New Roman" panose="02020603050405020304" pitchFamily="18" charset="0"/>
              </a:rPr>
              <a:t>Colour</a:t>
            </a:r>
            <a:r>
              <a:rPr sz="2000">
                <a:latin typeface="Times New Roman" panose="02020603050405020304" pitchFamily="18" charset="0"/>
              </a:rPr>
              <a:t> of the eye yellow</a:t>
            </a:r>
            <a:endParaRPr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 i="1">
                <a:latin typeface="Times New Roman" panose="02020603050405020304" pitchFamily="18" charset="0"/>
              </a:rPr>
              <a:t>C</a:t>
            </a:r>
            <a:r>
              <a:rPr sz="2000" i="1" baseline="-25000">
                <a:latin typeface="Times New Roman" panose="02020603050405020304" pitchFamily="18" charset="0"/>
              </a:rPr>
              <a:t>2</a:t>
            </a:r>
            <a:r>
              <a:rPr sz="2000">
                <a:latin typeface="Times New Roman" panose="02020603050405020304" pitchFamily="18" charset="0"/>
              </a:rPr>
              <a:t>= has fever</a:t>
            </a:r>
            <a:endParaRPr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 i="1">
                <a:latin typeface="Times New Roman" panose="02020603050405020304" pitchFamily="18" charset="0"/>
              </a:rPr>
              <a:t>C</a:t>
            </a:r>
            <a:r>
              <a:rPr sz="2000" i="1" baseline="-25000">
                <a:latin typeface="Times New Roman" panose="02020603050405020304" pitchFamily="18" charset="0"/>
              </a:rPr>
              <a:t>3</a:t>
            </a:r>
            <a:r>
              <a:rPr sz="2000">
                <a:latin typeface="Times New Roman" panose="02020603050405020304" pitchFamily="18" charset="0"/>
              </a:rPr>
              <a:t>=high </a:t>
            </a:r>
            <a:r>
              <a:rPr sz="2000" dirty="0" err="1">
                <a:latin typeface="Times New Roman" panose="02020603050405020304" pitchFamily="18" charset="0"/>
              </a:rPr>
              <a:t>bilurubin</a:t>
            </a:r>
            <a:endParaRPr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000" i="1">
                <a:latin typeface="Times New Roman" panose="02020603050405020304" pitchFamily="18" charset="0"/>
              </a:rPr>
              <a:t>A</a:t>
            </a:r>
            <a:r>
              <a:rPr sz="2000">
                <a:latin typeface="Times New Roman" panose="02020603050405020304" pitchFamily="18" charset="0"/>
              </a:rPr>
              <a:t> = hepatitis	</a:t>
            </a:r>
            <a:endParaRPr sz="2000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108548" name="Object 108547"/>
          <p:cNvGraphicFramePr/>
          <p:nvPr/>
        </p:nvGraphicFramePr>
        <p:xfrm>
          <a:off x="228600" y="3200400"/>
          <a:ext cx="2362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193800" imgH="228600" progId="Equation.3">
                  <p:embed/>
                </p:oleObj>
              </mc:Choice>
              <mc:Fallback>
                <p:oleObj name="" r:id="rId1" imgW="1193800" imgH="228600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3200400"/>
                        <a:ext cx="2362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Text Box 110593"/>
          <p:cNvSpPr txBox="1"/>
          <p:nvPr/>
        </p:nvSpPr>
        <p:spPr>
          <a:xfrm>
            <a:off x="304800" y="304800"/>
            <a:ext cx="8458200" cy="538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In fuzzy logic we have fuzzy predicates</a:t>
            </a:r>
            <a:endParaRPr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 u="sng">
                <a:latin typeface="Times New Roman" panose="02020603050405020304" pitchFamily="18" charset="0"/>
              </a:rPr>
              <a:t>Classical logic</a:t>
            </a:r>
            <a:endParaRPr sz="24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P(x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,x</a:t>
            </a:r>
            <a:r>
              <a:rPr sz="2400" baseline="-25000">
                <a:latin typeface="Times New Roman" panose="02020603050405020304" pitchFamily="18" charset="0"/>
              </a:rPr>
              <a:t>2</a:t>
            </a:r>
            <a:r>
              <a:rPr sz="2400">
                <a:latin typeface="Times New Roman" panose="02020603050405020304" pitchFamily="18" charset="0"/>
              </a:rPr>
              <a:t>,x</a:t>
            </a:r>
            <a:r>
              <a:rPr sz="2400" baseline="-25000">
                <a:latin typeface="Times New Roman" panose="02020603050405020304" pitchFamily="18" charset="0"/>
              </a:rPr>
              <a:t>3</a:t>
            </a:r>
            <a:r>
              <a:rPr sz="2400">
                <a:latin typeface="Times New Roman" panose="02020603050405020304" pitchFamily="18" charset="0"/>
              </a:rPr>
              <a:t>…..</a:t>
            </a:r>
            <a:r>
              <a:rPr sz="2400" dirty="0" err="1">
                <a:latin typeface="Times New Roman" panose="02020603050405020304" pitchFamily="18" charset="0"/>
              </a:rPr>
              <a:t>x</a:t>
            </a:r>
            <a:r>
              <a:rPr sz="2400" baseline="-25000" dirty="0" err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) = 0/1</a:t>
            </a:r>
            <a:endParaRPr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 u="sng">
                <a:latin typeface="Times New Roman" panose="02020603050405020304" pitchFamily="18" charset="0"/>
              </a:rPr>
              <a:t>Fuzzy Logic</a:t>
            </a:r>
            <a:endParaRPr sz="24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P(x</a:t>
            </a:r>
            <a:r>
              <a:rPr sz="2400" baseline="-25000">
                <a:latin typeface="Times New Roman" panose="02020603050405020304" pitchFamily="18" charset="0"/>
              </a:rPr>
              <a:t>1</a:t>
            </a:r>
            <a:r>
              <a:rPr sz="2400">
                <a:latin typeface="Times New Roman" panose="02020603050405020304" pitchFamily="18" charset="0"/>
              </a:rPr>
              <a:t>,x</a:t>
            </a:r>
            <a:r>
              <a:rPr sz="2400" baseline="-25000">
                <a:latin typeface="Times New Roman" panose="02020603050405020304" pitchFamily="18" charset="0"/>
              </a:rPr>
              <a:t>2</a:t>
            </a:r>
            <a:r>
              <a:rPr sz="2400">
                <a:latin typeface="Times New Roman" panose="02020603050405020304" pitchFamily="18" charset="0"/>
              </a:rPr>
              <a:t>,x</a:t>
            </a:r>
            <a:r>
              <a:rPr sz="2400" baseline="-25000">
                <a:latin typeface="Times New Roman" panose="02020603050405020304" pitchFamily="18" charset="0"/>
              </a:rPr>
              <a:t>3</a:t>
            </a:r>
            <a:r>
              <a:rPr sz="2400">
                <a:latin typeface="Times New Roman" panose="02020603050405020304" pitchFamily="18" charset="0"/>
              </a:rPr>
              <a:t>…..</a:t>
            </a:r>
            <a:r>
              <a:rPr sz="2400" dirty="0" err="1">
                <a:latin typeface="Times New Roman" panose="02020603050405020304" pitchFamily="18" charset="0"/>
              </a:rPr>
              <a:t>x</a:t>
            </a:r>
            <a:r>
              <a:rPr sz="2400" baseline="-25000" dirty="0" err="1">
                <a:latin typeface="Times New Roman" panose="02020603050405020304" pitchFamily="18" charset="0"/>
              </a:rPr>
              <a:t>n</a:t>
            </a:r>
            <a:r>
              <a:rPr sz="2400">
                <a:latin typeface="Times New Roman" panose="02020603050405020304" pitchFamily="18" charset="0"/>
              </a:rPr>
              <a:t>) = [0,1]</a:t>
            </a:r>
            <a:endParaRPr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 u="sng">
                <a:latin typeface="Times New Roman" panose="02020603050405020304" pitchFamily="18" charset="0"/>
              </a:rPr>
              <a:t>Fuzzy OR</a:t>
            </a:r>
            <a:endParaRPr sz="24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sz="24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 u="sng">
                <a:latin typeface="Times New Roman" panose="02020603050405020304" pitchFamily="18" charset="0"/>
              </a:rPr>
              <a:t>Fuzzy AND</a:t>
            </a:r>
            <a:endParaRPr sz="24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sz="24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 u="sng">
                <a:latin typeface="Times New Roman" panose="02020603050405020304" pitchFamily="18" charset="0"/>
              </a:rPr>
              <a:t>Fuzzy NOT</a:t>
            </a:r>
            <a:endParaRPr sz="2400">
              <a:latin typeface="Times New Roman" panose="02020603050405020304" pitchFamily="18" charset="0"/>
            </a:endParaRPr>
          </a:p>
        </p:txBody>
      </p:sp>
      <p:graphicFrame>
        <p:nvGraphicFramePr>
          <p:cNvPr id="110595" name="Object 110594"/>
          <p:cNvGraphicFramePr/>
          <p:nvPr/>
        </p:nvGraphicFramePr>
        <p:xfrm>
          <a:off x="381000" y="3657600"/>
          <a:ext cx="388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941195" imgH="203200" progId="Equation.3">
                  <p:embed/>
                </p:oleObj>
              </mc:Choice>
              <mc:Fallback>
                <p:oleObj name="" r:id="rId1" imgW="1941195" imgH="2032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657600"/>
                        <a:ext cx="3886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110595"/>
          <p:cNvGraphicFramePr/>
          <p:nvPr/>
        </p:nvGraphicFramePr>
        <p:xfrm>
          <a:off x="381000" y="4699000"/>
          <a:ext cx="383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915795" imgH="203200" progId="Equation.3">
                  <p:embed/>
                </p:oleObj>
              </mc:Choice>
              <mc:Fallback>
                <p:oleObj name="" r:id="rId3" imgW="1915795" imgH="203200" progId="Equation.3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4699000"/>
                        <a:ext cx="3835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110596"/>
          <p:cNvGraphicFramePr/>
          <p:nvPr/>
        </p:nvGraphicFramePr>
        <p:xfrm>
          <a:off x="381000" y="5765800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078865" imgH="203200" progId="Equation.3">
                  <p:embed/>
                </p:oleObj>
              </mc:Choice>
              <mc:Fallback>
                <p:oleObj name="" r:id="rId5" imgW="1078865" imgH="2032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5765800"/>
                        <a:ext cx="2159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Title 11264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anchor="b" anchorCtr="0"/>
          <a:p>
            <a:r>
              <a:rPr>
                <a:latin typeface="Times New Roman" panose="02020603050405020304" pitchFamily="18" charset="0"/>
              </a:rPr>
              <a:t>Fuzzy Implication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2643" name="Text Placeholder 11264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ln/>
        </p:spPr>
        <p:txBody>
          <a:bodyPr/>
          <a:p>
            <a:r>
              <a:rPr>
                <a:latin typeface="Times New Roman" panose="02020603050405020304" pitchFamily="18" charset="0"/>
              </a:rPr>
              <a:t>Many theories have been advanced and many expressions exist</a:t>
            </a:r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The most used is </a:t>
            </a:r>
            <a:r>
              <a:rPr dirty="0" err="1">
                <a:latin typeface="Times New Roman" panose="02020603050405020304" pitchFamily="18" charset="0"/>
              </a:rPr>
              <a:t>Lukasiewitz</a:t>
            </a:r>
            <a:r>
              <a:rPr>
                <a:latin typeface="Times New Roman" panose="02020603050405020304" pitchFamily="18" charset="0"/>
              </a:rPr>
              <a:t> formula</a:t>
            </a:r>
            <a:endParaRPr>
              <a:latin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</a:rPr>
              <a:t>t(P</a:t>
            </a:r>
            <a:r>
              <a:rPr>
                <a:latin typeface="Times New Roman" panose="02020603050405020304" pitchFamily="18" charset="0"/>
              </a:rPr>
              <a:t>) = truth value of a proposition/predicate. In fuzzy logic </a:t>
            </a:r>
            <a:r>
              <a:rPr dirty="0" err="1">
                <a:latin typeface="Times New Roman" panose="02020603050405020304" pitchFamily="18" charset="0"/>
              </a:rPr>
              <a:t>t(P</a:t>
            </a:r>
            <a:r>
              <a:rPr>
                <a:latin typeface="Times New Roman" panose="02020603050405020304" pitchFamily="18" charset="0"/>
              </a:rPr>
              <a:t>) = [0,1]</a:t>
            </a:r>
            <a:endParaRPr>
              <a:latin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</a:rPr>
              <a:t>t(         ) = min[1,1 -</a:t>
            </a:r>
            <a:r>
              <a:rPr dirty="0" err="1">
                <a:latin typeface="Times New Roman" panose="02020603050405020304" pitchFamily="18" charset="0"/>
              </a:rPr>
              <a:t>t(P)+t(Q</a:t>
            </a:r>
            <a:r>
              <a:rPr>
                <a:latin typeface="Times New Roman" panose="02020603050405020304" pitchFamily="18" charset="0"/>
              </a:rPr>
              <a:t>)]</a:t>
            </a:r>
            <a:endParaRPr>
              <a:latin typeface="Times New Roman" panose="02020603050405020304" pitchFamily="18" charset="0"/>
            </a:endParaRPr>
          </a:p>
        </p:txBody>
      </p:sp>
      <p:graphicFrame>
        <p:nvGraphicFramePr>
          <p:cNvPr id="112644" name="Object 112643"/>
          <p:cNvGraphicFramePr/>
          <p:nvPr/>
        </p:nvGraphicFramePr>
        <p:xfrm>
          <a:off x="1066800" y="4448175"/>
          <a:ext cx="99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69265" imgH="203200" progId="Equation.3">
                  <p:embed/>
                </p:oleObj>
              </mc:Choice>
              <mc:Fallback>
                <p:oleObj name="" r:id="rId1" imgW="469265" imgH="203200" progId="Equation.3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4448175"/>
                        <a:ext cx="9906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Right Brace 112644"/>
          <p:cNvSpPr/>
          <p:nvPr/>
        </p:nvSpPr>
        <p:spPr>
          <a:xfrm rot="5400000">
            <a:off x="3314700" y="2400300"/>
            <a:ext cx="457200" cy="5257800"/>
          </a:xfrm>
          <a:prstGeom prst="rightBrace">
            <a:avLst>
              <a:gd name="adj1" fmla="val 95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2646" name="Text Box 112645"/>
          <p:cNvSpPr txBox="1"/>
          <p:nvPr/>
        </p:nvSpPr>
        <p:spPr>
          <a:xfrm>
            <a:off x="1524000" y="5334000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 dirty="0" err="1">
                <a:latin typeface="Times New Roman" panose="02020603050405020304" pitchFamily="18" charset="0"/>
              </a:rPr>
              <a:t>Lukasiewitz</a:t>
            </a:r>
            <a:r>
              <a:rPr sz="2400">
                <a:latin typeface="Times New Roman" panose="02020603050405020304" pitchFamily="18" charset="0"/>
              </a:rPr>
              <a:t> definition of implication</a:t>
            </a:r>
            <a:endParaRPr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Text Box 114689"/>
          <p:cNvSpPr txBox="1"/>
          <p:nvPr/>
        </p:nvSpPr>
        <p:spPr>
          <a:xfrm>
            <a:off x="228600" y="1157288"/>
            <a:ext cx="868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 dirty="0" err="1">
                <a:latin typeface="Times New Roman" panose="02020603050405020304" pitchFamily="18" charset="0"/>
              </a:rPr>
              <a:t>Eg</a:t>
            </a:r>
            <a:r>
              <a:rPr sz="2800">
                <a:latin typeface="Times New Roman" panose="02020603050405020304" pitchFamily="18" charset="0"/>
              </a:rPr>
              <a:t>: If pressure is high then Volume is low</a:t>
            </a:r>
            <a:endParaRPr sz="2800">
              <a:latin typeface="Times New Roman" panose="02020603050405020304" pitchFamily="18" charset="0"/>
            </a:endParaRPr>
          </a:p>
        </p:txBody>
      </p:sp>
      <p:graphicFrame>
        <p:nvGraphicFramePr>
          <p:cNvPr id="114691" name="Object 114690"/>
          <p:cNvGraphicFramePr/>
          <p:nvPr/>
        </p:nvGraphicFramePr>
        <p:xfrm>
          <a:off x="412750" y="304800"/>
          <a:ext cx="41275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624330" imgH="203200" progId="Equation.3">
                  <p:embed/>
                </p:oleObj>
              </mc:Choice>
              <mc:Fallback>
                <p:oleObj name="" r:id="rId1" imgW="1624330" imgH="203200" progId="Equation.3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304800"/>
                        <a:ext cx="41275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114691"/>
          <p:cNvGraphicFramePr/>
          <p:nvPr/>
        </p:nvGraphicFramePr>
        <p:xfrm>
          <a:off x="304800" y="1828800"/>
          <a:ext cx="5410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093595" imgH="203200" progId="Equation.3">
                  <p:embed/>
                </p:oleObj>
              </mc:Choice>
              <mc:Fallback>
                <p:oleObj name="" r:id="rId3" imgW="2093595" imgH="203200" progId="Equation.3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828800"/>
                        <a:ext cx="54102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Straight Connector 114692"/>
          <p:cNvSpPr/>
          <p:nvPr/>
        </p:nvSpPr>
        <p:spPr>
          <a:xfrm>
            <a:off x="1828800" y="3200400"/>
            <a:ext cx="0" cy="2362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4" name="Straight Connector 114693"/>
          <p:cNvSpPr/>
          <p:nvPr/>
        </p:nvSpPr>
        <p:spPr>
          <a:xfrm>
            <a:off x="1600200" y="5257800"/>
            <a:ext cx="586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5" name="Freeform 114694"/>
          <p:cNvSpPr/>
          <p:nvPr/>
        </p:nvSpPr>
        <p:spPr>
          <a:xfrm>
            <a:off x="1828800" y="3276600"/>
            <a:ext cx="4876800" cy="1981200"/>
          </a:xfrm>
          <a:custGeom>
            <a:avLst/>
            <a:gdLst/>
            <a:ahLst/>
            <a:cxnLst/>
            <a:pathLst>
              <a:path w="3072" h="1248">
                <a:moveTo>
                  <a:pt x="0" y="1248"/>
                </a:moveTo>
                <a:cubicBezTo>
                  <a:pt x="280" y="1100"/>
                  <a:pt x="560" y="952"/>
                  <a:pt x="816" y="768"/>
                </a:cubicBezTo>
                <a:cubicBezTo>
                  <a:pt x="1072" y="584"/>
                  <a:pt x="1160" y="272"/>
                  <a:pt x="1536" y="144"/>
                </a:cubicBezTo>
                <a:cubicBezTo>
                  <a:pt x="1912" y="16"/>
                  <a:pt x="2492" y="8"/>
                  <a:pt x="30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4696" name="Text Box 114695"/>
          <p:cNvSpPr txBox="1"/>
          <p:nvPr/>
        </p:nvSpPr>
        <p:spPr>
          <a:xfrm>
            <a:off x="3505200" y="5562600"/>
            <a:ext cx="1143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Pressure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14697" name="Text Box 114696"/>
          <p:cNvSpPr txBox="1"/>
          <p:nvPr/>
        </p:nvSpPr>
        <p:spPr>
          <a:xfrm>
            <a:off x="533400" y="35814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High Pressure</a:t>
            </a:r>
            <a:endParaRPr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Title 116737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ln/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t>Fuzzy Inferencing</a:t>
            </a:r>
          </a:p>
        </p:txBody>
      </p:sp>
      <p:sp>
        <p:nvSpPr>
          <p:cNvPr id="116739" name="Subtitle 11673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90555" name="Group 59"/>
          <p:cNvGraphicFramePr>
            <a:graphicFrameLocks noGrp="1"/>
          </p:cNvGraphicFramePr>
          <p:nvPr>
            <p:ph idx="1"/>
          </p:nvPr>
        </p:nvGraphicFramePr>
        <p:xfrm>
          <a:off x="1150938" y="552450"/>
          <a:ext cx="7804150" cy="5021263"/>
        </p:xfrm>
        <a:graphic>
          <a:graphicData uri="http://schemas.openxmlformats.org/drawingml/2006/table">
            <a:tbl>
              <a:tblPr/>
              <a:tblGrid>
                <a:gridCol w="1560512"/>
                <a:gridCol w="1560513"/>
                <a:gridCol w="1562100"/>
                <a:gridCol w="1560512"/>
                <a:gridCol w="1560513"/>
              </a:tblGrid>
              <a:tr h="1393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Outlook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(0)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Temp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(T)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Humidity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(H)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Windy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(W)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Decision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 play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(D)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Sunny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Sunny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Cloudy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Rain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Rain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Low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Rain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Low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Cloudy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Low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70" name="Text Box 58"/>
          <p:cNvSpPr txBox="1"/>
          <p:nvPr/>
        </p:nvSpPr>
        <p:spPr>
          <a:xfrm>
            <a:off x="1584325" y="5975350"/>
            <a:ext cx="64785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>
                <a:latin typeface="Tahoma" panose="020B0604030504040204" pitchFamily="34" charset="0"/>
              </a:rPr>
              <a:t>To-play-or-not-to-play-tennis data vs. Climatic-Condition from 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Ross Quinlan’s paper on ID3 (1986), C4.5 (1993)</a:t>
            </a:r>
            <a:endParaRPr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Title 118785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762000"/>
          </a:xfrm>
          <a:ln/>
        </p:spPr>
        <p:txBody>
          <a:bodyPr anchor="b" anchorCtr="0"/>
          <a:p>
            <a:r>
              <a:rPr sz="2800">
                <a:latin typeface="Times New Roman" panose="02020603050405020304" pitchFamily="18" charset="0"/>
              </a:rPr>
              <a:t>Fuzzy Inferencing: illustration through inverted pendulum control problem</a:t>
            </a:r>
            <a:endParaRPr sz="2800">
              <a:latin typeface="Times New Roman" panose="02020603050405020304" pitchFamily="18" charset="0"/>
            </a:endParaRPr>
          </a:p>
        </p:txBody>
      </p:sp>
      <p:sp>
        <p:nvSpPr>
          <p:cNvPr id="118787" name="Text Box 118786"/>
          <p:cNvSpPr txBox="1"/>
          <p:nvPr/>
        </p:nvSpPr>
        <p:spPr>
          <a:xfrm>
            <a:off x="152400" y="838200"/>
            <a:ext cx="8763000" cy="2768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 u="sng">
                <a:latin typeface="Times New Roman" panose="02020603050405020304" pitchFamily="18" charset="0"/>
              </a:rPr>
              <a:t>Core</a:t>
            </a:r>
            <a:endParaRPr sz="28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</a:rPr>
              <a:t>The </a:t>
            </a:r>
            <a:r>
              <a:rPr sz="2800" dirty="0" err="1">
                <a:latin typeface="Times New Roman" panose="02020603050405020304" pitchFamily="18" charset="0"/>
              </a:rPr>
              <a:t>Lukasiewitz</a:t>
            </a:r>
            <a:r>
              <a:rPr sz="2800">
                <a:latin typeface="Times New Roman" panose="02020603050405020304" pitchFamily="18" charset="0"/>
              </a:rPr>
              <a:t> rule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sz="2800">
                <a:latin typeface="Times New Roman" panose="02020603050405020304" pitchFamily="18" charset="0"/>
              </a:rPr>
              <a:t>t(           ) = min[1,1 + </a:t>
            </a:r>
            <a:r>
              <a:rPr sz="2800" dirty="0" err="1">
                <a:latin typeface="Times New Roman" panose="02020603050405020304" pitchFamily="18" charset="0"/>
              </a:rPr>
              <a:t>t(P</a:t>
            </a:r>
            <a:r>
              <a:rPr sz="2800">
                <a:latin typeface="Times New Roman" panose="02020603050405020304" pitchFamily="18" charset="0"/>
              </a:rPr>
              <a:t>) – </a:t>
            </a:r>
            <a:r>
              <a:rPr sz="2800" dirty="0" err="1">
                <a:latin typeface="Times New Roman" panose="02020603050405020304" pitchFamily="18" charset="0"/>
              </a:rPr>
              <a:t>t(Q</a:t>
            </a:r>
            <a:r>
              <a:rPr sz="2800">
                <a:latin typeface="Times New Roman" panose="02020603050405020304" pitchFamily="18" charset="0"/>
              </a:rPr>
              <a:t>)]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 u="sng">
                <a:latin typeface="Times New Roman" panose="02020603050405020304" pitchFamily="18" charset="0"/>
              </a:rPr>
              <a:t>An example</a:t>
            </a:r>
            <a:endParaRPr sz="2400" u="sng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</a:rPr>
              <a:t>Controlling an inverted pendulum</a:t>
            </a:r>
            <a:endParaRPr sz="2400">
              <a:latin typeface="Times New Roman" panose="02020603050405020304" pitchFamily="18" charset="0"/>
            </a:endParaRPr>
          </a:p>
        </p:txBody>
      </p:sp>
      <p:graphicFrame>
        <p:nvGraphicFramePr>
          <p:cNvPr id="118788" name="Object 118787"/>
          <p:cNvGraphicFramePr/>
          <p:nvPr/>
        </p:nvGraphicFramePr>
        <p:xfrm>
          <a:off x="457200" y="2057400"/>
          <a:ext cx="99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69265" imgH="203200" progId="Equation.3">
                  <p:embed/>
                </p:oleObj>
              </mc:Choice>
              <mc:Fallback>
                <p:oleObj name="" r:id="rId1" imgW="469265" imgH="203200" progId="Equation.3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057400"/>
                        <a:ext cx="9906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Straight Connector 118788"/>
          <p:cNvSpPr/>
          <p:nvPr/>
        </p:nvSpPr>
        <p:spPr>
          <a:xfrm>
            <a:off x="381000" y="5867400"/>
            <a:ext cx="426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0" name="Straight Connector 118789"/>
          <p:cNvSpPr/>
          <p:nvPr/>
        </p:nvSpPr>
        <p:spPr>
          <a:xfrm flipH="1">
            <a:off x="3810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1" name="Straight Connector 118790"/>
          <p:cNvSpPr/>
          <p:nvPr/>
        </p:nvSpPr>
        <p:spPr>
          <a:xfrm flipH="1">
            <a:off x="5334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2" name="Straight Connector 118791"/>
          <p:cNvSpPr/>
          <p:nvPr/>
        </p:nvSpPr>
        <p:spPr>
          <a:xfrm flipH="1">
            <a:off x="6858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3" name="Straight Connector 118792"/>
          <p:cNvSpPr/>
          <p:nvPr/>
        </p:nvSpPr>
        <p:spPr>
          <a:xfrm flipH="1">
            <a:off x="8382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4" name="Straight Connector 118793"/>
          <p:cNvSpPr/>
          <p:nvPr/>
        </p:nvSpPr>
        <p:spPr>
          <a:xfrm flipH="1">
            <a:off x="9906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5" name="Straight Connector 118794"/>
          <p:cNvSpPr/>
          <p:nvPr/>
        </p:nvSpPr>
        <p:spPr>
          <a:xfrm flipH="1">
            <a:off x="11430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6" name="Straight Connector 118795"/>
          <p:cNvSpPr/>
          <p:nvPr/>
        </p:nvSpPr>
        <p:spPr>
          <a:xfrm flipH="1">
            <a:off x="12954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7" name="Straight Connector 118796"/>
          <p:cNvSpPr/>
          <p:nvPr/>
        </p:nvSpPr>
        <p:spPr>
          <a:xfrm flipH="1">
            <a:off x="14478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8" name="Straight Connector 118797"/>
          <p:cNvSpPr/>
          <p:nvPr/>
        </p:nvSpPr>
        <p:spPr>
          <a:xfrm flipH="1">
            <a:off x="16002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799" name="Straight Connector 118798"/>
          <p:cNvSpPr/>
          <p:nvPr/>
        </p:nvSpPr>
        <p:spPr>
          <a:xfrm flipH="1">
            <a:off x="17526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0" name="Straight Connector 118799"/>
          <p:cNvSpPr/>
          <p:nvPr/>
        </p:nvSpPr>
        <p:spPr>
          <a:xfrm flipH="1">
            <a:off x="19050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1" name="Straight Connector 118800"/>
          <p:cNvSpPr/>
          <p:nvPr/>
        </p:nvSpPr>
        <p:spPr>
          <a:xfrm flipH="1">
            <a:off x="20574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2" name="Straight Connector 118801"/>
          <p:cNvSpPr/>
          <p:nvPr/>
        </p:nvSpPr>
        <p:spPr>
          <a:xfrm flipH="1">
            <a:off x="22098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3" name="Straight Connector 118802"/>
          <p:cNvSpPr/>
          <p:nvPr/>
        </p:nvSpPr>
        <p:spPr>
          <a:xfrm flipH="1">
            <a:off x="23622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4" name="Straight Connector 118803"/>
          <p:cNvSpPr/>
          <p:nvPr/>
        </p:nvSpPr>
        <p:spPr>
          <a:xfrm flipH="1">
            <a:off x="25146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5" name="Straight Connector 118804"/>
          <p:cNvSpPr/>
          <p:nvPr/>
        </p:nvSpPr>
        <p:spPr>
          <a:xfrm flipH="1">
            <a:off x="26670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6" name="Straight Connector 118805"/>
          <p:cNvSpPr/>
          <p:nvPr/>
        </p:nvSpPr>
        <p:spPr>
          <a:xfrm flipH="1">
            <a:off x="28194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7" name="Straight Connector 118806"/>
          <p:cNvSpPr/>
          <p:nvPr/>
        </p:nvSpPr>
        <p:spPr>
          <a:xfrm flipH="1">
            <a:off x="29718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8" name="Straight Connector 118807"/>
          <p:cNvSpPr/>
          <p:nvPr/>
        </p:nvSpPr>
        <p:spPr>
          <a:xfrm flipH="1">
            <a:off x="31242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9" name="Straight Connector 118808"/>
          <p:cNvSpPr/>
          <p:nvPr/>
        </p:nvSpPr>
        <p:spPr>
          <a:xfrm flipH="1">
            <a:off x="32766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0" name="Straight Connector 118809"/>
          <p:cNvSpPr/>
          <p:nvPr/>
        </p:nvSpPr>
        <p:spPr>
          <a:xfrm flipH="1">
            <a:off x="34290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1" name="Straight Connector 118810"/>
          <p:cNvSpPr/>
          <p:nvPr/>
        </p:nvSpPr>
        <p:spPr>
          <a:xfrm flipH="1">
            <a:off x="35814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2" name="Straight Connector 118811"/>
          <p:cNvSpPr/>
          <p:nvPr/>
        </p:nvSpPr>
        <p:spPr>
          <a:xfrm flipH="1">
            <a:off x="37338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3" name="Straight Connector 118812"/>
          <p:cNvSpPr/>
          <p:nvPr/>
        </p:nvSpPr>
        <p:spPr>
          <a:xfrm flipH="1">
            <a:off x="38862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4" name="Straight Connector 118813"/>
          <p:cNvSpPr/>
          <p:nvPr/>
        </p:nvSpPr>
        <p:spPr>
          <a:xfrm flipH="1">
            <a:off x="40386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5" name="Straight Connector 118814"/>
          <p:cNvSpPr/>
          <p:nvPr/>
        </p:nvSpPr>
        <p:spPr>
          <a:xfrm flipH="1">
            <a:off x="41910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6" name="Straight Connector 118815"/>
          <p:cNvSpPr/>
          <p:nvPr/>
        </p:nvSpPr>
        <p:spPr>
          <a:xfrm flipH="1">
            <a:off x="43434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7" name="Straight Connector 118816"/>
          <p:cNvSpPr/>
          <p:nvPr/>
        </p:nvSpPr>
        <p:spPr>
          <a:xfrm flipH="1">
            <a:off x="4495800" y="5867400"/>
            <a:ext cx="152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8" name="Straight Connector 118817"/>
          <p:cNvSpPr/>
          <p:nvPr/>
        </p:nvSpPr>
        <p:spPr>
          <a:xfrm flipV="1">
            <a:off x="2286000" y="388620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9" name="Straight Connector 118818"/>
          <p:cNvSpPr/>
          <p:nvPr/>
        </p:nvSpPr>
        <p:spPr>
          <a:xfrm flipV="1">
            <a:off x="2286000" y="4419600"/>
            <a:ext cx="152400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20" name="Oval 118819"/>
          <p:cNvSpPr/>
          <p:nvPr/>
        </p:nvSpPr>
        <p:spPr>
          <a:xfrm>
            <a:off x="2057400" y="3505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8821" name="Oval 118820"/>
          <p:cNvSpPr/>
          <p:nvPr/>
        </p:nvSpPr>
        <p:spPr>
          <a:xfrm>
            <a:off x="3733800" y="4114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8822" name="Freeform 118821"/>
          <p:cNvSpPr/>
          <p:nvPr/>
        </p:nvSpPr>
        <p:spPr>
          <a:xfrm>
            <a:off x="1828800" y="3657600"/>
            <a:ext cx="2530475" cy="2239963"/>
          </a:xfrm>
          <a:custGeom>
            <a:avLst/>
            <a:gdLst>
              <a:gd name="txL" fmla="*/ 0 w 17932"/>
              <a:gd name="txT" fmla="*/ 0 h 21600"/>
              <a:gd name="txR" fmla="*/ 17932 w 17932"/>
              <a:gd name="txB" fmla="*/ 21600 h 21600"/>
            </a:gdLst>
            <a:ahLst/>
            <a:cxnLst>
              <a:cxn ang="270">
                <a:pos x="0" y="0"/>
              </a:cxn>
              <a:cxn ang="0">
                <a:pos x="17931" y="9557"/>
              </a:cxn>
              <a:cxn ang="90">
                <a:pos x="0" y="21600"/>
              </a:cxn>
            </a:cxnLst>
            <a:rect l="txL" t="txT" r="txR" b="txB"/>
            <a:pathLst>
              <a:path w="17932" h="21600" fill="none">
                <a:moveTo>
                  <a:pt x="0" y="0"/>
                </a:moveTo>
                <a:arcTo wR="21600" hR="21600" stAng="-5400000" swAng="3366810"/>
              </a:path>
              <a:path w="17932" h="21600" stroke="0">
                <a:moveTo>
                  <a:pt x="0" y="0"/>
                </a:moveTo>
                <a:arcTo wR="21600" hR="21600" stAng="-5400000" swAng="3366810"/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8823" name="Freeform 118822"/>
          <p:cNvSpPr/>
          <p:nvPr/>
        </p:nvSpPr>
        <p:spPr>
          <a:xfrm>
            <a:off x="2286000" y="5410200"/>
            <a:ext cx="347663" cy="914400"/>
          </a:xfrm>
          <a:custGeom>
            <a:avLst/>
            <a:gdLst>
              <a:gd name="txL" fmla="*/ 0 w 8197"/>
              <a:gd name="txT" fmla="*/ 0 h 21600"/>
              <a:gd name="txR" fmla="*/ 8197 w 8197"/>
              <a:gd name="txB" fmla="*/ 21600 h 21600"/>
            </a:gdLst>
            <a:ahLst/>
            <a:cxnLst>
              <a:cxn ang="270">
                <a:pos x="0" y="0"/>
              </a:cxn>
              <a:cxn ang="270">
                <a:pos x="8196" y="1615"/>
              </a:cxn>
              <a:cxn ang="90">
                <a:pos x="0" y="21600"/>
              </a:cxn>
            </a:cxnLst>
            <a:rect l="txL" t="txT" r="txR" b="txB"/>
            <a:pathLst>
              <a:path w="8197" h="21600" fill="none">
                <a:moveTo>
                  <a:pt x="0" y="0"/>
                </a:moveTo>
                <a:arcTo wR="21600" hR="21600" stAng="-5400000" swAng="1337934"/>
              </a:path>
              <a:path w="8197" h="21600" stroke="0">
                <a:moveTo>
                  <a:pt x="0" y="0"/>
                </a:moveTo>
                <a:arcTo wR="21600" hR="21600" stAng="-5400000" swAng="1337934"/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8824" name="Text Box 118823"/>
          <p:cNvSpPr txBox="1"/>
          <p:nvPr/>
        </p:nvSpPr>
        <p:spPr>
          <a:xfrm>
            <a:off x="2362200" y="51054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l-GR" altLang="x-none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endParaRPr lang="el-GR" altLang="x-none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8825" name="Object 118824"/>
          <p:cNvGraphicFramePr/>
          <p:nvPr/>
        </p:nvGraphicFramePr>
        <p:xfrm>
          <a:off x="5105400" y="4800600"/>
          <a:ext cx="17526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660400" imgH="279400" progId="Equation.3">
                  <p:embed/>
                </p:oleObj>
              </mc:Choice>
              <mc:Fallback>
                <p:oleObj name="" r:id="rId3" imgW="660400" imgH="279400" progId="Equation.3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4800600"/>
                        <a:ext cx="1752600" cy="74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6" name="Text Box 118825"/>
          <p:cNvSpPr txBox="1"/>
          <p:nvPr/>
        </p:nvSpPr>
        <p:spPr>
          <a:xfrm>
            <a:off x="6781800" y="5070475"/>
            <a:ext cx="2400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1" hangingPunct="1"/>
            <a:r>
              <a:rPr sz="2400">
                <a:latin typeface="Times New Roman" panose="02020603050405020304" pitchFamily="18" charset="0"/>
              </a:rPr>
              <a:t>= angular velocity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118827" name="Freeform 118826"/>
          <p:cNvSpPr/>
          <p:nvPr/>
        </p:nvSpPr>
        <p:spPr>
          <a:xfrm>
            <a:off x="2286000" y="5867400"/>
            <a:ext cx="3810000" cy="635000"/>
          </a:xfrm>
          <a:custGeom>
            <a:avLst/>
            <a:gdLst/>
            <a:ahLst/>
            <a:cxnLst/>
            <a:pathLst>
              <a:path w="2400" h="400">
                <a:moveTo>
                  <a:pt x="0" y="0"/>
                </a:moveTo>
                <a:cubicBezTo>
                  <a:pt x="376" y="136"/>
                  <a:pt x="752" y="272"/>
                  <a:pt x="1152" y="336"/>
                </a:cubicBezTo>
                <a:cubicBezTo>
                  <a:pt x="1552" y="400"/>
                  <a:pt x="2184" y="376"/>
                  <a:pt x="2400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8828" name="Rectangles 118827"/>
          <p:cNvSpPr/>
          <p:nvPr/>
        </p:nvSpPr>
        <p:spPr>
          <a:xfrm>
            <a:off x="6096000" y="6248400"/>
            <a:ext cx="1295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>
                <a:latin typeface="Arial" panose="020B0604020202020204" pitchFamily="34" charset="0"/>
              </a:rPr>
              <a:t>Motor</a:t>
            </a:r>
            <a:endParaRPr>
              <a:latin typeface="Arial" panose="020B0604020202020204" pitchFamily="34" charset="0"/>
            </a:endParaRPr>
          </a:p>
        </p:txBody>
      </p:sp>
      <p:sp>
        <p:nvSpPr>
          <p:cNvPr id="118829" name="Straight Connector 118828"/>
          <p:cNvSpPr/>
          <p:nvPr/>
        </p:nvSpPr>
        <p:spPr>
          <a:xfrm flipH="1">
            <a:off x="7391400" y="64008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8830" name="Text Box 118829"/>
          <p:cNvSpPr txBox="1"/>
          <p:nvPr/>
        </p:nvSpPr>
        <p:spPr>
          <a:xfrm>
            <a:off x="7696200" y="61722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i=current</a:t>
            </a:r>
            <a:endParaRPr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Text Box 120833"/>
          <p:cNvSpPr txBox="1"/>
          <p:nvPr/>
        </p:nvSpPr>
        <p:spPr>
          <a:xfrm>
            <a:off x="365125" y="379413"/>
            <a:ext cx="8550275" cy="6075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2800">
                <a:latin typeface="Times New Roman" panose="02020603050405020304" pitchFamily="18" charset="0"/>
              </a:rPr>
              <a:t>The goal: To keep the pendulum in vertical position (</a:t>
            </a:r>
            <a:r>
              <a:rPr lang="el-GR" altLang="x-none" sz="2800" dirty="0">
                <a:latin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</a:rPr>
              <a:t>=0)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/>
            <a:r>
              <a:rPr sz="2800">
                <a:latin typeface="Times New Roman" panose="02020603050405020304" pitchFamily="18" charset="0"/>
              </a:rPr>
              <a:t>in dynamic equilibrium. Whenever the pendulum departs from vertical, a torque is produced by sending a current ‘i’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/>
            <a:endParaRPr sz="2800">
              <a:latin typeface="Times New Roman" panose="02020603050405020304" pitchFamily="18" charset="0"/>
            </a:endParaRPr>
          </a:p>
          <a:p>
            <a:pPr eaLnBrk="1" hangingPunct="1"/>
            <a:r>
              <a:rPr sz="2800">
                <a:latin typeface="Times New Roman" panose="02020603050405020304" pitchFamily="18" charset="0"/>
              </a:rPr>
              <a:t>Controlling factors for appropriate current</a:t>
            </a:r>
            <a:endParaRPr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Angle </a:t>
            </a:r>
            <a:r>
              <a:rPr lang="el-GR" altLang="x-none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, Angular velocity </a:t>
            </a:r>
            <a:r>
              <a:rPr lang="el-GR" altLang="x-none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sz="3600" baseline="56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 u="sng">
                <a:latin typeface="Times New Roman" panose="02020603050405020304" pitchFamily="18" charset="0"/>
                <a:ea typeface="Times New Roman" panose="02020603050405020304" pitchFamily="18" charset="0"/>
              </a:rPr>
              <a:t>Some intuitive rules</a:t>
            </a:r>
            <a:endParaRPr sz="2800" u="sng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l-GR" altLang="x-none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 is +</a:t>
            </a:r>
            <a:r>
              <a:rPr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 small and </a:t>
            </a:r>
            <a:r>
              <a:rPr lang="el-GR" altLang="x-none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is –</a:t>
            </a:r>
            <a:r>
              <a:rPr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 small</a:t>
            </a:r>
            <a:endParaRPr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then current is zero</a:t>
            </a:r>
            <a:endParaRPr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r>
              <a:rPr lang="el-GR" altLang="x-none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 is +</a:t>
            </a:r>
            <a:r>
              <a:rPr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 small and </a:t>
            </a:r>
            <a:r>
              <a:rPr lang="el-GR" altLang="x-none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is +</a:t>
            </a:r>
            <a:r>
              <a:rPr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 small</a:t>
            </a:r>
            <a:endParaRPr sz="2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then current is –</a:t>
            </a:r>
            <a:r>
              <a:rPr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</a:rPr>
              <a:t> medium</a:t>
            </a:r>
            <a:endParaRPr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Straight Connector 122881"/>
          <p:cNvSpPr/>
          <p:nvPr/>
        </p:nvSpPr>
        <p:spPr>
          <a:xfrm>
            <a:off x="1752600" y="685800"/>
            <a:ext cx="0" cy="594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3" name="Straight Connector 122882"/>
          <p:cNvSpPr/>
          <p:nvPr/>
        </p:nvSpPr>
        <p:spPr>
          <a:xfrm>
            <a:off x="2743200" y="685800"/>
            <a:ext cx="0" cy="594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4" name="Straight Connector 122883"/>
          <p:cNvSpPr/>
          <p:nvPr/>
        </p:nvSpPr>
        <p:spPr>
          <a:xfrm>
            <a:off x="3733800" y="685800"/>
            <a:ext cx="0" cy="594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5" name="Straight Connector 122884"/>
          <p:cNvSpPr/>
          <p:nvPr/>
        </p:nvSpPr>
        <p:spPr>
          <a:xfrm>
            <a:off x="4724400" y="685800"/>
            <a:ext cx="0" cy="594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6" name="Straight Connector 122885"/>
          <p:cNvSpPr/>
          <p:nvPr/>
        </p:nvSpPr>
        <p:spPr>
          <a:xfrm>
            <a:off x="5715000" y="685800"/>
            <a:ext cx="0" cy="594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7" name="Straight Connector 122886"/>
          <p:cNvSpPr/>
          <p:nvPr/>
        </p:nvSpPr>
        <p:spPr>
          <a:xfrm>
            <a:off x="6705600" y="685800"/>
            <a:ext cx="0" cy="594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8" name="Straight Connector 122887"/>
          <p:cNvSpPr/>
          <p:nvPr/>
        </p:nvSpPr>
        <p:spPr>
          <a:xfrm>
            <a:off x="838200" y="1524000"/>
            <a:ext cx="662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9" name="Straight Connector 122888"/>
          <p:cNvSpPr/>
          <p:nvPr/>
        </p:nvSpPr>
        <p:spPr>
          <a:xfrm>
            <a:off x="838200" y="2514600"/>
            <a:ext cx="662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0" name="Straight Connector 122889"/>
          <p:cNvSpPr/>
          <p:nvPr/>
        </p:nvSpPr>
        <p:spPr>
          <a:xfrm>
            <a:off x="838200" y="3505200"/>
            <a:ext cx="662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1" name="Straight Connector 122890"/>
          <p:cNvSpPr/>
          <p:nvPr/>
        </p:nvSpPr>
        <p:spPr>
          <a:xfrm>
            <a:off x="838200" y="4495800"/>
            <a:ext cx="662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2" name="Straight Connector 122891"/>
          <p:cNvSpPr/>
          <p:nvPr/>
        </p:nvSpPr>
        <p:spPr>
          <a:xfrm>
            <a:off x="838200" y="5410200"/>
            <a:ext cx="662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3" name="Straight Connector 122892"/>
          <p:cNvSpPr/>
          <p:nvPr/>
        </p:nvSpPr>
        <p:spPr>
          <a:xfrm>
            <a:off x="838200" y="6248400"/>
            <a:ext cx="662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94" name="Text Box 122893"/>
          <p:cNvSpPr txBox="1"/>
          <p:nvPr/>
        </p:nvSpPr>
        <p:spPr>
          <a:xfrm>
            <a:off x="762000" y="175260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-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med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895" name="Text Box 122894"/>
          <p:cNvSpPr txBox="1"/>
          <p:nvPr/>
        </p:nvSpPr>
        <p:spPr>
          <a:xfrm>
            <a:off x="762000" y="263525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-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896" name="Text Box 122895"/>
          <p:cNvSpPr txBox="1"/>
          <p:nvPr/>
        </p:nvSpPr>
        <p:spPr>
          <a:xfrm>
            <a:off x="762000" y="362585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Zero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897" name="Text Box 122896"/>
          <p:cNvSpPr txBox="1"/>
          <p:nvPr/>
        </p:nvSpPr>
        <p:spPr>
          <a:xfrm>
            <a:off x="762000" y="461645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+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898" name="Text Box 122897"/>
          <p:cNvSpPr txBox="1"/>
          <p:nvPr/>
        </p:nvSpPr>
        <p:spPr>
          <a:xfrm>
            <a:off x="762000" y="548640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+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med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899" name="Text Box 122898"/>
          <p:cNvSpPr txBox="1"/>
          <p:nvPr/>
        </p:nvSpPr>
        <p:spPr>
          <a:xfrm>
            <a:off x="1905000" y="73025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-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med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0" name="Text Box 122899"/>
          <p:cNvSpPr txBox="1"/>
          <p:nvPr/>
        </p:nvSpPr>
        <p:spPr>
          <a:xfrm>
            <a:off x="2895600" y="76200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-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1" name="Text Box 122900"/>
          <p:cNvSpPr txBox="1"/>
          <p:nvPr/>
        </p:nvSpPr>
        <p:spPr>
          <a:xfrm>
            <a:off x="3886200" y="9144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Zero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2" name="Text Box 122901"/>
          <p:cNvSpPr txBox="1"/>
          <p:nvPr/>
        </p:nvSpPr>
        <p:spPr>
          <a:xfrm>
            <a:off x="4876800" y="76200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+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3" name="Text Box 122902"/>
          <p:cNvSpPr txBox="1"/>
          <p:nvPr/>
        </p:nvSpPr>
        <p:spPr>
          <a:xfrm>
            <a:off x="5791200" y="76200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+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med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4" name="Text Box 122903"/>
          <p:cNvSpPr txBox="1"/>
          <p:nvPr/>
        </p:nvSpPr>
        <p:spPr>
          <a:xfrm>
            <a:off x="2895600" y="266700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+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med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5" name="Text Box 122904"/>
          <p:cNvSpPr txBox="1"/>
          <p:nvPr/>
        </p:nvSpPr>
        <p:spPr>
          <a:xfrm>
            <a:off x="3886200" y="266700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+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6" name="Text Box 122905"/>
          <p:cNvSpPr txBox="1"/>
          <p:nvPr/>
        </p:nvSpPr>
        <p:spPr>
          <a:xfrm>
            <a:off x="4876800" y="362585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-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7" name="Text Box 122906"/>
          <p:cNvSpPr txBox="1"/>
          <p:nvPr/>
        </p:nvSpPr>
        <p:spPr>
          <a:xfrm>
            <a:off x="4953000" y="461645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-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med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8" name="Text Box 122907"/>
          <p:cNvSpPr txBox="1"/>
          <p:nvPr/>
        </p:nvSpPr>
        <p:spPr>
          <a:xfrm>
            <a:off x="3886200" y="464820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-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09" name="Text Box 122908"/>
          <p:cNvSpPr txBox="1"/>
          <p:nvPr/>
        </p:nvSpPr>
        <p:spPr>
          <a:xfrm>
            <a:off x="2895600" y="365760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+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10" name="Text Box 122909"/>
          <p:cNvSpPr txBox="1"/>
          <p:nvPr/>
        </p:nvSpPr>
        <p:spPr>
          <a:xfrm>
            <a:off x="3962400" y="377825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Zero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11" name="Text Box 122910"/>
          <p:cNvSpPr txBox="1"/>
          <p:nvPr/>
        </p:nvSpPr>
        <p:spPr>
          <a:xfrm>
            <a:off x="4876800" y="28194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Zero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12" name="Text Box 122911"/>
          <p:cNvSpPr txBox="1"/>
          <p:nvPr/>
        </p:nvSpPr>
        <p:spPr>
          <a:xfrm>
            <a:off x="2895600" y="47244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Zero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13" name="Rectangles 122912"/>
          <p:cNvSpPr/>
          <p:nvPr/>
        </p:nvSpPr>
        <p:spPr>
          <a:xfrm>
            <a:off x="2667000" y="2438400"/>
            <a:ext cx="3124200" cy="304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14" name="Straight Connector 122913"/>
          <p:cNvSpPr/>
          <p:nvPr/>
        </p:nvSpPr>
        <p:spPr>
          <a:xfrm flipV="1">
            <a:off x="5715000" y="2971800"/>
            <a:ext cx="24384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2915" name="Text Box 122914"/>
          <p:cNvSpPr txBox="1"/>
          <p:nvPr/>
        </p:nvSpPr>
        <p:spPr>
          <a:xfrm>
            <a:off x="8001000" y="2651125"/>
            <a:ext cx="1524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Region of interest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2916" name="Text Box 122915"/>
          <p:cNvSpPr txBox="1"/>
          <p:nvPr/>
        </p:nvSpPr>
        <p:spPr>
          <a:xfrm>
            <a:off x="0" y="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800" u="sng">
                <a:latin typeface="Times New Roman" panose="02020603050405020304" pitchFamily="18" charset="0"/>
              </a:rPr>
              <a:t>Control Matrix</a:t>
            </a:r>
            <a:endParaRPr sz="2800" u="sng">
              <a:latin typeface="Times New Roman" panose="02020603050405020304" pitchFamily="18" charset="0"/>
            </a:endParaRPr>
          </a:p>
        </p:txBody>
      </p:sp>
      <p:sp>
        <p:nvSpPr>
          <p:cNvPr id="122917" name="Straight Connector 122916"/>
          <p:cNvSpPr/>
          <p:nvPr/>
        </p:nvSpPr>
        <p:spPr>
          <a:xfrm flipH="1" flipV="1">
            <a:off x="990600" y="914400"/>
            <a:ext cx="7620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18" name="Rectangles 122917"/>
          <p:cNvSpPr/>
          <p:nvPr/>
        </p:nvSpPr>
        <p:spPr>
          <a:xfrm>
            <a:off x="865188" y="1081088"/>
            <a:ext cx="4302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l-GR" altLang="x-none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sz="3600" baseline="56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19" name="Rectangles 122918"/>
          <p:cNvSpPr/>
          <p:nvPr/>
        </p:nvSpPr>
        <p:spPr>
          <a:xfrm>
            <a:off x="1219200" y="700088"/>
            <a:ext cx="3540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1" hangingPunct="1">
              <a:spcBef>
                <a:spcPct val="50000"/>
              </a:spcBef>
            </a:pPr>
            <a:r>
              <a:rPr lang="el-GR" altLang="x-none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endParaRPr sz="3600" baseline="56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Text Box 124929"/>
          <p:cNvSpPr txBox="1"/>
          <p:nvPr/>
        </p:nvSpPr>
        <p:spPr>
          <a:xfrm>
            <a:off x="228600" y="166688"/>
            <a:ext cx="8610600" cy="5649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None/>
            </a:pPr>
            <a:r>
              <a:rPr sz="2800">
                <a:latin typeface="Times New Roman" panose="02020603050405020304" pitchFamily="18" charset="0"/>
              </a:rPr>
              <a:t>Each cell is a rule of the form</a:t>
            </a:r>
            <a:endParaRPr sz="280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None/>
            </a:pPr>
            <a:r>
              <a:rPr sz="2800">
                <a:latin typeface="Times New Roman" panose="02020603050405020304" pitchFamily="18" charset="0"/>
              </a:rPr>
              <a:t>If </a:t>
            </a:r>
            <a:r>
              <a:rPr lang="el-GR" altLang="x-none" sz="2800" dirty="0">
                <a:latin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</a:rPr>
              <a:t> is &lt;&gt; and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&lt;&gt;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None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then  i is &lt;&gt;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None/>
            </a:pPr>
            <a:r>
              <a:rPr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4 “Centre rules”</a:t>
            </a:r>
            <a:endParaRPr sz="28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AutoNum type="arabicPeriod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altLang="x-none" sz="2800" dirty="0">
                <a:latin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</a:rPr>
              <a:t> = = Zero and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>
                <a:latin typeface="Times New Roman" panose="02020603050405020304" pitchFamily="18" charset="0"/>
              </a:rPr>
              <a:t>= = Zero then i = Zero</a:t>
            </a:r>
            <a:endParaRPr sz="280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AutoNum type="arabicPeriod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altLang="x-none" sz="2800" dirty="0">
                <a:latin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</a:rPr>
              <a:t> is +</a:t>
            </a:r>
            <a:r>
              <a:rPr sz="2800" dirty="0" err="1">
                <a:latin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</a:rPr>
              <a:t> small and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>
                <a:latin typeface="Times New Roman" panose="02020603050405020304" pitchFamily="18" charset="0"/>
              </a:rPr>
              <a:t>= = Zero then i is –</a:t>
            </a:r>
            <a:r>
              <a:rPr sz="2800" dirty="0" err="1">
                <a:latin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</a:rPr>
              <a:t> small</a:t>
            </a:r>
            <a:endParaRPr sz="280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AutoNum type="arabicPeriod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altLang="x-none" sz="2800" dirty="0">
                <a:latin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</a:rPr>
              <a:t> is –</a:t>
            </a:r>
            <a:r>
              <a:rPr sz="2800" dirty="0" err="1">
                <a:latin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</a:rPr>
              <a:t> small and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>
                <a:latin typeface="Times New Roman" panose="02020603050405020304" pitchFamily="18" charset="0"/>
              </a:rPr>
              <a:t>= = Zero then i is +</a:t>
            </a:r>
            <a:r>
              <a:rPr sz="2800" dirty="0" err="1">
                <a:latin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</a:rPr>
              <a:t> small</a:t>
            </a:r>
            <a:endParaRPr sz="280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AutoNum type="arabicPeriod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altLang="x-none" sz="2800" dirty="0">
                <a:latin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</a:rPr>
              <a:t> = = Zero and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>
                <a:latin typeface="Times New Roman" panose="02020603050405020304" pitchFamily="18" charset="0"/>
              </a:rPr>
              <a:t>is</a:t>
            </a:r>
            <a:r>
              <a:rPr sz="3600" baseline="56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>
                <a:latin typeface="Times New Roman" panose="02020603050405020304" pitchFamily="18" charset="0"/>
              </a:rPr>
              <a:t>+</a:t>
            </a:r>
            <a:r>
              <a:rPr sz="2800" dirty="0" err="1">
                <a:latin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</a:rPr>
              <a:t> small then i is –</a:t>
            </a:r>
            <a:r>
              <a:rPr sz="2800" dirty="0" err="1">
                <a:latin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</a:rPr>
              <a:t> small</a:t>
            </a:r>
            <a:endParaRPr sz="280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AutoNum type="arabicPeriod"/>
            </a:pPr>
            <a:r>
              <a:rPr sz="2800">
                <a:latin typeface="Times New Roman" panose="02020603050405020304" pitchFamily="18" charset="0"/>
              </a:rPr>
              <a:t> 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l-GR" altLang="x-none" sz="2800" dirty="0">
                <a:latin typeface="Times New Roman" panose="02020603050405020304" pitchFamily="18" charset="0"/>
              </a:rPr>
              <a:t>θ</a:t>
            </a:r>
            <a:r>
              <a:rPr sz="2800">
                <a:latin typeface="Times New Roman" panose="02020603050405020304" pitchFamily="18" charset="0"/>
              </a:rPr>
              <a:t> = = Zero and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sz="3600" baseline="56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>
                <a:latin typeface="Times New Roman" panose="02020603050405020304" pitchFamily="18" charset="0"/>
              </a:rPr>
              <a:t>is –</a:t>
            </a:r>
            <a:r>
              <a:rPr sz="2800" dirty="0" err="1">
                <a:latin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</a:rPr>
              <a:t> small then i is +</a:t>
            </a:r>
            <a:r>
              <a:rPr sz="2800" dirty="0" err="1">
                <a:latin typeface="Times New Roman" panose="02020603050405020304" pitchFamily="18" charset="0"/>
              </a:rPr>
              <a:t>ve</a:t>
            </a:r>
            <a:r>
              <a:rPr sz="2800">
                <a:latin typeface="Times New Roman" panose="02020603050405020304" pitchFamily="18" charset="0"/>
              </a:rPr>
              <a:t> small</a:t>
            </a:r>
            <a:endParaRPr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Text Box 126977"/>
          <p:cNvSpPr txBox="1"/>
          <p:nvPr/>
        </p:nvSpPr>
        <p:spPr>
          <a:xfrm>
            <a:off x="152400" y="228600"/>
            <a:ext cx="8915400" cy="2741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  <a:buNone/>
            </a:pPr>
            <a:r>
              <a:rPr sz="2400">
                <a:latin typeface="Times New Roman" panose="02020603050405020304" pitchFamily="18" charset="0"/>
              </a:rPr>
              <a:t>Linguistic variables</a:t>
            </a:r>
            <a:endParaRPr sz="240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AutoNum type="arabicPeriod"/>
            </a:pPr>
            <a:r>
              <a:rPr sz="2400">
                <a:latin typeface="Times New Roman" panose="02020603050405020304" pitchFamily="18" charset="0"/>
              </a:rPr>
              <a:t>Zero</a:t>
            </a:r>
            <a:endParaRPr sz="240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AutoNum type="arabicPeriod"/>
            </a:pPr>
            <a:r>
              <a:rPr sz="2400">
                <a:latin typeface="Times New Roman" panose="02020603050405020304" pitchFamily="18" charset="0"/>
              </a:rPr>
              <a:t>+</a:t>
            </a:r>
            <a:r>
              <a:rPr sz="2400" dirty="0" err="1">
                <a:latin typeface="Times New Roman" panose="02020603050405020304" pitchFamily="18" charset="0"/>
              </a:rPr>
              <a:t>ve</a:t>
            </a:r>
            <a:r>
              <a:rPr sz="2400">
                <a:latin typeface="Times New Roman" panose="02020603050405020304" pitchFamily="18" charset="0"/>
              </a:rPr>
              <a:t> small</a:t>
            </a:r>
            <a:endParaRPr sz="240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AutoNum type="arabicPeriod"/>
            </a:pPr>
            <a:r>
              <a:rPr sz="2400">
                <a:latin typeface="Times New Roman" panose="02020603050405020304" pitchFamily="18" charset="0"/>
              </a:rPr>
              <a:t>-</a:t>
            </a:r>
            <a:r>
              <a:rPr sz="2400" dirty="0" err="1">
                <a:latin typeface="Times New Roman" panose="02020603050405020304" pitchFamily="18" charset="0"/>
              </a:rPr>
              <a:t>ve</a:t>
            </a:r>
            <a:r>
              <a:rPr sz="2400">
                <a:latin typeface="Times New Roman" panose="02020603050405020304" pitchFamily="18" charset="0"/>
              </a:rPr>
              <a:t> small</a:t>
            </a:r>
            <a:endParaRPr sz="2400"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None/>
            </a:pPr>
            <a:r>
              <a:rPr sz="2800" u="sng">
                <a:latin typeface="Times New Roman" panose="02020603050405020304" pitchFamily="18" charset="0"/>
              </a:rPr>
              <a:t>Profiles</a:t>
            </a:r>
            <a:endParaRPr sz="2800" u="sng">
              <a:latin typeface="Times New Roman" panose="02020603050405020304" pitchFamily="18" charset="0"/>
            </a:endParaRPr>
          </a:p>
        </p:txBody>
      </p:sp>
      <p:sp>
        <p:nvSpPr>
          <p:cNvPr id="126979" name="Straight Connector 126978"/>
          <p:cNvSpPr/>
          <p:nvPr/>
        </p:nvSpPr>
        <p:spPr>
          <a:xfrm>
            <a:off x="381000" y="6096000"/>
            <a:ext cx="792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</p:sp>
      <p:sp>
        <p:nvSpPr>
          <p:cNvPr id="126980" name="Straight Connector 126979"/>
          <p:cNvSpPr/>
          <p:nvPr/>
        </p:nvSpPr>
        <p:spPr>
          <a:xfrm>
            <a:off x="4038600" y="2819400"/>
            <a:ext cx="0" cy="3657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</p:sp>
      <p:sp>
        <p:nvSpPr>
          <p:cNvPr id="126981" name="Straight Connector 126980"/>
          <p:cNvSpPr/>
          <p:nvPr/>
        </p:nvSpPr>
        <p:spPr>
          <a:xfrm flipV="1">
            <a:off x="1219200" y="4038600"/>
            <a:ext cx="68580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82" name="Straight Connector 126981"/>
          <p:cNvSpPr/>
          <p:nvPr/>
        </p:nvSpPr>
        <p:spPr>
          <a:xfrm>
            <a:off x="1905000" y="4038600"/>
            <a:ext cx="426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83" name="Straight Connector 126982"/>
          <p:cNvSpPr/>
          <p:nvPr/>
        </p:nvSpPr>
        <p:spPr>
          <a:xfrm>
            <a:off x="6172200" y="4038600"/>
            <a:ext cx="76200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84" name="Straight Connector 126983"/>
          <p:cNvSpPr/>
          <p:nvPr/>
        </p:nvSpPr>
        <p:spPr>
          <a:xfrm flipH="1">
            <a:off x="3505200" y="4038600"/>
            <a:ext cx="53340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85" name="Straight Connector 126984"/>
          <p:cNvSpPr/>
          <p:nvPr/>
        </p:nvSpPr>
        <p:spPr>
          <a:xfrm>
            <a:off x="4038600" y="4038600"/>
            <a:ext cx="53340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6986" name="Straight Connector 126985"/>
          <p:cNvSpPr/>
          <p:nvPr/>
        </p:nvSpPr>
        <p:spPr>
          <a:xfrm>
            <a:off x="19050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6987" name="Straight Connector 126986"/>
          <p:cNvSpPr/>
          <p:nvPr/>
        </p:nvSpPr>
        <p:spPr>
          <a:xfrm>
            <a:off x="6172200" y="4038600"/>
            <a:ext cx="0" cy="2057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6988" name="Text Box 126987"/>
          <p:cNvSpPr txBox="1"/>
          <p:nvPr/>
        </p:nvSpPr>
        <p:spPr>
          <a:xfrm>
            <a:off x="3276600" y="6019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l-GR" altLang="x-non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endParaRPr lang="el-GR" altLang="x-none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989" name="Text Box 126988"/>
          <p:cNvSpPr txBox="1"/>
          <p:nvPr/>
        </p:nvSpPr>
        <p:spPr>
          <a:xfrm>
            <a:off x="4343400" y="6019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l-GR" altLang="x-non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endParaRPr lang="el-GR" altLang="x-none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990" name="Text Box 126989"/>
          <p:cNvSpPr txBox="1"/>
          <p:nvPr/>
        </p:nvSpPr>
        <p:spPr>
          <a:xfrm>
            <a:off x="6096000" y="5715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altLang="x-non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sz="2400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l-GR" altLang="x-none" sz="24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991" name="Text Box 126990"/>
          <p:cNvSpPr txBox="1"/>
          <p:nvPr/>
        </p:nvSpPr>
        <p:spPr>
          <a:xfrm>
            <a:off x="1828800" y="5715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l-GR" altLang="x-non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sz="2400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l-GR" altLang="x-none" sz="24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992" name="Text Box 126991"/>
          <p:cNvSpPr txBox="1"/>
          <p:nvPr/>
        </p:nvSpPr>
        <p:spPr>
          <a:xfrm>
            <a:off x="762000" y="5638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l-GR" altLang="x-non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sz="2400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l-GR" altLang="x-none" sz="24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993" name="Text Box 126992"/>
          <p:cNvSpPr txBox="1"/>
          <p:nvPr/>
        </p:nvSpPr>
        <p:spPr>
          <a:xfrm>
            <a:off x="6858000" y="5638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l-GR" altLang="x-non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sz="2400" baseline="-2500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l-GR" altLang="x-none" sz="24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994" name="Straight Connector 126993"/>
          <p:cNvSpPr/>
          <p:nvPr/>
        </p:nvSpPr>
        <p:spPr>
          <a:xfrm flipV="1">
            <a:off x="6477000" y="4343400"/>
            <a:ext cx="609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6995" name="Text Box 126994"/>
          <p:cNvSpPr txBox="1"/>
          <p:nvPr/>
        </p:nvSpPr>
        <p:spPr>
          <a:xfrm>
            <a:off x="7086600" y="40386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+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6996" name="Text Box 126995"/>
          <p:cNvSpPr txBox="1"/>
          <p:nvPr/>
        </p:nvSpPr>
        <p:spPr>
          <a:xfrm>
            <a:off x="304800" y="41148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-</a:t>
            </a:r>
            <a:r>
              <a:rPr sz="2000" dirty="0" err="1">
                <a:latin typeface="Times New Roman" panose="02020603050405020304" pitchFamily="18" charset="0"/>
              </a:rPr>
              <a:t>ve</a:t>
            </a:r>
            <a:r>
              <a:rPr sz="2000">
                <a:latin typeface="Times New Roman" panose="02020603050405020304" pitchFamily="18" charset="0"/>
              </a:rPr>
              <a:t> small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26997" name="Straight Connector 126996"/>
          <p:cNvSpPr/>
          <p:nvPr/>
        </p:nvSpPr>
        <p:spPr>
          <a:xfrm flipH="1" flipV="1">
            <a:off x="838200" y="4495800"/>
            <a:ext cx="8382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6998" name="Text Box 126997"/>
          <p:cNvSpPr txBox="1"/>
          <p:nvPr/>
        </p:nvSpPr>
        <p:spPr>
          <a:xfrm>
            <a:off x="4038600" y="3581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40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el-GR" altLang="x-none" sz="2400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999" name="Straight Connector 126998"/>
          <p:cNvSpPr/>
          <p:nvPr/>
        </p:nvSpPr>
        <p:spPr>
          <a:xfrm>
            <a:off x="609600" y="4038600"/>
            <a:ext cx="7086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7000" name="Straight Connector 126999"/>
          <p:cNvSpPr/>
          <p:nvPr/>
        </p:nvSpPr>
        <p:spPr>
          <a:xfrm>
            <a:off x="6172200" y="62484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7001" name="Text Box 127000"/>
          <p:cNvSpPr txBox="1"/>
          <p:nvPr/>
        </p:nvSpPr>
        <p:spPr>
          <a:xfrm>
            <a:off x="6248400" y="6248400"/>
            <a:ext cx="2438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sz="2000">
                <a:latin typeface="Times New Roman" panose="02020603050405020304" pitchFamily="18" charset="0"/>
              </a:rPr>
              <a:t>Quantity (</a:t>
            </a:r>
            <a:r>
              <a:rPr lang="el-GR" altLang="x-none" sz="2000" dirty="0">
                <a:latin typeface="Times New Roman" panose="02020603050405020304" pitchFamily="18" charset="0"/>
              </a:rPr>
              <a:t>θ</a:t>
            </a:r>
            <a:r>
              <a:rPr sz="2000">
                <a:latin typeface="Times New Roman" panose="02020603050405020304" pitchFamily="18" charset="0"/>
              </a:rPr>
              <a:t>, </a:t>
            </a:r>
            <a:r>
              <a:rPr lang="el-GR" altLang="x-none" sz="2000" dirty="0">
                <a:latin typeface="Times New Roman" panose="02020603050405020304" pitchFamily="18" charset="0"/>
              </a:rPr>
              <a:t>θ</a:t>
            </a:r>
            <a:r>
              <a:rPr sz="2000" baseline="60000">
                <a:latin typeface="Times New Roman" panose="02020603050405020304" pitchFamily="18" charset="0"/>
              </a:rPr>
              <a:t>.</a:t>
            </a:r>
            <a:r>
              <a:rPr sz="2000">
                <a:latin typeface="Times New Roman" panose="02020603050405020304" pitchFamily="18" charset="0"/>
              </a:rPr>
              <a:t>, i)</a:t>
            </a:r>
            <a:endParaRPr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Title 129025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anchor="b" anchorCtr="0"/>
          <a:p>
            <a:r>
              <a:rPr>
                <a:latin typeface="Times New Roman" panose="02020603050405020304" pitchFamily="18" charset="0"/>
              </a:rPr>
              <a:t>Inference procedure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129027" name="Text Placeholder 1290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>
              <a:buFontTx/>
              <a:buAutoNum type="arabicPeriod"/>
            </a:pPr>
            <a:r>
              <a:rPr sz="2800">
                <a:latin typeface="Times New Roman" panose="02020603050405020304" pitchFamily="18" charset="0"/>
              </a:rPr>
              <a:t>Read actual numerical values of </a:t>
            </a:r>
            <a:r>
              <a:rPr lang="el-GR" altLang="x-none" sz="2400" dirty="0">
                <a:latin typeface="Times New Roman" panose="02020603050405020304" pitchFamily="18" charset="0"/>
              </a:rPr>
              <a:t>θ</a:t>
            </a:r>
            <a:r>
              <a:rPr sz="2400">
                <a:latin typeface="Times New Roman" panose="02020603050405020304" pitchFamily="18" charset="0"/>
              </a:rPr>
              <a:t> and </a:t>
            </a:r>
            <a:r>
              <a:rPr lang="el-GR" altLang="x-non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baseline="56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sz="2800">
                <a:latin typeface="Times New Roman" panose="02020603050405020304" pitchFamily="18" charset="0"/>
              </a:rPr>
              <a:t>Get the corresponding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(+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small)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small)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. This is called FUZZIFICATION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rules, get the fuzzy I-values from the R.H.S of the rules.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“Collate” by some method and get </a:t>
            </a:r>
            <a:r>
              <a:rPr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 current value. This is called DEFUZZIFICATION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Result is one numerical value of ‘i’.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AutoNum type="arabicPeriod"/>
            </a:pPr>
            <a:endParaRPr lang="el-GR" altLang="x-none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91522" name="Group 2"/>
          <p:cNvGraphicFramePr>
            <a:graphicFrameLocks noGrp="1"/>
          </p:cNvGraphicFramePr>
          <p:nvPr>
            <p:ph idx="1"/>
          </p:nvPr>
        </p:nvGraphicFramePr>
        <p:xfrm>
          <a:off x="1150938" y="214313"/>
          <a:ext cx="7804150" cy="5851525"/>
        </p:xfrm>
        <a:graphic>
          <a:graphicData uri="http://schemas.openxmlformats.org/drawingml/2006/table">
            <a:tbl>
              <a:tblPr/>
              <a:tblGrid>
                <a:gridCol w="1560512"/>
                <a:gridCol w="1560513"/>
                <a:gridCol w="1562100"/>
                <a:gridCol w="1560512"/>
                <a:gridCol w="1560513"/>
              </a:tblGrid>
              <a:tr h="167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Weather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(0)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Temp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(T)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Humidity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(H)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Windy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(W)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Decision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(D)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Sunny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Sunny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Low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Rain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Low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Sunny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Low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Cloudy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Cloudy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Low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Rain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High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2" name="Text Box 2"/>
          <p:cNvSpPr txBox="1"/>
          <p:nvPr/>
        </p:nvSpPr>
        <p:spPr>
          <a:xfrm>
            <a:off x="3394075" y="685800"/>
            <a:ext cx="14112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Outlook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6061075" y="2057400"/>
            <a:ext cx="917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3698875" y="1981200"/>
            <a:ext cx="1293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Cloudy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65" name="Text Box 5"/>
          <p:cNvSpPr txBox="1"/>
          <p:nvPr/>
        </p:nvSpPr>
        <p:spPr>
          <a:xfrm>
            <a:off x="1489075" y="1981200"/>
            <a:ext cx="11938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Sunny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66" name="Text Box 6"/>
          <p:cNvSpPr txBox="1"/>
          <p:nvPr/>
        </p:nvSpPr>
        <p:spPr>
          <a:xfrm>
            <a:off x="6137275" y="3276600"/>
            <a:ext cx="11731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Windy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67" name="Text Box 7"/>
          <p:cNvSpPr txBox="1"/>
          <p:nvPr/>
        </p:nvSpPr>
        <p:spPr>
          <a:xfrm>
            <a:off x="3775075" y="3200400"/>
            <a:ext cx="1098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Yes	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68" name="Text Box 8"/>
          <p:cNvSpPr txBox="1"/>
          <p:nvPr/>
        </p:nvSpPr>
        <p:spPr>
          <a:xfrm>
            <a:off x="1184275" y="3200400"/>
            <a:ext cx="15700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Humidity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69" name="Text Box 9"/>
          <p:cNvSpPr txBox="1"/>
          <p:nvPr/>
        </p:nvSpPr>
        <p:spPr>
          <a:xfrm>
            <a:off x="1260475" y="4343400"/>
            <a:ext cx="917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70" name="Text Box 10"/>
          <p:cNvSpPr txBox="1"/>
          <p:nvPr/>
        </p:nvSpPr>
        <p:spPr>
          <a:xfrm>
            <a:off x="2784475" y="44196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71" name="Text Box 11"/>
          <p:cNvSpPr txBox="1"/>
          <p:nvPr/>
        </p:nvSpPr>
        <p:spPr>
          <a:xfrm>
            <a:off x="2860675" y="5410200"/>
            <a:ext cx="796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72" name="Text Box 12"/>
          <p:cNvSpPr txBox="1"/>
          <p:nvPr/>
        </p:nvSpPr>
        <p:spPr>
          <a:xfrm>
            <a:off x="1412875" y="5334000"/>
            <a:ext cx="6397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73" name="Text Box 13"/>
          <p:cNvSpPr txBox="1"/>
          <p:nvPr/>
        </p:nvSpPr>
        <p:spPr>
          <a:xfrm>
            <a:off x="5908675" y="4419600"/>
            <a:ext cx="401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74" name="Text Box 14"/>
          <p:cNvSpPr txBox="1"/>
          <p:nvPr/>
        </p:nvSpPr>
        <p:spPr>
          <a:xfrm>
            <a:off x="7051675" y="4321175"/>
            <a:ext cx="463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75" name="Text Box 15"/>
          <p:cNvSpPr txBox="1"/>
          <p:nvPr/>
        </p:nvSpPr>
        <p:spPr>
          <a:xfrm>
            <a:off x="6823075" y="5334000"/>
            <a:ext cx="796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76" name="Text Box 16"/>
          <p:cNvSpPr txBox="1"/>
          <p:nvPr/>
        </p:nvSpPr>
        <p:spPr>
          <a:xfrm>
            <a:off x="5680075" y="5257800"/>
            <a:ext cx="6397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sz="28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0977" name="Line 17"/>
          <p:cNvSpPr/>
          <p:nvPr/>
        </p:nvSpPr>
        <p:spPr>
          <a:xfrm flipH="1">
            <a:off x="2784475" y="1349375"/>
            <a:ext cx="1371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8" name="Line 18"/>
          <p:cNvSpPr/>
          <p:nvPr/>
        </p:nvSpPr>
        <p:spPr>
          <a:xfrm>
            <a:off x="4308475" y="1349375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9" name="Line 19"/>
          <p:cNvSpPr/>
          <p:nvPr/>
        </p:nvSpPr>
        <p:spPr>
          <a:xfrm>
            <a:off x="4460875" y="1349375"/>
            <a:ext cx="16002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0" name="Line 20"/>
          <p:cNvSpPr/>
          <p:nvPr/>
        </p:nvSpPr>
        <p:spPr>
          <a:xfrm>
            <a:off x="2327275" y="25685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1" name="Line 21"/>
          <p:cNvSpPr/>
          <p:nvPr/>
        </p:nvSpPr>
        <p:spPr>
          <a:xfrm>
            <a:off x="4156075" y="2492375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2" name="Line 22"/>
          <p:cNvSpPr/>
          <p:nvPr/>
        </p:nvSpPr>
        <p:spPr>
          <a:xfrm>
            <a:off x="6670675" y="2568575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3" name="Line 23"/>
          <p:cNvSpPr/>
          <p:nvPr/>
        </p:nvSpPr>
        <p:spPr>
          <a:xfrm flipH="1">
            <a:off x="1946275" y="3635375"/>
            <a:ext cx="228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4" name="Line 24"/>
          <p:cNvSpPr/>
          <p:nvPr/>
        </p:nvSpPr>
        <p:spPr>
          <a:xfrm>
            <a:off x="2632075" y="3711575"/>
            <a:ext cx="304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5" name="Line 25"/>
          <p:cNvSpPr/>
          <p:nvPr/>
        </p:nvSpPr>
        <p:spPr>
          <a:xfrm>
            <a:off x="1946275" y="493077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6" name="Line 26"/>
          <p:cNvSpPr/>
          <p:nvPr/>
        </p:nvSpPr>
        <p:spPr>
          <a:xfrm>
            <a:off x="3394075" y="4930775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7" name="Line 27"/>
          <p:cNvSpPr/>
          <p:nvPr/>
        </p:nvSpPr>
        <p:spPr>
          <a:xfrm flipH="1">
            <a:off x="6213475" y="3863975"/>
            <a:ext cx="4572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8" name="Line 28"/>
          <p:cNvSpPr/>
          <p:nvPr/>
        </p:nvSpPr>
        <p:spPr>
          <a:xfrm>
            <a:off x="6823075" y="3940175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9" name="Line 29"/>
          <p:cNvSpPr/>
          <p:nvPr/>
        </p:nvSpPr>
        <p:spPr>
          <a:xfrm>
            <a:off x="6137275" y="493077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90" name="Line 30"/>
          <p:cNvSpPr/>
          <p:nvPr/>
        </p:nvSpPr>
        <p:spPr>
          <a:xfrm>
            <a:off x="7280275" y="493077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>
                <a:solidFill>
                  <a:schemeClr val="tx1"/>
                </a:solidFill>
              </a:rPr>
              <a:t>Rule Base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sz="2800"/>
              <a:t>R1: If outlook is sunny and </a:t>
            </a:r>
            <a:r>
              <a:rPr sz="2800" u="sng"/>
              <a:t>if</a:t>
            </a:r>
            <a:r>
              <a:rPr sz="2800"/>
              <a:t> humidity is high </a:t>
            </a:r>
            <a:r>
              <a:rPr sz="2800" u="sng"/>
              <a:t>then</a:t>
            </a:r>
            <a:r>
              <a:rPr sz="2800"/>
              <a:t> Decision is </a:t>
            </a:r>
            <a:r>
              <a:rPr sz="2800" u="sng"/>
              <a:t>No</a:t>
            </a:r>
            <a:r>
              <a:rPr sz="2800"/>
              <a:t>.</a:t>
            </a:r>
            <a:endParaRPr sz="2800"/>
          </a:p>
          <a:p>
            <a:pPr>
              <a:buNone/>
            </a:pPr>
            <a:endParaRPr sz="2800"/>
          </a:p>
          <a:p>
            <a:pPr>
              <a:buNone/>
            </a:pPr>
            <a:r>
              <a:rPr sz="2800"/>
              <a:t>R2: If outlook is sunny and </a:t>
            </a:r>
            <a:r>
              <a:rPr sz="2800" u="sng"/>
              <a:t>if</a:t>
            </a:r>
            <a:r>
              <a:rPr sz="2800"/>
              <a:t> humidity is low </a:t>
            </a:r>
            <a:r>
              <a:rPr sz="2800" u="sng"/>
              <a:t>then</a:t>
            </a:r>
            <a:r>
              <a:rPr sz="2800"/>
              <a:t> Decision is </a:t>
            </a:r>
            <a:r>
              <a:rPr sz="2800" u="sng"/>
              <a:t>Yes</a:t>
            </a:r>
            <a:r>
              <a:rPr sz="2800"/>
              <a:t>.</a:t>
            </a:r>
            <a:endParaRPr sz="2800"/>
          </a:p>
          <a:p>
            <a:pPr>
              <a:buNone/>
            </a:pPr>
            <a:endParaRPr sz="2800" u="sng"/>
          </a:p>
          <a:p>
            <a:pPr>
              <a:buNone/>
            </a:pPr>
            <a:r>
              <a:rPr sz="2800"/>
              <a:t>R3: If outlook is cloudy </a:t>
            </a:r>
            <a:r>
              <a:rPr sz="2800" u="sng"/>
              <a:t>then</a:t>
            </a:r>
            <a:r>
              <a:rPr sz="2800"/>
              <a:t> Decision is</a:t>
            </a:r>
            <a:r>
              <a:rPr lang="hi-IN" altLang="x-none" sz="2800" dirty="0"/>
              <a:t> </a:t>
            </a:r>
            <a:r>
              <a:rPr sz="2800" u="sng"/>
              <a:t>Yes</a:t>
            </a:r>
            <a:r>
              <a:rPr sz="2800"/>
              <a:t>.</a:t>
            </a:r>
            <a:endParaRPr sz="2800" u="sng"/>
          </a:p>
          <a:p>
            <a:pPr>
              <a:buNone/>
            </a:pPr>
            <a:endParaRPr sz="2800" u="sng"/>
          </a:p>
          <a:p>
            <a:pPr>
              <a:buNone/>
            </a:pPr>
            <a:r>
              <a:rPr sz="2800"/>
              <a:t>		</a:t>
            </a:r>
            <a:endParaRPr sz="2800"/>
          </a:p>
          <a:p>
            <a:pPr>
              <a:buNone/>
            </a:pP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10" name="Rectangle 4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ClrTx/>
              <a:buSzTx/>
              <a:buFontTx/>
            </a:pPr>
            <a:r>
              <a:rPr>
                <a:latin typeface="+mj-lt"/>
                <a:ea typeface="+mj-ea"/>
                <a:cs typeface="+mj-cs"/>
              </a:rPr>
              <a:t>Fuzzy Logic</a:t>
            </a:r>
            <a:endParaRPr>
              <a:latin typeface="+mj-lt"/>
              <a:ea typeface="+mj-ea"/>
              <a:cs typeface="+mj-cs"/>
            </a:endParaRPr>
          </a:p>
        </p:txBody>
      </p:sp>
      <p:sp>
        <p:nvSpPr>
          <p:cNvPr id="43011" name="Rectangle 5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SzPct val="60000"/>
            </a:pPr>
            <a:endParaRPr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sz="4000"/>
              <a:t>Fuzzy Logic tries to capture the human ability of reasoning with imprecise information</a:t>
            </a:r>
            <a:endParaRPr sz="400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r>
              <a:rPr sz="2800"/>
              <a:t>Models Human Reasoning</a:t>
            </a:r>
            <a:endParaRPr sz="2800"/>
          </a:p>
          <a:p>
            <a:r>
              <a:rPr sz="2800"/>
              <a:t>Works with imprecise statements such as:</a:t>
            </a:r>
            <a:endParaRPr sz="2800"/>
          </a:p>
          <a:p>
            <a:pPr>
              <a:buNone/>
            </a:pPr>
            <a:r>
              <a:rPr sz="2800"/>
              <a:t>		In a process control situation, “</a:t>
            </a:r>
            <a:r>
              <a:rPr sz="2800" i="1"/>
              <a:t>If</a:t>
            </a:r>
            <a:r>
              <a:rPr sz="2800"/>
              <a:t> the temperature is </a:t>
            </a:r>
            <a:r>
              <a:rPr sz="2800" u="sng"/>
              <a:t>moderate</a:t>
            </a:r>
            <a:r>
              <a:rPr sz="2800"/>
              <a:t> and the pressure is </a:t>
            </a:r>
            <a:r>
              <a:rPr sz="2800" u="sng"/>
              <a:t>high</a:t>
            </a:r>
            <a:r>
              <a:rPr sz="2800"/>
              <a:t>, </a:t>
            </a:r>
            <a:r>
              <a:rPr sz="2800" i="1"/>
              <a:t>then</a:t>
            </a:r>
            <a:r>
              <a:rPr sz="2800"/>
              <a:t> turn the knob </a:t>
            </a:r>
            <a:r>
              <a:rPr sz="2800" u="sng"/>
              <a:t>slightly right</a:t>
            </a:r>
            <a:r>
              <a:rPr sz="2800"/>
              <a:t>”</a:t>
            </a:r>
            <a:endParaRPr sz="2800"/>
          </a:p>
          <a:p>
            <a:r>
              <a:rPr sz="2800"/>
              <a:t>The rules have “Linguistic Variables”, typically adjectives qualified by adverbs (adverbs are </a:t>
            </a:r>
            <a:r>
              <a:rPr sz="2800" u="sng"/>
              <a:t>hedges</a:t>
            </a:r>
            <a:r>
              <a:rPr sz="2800"/>
              <a:t>).</a:t>
            </a:r>
            <a:endParaRPr sz="2800"/>
          </a:p>
          <a:p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sz="4000"/>
              <a:t>Underlying Theory: Theory of Fuzzy Sets</a:t>
            </a:r>
            <a:endParaRPr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Intimate connection between logic and set theory.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any set ‘S’ and an element ‘e’, there is a very natural predicate, </a:t>
            </a:r>
            <a:r>
              <a:rPr kumimoji="0" lang="el-GR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</a:t>
            </a:r>
            <a:r>
              <a:rPr kumimoji="0" lang="en-US" sz="2400" b="0" i="1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called as the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belongingness predicate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predicate is such that,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l-GR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kumimoji="0" lang="el-GR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</a:t>
            </a:r>
            <a:r>
              <a:rPr kumimoji="0" lang="en-US" sz="2400" b="0" i="1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(e)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		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  = 0,		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otherwise</a:t>
            </a:r>
            <a:endParaRPr kumimoji="0" lang="en-US" sz="24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 =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{1, 2, 3, 4}, </a:t>
            </a:r>
            <a:r>
              <a:rPr kumimoji="0" lang="el-GR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</a:t>
            </a:r>
            <a:r>
              <a:rPr kumimoji="0" lang="en-US" sz="2400" b="0" i="1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and </a:t>
            </a:r>
            <a:r>
              <a:rPr kumimoji="0" lang="el-GR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μ</a:t>
            </a:r>
            <a:r>
              <a:rPr kumimoji="0" lang="en-US" sz="2400" b="0" i="1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predicate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P(x)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also defines a set naturally.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P(x)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For example,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even(x)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defines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even}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7001</Words>
  <Application>WPS Presentation</Application>
  <PresentationFormat>On-screen Show</PresentationFormat>
  <Paragraphs>664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35</vt:i4>
      </vt:variant>
    </vt:vector>
  </HeadingPairs>
  <TitlesOfParts>
    <vt:vector size="74" baseType="lpstr">
      <vt:lpstr>Arial</vt:lpstr>
      <vt:lpstr>SimSun</vt:lpstr>
      <vt:lpstr>Wingdings</vt:lpstr>
      <vt:lpstr>Tahoma</vt:lpstr>
      <vt:lpstr>Times New Roman</vt:lpstr>
      <vt:lpstr>Arial Unicode MS</vt:lpstr>
      <vt:lpstr>Calibri</vt:lpstr>
      <vt:lpstr>Helvetica Neue</vt:lpstr>
      <vt:lpstr>Microsoft YaHei</vt:lpstr>
      <vt:lpstr>汉仪旗黑</vt:lpstr>
      <vt:lpstr>Arial Unicode MS</vt:lpstr>
      <vt:lpstr>宋体-简</vt:lpstr>
      <vt:lpstr>Blends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cfdvs,iit bombay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</dc:title>
  <dc:creator>cfdvs</dc:creator>
  <cp:lastModifiedBy>pramuditkhurana</cp:lastModifiedBy>
  <cp:revision>69</cp:revision>
  <dcterms:created xsi:type="dcterms:W3CDTF">2023-11-24T05:17:04Z</dcterms:created>
  <dcterms:modified xsi:type="dcterms:W3CDTF">2023-11-24T05:17:04Z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1033-4.7.0.7770</vt:lpwstr>
  </property>
</Properties>
</file>