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3" r:id="rId3"/>
    <p:sldId id="266" r:id="rId4"/>
    <p:sldId id="267" r:id="rId5"/>
    <p:sldId id="268" r:id="rId6"/>
    <p:sldId id="269" r:id="rId7"/>
    <p:sldId id="270" r:id="rId8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36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Header Placeholder 51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GB" altLang="x-none" sz="1200" dirty="0"/>
          </a:p>
        </p:txBody>
      </p:sp>
      <p:sp>
        <p:nvSpPr>
          <p:cNvPr id="5123" name="Date Placeholder 512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en-GB" altLang="x-none" sz="1200" dirty="0"/>
          </a:p>
        </p:txBody>
      </p:sp>
      <p:sp>
        <p:nvSpPr>
          <p:cNvPr id="5124" name="Slide Image Placeholder 5123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Text Placeholder 512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GB" altLang="x-none" dirty="0"/>
              <a:t>Click to edit Master text styles</a:t>
            </a:r>
            <a:endParaRPr lang="en-GB" altLang="x-none" dirty="0"/>
          </a:p>
          <a:p>
            <a:pPr lvl="1"/>
            <a:r>
              <a:rPr lang="en-GB" altLang="x-none" dirty="0"/>
              <a:t>Second level</a:t>
            </a:r>
            <a:endParaRPr lang="en-GB" altLang="x-none" dirty="0"/>
          </a:p>
          <a:p>
            <a:pPr lvl="2"/>
            <a:r>
              <a:rPr lang="en-GB" altLang="x-none" dirty="0"/>
              <a:t>Third level</a:t>
            </a:r>
            <a:endParaRPr lang="en-GB" altLang="x-none" dirty="0"/>
          </a:p>
          <a:p>
            <a:pPr lvl="3"/>
            <a:r>
              <a:rPr lang="en-GB" altLang="x-none" dirty="0"/>
              <a:t>Fourth level</a:t>
            </a:r>
            <a:endParaRPr lang="en-GB" altLang="x-none" dirty="0"/>
          </a:p>
          <a:p>
            <a:pPr lvl="4"/>
            <a:r>
              <a:rPr lang="en-GB" altLang="x-none" dirty="0"/>
              <a:t>Fifth level</a:t>
            </a:r>
            <a:endParaRPr lang="en-GB" altLang="x-none" dirty="0"/>
          </a:p>
        </p:txBody>
      </p:sp>
      <p:sp>
        <p:nvSpPr>
          <p:cNvPr id="5126" name="Footer Placeholder 512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endParaRPr lang="en-GB" altLang="x-none" sz="1200" dirty="0"/>
          </a:p>
        </p:txBody>
      </p:sp>
      <p:sp>
        <p:nvSpPr>
          <p:cNvPr id="5127" name="Slide Number Placeholder 512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GB" altLang="x-none" sz="1200" dirty="0"/>
            </a:fld>
            <a:endParaRPr lang="en-GB" altLang="x-none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Arial" panose="020B0604020202020204" pitchFamily="34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Arial" panose="020B0604020202020204" pitchFamily="34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Arial" panose="020B0604020202020204" pitchFamily="34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Arial" panose="020B0604020202020204" pitchFamily="34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Arial" panose="020B060402020202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Arial" panose="020B060402020202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Arial" panose="020B060402020202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Arial" panose="020B060402020202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GB" altLang="x-none" sz="1200" dirty="0"/>
            </a:fld>
            <a:endParaRPr lang="en-GB" altLang="x-none" sz="1200" dirty="0"/>
          </a:p>
        </p:txBody>
      </p:sp>
      <p:sp>
        <p:nvSpPr>
          <p:cNvPr id="53250" name="Slide Image Placeholder 5324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3251" name="Text Placeholder 5325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GB" altLang="x-none" sz="1200" dirty="0"/>
            </a:fld>
            <a:endParaRPr lang="en-GB" altLang="x-none" sz="1200" dirty="0"/>
          </a:p>
        </p:txBody>
      </p:sp>
      <p:sp>
        <p:nvSpPr>
          <p:cNvPr id="55298" name="Slide Image Placeholder 5529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5299" name="Text Placeholder 5529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GB" altLang="x-none" sz="1200" dirty="0"/>
            </a:fld>
            <a:endParaRPr lang="en-GB" altLang="x-none" sz="1200" dirty="0"/>
          </a:p>
        </p:txBody>
      </p:sp>
      <p:sp>
        <p:nvSpPr>
          <p:cNvPr id="69634" name="Slide Image Placeholder 69633"/>
          <p:cNvSpPr>
            <a:spLocks noRot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69635" name="Text Placeholder 69634"/>
          <p:cNvSpPr txBox="1">
            <a:spLocks noGrp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 anchorCtr="0"/>
          <a:p>
            <a:pPr lvl="0" defTabSz="457200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GB" altLang="x-none" sz="1200" dirty="0"/>
            </a:fld>
            <a:endParaRPr lang="en-GB" altLang="x-none" sz="1200" dirty="0"/>
          </a:p>
        </p:txBody>
      </p:sp>
      <p:sp>
        <p:nvSpPr>
          <p:cNvPr id="71682" name="Slide Image Placeholder 71681"/>
          <p:cNvSpPr>
            <a:spLocks noRot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71683" name="Text Placeholder 71682"/>
          <p:cNvSpPr txBox="1">
            <a:spLocks noGrp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 anchorCtr="0"/>
          <a:p>
            <a:pPr lvl="0" defTabSz="457200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GB" altLang="x-none" sz="1200" dirty="0"/>
            </a:fld>
            <a:endParaRPr lang="en-GB" altLang="x-none" sz="1200" dirty="0"/>
          </a:p>
        </p:txBody>
      </p:sp>
      <p:sp>
        <p:nvSpPr>
          <p:cNvPr id="73730" name="Slide Image Placeholder 73729"/>
          <p:cNvSpPr>
            <a:spLocks noRot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73731" name="Text Placeholder 73730"/>
          <p:cNvSpPr txBox="1">
            <a:spLocks noGrp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 anchorCtr="0"/>
          <a:p>
            <a:pPr lvl="0" defTabSz="457200"/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GB" altLang="x-none" sz="1200" dirty="0"/>
            </a:fld>
            <a:endParaRPr lang="en-GB" altLang="x-none" sz="1200" dirty="0"/>
          </a:p>
        </p:txBody>
      </p:sp>
      <p:sp>
        <p:nvSpPr>
          <p:cNvPr id="75778" name="Slide Image Placeholder 75777"/>
          <p:cNvSpPr>
            <a:spLocks noRot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75779" name="Text Placeholder 75778"/>
          <p:cNvSpPr txBox="1">
            <a:spLocks noGrp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 anchorCtr="0"/>
          <a:p>
            <a:pPr lvl="0" defTabSz="457200"/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en-GB" altLang="x-none" sz="1200" dirty="0"/>
            </a:fld>
            <a:endParaRPr lang="en-GB" altLang="x-none" sz="1200" dirty="0"/>
          </a:p>
        </p:txBody>
      </p:sp>
      <p:sp>
        <p:nvSpPr>
          <p:cNvPr id="77826" name="Slide Image Placeholder 77825"/>
          <p:cNvSpPr>
            <a:spLocks noRot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77827" name="Text Placeholder 77826"/>
          <p:cNvSpPr txBox="1">
            <a:spLocks noGrp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 anchorCtr="0"/>
          <a:p>
            <a:pPr lvl="0" defTabSz="45720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 altLang="x-none"/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 altLang="x-none"/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 altLang="x-none"/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 altLang="x-none"/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 altLang="x-none"/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 altLang="x-none"/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 altLang="x-none"/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 altLang="x-none"/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 altLang="x-none"/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 altLang="x-none"/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 altLang="x-none"/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 altLang="x-none"/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GB" altLang="x-none"/>
            </a:fld>
            <a:endParaRPr lang="en-GB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GB" altLang="x-none" dirty="0"/>
              <a:t>Click to edit Master title style</a:t>
            </a:r>
            <a:endParaRPr lang="en-GB" altLang="x-none" dirty="0"/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GB" altLang="x-none" dirty="0"/>
              <a:t>Click to edit Master text styles</a:t>
            </a:r>
            <a:endParaRPr lang="en-GB" altLang="x-none" dirty="0"/>
          </a:p>
          <a:p>
            <a:pPr lvl="1"/>
            <a:r>
              <a:rPr lang="en-GB" altLang="x-none" dirty="0"/>
              <a:t>Second level</a:t>
            </a:r>
            <a:endParaRPr lang="en-GB" altLang="x-none" dirty="0"/>
          </a:p>
          <a:p>
            <a:pPr lvl="2"/>
            <a:r>
              <a:rPr lang="en-GB" altLang="x-none" dirty="0"/>
              <a:t>Third level</a:t>
            </a:r>
            <a:endParaRPr lang="en-GB" altLang="x-none" dirty="0"/>
          </a:p>
          <a:p>
            <a:pPr lvl="3"/>
            <a:r>
              <a:rPr lang="en-GB" altLang="x-none" dirty="0"/>
              <a:t>Fourth level</a:t>
            </a:r>
            <a:endParaRPr lang="en-GB" altLang="x-none" dirty="0"/>
          </a:p>
          <a:p>
            <a:pPr lvl="4"/>
            <a:r>
              <a:rPr lang="en-GB" altLang="x-none" dirty="0"/>
              <a:t>Fifth level</a:t>
            </a:r>
            <a:endParaRPr lang="en-GB" altLang="x-none" dirty="0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n-GB" altLang="x-none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GB" altLang="x-none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GB" altLang="x-none"/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2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9" name="Subtitle 45058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971800"/>
          </a:xfrm>
          <a:ln/>
        </p:spPr>
        <p:txBody>
          <a:bodyPr/>
          <a:p>
            <a:pPr defTabSz="914400">
              <a:buClrTx/>
              <a:buSzTx/>
              <a:buFontTx/>
            </a:pPr>
            <a:r>
              <a:rPr lang="en-US" sz="2800" kern="1200" baseline="0">
                <a:latin typeface="Times New Roman" panose="02020603050405020304" pitchFamily="18" charset="0"/>
                <a:ea typeface="Arial" panose="020B0604020202020204" pitchFamily="34" charset="0"/>
              </a:rPr>
              <a:t>Neural Network</a:t>
            </a:r>
            <a:endParaRPr lang="en-US" sz="2800" kern="1200" baseline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defTabSz="914400">
              <a:buClrTx/>
              <a:buSzTx/>
              <a:buFontTx/>
            </a:pPr>
            <a:endParaRPr lang="en-US" sz="2800" kern="1200" baseline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defTabSz="914400">
              <a:buClrTx/>
              <a:buSzTx/>
              <a:buFontTx/>
            </a:pPr>
            <a:r>
              <a:rPr lang="en-US" sz="2800" kern="1200" baseline="0">
                <a:latin typeface="Times New Roman" panose="02020603050405020304" pitchFamily="18" charset="0"/>
                <a:ea typeface="Arial" panose="020B0604020202020204" pitchFamily="34" charset="0"/>
              </a:rPr>
              <a:t>Unit III</a:t>
            </a:r>
            <a:endParaRPr lang="en-US" sz="2800" kern="1200" baseline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s 58369"/>
          <p:cNvSpPr/>
          <p:nvPr/>
        </p:nvSpPr>
        <p:spPr>
          <a:xfrm>
            <a:off x="762000" y="609600"/>
            <a:ext cx="78486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800" b="1">
                <a:latin typeface="Arial" panose="020B0604020202020204" pitchFamily="34" charset="0"/>
              </a:rPr>
              <a:t>Turing Machine &amp; Von Neumann Machine</a:t>
            </a:r>
            <a:endParaRPr sz="2800" b="1">
              <a:latin typeface="Arial" panose="020B0604020202020204" pitchFamily="34" charset="0"/>
            </a:endParaRPr>
          </a:p>
          <a:p>
            <a:endParaRPr sz="2800" b="1">
              <a:latin typeface="Arial" panose="020B0604020202020204" pitchFamily="34" charset="0"/>
            </a:endParaRPr>
          </a:p>
        </p:txBody>
      </p:sp>
      <p:graphicFrame>
        <p:nvGraphicFramePr>
          <p:cNvPr id="58371" name="Content Placeholder 58370"/>
          <p:cNvGraphicFramePr/>
          <p:nvPr>
            <p:ph idx="4294967295"/>
          </p:nvPr>
        </p:nvGraphicFramePr>
        <p:xfrm>
          <a:off x="973138" y="1638300"/>
          <a:ext cx="7124700" cy="433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810375" imgH="4619625" progId="Paint.Picture">
                  <p:embed/>
                </p:oleObj>
              </mc:Choice>
              <mc:Fallback>
                <p:oleObj name="" r:id="rId1" imgW="6810375" imgH="4619625" progId="Paint.Picture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3138" y="1638300"/>
                        <a:ext cx="7124700" cy="43307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s 59393"/>
          <p:cNvSpPr/>
          <p:nvPr/>
        </p:nvSpPr>
        <p:spPr>
          <a:xfrm>
            <a:off x="457200" y="533400"/>
            <a:ext cx="8153400" cy="5240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sz="2800" b="1">
                <a:latin typeface="Arial" panose="020B0604020202020204" pitchFamily="34" charset="0"/>
              </a:rPr>
              <a:t>Challenges to Symbolic AI</a:t>
            </a:r>
            <a:endParaRPr sz="2800" b="1">
              <a:latin typeface="Arial" panose="020B0604020202020204" pitchFamily="34" charset="0"/>
            </a:endParaRPr>
          </a:p>
          <a:p>
            <a:endParaRPr sz="2800" b="1">
              <a:latin typeface="Arial" panose="020B0604020202020204" pitchFamily="34" charset="0"/>
            </a:endParaRPr>
          </a:p>
          <a:p>
            <a:r>
              <a:rPr sz="2400" b="1">
                <a:latin typeface="Arial" panose="020B0604020202020204" pitchFamily="34" charset="0"/>
              </a:rPr>
              <a:t>Motivation for challenging Symbolic AI</a:t>
            </a:r>
            <a:endParaRPr sz="2400" b="1">
              <a:latin typeface="Arial" panose="020B0604020202020204" pitchFamily="34" charset="0"/>
            </a:endParaRPr>
          </a:p>
          <a:p>
            <a:r>
              <a:rPr sz="2400" b="1">
                <a:latin typeface="Arial" panose="020B0604020202020204" pitchFamily="34" charset="0"/>
              </a:rPr>
              <a:t>	A large number of computations and information process tasks that living beings are comfortable with, are not performed well by computers!</a:t>
            </a:r>
            <a:endParaRPr sz="2400" b="1">
              <a:latin typeface="Arial" panose="020B0604020202020204" pitchFamily="34" charset="0"/>
            </a:endParaRPr>
          </a:p>
          <a:p>
            <a:endParaRPr sz="2400" b="1">
              <a:latin typeface="Arial" panose="020B0604020202020204" pitchFamily="34" charset="0"/>
            </a:endParaRPr>
          </a:p>
          <a:p>
            <a:pPr algn="ctr"/>
            <a:r>
              <a:rPr sz="2400" b="1">
                <a:latin typeface="Arial" panose="020B0604020202020204" pitchFamily="34" charset="0"/>
              </a:rPr>
              <a:t>The Differences</a:t>
            </a:r>
            <a:endParaRPr sz="2400" b="1">
              <a:latin typeface="Arial" panose="020B0604020202020204" pitchFamily="34" charset="0"/>
            </a:endParaRPr>
          </a:p>
          <a:p>
            <a:pPr algn="ctr"/>
            <a:endParaRPr sz="2400" b="1">
              <a:latin typeface="Arial" panose="020B0604020202020204" pitchFamily="34" charset="0"/>
            </a:endParaRPr>
          </a:p>
          <a:p>
            <a:r>
              <a:rPr sz="1800" b="1" u="sng">
                <a:latin typeface="Arial" panose="020B0604020202020204" pitchFamily="34" charset="0"/>
              </a:rPr>
              <a:t>Brain computation in living beings</a:t>
            </a:r>
            <a:r>
              <a:rPr sz="1800" b="1">
                <a:latin typeface="Arial" panose="020B0604020202020204" pitchFamily="34" charset="0"/>
              </a:rPr>
              <a:t> 	</a:t>
            </a:r>
            <a:r>
              <a:rPr sz="1800" b="1" u="sng">
                <a:latin typeface="Arial" panose="020B0604020202020204" pitchFamily="34" charset="0"/>
              </a:rPr>
              <a:t>TM computation in computers</a:t>
            </a:r>
            <a:endParaRPr sz="1800" b="1" u="sng">
              <a:latin typeface="Arial" panose="020B0604020202020204" pitchFamily="34" charset="0"/>
            </a:endParaRPr>
          </a:p>
          <a:p>
            <a:r>
              <a:rPr sz="1800" b="1">
                <a:latin typeface="Arial" panose="020B0604020202020204" pitchFamily="34" charset="0"/>
              </a:rPr>
              <a:t>Pattern Recognition 			Numerical Processing</a:t>
            </a:r>
            <a:endParaRPr sz="1800" b="1">
              <a:latin typeface="Arial" panose="020B0604020202020204" pitchFamily="34" charset="0"/>
            </a:endParaRPr>
          </a:p>
          <a:p>
            <a:r>
              <a:rPr sz="1800" b="1">
                <a:latin typeface="Arial" panose="020B0604020202020204" pitchFamily="34" charset="0"/>
              </a:rPr>
              <a:t>Learning oriented 			Programming oriented</a:t>
            </a:r>
            <a:endParaRPr sz="1800" b="1">
              <a:latin typeface="Arial" panose="020B0604020202020204" pitchFamily="34" charset="0"/>
            </a:endParaRPr>
          </a:p>
          <a:p>
            <a:r>
              <a:rPr sz="1800" b="1">
                <a:latin typeface="Arial" panose="020B0604020202020204" pitchFamily="34" charset="0"/>
              </a:rPr>
              <a:t>Distributed &amp; parallel processing 		</a:t>
            </a:r>
            <a:r>
              <a:rPr sz="1600" b="1">
                <a:latin typeface="Arial" panose="020B0604020202020204" pitchFamily="34" charset="0"/>
              </a:rPr>
              <a:t>Centralized &amp; serial processing</a:t>
            </a:r>
            <a:endParaRPr sz="1600" b="1">
              <a:latin typeface="Arial" panose="020B0604020202020204" pitchFamily="34" charset="0"/>
            </a:endParaRPr>
          </a:p>
          <a:p>
            <a:r>
              <a:rPr sz="1800" b="1">
                <a:latin typeface="Arial" panose="020B0604020202020204" pitchFamily="34" charset="0"/>
              </a:rPr>
              <a:t>Content addressable 			Location addressable</a:t>
            </a:r>
            <a:endParaRPr sz="18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Title 60417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sz="4400" kern="1200" baseline="0">
                <a:latin typeface="Times New Roman" panose="02020603050405020304" pitchFamily="18" charset="0"/>
                <a:ea typeface="Arial" panose="020B0604020202020204" pitchFamily="34" charset="0"/>
              </a:rPr>
              <a:t>Perceptron</a:t>
            </a:r>
            <a:endParaRPr sz="4400" kern="1200" baseline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0419" name="Subtitle 6041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p>
            <a:pPr defTabSz="914400">
              <a:buClrTx/>
              <a:buSzTx/>
              <a:buFontTx/>
            </a:pPr>
            <a:endParaRPr sz="3200" kern="1200" baseline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s 61441"/>
          <p:cNvSpPr/>
          <p:nvPr/>
        </p:nvSpPr>
        <p:spPr>
          <a:xfrm>
            <a:off x="838200" y="685800"/>
            <a:ext cx="7467600" cy="2651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sz="3600" b="1">
                <a:latin typeface="Arial" panose="020B0604020202020204" pitchFamily="34" charset="0"/>
              </a:rPr>
              <a:t>The </a:t>
            </a:r>
            <a:r>
              <a:rPr sz="3600" b="1" err="1">
                <a:latin typeface="Arial" panose="020B0604020202020204" pitchFamily="34" charset="0"/>
              </a:rPr>
              <a:t>Perceptron</a:t>
            </a:r>
            <a:r>
              <a:rPr sz="3600" b="1">
                <a:latin typeface="Arial" panose="020B0604020202020204" pitchFamily="34" charset="0"/>
              </a:rPr>
              <a:t> Model</a:t>
            </a:r>
            <a:endParaRPr sz="3600" b="1">
              <a:latin typeface="Arial" panose="020B0604020202020204" pitchFamily="34" charset="0"/>
            </a:endParaRPr>
          </a:p>
          <a:p>
            <a:endParaRPr sz="3600" b="1">
              <a:latin typeface="Arial" panose="020B0604020202020204" pitchFamily="34" charset="0"/>
            </a:endParaRPr>
          </a:p>
          <a:p>
            <a:r>
              <a:rPr sz="2400" b="1">
                <a:latin typeface="Arial" panose="020B0604020202020204" pitchFamily="34" charset="0"/>
              </a:rPr>
              <a:t> A </a:t>
            </a:r>
            <a:r>
              <a:rPr sz="2400" b="1" err="1">
                <a:latin typeface="Arial" panose="020B0604020202020204" pitchFamily="34" charset="0"/>
              </a:rPr>
              <a:t>perceptron</a:t>
            </a:r>
            <a:r>
              <a:rPr sz="2400" b="1">
                <a:latin typeface="Arial" panose="020B0604020202020204" pitchFamily="34" charset="0"/>
              </a:rPr>
              <a:t> is a computing element with input lines having associated weights and the cell having a threshold value. The </a:t>
            </a:r>
            <a:r>
              <a:rPr sz="2400" b="1" err="1">
                <a:latin typeface="Arial" panose="020B0604020202020204" pitchFamily="34" charset="0"/>
              </a:rPr>
              <a:t>perceptron</a:t>
            </a:r>
            <a:r>
              <a:rPr sz="2400" b="1">
                <a:latin typeface="Arial" panose="020B0604020202020204" pitchFamily="34" charset="0"/>
              </a:rPr>
              <a:t> model is motivated by the biological neuron.</a:t>
            </a:r>
            <a:endParaRPr sz="2400" b="1">
              <a:latin typeface="Arial" panose="020B0604020202020204" pitchFamily="34" charset="0"/>
            </a:endParaRPr>
          </a:p>
        </p:txBody>
      </p:sp>
      <p:sp>
        <p:nvSpPr>
          <p:cNvPr id="61443" name="Oval 61442"/>
          <p:cNvSpPr/>
          <p:nvPr/>
        </p:nvSpPr>
        <p:spPr>
          <a:xfrm>
            <a:off x="4114800" y="4038600"/>
            <a:ext cx="914400" cy="914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61444" name="Straight Connector 61443"/>
          <p:cNvSpPr/>
          <p:nvPr/>
        </p:nvSpPr>
        <p:spPr>
          <a:xfrm>
            <a:off x="4572000" y="342900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45" name="Straight Connector 61444"/>
          <p:cNvSpPr/>
          <p:nvPr/>
        </p:nvSpPr>
        <p:spPr>
          <a:xfrm flipH="1">
            <a:off x="2743200" y="4724400"/>
            <a:ext cx="1447800" cy="1600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46" name="Straight Connector 61445"/>
          <p:cNvSpPr/>
          <p:nvPr/>
        </p:nvSpPr>
        <p:spPr>
          <a:xfrm flipH="1">
            <a:off x="3657600" y="4953000"/>
            <a:ext cx="68580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47" name="Straight Connector 61446"/>
          <p:cNvSpPr/>
          <p:nvPr/>
        </p:nvSpPr>
        <p:spPr>
          <a:xfrm>
            <a:off x="4953000" y="4724400"/>
            <a:ext cx="129540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48" name="Straight Connector 61447"/>
          <p:cNvSpPr/>
          <p:nvPr/>
        </p:nvSpPr>
        <p:spPr>
          <a:xfrm>
            <a:off x="4572000" y="43434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49" name="Text Box 61448"/>
          <p:cNvSpPr txBox="1"/>
          <p:nvPr/>
        </p:nvSpPr>
        <p:spPr>
          <a:xfrm>
            <a:off x="4703763" y="3429000"/>
            <a:ext cx="169703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sz="2400" b="1">
                <a:latin typeface="Arial" panose="020B0604020202020204" pitchFamily="34" charset="0"/>
              </a:rPr>
              <a:t>Output = y</a:t>
            </a:r>
            <a:endParaRPr sz="2400" b="1">
              <a:latin typeface="Arial" panose="020B0604020202020204" pitchFamily="34" charset="0"/>
            </a:endParaRPr>
          </a:p>
        </p:txBody>
      </p:sp>
      <p:sp>
        <p:nvSpPr>
          <p:cNvPr id="61450" name="Text Box 61449"/>
          <p:cNvSpPr txBox="1"/>
          <p:nvPr/>
        </p:nvSpPr>
        <p:spPr>
          <a:xfrm>
            <a:off x="2732088" y="5334000"/>
            <a:ext cx="544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sz="2400" b="1" err="1">
                <a:latin typeface="Arial" panose="020B0604020202020204" pitchFamily="34" charset="0"/>
              </a:rPr>
              <a:t>w</a:t>
            </a:r>
            <a:r>
              <a:rPr sz="2400" b="1" baseline="-25000" err="1">
                <a:latin typeface="Arial" panose="020B0604020202020204" pitchFamily="34" charset="0"/>
              </a:rPr>
              <a:t>n</a:t>
            </a:r>
            <a:endParaRPr sz="2400" b="1" baseline="-25000">
              <a:latin typeface="Arial" panose="020B0604020202020204" pitchFamily="34" charset="0"/>
            </a:endParaRPr>
          </a:p>
        </p:txBody>
      </p:sp>
      <p:sp>
        <p:nvSpPr>
          <p:cNvPr id="61451" name="Text Box 61450"/>
          <p:cNvSpPr txBox="1"/>
          <p:nvPr/>
        </p:nvSpPr>
        <p:spPr>
          <a:xfrm>
            <a:off x="3200400" y="5638800"/>
            <a:ext cx="776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sz="2400" b="1">
                <a:latin typeface="Arial" panose="020B0604020202020204" pitchFamily="34" charset="0"/>
              </a:rPr>
              <a:t>W</a:t>
            </a:r>
            <a:r>
              <a:rPr sz="2400" b="1" baseline="-25000">
                <a:latin typeface="Arial" panose="020B0604020202020204" pitchFamily="34" charset="0"/>
              </a:rPr>
              <a:t>n-1</a:t>
            </a:r>
            <a:endParaRPr sz="2400" b="1" baseline="-25000">
              <a:latin typeface="Arial" panose="020B0604020202020204" pitchFamily="34" charset="0"/>
            </a:endParaRPr>
          </a:p>
        </p:txBody>
      </p:sp>
      <p:sp>
        <p:nvSpPr>
          <p:cNvPr id="61452" name="Text Box 61451"/>
          <p:cNvSpPr txBox="1"/>
          <p:nvPr/>
        </p:nvSpPr>
        <p:spPr>
          <a:xfrm>
            <a:off x="5938838" y="52578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sz="2400" b="1">
                <a:latin typeface="Arial" panose="020B0604020202020204" pitchFamily="34" charset="0"/>
              </a:rPr>
              <a:t>w</a:t>
            </a:r>
            <a:r>
              <a:rPr sz="2400" b="1" baseline="-25000">
                <a:latin typeface="Arial" panose="020B0604020202020204" pitchFamily="34" charset="0"/>
              </a:rPr>
              <a:t>1</a:t>
            </a:r>
            <a:endParaRPr sz="2400" b="1" baseline="-25000">
              <a:latin typeface="Arial" panose="020B0604020202020204" pitchFamily="34" charset="0"/>
            </a:endParaRPr>
          </a:p>
        </p:txBody>
      </p:sp>
      <p:sp>
        <p:nvSpPr>
          <p:cNvPr id="61453" name="Text Box 61452"/>
          <p:cNvSpPr txBox="1"/>
          <p:nvPr/>
        </p:nvSpPr>
        <p:spPr>
          <a:xfrm>
            <a:off x="3151188" y="6324600"/>
            <a:ext cx="692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sz="2400" b="1">
                <a:latin typeface="Arial" panose="020B0604020202020204" pitchFamily="34" charset="0"/>
              </a:rPr>
              <a:t>X</a:t>
            </a:r>
            <a:r>
              <a:rPr sz="2400" b="1" baseline="-25000">
                <a:latin typeface="Arial" panose="020B0604020202020204" pitchFamily="34" charset="0"/>
              </a:rPr>
              <a:t>n-1</a:t>
            </a:r>
            <a:endParaRPr sz="2400" b="1" baseline="-25000">
              <a:latin typeface="Arial" panose="020B0604020202020204" pitchFamily="34" charset="0"/>
            </a:endParaRPr>
          </a:p>
        </p:txBody>
      </p:sp>
      <p:sp>
        <p:nvSpPr>
          <p:cNvPr id="61454" name="Text Box 61453"/>
          <p:cNvSpPr txBox="1"/>
          <p:nvPr/>
        </p:nvSpPr>
        <p:spPr>
          <a:xfrm>
            <a:off x="6157913" y="5943600"/>
            <a:ext cx="4667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sz="2400" b="1">
                <a:latin typeface="Arial" panose="020B0604020202020204" pitchFamily="34" charset="0"/>
              </a:rPr>
              <a:t>x</a:t>
            </a:r>
            <a:r>
              <a:rPr sz="2400" b="1" baseline="-25000">
                <a:latin typeface="Arial" panose="020B0604020202020204" pitchFamily="34" charset="0"/>
              </a:rPr>
              <a:t>1</a:t>
            </a:r>
            <a:endParaRPr sz="2400" b="1" baseline="-25000">
              <a:latin typeface="Arial" panose="020B0604020202020204" pitchFamily="34" charset="0"/>
            </a:endParaRPr>
          </a:p>
        </p:txBody>
      </p:sp>
      <p:sp>
        <p:nvSpPr>
          <p:cNvPr id="61455" name="Text Box 61454"/>
          <p:cNvSpPr txBox="1"/>
          <p:nvPr/>
        </p:nvSpPr>
        <p:spPr>
          <a:xfrm>
            <a:off x="6096000" y="4343400"/>
            <a:ext cx="23114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sz="2400" b="1">
                <a:latin typeface="Arial" panose="020B0604020202020204" pitchFamily="34" charset="0"/>
              </a:rPr>
              <a:t>Threshold = </a:t>
            </a:r>
            <a:r>
              <a:rPr lang="el-GR" altLang="x-none" sz="3200" dirty="0">
                <a:latin typeface="Arial" panose="020B0604020202020204" pitchFamily="34" charset="0"/>
              </a:rPr>
              <a:t>θ</a:t>
            </a:r>
            <a:r>
              <a:rPr sz="2400" b="1">
                <a:latin typeface="Arial" panose="020B0604020202020204" pitchFamily="34" charset="0"/>
              </a:rPr>
              <a:t> </a:t>
            </a:r>
            <a:endParaRPr sz="24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Straight Connector 62465"/>
          <p:cNvSpPr/>
          <p:nvPr/>
        </p:nvSpPr>
        <p:spPr>
          <a:xfrm flipH="1">
            <a:off x="1447800" y="304800"/>
            <a:ext cx="76200" cy="365760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67" name="Straight Connector 62466"/>
          <p:cNvSpPr/>
          <p:nvPr/>
        </p:nvSpPr>
        <p:spPr>
          <a:xfrm>
            <a:off x="838200" y="3124200"/>
            <a:ext cx="6858000" cy="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68" name="Straight Connector 62467"/>
          <p:cNvSpPr/>
          <p:nvPr/>
        </p:nvSpPr>
        <p:spPr>
          <a:xfrm>
            <a:off x="3810000" y="1143000"/>
            <a:ext cx="0" cy="198120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69" name="Straight Connector 62468"/>
          <p:cNvSpPr/>
          <p:nvPr/>
        </p:nvSpPr>
        <p:spPr>
          <a:xfrm>
            <a:off x="3810000" y="1143000"/>
            <a:ext cx="2590800" cy="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70" name="Rectangles 62469"/>
          <p:cNvSpPr/>
          <p:nvPr/>
        </p:nvSpPr>
        <p:spPr>
          <a:xfrm>
            <a:off x="3657600" y="3214688"/>
            <a:ext cx="40957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l-GR" altLang="x-none" sz="3200" dirty="0">
                <a:latin typeface="Arial" panose="020B0604020202020204" pitchFamily="34" charset="0"/>
              </a:rPr>
              <a:t>θ</a:t>
            </a:r>
            <a:endParaRPr sz="3200">
              <a:latin typeface="Arial" panose="020B0604020202020204" pitchFamily="34" charset="0"/>
            </a:endParaRPr>
          </a:p>
        </p:txBody>
      </p:sp>
      <p:sp>
        <p:nvSpPr>
          <p:cNvPr id="62471" name="Rectangles 62470"/>
          <p:cNvSpPr/>
          <p:nvPr/>
        </p:nvSpPr>
        <p:spPr>
          <a:xfrm>
            <a:off x="6518275" y="790575"/>
            <a:ext cx="3825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sz="2800" b="1">
                <a:latin typeface="Arial" panose="020B0604020202020204" pitchFamily="34" charset="0"/>
              </a:rPr>
              <a:t>1</a:t>
            </a:r>
            <a:endParaRPr sz="2800" b="1">
              <a:latin typeface="Arial" panose="020B0604020202020204" pitchFamily="34" charset="0"/>
            </a:endParaRPr>
          </a:p>
        </p:txBody>
      </p:sp>
      <p:sp>
        <p:nvSpPr>
          <p:cNvPr id="62472" name="Rectangles 62471"/>
          <p:cNvSpPr/>
          <p:nvPr/>
        </p:nvSpPr>
        <p:spPr>
          <a:xfrm>
            <a:off x="773113" y="4572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sz="3200">
                <a:latin typeface="Arial" panose="020B0604020202020204" pitchFamily="34" charset="0"/>
              </a:rPr>
              <a:t>y</a:t>
            </a:r>
            <a:endParaRPr sz="3200">
              <a:latin typeface="Arial" panose="020B0604020202020204" pitchFamily="34" charset="0"/>
            </a:endParaRPr>
          </a:p>
        </p:txBody>
      </p:sp>
      <p:sp>
        <p:nvSpPr>
          <p:cNvPr id="62473" name="Rectangles 62472"/>
          <p:cNvSpPr/>
          <p:nvPr/>
        </p:nvSpPr>
        <p:spPr>
          <a:xfrm>
            <a:off x="1219200" y="4495800"/>
            <a:ext cx="57150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400" b="1">
                <a:latin typeface="Arial" panose="020B0604020202020204" pitchFamily="34" charset="0"/>
              </a:rPr>
              <a:t>Step function / Threshold function</a:t>
            </a:r>
            <a:endParaRPr sz="2400" b="1">
              <a:latin typeface="Arial" panose="020B0604020202020204" pitchFamily="34" charset="0"/>
            </a:endParaRPr>
          </a:p>
          <a:p>
            <a:r>
              <a:rPr sz="2400" b="1">
                <a:latin typeface="Arial" panose="020B0604020202020204" pitchFamily="34" charset="0"/>
              </a:rPr>
              <a:t>y 	= 1 for  </a:t>
            </a:r>
            <a:r>
              <a:rPr lang="el-GR" altLang="x-none" sz="2400" b="1" dirty="0">
                <a:latin typeface="Arial" panose="020B0604020202020204" pitchFamily="34" charset="0"/>
              </a:rPr>
              <a:t>Σ</a:t>
            </a:r>
            <a:r>
              <a:rPr sz="2400" b="1" err="1">
                <a:latin typeface="Arial" panose="020B0604020202020204" pitchFamily="34" charset="0"/>
              </a:rPr>
              <a:t>w</a:t>
            </a:r>
            <a:r>
              <a:rPr sz="2400" b="1" baseline="-25000" err="1">
                <a:latin typeface="Arial" panose="020B0604020202020204" pitchFamily="34" charset="0"/>
                <a:ea typeface="Arial Unicode MS" panose="020B0604020202020204" pitchFamily="34" charset="-128"/>
              </a:rPr>
              <a:t>i</a:t>
            </a:r>
            <a:r>
              <a:rPr sz="2400" b="1" err="1">
                <a:latin typeface="Arial" panose="020B0604020202020204" pitchFamily="34" charset="0"/>
              </a:rPr>
              <a:t>x</a:t>
            </a:r>
            <a:r>
              <a:rPr sz="2400" b="1" baseline="-25000" err="1">
                <a:latin typeface="Arial" panose="020B0604020202020204" pitchFamily="34" charset="0"/>
                <a:ea typeface="Arial Unicode MS" panose="020B0604020202020204" pitchFamily="34" charset="-128"/>
              </a:rPr>
              <a:t>i</a:t>
            </a:r>
            <a:r>
              <a:rPr sz="2400" b="1">
                <a:latin typeface="Arial" panose="020B0604020202020204" pitchFamily="34" charset="0"/>
              </a:rPr>
              <a:t>	&gt;=</a:t>
            </a:r>
            <a:r>
              <a:rPr lang="el-GR" altLang="x-none" sz="2400" b="1" dirty="0">
                <a:latin typeface="Arial" panose="020B0604020202020204" pitchFamily="34" charset="0"/>
              </a:rPr>
              <a:t>θ</a:t>
            </a:r>
            <a:endParaRPr lang="el-GR" altLang="x-none" sz="2400" b="1" dirty="0">
              <a:latin typeface="Arial" panose="020B0604020202020204" pitchFamily="34" charset="0"/>
            </a:endParaRPr>
          </a:p>
          <a:p>
            <a:r>
              <a:rPr sz="2400" b="1">
                <a:latin typeface="Arial" panose="020B0604020202020204" pitchFamily="34" charset="0"/>
              </a:rPr>
              <a:t>           =0 otherwise</a:t>
            </a:r>
            <a:endParaRPr sz="2400" b="1">
              <a:latin typeface="Arial" panose="020B0604020202020204" pitchFamily="34" charset="0"/>
            </a:endParaRPr>
          </a:p>
          <a:p>
            <a:endParaRPr sz="2400" b="1">
              <a:latin typeface="Arial" panose="020B0604020202020204" pitchFamily="34" charset="0"/>
            </a:endParaRPr>
          </a:p>
        </p:txBody>
      </p:sp>
      <p:sp>
        <p:nvSpPr>
          <p:cNvPr id="62474" name="Rectangles 62473"/>
          <p:cNvSpPr/>
          <p:nvPr/>
        </p:nvSpPr>
        <p:spPr>
          <a:xfrm>
            <a:off x="5105400" y="3244850"/>
            <a:ext cx="8382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l-GR" altLang="x-none" sz="1800" b="1" dirty="0">
                <a:latin typeface="Arial" panose="020B0604020202020204" pitchFamily="34" charset="0"/>
              </a:rPr>
              <a:t>Σ</a:t>
            </a:r>
            <a:r>
              <a:rPr sz="1800" b="1" err="1">
                <a:latin typeface="Arial" panose="020B0604020202020204" pitchFamily="34" charset="0"/>
              </a:rPr>
              <a:t>w</a:t>
            </a:r>
            <a:r>
              <a:rPr sz="1800" b="1" baseline="-25000" err="1">
                <a:latin typeface="Arial" panose="020B0604020202020204" pitchFamily="34" charset="0"/>
              </a:rPr>
              <a:t>i</a:t>
            </a:r>
            <a:r>
              <a:rPr sz="1800" b="1" err="1">
                <a:latin typeface="Arial" panose="020B0604020202020204" pitchFamily="34" charset="0"/>
              </a:rPr>
              <a:t>x</a:t>
            </a:r>
            <a:r>
              <a:rPr sz="1800" b="1" baseline="-25000" err="1">
                <a:latin typeface="Arial" panose="020B0604020202020204" pitchFamily="34" charset="0"/>
              </a:rPr>
              <a:t>i</a:t>
            </a:r>
            <a:r>
              <a:rPr sz="1800" b="1">
                <a:latin typeface="Arial" panose="020B0604020202020204" pitchFamily="34" charset="0"/>
              </a:rPr>
              <a:t>  </a:t>
            </a:r>
            <a:endParaRPr sz="1800" b="1">
              <a:latin typeface="Arial" panose="020B0604020202020204" pitchFamily="34" charset="0"/>
            </a:endParaRPr>
          </a:p>
        </p:txBody>
      </p:sp>
      <p:sp>
        <p:nvSpPr>
          <p:cNvPr id="62475" name="Straight Connector 62474"/>
          <p:cNvSpPr/>
          <p:nvPr/>
        </p:nvSpPr>
        <p:spPr>
          <a:xfrm>
            <a:off x="5943600" y="3429000"/>
            <a:ext cx="1295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s 63489"/>
          <p:cNvSpPr/>
          <p:nvPr/>
        </p:nvSpPr>
        <p:spPr>
          <a:xfrm>
            <a:off x="914400" y="400050"/>
            <a:ext cx="7315200" cy="5327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sz="4000" b="1">
                <a:latin typeface="Arial" panose="020B0604020202020204" pitchFamily="34" charset="0"/>
              </a:rPr>
              <a:t>Features of </a:t>
            </a:r>
            <a:r>
              <a:rPr sz="4000" b="1" err="1">
                <a:latin typeface="Arial" panose="020B0604020202020204" pitchFamily="34" charset="0"/>
              </a:rPr>
              <a:t>Perceptron</a:t>
            </a:r>
            <a:endParaRPr sz="4000" b="1">
              <a:latin typeface="Arial" panose="020B0604020202020204" pitchFamily="34" charset="0"/>
            </a:endParaRPr>
          </a:p>
          <a:p>
            <a:pPr algn="ctr"/>
            <a:endParaRPr sz="4000" b="1">
              <a:latin typeface="Arial" panose="020B0604020202020204" pitchFamily="34" charset="0"/>
            </a:endParaRPr>
          </a:p>
          <a:p>
            <a:pPr>
              <a:buChar char="•"/>
            </a:pPr>
            <a:r>
              <a:rPr sz="2400">
                <a:latin typeface="Arial" panose="020B0604020202020204" pitchFamily="34" charset="0"/>
              </a:rPr>
              <a:t> Input output behavior is discontinuous and the 	derivative does not exist at </a:t>
            </a:r>
            <a:r>
              <a:rPr lang="el-GR" altLang="x-none" sz="2400" b="1" dirty="0">
                <a:latin typeface="Arial" panose="020B0604020202020204" pitchFamily="34" charset="0"/>
              </a:rPr>
              <a:t>Σ</a:t>
            </a:r>
            <a:r>
              <a:rPr sz="2400" b="1" err="1">
                <a:latin typeface="Arial" panose="020B0604020202020204" pitchFamily="34" charset="0"/>
              </a:rPr>
              <a:t>w</a:t>
            </a:r>
            <a:r>
              <a:rPr sz="2400" b="1" baseline="-25000" err="1">
                <a:latin typeface="Arial" panose="020B0604020202020204" pitchFamily="34" charset="0"/>
              </a:rPr>
              <a:t>i</a:t>
            </a:r>
            <a:r>
              <a:rPr sz="2400" b="1" err="1">
                <a:latin typeface="Arial" panose="020B0604020202020204" pitchFamily="34" charset="0"/>
              </a:rPr>
              <a:t>x</a:t>
            </a:r>
            <a:r>
              <a:rPr sz="2400" b="1" baseline="-25000" err="1">
                <a:latin typeface="Arial" panose="020B0604020202020204" pitchFamily="34" charset="0"/>
              </a:rPr>
              <a:t>i</a:t>
            </a:r>
            <a:r>
              <a:rPr sz="2400" b="1">
                <a:latin typeface="Arial" panose="020B0604020202020204" pitchFamily="34" charset="0"/>
              </a:rPr>
              <a:t> = </a:t>
            </a:r>
            <a:r>
              <a:rPr lang="el-GR" altLang="x-none" sz="2400" b="1" dirty="0">
                <a:latin typeface="Arial" panose="020B0604020202020204" pitchFamily="34" charset="0"/>
              </a:rPr>
              <a:t>θ</a:t>
            </a:r>
            <a:endParaRPr sz="2400" b="1">
              <a:latin typeface="Arial" panose="020B0604020202020204" pitchFamily="34" charset="0"/>
            </a:endParaRPr>
          </a:p>
          <a:p>
            <a:r>
              <a:rPr sz="2400">
                <a:latin typeface="Arial" panose="020B0604020202020204" pitchFamily="34" charset="0"/>
              </a:rPr>
              <a:t> </a:t>
            </a:r>
            <a:endParaRPr sz="2400">
              <a:latin typeface="Arial" panose="020B0604020202020204" pitchFamily="34" charset="0"/>
            </a:endParaRPr>
          </a:p>
          <a:p>
            <a:pPr>
              <a:buChar char="•"/>
            </a:pPr>
            <a:r>
              <a:rPr sz="2400" b="1">
                <a:latin typeface="Arial" panose="020B0604020202020204" pitchFamily="34" charset="0"/>
              </a:rPr>
              <a:t> </a:t>
            </a:r>
            <a:r>
              <a:rPr lang="el-GR" altLang="x-none" sz="2400" b="1" dirty="0">
                <a:latin typeface="Arial" panose="020B0604020202020204" pitchFamily="34" charset="0"/>
              </a:rPr>
              <a:t>Σ</a:t>
            </a:r>
            <a:r>
              <a:rPr sz="2400" b="1" err="1">
                <a:latin typeface="Arial" panose="020B0604020202020204" pitchFamily="34" charset="0"/>
              </a:rPr>
              <a:t>w</a:t>
            </a:r>
            <a:r>
              <a:rPr sz="2400" b="1" baseline="-25000" err="1">
                <a:latin typeface="Arial" panose="020B0604020202020204" pitchFamily="34" charset="0"/>
              </a:rPr>
              <a:t>i</a:t>
            </a:r>
            <a:r>
              <a:rPr sz="2400" b="1" err="1">
                <a:latin typeface="Arial" panose="020B0604020202020204" pitchFamily="34" charset="0"/>
              </a:rPr>
              <a:t>x</a:t>
            </a:r>
            <a:r>
              <a:rPr sz="2400" b="1" baseline="-25000" err="1">
                <a:latin typeface="Arial" panose="020B0604020202020204" pitchFamily="34" charset="0"/>
              </a:rPr>
              <a:t>i</a:t>
            </a:r>
            <a:r>
              <a:rPr sz="2400" b="1">
                <a:latin typeface="Arial" panose="020B0604020202020204" pitchFamily="34" charset="0"/>
              </a:rPr>
              <a:t> - </a:t>
            </a:r>
            <a:r>
              <a:rPr lang="el-GR" altLang="x-none" sz="2400" b="1" dirty="0">
                <a:latin typeface="Arial" panose="020B0604020202020204" pitchFamily="34" charset="0"/>
              </a:rPr>
              <a:t>θ</a:t>
            </a:r>
            <a:r>
              <a:rPr sz="2400">
                <a:latin typeface="Arial" panose="020B0604020202020204" pitchFamily="34" charset="0"/>
              </a:rPr>
              <a:t> is the net input denoted as net</a:t>
            </a:r>
            <a:endParaRPr sz="2400">
              <a:latin typeface="Arial" panose="020B0604020202020204" pitchFamily="34" charset="0"/>
            </a:endParaRPr>
          </a:p>
          <a:p>
            <a:endParaRPr sz="2400">
              <a:latin typeface="Arial" panose="020B0604020202020204" pitchFamily="34" charset="0"/>
            </a:endParaRPr>
          </a:p>
          <a:p>
            <a:pPr>
              <a:buChar char="•"/>
            </a:pPr>
            <a:r>
              <a:rPr sz="2400">
                <a:latin typeface="Arial" panose="020B0604020202020204" pitchFamily="34" charset="0"/>
              </a:rPr>
              <a:t> Referred to as a linear threshold element - linearity because of </a:t>
            </a:r>
            <a:r>
              <a:rPr sz="2400" b="1">
                <a:latin typeface="Arial" panose="020B0604020202020204" pitchFamily="34" charset="0"/>
              </a:rPr>
              <a:t>x</a:t>
            </a:r>
            <a:r>
              <a:rPr sz="2400">
                <a:latin typeface="Arial" panose="020B0604020202020204" pitchFamily="34" charset="0"/>
              </a:rPr>
              <a:t> appearing with power </a:t>
            </a:r>
            <a:r>
              <a:rPr sz="2400" b="1">
                <a:latin typeface="Arial" panose="020B0604020202020204" pitchFamily="34" charset="0"/>
              </a:rPr>
              <a:t>1</a:t>
            </a:r>
            <a:endParaRPr sz="2400" b="1">
              <a:latin typeface="Arial" panose="020B0604020202020204" pitchFamily="34" charset="0"/>
            </a:endParaRPr>
          </a:p>
          <a:p>
            <a:endParaRPr sz="2400">
              <a:latin typeface="Arial" panose="020B0604020202020204" pitchFamily="34" charset="0"/>
            </a:endParaRPr>
          </a:p>
          <a:p>
            <a:pPr>
              <a:buChar char="•"/>
            </a:pPr>
            <a:r>
              <a:rPr sz="2400">
                <a:latin typeface="Arial" panose="020B0604020202020204" pitchFamily="34" charset="0"/>
              </a:rPr>
              <a:t> </a:t>
            </a:r>
            <a:r>
              <a:rPr sz="2400" b="1">
                <a:latin typeface="Arial" panose="020B0604020202020204" pitchFamily="34" charset="0"/>
              </a:rPr>
              <a:t>y= </a:t>
            </a:r>
            <a:r>
              <a:rPr sz="2400" b="1" err="1">
                <a:latin typeface="Arial" panose="020B0604020202020204" pitchFamily="34" charset="0"/>
              </a:rPr>
              <a:t>f(net</a:t>
            </a:r>
            <a:r>
              <a:rPr sz="2400" b="1">
                <a:latin typeface="Arial" panose="020B0604020202020204" pitchFamily="34" charset="0"/>
              </a:rPr>
              <a:t>)</a:t>
            </a:r>
            <a:r>
              <a:rPr sz="2400">
                <a:latin typeface="Arial" panose="020B0604020202020204" pitchFamily="34" charset="0"/>
              </a:rPr>
              <a:t>: Relation between y and net is non-linear</a:t>
            </a:r>
            <a:endParaRPr sz="2400">
              <a:latin typeface="Arial" panose="020B0604020202020204" pitchFamily="34" charset="0"/>
            </a:endParaRPr>
          </a:p>
          <a:p>
            <a:endParaRPr sz="2400">
              <a:latin typeface="Arial" panose="020B0604020202020204" pitchFamily="34" charset="0"/>
            </a:endParaRPr>
          </a:p>
          <a:p>
            <a:endParaRPr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s 64513"/>
          <p:cNvSpPr/>
          <p:nvPr/>
        </p:nvSpPr>
        <p:spPr>
          <a:xfrm>
            <a:off x="1066800" y="1049338"/>
            <a:ext cx="6781800" cy="2805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sz="2400" b="1">
                <a:latin typeface="Arial" panose="020B0604020202020204" pitchFamily="34" charset="0"/>
              </a:rPr>
              <a:t>Computation of Boolean functions</a:t>
            </a:r>
            <a:endParaRPr sz="2400" b="1">
              <a:latin typeface="Arial" panose="020B0604020202020204" pitchFamily="34" charset="0"/>
            </a:endParaRPr>
          </a:p>
          <a:p>
            <a:endParaRPr sz="2400" b="1">
              <a:latin typeface="Arial" panose="020B0604020202020204" pitchFamily="34" charset="0"/>
            </a:endParaRPr>
          </a:p>
          <a:p>
            <a:r>
              <a:rPr sz="2000" b="1">
                <a:latin typeface="Arial" panose="020B0604020202020204" pitchFamily="34" charset="0"/>
              </a:rPr>
              <a:t>AND of 2 inputs</a:t>
            </a:r>
            <a:endParaRPr sz="2000" b="1">
              <a:latin typeface="Arial" panose="020B0604020202020204" pitchFamily="34" charset="0"/>
            </a:endParaRPr>
          </a:p>
          <a:p>
            <a:r>
              <a:rPr sz="2000" b="1">
                <a:latin typeface="Arial" panose="020B0604020202020204" pitchFamily="34" charset="0"/>
              </a:rPr>
              <a:t>X1	 x2 	y</a:t>
            </a:r>
            <a:endParaRPr sz="2000" b="1">
              <a:latin typeface="Arial" panose="020B0604020202020204" pitchFamily="34" charset="0"/>
            </a:endParaRPr>
          </a:p>
          <a:p>
            <a:r>
              <a:rPr sz="1800">
                <a:latin typeface="Arial" panose="020B0604020202020204" pitchFamily="34" charset="0"/>
              </a:rPr>
              <a:t>0 	0 	0</a:t>
            </a:r>
            <a:endParaRPr sz="1800">
              <a:latin typeface="Arial" panose="020B0604020202020204" pitchFamily="34" charset="0"/>
            </a:endParaRPr>
          </a:p>
          <a:p>
            <a:r>
              <a:rPr sz="1800">
                <a:latin typeface="Arial" panose="020B0604020202020204" pitchFamily="34" charset="0"/>
              </a:rPr>
              <a:t>0 	1	0</a:t>
            </a:r>
            <a:endParaRPr sz="1800">
              <a:latin typeface="Arial" panose="020B0604020202020204" pitchFamily="34" charset="0"/>
            </a:endParaRPr>
          </a:p>
          <a:p>
            <a:r>
              <a:rPr sz="1800">
                <a:latin typeface="Arial" panose="020B0604020202020204" pitchFamily="34" charset="0"/>
              </a:rPr>
              <a:t>1 	0	0</a:t>
            </a:r>
            <a:endParaRPr sz="1800">
              <a:latin typeface="Arial" panose="020B0604020202020204" pitchFamily="34" charset="0"/>
            </a:endParaRPr>
          </a:p>
          <a:p>
            <a:r>
              <a:rPr sz="1800">
                <a:latin typeface="Arial" panose="020B0604020202020204" pitchFamily="34" charset="0"/>
              </a:rPr>
              <a:t>1 	1	1</a:t>
            </a:r>
            <a:endParaRPr sz="1800">
              <a:latin typeface="Arial" panose="020B0604020202020204" pitchFamily="34" charset="0"/>
            </a:endParaRPr>
          </a:p>
          <a:p>
            <a:r>
              <a:rPr sz="1800">
                <a:latin typeface="Arial" panose="020B0604020202020204" pitchFamily="34" charset="0"/>
              </a:rPr>
              <a:t>The parameter values (weights &amp; thresholds) need to be found.</a:t>
            </a:r>
            <a:endParaRPr sz="1800">
              <a:latin typeface="Arial" panose="020B0604020202020204" pitchFamily="34" charset="0"/>
            </a:endParaRPr>
          </a:p>
        </p:txBody>
      </p:sp>
      <p:sp>
        <p:nvSpPr>
          <p:cNvPr id="64515" name="Oval 64514"/>
          <p:cNvSpPr/>
          <p:nvPr/>
        </p:nvSpPr>
        <p:spPr>
          <a:xfrm>
            <a:off x="4114800" y="4343400"/>
            <a:ext cx="838200" cy="990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64516" name="Straight Connector 64515"/>
          <p:cNvSpPr/>
          <p:nvPr/>
        </p:nvSpPr>
        <p:spPr>
          <a:xfrm flipV="1">
            <a:off x="3581400" y="5181600"/>
            <a:ext cx="6858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17" name="Straight Connector 64516"/>
          <p:cNvSpPr/>
          <p:nvPr/>
        </p:nvSpPr>
        <p:spPr>
          <a:xfrm flipH="1" flipV="1">
            <a:off x="4876800" y="5181600"/>
            <a:ext cx="6858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18" name="Straight Connector 64517"/>
          <p:cNvSpPr/>
          <p:nvPr/>
        </p:nvSpPr>
        <p:spPr>
          <a:xfrm flipV="1">
            <a:off x="4572000" y="3962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19" name="Straight Connector 64518"/>
          <p:cNvSpPr/>
          <p:nvPr/>
        </p:nvSpPr>
        <p:spPr>
          <a:xfrm>
            <a:off x="4572000" y="4800600"/>
            <a:ext cx="1295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4520" name="Rectangles 64519"/>
          <p:cNvSpPr/>
          <p:nvPr/>
        </p:nvSpPr>
        <p:spPr>
          <a:xfrm>
            <a:off x="4724400" y="3962400"/>
            <a:ext cx="311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sz="1800" b="1">
                <a:latin typeface="Arial" panose="020B0604020202020204" pitchFamily="34" charset="0"/>
              </a:rPr>
              <a:t>y</a:t>
            </a:r>
            <a:endParaRPr sz="1800" b="1">
              <a:latin typeface="Arial" panose="020B0604020202020204" pitchFamily="34" charset="0"/>
            </a:endParaRPr>
          </a:p>
        </p:txBody>
      </p:sp>
      <p:sp>
        <p:nvSpPr>
          <p:cNvPr id="64521" name="Rectangles 64520"/>
          <p:cNvSpPr/>
          <p:nvPr/>
        </p:nvSpPr>
        <p:spPr>
          <a:xfrm>
            <a:off x="3429000" y="5334000"/>
            <a:ext cx="446088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sz="1800" b="1">
                <a:latin typeface="Arial" panose="020B0604020202020204" pitchFamily="34" charset="0"/>
              </a:rPr>
              <a:t>w</a:t>
            </a:r>
            <a:r>
              <a:rPr sz="1800" b="1" baseline="-25000">
                <a:latin typeface="Arial" panose="020B0604020202020204" pitchFamily="34" charset="0"/>
              </a:rPr>
              <a:t>1</a:t>
            </a:r>
            <a:endParaRPr sz="1800" b="1" baseline="-25000">
              <a:latin typeface="Arial" panose="020B0604020202020204" pitchFamily="34" charset="0"/>
            </a:endParaRPr>
          </a:p>
        </p:txBody>
      </p:sp>
      <p:sp>
        <p:nvSpPr>
          <p:cNvPr id="64522" name="Rectangles 64521"/>
          <p:cNvSpPr/>
          <p:nvPr/>
        </p:nvSpPr>
        <p:spPr>
          <a:xfrm>
            <a:off x="5257800" y="5334000"/>
            <a:ext cx="446088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sz="1800" b="1">
                <a:latin typeface="Arial" panose="020B0604020202020204" pitchFamily="34" charset="0"/>
              </a:rPr>
              <a:t>w</a:t>
            </a:r>
            <a:r>
              <a:rPr sz="1800" b="1" baseline="-25000">
                <a:latin typeface="Arial" panose="020B0604020202020204" pitchFamily="34" charset="0"/>
              </a:rPr>
              <a:t>2</a:t>
            </a:r>
            <a:endParaRPr sz="1800" b="1" baseline="-25000">
              <a:latin typeface="Arial" panose="020B0604020202020204" pitchFamily="34" charset="0"/>
            </a:endParaRPr>
          </a:p>
        </p:txBody>
      </p:sp>
      <p:sp>
        <p:nvSpPr>
          <p:cNvPr id="64523" name="Rectangles 64522"/>
          <p:cNvSpPr/>
          <p:nvPr/>
        </p:nvSpPr>
        <p:spPr>
          <a:xfrm>
            <a:off x="3886200" y="5791200"/>
            <a:ext cx="395288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sz="1800" b="1">
                <a:latin typeface="Arial" panose="020B0604020202020204" pitchFamily="34" charset="0"/>
              </a:rPr>
              <a:t>x</a:t>
            </a:r>
            <a:r>
              <a:rPr sz="1800" b="1" baseline="-25000">
                <a:latin typeface="Arial" panose="020B0604020202020204" pitchFamily="34" charset="0"/>
              </a:rPr>
              <a:t>1</a:t>
            </a:r>
            <a:endParaRPr sz="1800" b="1" baseline="-25000">
              <a:latin typeface="Arial" panose="020B0604020202020204" pitchFamily="34" charset="0"/>
            </a:endParaRPr>
          </a:p>
        </p:txBody>
      </p:sp>
      <p:sp>
        <p:nvSpPr>
          <p:cNvPr id="64524" name="Rectangles 64523"/>
          <p:cNvSpPr/>
          <p:nvPr/>
        </p:nvSpPr>
        <p:spPr>
          <a:xfrm>
            <a:off x="5105400" y="5943600"/>
            <a:ext cx="395288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sz="1800" b="1">
                <a:latin typeface="Arial" panose="020B0604020202020204" pitchFamily="34" charset="0"/>
              </a:rPr>
              <a:t>x</a:t>
            </a:r>
            <a:r>
              <a:rPr sz="1800" b="1" baseline="-25000">
                <a:latin typeface="Arial" panose="020B0604020202020204" pitchFamily="34" charset="0"/>
              </a:rPr>
              <a:t>2</a:t>
            </a:r>
            <a:endParaRPr sz="1800" b="1" baseline="-25000">
              <a:latin typeface="Arial" panose="020B0604020202020204" pitchFamily="34" charset="0"/>
            </a:endParaRPr>
          </a:p>
        </p:txBody>
      </p:sp>
      <p:sp>
        <p:nvSpPr>
          <p:cNvPr id="64525" name="Rectangles 64524"/>
          <p:cNvSpPr/>
          <p:nvPr/>
        </p:nvSpPr>
        <p:spPr>
          <a:xfrm>
            <a:off x="5943600" y="4648200"/>
            <a:ext cx="307975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l-GR" altLang="x-none" sz="1800" b="1" dirty="0">
                <a:latin typeface="Arial" panose="020B0604020202020204" pitchFamily="34" charset="0"/>
              </a:rPr>
              <a:t>θ</a:t>
            </a:r>
            <a:endParaRPr sz="18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s 65537"/>
          <p:cNvSpPr/>
          <p:nvPr/>
        </p:nvSpPr>
        <p:spPr>
          <a:xfrm>
            <a:off x="914400" y="990600"/>
            <a:ext cx="7772400" cy="4602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sz="2800" b="1">
                <a:latin typeface="Arial" panose="020B0604020202020204" pitchFamily="34" charset="0"/>
              </a:rPr>
              <a:t>Computing parameter values</a:t>
            </a:r>
            <a:endParaRPr sz="2800" b="1">
              <a:latin typeface="Arial" panose="020B0604020202020204" pitchFamily="34" charset="0"/>
            </a:endParaRPr>
          </a:p>
          <a:p>
            <a:pPr algn="ctr"/>
            <a:endParaRPr sz="2400">
              <a:latin typeface="Arial" panose="020B0604020202020204" pitchFamily="34" charset="0"/>
            </a:endParaRPr>
          </a:p>
          <a:p>
            <a:pPr algn="ctr"/>
            <a:endParaRPr sz="2400">
              <a:latin typeface="Arial" panose="020B0604020202020204" pitchFamily="34" charset="0"/>
            </a:endParaRPr>
          </a:p>
          <a:p>
            <a:r>
              <a:rPr sz="2000">
                <a:latin typeface="Arial" panose="020B0604020202020204" pitchFamily="34" charset="0"/>
              </a:rPr>
              <a:t> w1 * 0 + w2 * 0  &lt;= </a:t>
            </a:r>
            <a:r>
              <a:rPr lang="el-GR" altLang="x-none" sz="2000" dirty="0">
                <a:latin typeface="Arial" panose="020B0604020202020204" pitchFamily="34" charset="0"/>
              </a:rPr>
              <a:t>θ</a:t>
            </a:r>
            <a:r>
              <a:rPr sz="2000">
                <a:latin typeface="Arial" panose="020B0604020202020204" pitchFamily="34" charset="0"/>
              </a:rPr>
              <a:t> </a:t>
            </a:r>
            <a:r>
              <a:rPr sz="2000">
                <a:latin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l-GR" altLang="x-none" sz="2000" dirty="0">
                <a:latin typeface="Arial" panose="020B0604020202020204" pitchFamily="34" charset="0"/>
              </a:rPr>
              <a:t>θ</a:t>
            </a:r>
            <a:r>
              <a:rPr sz="2000">
                <a:latin typeface="Arial" panose="020B0604020202020204" pitchFamily="34" charset="0"/>
              </a:rPr>
              <a:t> &gt;=  0; since y=0</a:t>
            </a:r>
            <a:endParaRPr sz="2000">
              <a:latin typeface="Arial" panose="020B0604020202020204" pitchFamily="34" charset="0"/>
            </a:endParaRPr>
          </a:p>
          <a:p>
            <a:endParaRPr sz="2000">
              <a:latin typeface="Arial" panose="020B0604020202020204" pitchFamily="34" charset="0"/>
            </a:endParaRPr>
          </a:p>
          <a:p>
            <a:r>
              <a:rPr sz="2000">
                <a:latin typeface="Arial" panose="020B0604020202020204" pitchFamily="34" charset="0"/>
              </a:rPr>
              <a:t> w1 * 0 + w2  * 1  &lt;= </a:t>
            </a:r>
            <a:r>
              <a:rPr lang="el-GR" altLang="x-none" sz="2000" dirty="0">
                <a:latin typeface="Arial" panose="020B0604020202020204" pitchFamily="34" charset="0"/>
              </a:rPr>
              <a:t>θ</a:t>
            </a:r>
            <a:r>
              <a:rPr sz="2000">
                <a:latin typeface="Arial" panose="020B0604020202020204" pitchFamily="34" charset="0"/>
              </a:rPr>
              <a:t> </a:t>
            </a:r>
            <a:r>
              <a:rPr sz="2000">
                <a:latin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sz="2000">
                <a:latin typeface="Arial" panose="020B0604020202020204" pitchFamily="34" charset="0"/>
              </a:rPr>
              <a:t> w2  </a:t>
            </a:r>
            <a:r>
              <a:rPr sz="2000">
                <a:latin typeface="Arial" panose="020B0604020202020204" pitchFamily="34" charset="0"/>
                <a:sym typeface="Wingdings" panose="05000000000000000000" pitchFamily="2" charset="2"/>
              </a:rPr>
              <a:t>&lt;= </a:t>
            </a:r>
            <a:r>
              <a:rPr lang="el-GR" altLang="x-none" sz="2000" dirty="0">
                <a:latin typeface="Arial" panose="020B0604020202020204" pitchFamily="34" charset="0"/>
              </a:rPr>
              <a:t>θ</a:t>
            </a:r>
            <a:r>
              <a:rPr sz="2000">
                <a:latin typeface="Arial" panose="020B0604020202020204" pitchFamily="34" charset="0"/>
              </a:rPr>
              <a:t>; </a:t>
            </a:r>
            <a:r>
              <a:rPr sz="1800">
                <a:latin typeface="Arial" panose="020B0604020202020204" pitchFamily="34" charset="0"/>
              </a:rPr>
              <a:t>since y=0</a:t>
            </a:r>
            <a:endParaRPr sz="2000">
              <a:latin typeface="Arial" panose="020B0604020202020204" pitchFamily="34" charset="0"/>
            </a:endParaRPr>
          </a:p>
          <a:p>
            <a:endParaRPr sz="2000">
              <a:latin typeface="Arial" panose="020B0604020202020204" pitchFamily="34" charset="0"/>
            </a:endParaRPr>
          </a:p>
          <a:p>
            <a:r>
              <a:rPr sz="2000">
                <a:latin typeface="Arial" panose="020B0604020202020204" pitchFamily="34" charset="0"/>
              </a:rPr>
              <a:t> w1 * 1 + w2 * 0  &lt;= </a:t>
            </a:r>
            <a:r>
              <a:rPr lang="el-GR" altLang="x-none" sz="2000" dirty="0">
                <a:latin typeface="Arial" panose="020B0604020202020204" pitchFamily="34" charset="0"/>
              </a:rPr>
              <a:t>θ</a:t>
            </a:r>
            <a:r>
              <a:rPr sz="2000">
                <a:latin typeface="Arial" panose="020B0604020202020204" pitchFamily="34" charset="0"/>
              </a:rPr>
              <a:t> </a:t>
            </a:r>
            <a:r>
              <a:rPr sz="2000">
                <a:latin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sz="2000">
                <a:latin typeface="Arial" panose="020B0604020202020204" pitchFamily="34" charset="0"/>
              </a:rPr>
              <a:t> w1  &lt;= </a:t>
            </a:r>
            <a:r>
              <a:rPr lang="el-GR" altLang="x-none" sz="2000" dirty="0">
                <a:latin typeface="Arial" panose="020B0604020202020204" pitchFamily="34" charset="0"/>
              </a:rPr>
              <a:t>θ</a:t>
            </a:r>
            <a:r>
              <a:rPr sz="2000">
                <a:latin typeface="Arial" panose="020B0604020202020204" pitchFamily="34" charset="0"/>
              </a:rPr>
              <a:t>; since y=0</a:t>
            </a:r>
            <a:endParaRPr sz="2000">
              <a:latin typeface="Arial" panose="020B0604020202020204" pitchFamily="34" charset="0"/>
            </a:endParaRPr>
          </a:p>
          <a:p>
            <a:endParaRPr sz="2000">
              <a:latin typeface="Arial" panose="020B0604020202020204" pitchFamily="34" charset="0"/>
            </a:endParaRPr>
          </a:p>
          <a:p>
            <a:r>
              <a:rPr sz="2000">
                <a:latin typeface="Arial" panose="020B0604020202020204" pitchFamily="34" charset="0"/>
              </a:rPr>
              <a:t> w1 * 1 + w2  *1 &gt; </a:t>
            </a:r>
            <a:r>
              <a:rPr lang="el-GR" altLang="x-none" sz="2000" dirty="0">
                <a:latin typeface="Arial" panose="020B0604020202020204" pitchFamily="34" charset="0"/>
              </a:rPr>
              <a:t>θ</a:t>
            </a:r>
            <a:r>
              <a:rPr sz="2000">
                <a:latin typeface="Arial" panose="020B0604020202020204" pitchFamily="34" charset="0"/>
              </a:rPr>
              <a:t> </a:t>
            </a:r>
            <a:r>
              <a:rPr sz="2000">
                <a:latin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sz="2000">
                <a:latin typeface="Arial" panose="020B0604020202020204" pitchFamily="34" charset="0"/>
              </a:rPr>
              <a:t>w1 + w2 &gt; </a:t>
            </a:r>
            <a:r>
              <a:rPr lang="el-GR" altLang="x-none" sz="2000" dirty="0">
                <a:latin typeface="Arial" panose="020B0604020202020204" pitchFamily="34" charset="0"/>
              </a:rPr>
              <a:t>θ</a:t>
            </a:r>
            <a:r>
              <a:rPr sz="2000">
                <a:latin typeface="Arial" panose="020B0604020202020204" pitchFamily="34" charset="0"/>
              </a:rPr>
              <a:t>; since y=1</a:t>
            </a:r>
            <a:endParaRPr sz="2000">
              <a:latin typeface="Arial" panose="020B0604020202020204" pitchFamily="34" charset="0"/>
            </a:endParaRPr>
          </a:p>
          <a:p>
            <a:r>
              <a:rPr sz="2000">
                <a:latin typeface="Arial" panose="020B0604020202020204" pitchFamily="34" charset="0"/>
              </a:rPr>
              <a:t>		w1 = w2 =  = 0.5</a:t>
            </a:r>
            <a:endParaRPr sz="2000">
              <a:latin typeface="Arial" panose="020B0604020202020204" pitchFamily="34" charset="0"/>
            </a:endParaRPr>
          </a:p>
          <a:p>
            <a:endParaRPr sz="2000">
              <a:latin typeface="Arial" panose="020B0604020202020204" pitchFamily="34" charset="0"/>
            </a:endParaRPr>
          </a:p>
          <a:p>
            <a:r>
              <a:rPr sz="2000">
                <a:latin typeface="Arial" panose="020B0604020202020204" pitchFamily="34" charset="0"/>
              </a:rPr>
              <a:t>satisfy these inequalities and find parameters to be used for computing AND function.</a:t>
            </a:r>
            <a:endParaRPr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s 66561"/>
          <p:cNvSpPr/>
          <p:nvPr/>
        </p:nvSpPr>
        <p:spPr>
          <a:xfrm>
            <a:off x="609600" y="685800"/>
            <a:ext cx="7924800" cy="2770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sz="3200" b="1">
                <a:latin typeface="Arial" panose="020B0604020202020204" pitchFamily="34" charset="0"/>
              </a:rPr>
              <a:t>Other Boolean functions</a:t>
            </a:r>
            <a:endParaRPr sz="3200" b="1">
              <a:latin typeface="Arial" panose="020B0604020202020204" pitchFamily="34" charset="0"/>
            </a:endParaRPr>
          </a:p>
          <a:p>
            <a:pPr algn="ctr"/>
            <a:endParaRPr sz="2400" b="1">
              <a:latin typeface="Arial" panose="020B0604020202020204" pitchFamily="34" charset="0"/>
            </a:endParaRPr>
          </a:p>
          <a:p>
            <a:pPr>
              <a:buChar char="•"/>
            </a:pPr>
            <a:r>
              <a:rPr sz="2400" b="1">
                <a:latin typeface="Arial" panose="020B0604020202020204" pitchFamily="34" charset="0"/>
              </a:rPr>
              <a:t> OR can be computed using values of w1 = w2 = 1 	and  = 0.5</a:t>
            </a:r>
            <a:endParaRPr sz="2400" b="1">
              <a:latin typeface="Arial" panose="020B0604020202020204" pitchFamily="34" charset="0"/>
            </a:endParaRPr>
          </a:p>
          <a:p>
            <a:endParaRPr sz="2400" b="1">
              <a:latin typeface="Arial" panose="020B0604020202020204" pitchFamily="34" charset="0"/>
            </a:endParaRPr>
          </a:p>
          <a:p>
            <a:pPr>
              <a:buChar char="•"/>
            </a:pPr>
            <a:r>
              <a:rPr sz="2400" b="1">
                <a:latin typeface="Arial" panose="020B0604020202020204" pitchFamily="34" charset="0"/>
              </a:rPr>
              <a:t> XOR function gives rise to the following 	inequalities:</a:t>
            </a:r>
            <a:endParaRPr sz="2400" b="1">
              <a:latin typeface="Arial" panose="020B0604020202020204" pitchFamily="34" charset="0"/>
            </a:endParaRPr>
          </a:p>
        </p:txBody>
      </p:sp>
      <p:sp>
        <p:nvSpPr>
          <p:cNvPr id="66563" name="Rectangles 66562"/>
          <p:cNvSpPr/>
          <p:nvPr/>
        </p:nvSpPr>
        <p:spPr>
          <a:xfrm>
            <a:off x="838200" y="3429000"/>
            <a:ext cx="7010400" cy="283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1800">
                <a:latin typeface="Arial" panose="020B0604020202020204" pitchFamily="34" charset="0"/>
              </a:rPr>
              <a:t>w1 * 0 + w2 * 0  &lt;= </a:t>
            </a:r>
            <a:r>
              <a:rPr lang="el-GR" altLang="x-none" sz="1800" dirty="0">
                <a:latin typeface="Arial" panose="020B0604020202020204" pitchFamily="34" charset="0"/>
              </a:rPr>
              <a:t>θ</a:t>
            </a:r>
            <a:r>
              <a:rPr sz="1800">
                <a:latin typeface="Arial" panose="020B0604020202020204" pitchFamily="34" charset="0"/>
              </a:rPr>
              <a:t> </a:t>
            </a:r>
            <a:r>
              <a:rPr sz="1800">
                <a:latin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l-GR" altLang="x-none" sz="1800" dirty="0">
                <a:latin typeface="Arial" panose="020B0604020202020204" pitchFamily="34" charset="0"/>
              </a:rPr>
              <a:t>θ</a:t>
            </a:r>
            <a:r>
              <a:rPr sz="1800">
                <a:latin typeface="Arial" panose="020B0604020202020204" pitchFamily="34" charset="0"/>
              </a:rPr>
              <a:t> &gt;=  0</a:t>
            </a:r>
            <a:endParaRPr sz="1800">
              <a:latin typeface="Arial" panose="020B0604020202020204" pitchFamily="34" charset="0"/>
            </a:endParaRPr>
          </a:p>
          <a:p>
            <a:endParaRPr sz="1800">
              <a:latin typeface="Arial" panose="020B0604020202020204" pitchFamily="34" charset="0"/>
            </a:endParaRPr>
          </a:p>
          <a:p>
            <a:r>
              <a:rPr sz="1800">
                <a:latin typeface="Arial" panose="020B0604020202020204" pitchFamily="34" charset="0"/>
              </a:rPr>
              <a:t> w1 * 0 + w2  * 1  &gt; </a:t>
            </a:r>
            <a:r>
              <a:rPr lang="el-GR" altLang="x-none" sz="1800" dirty="0">
                <a:latin typeface="Arial" panose="020B0604020202020204" pitchFamily="34" charset="0"/>
              </a:rPr>
              <a:t>θ</a:t>
            </a:r>
            <a:r>
              <a:rPr sz="1800">
                <a:latin typeface="Arial" panose="020B0604020202020204" pitchFamily="34" charset="0"/>
              </a:rPr>
              <a:t> </a:t>
            </a:r>
            <a:r>
              <a:rPr sz="1800">
                <a:latin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sz="1800">
                <a:latin typeface="Arial" panose="020B0604020202020204" pitchFamily="34" charset="0"/>
              </a:rPr>
              <a:t> w2  </a:t>
            </a:r>
            <a:r>
              <a:rPr sz="1800">
                <a:latin typeface="Arial" panose="020B0604020202020204" pitchFamily="34" charset="0"/>
                <a:sym typeface="Wingdings" panose="05000000000000000000" pitchFamily="2" charset="2"/>
              </a:rPr>
              <a:t>&gt; </a:t>
            </a:r>
            <a:r>
              <a:rPr lang="el-GR" altLang="x-none" sz="1800" dirty="0">
                <a:latin typeface="Arial" panose="020B0604020202020204" pitchFamily="34" charset="0"/>
              </a:rPr>
              <a:t>θ</a:t>
            </a:r>
            <a:endParaRPr sz="1800">
              <a:latin typeface="Arial" panose="020B0604020202020204" pitchFamily="34" charset="0"/>
            </a:endParaRPr>
          </a:p>
          <a:p>
            <a:endParaRPr sz="1800">
              <a:latin typeface="Arial" panose="020B0604020202020204" pitchFamily="34" charset="0"/>
            </a:endParaRPr>
          </a:p>
          <a:p>
            <a:r>
              <a:rPr sz="1800">
                <a:latin typeface="Arial" panose="020B0604020202020204" pitchFamily="34" charset="0"/>
              </a:rPr>
              <a:t> w1 * 1 + w2 * 0  &gt; </a:t>
            </a:r>
            <a:r>
              <a:rPr lang="el-GR" altLang="x-none" sz="1800" dirty="0">
                <a:latin typeface="Arial" panose="020B0604020202020204" pitchFamily="34" charset="0"/>
              </a:rPr>
              <a:t>θ</a:t>
            </a:r>
            <a:r>
              <a:rPr sz="1800">
                <a:latin typeface="Arial" panose="020B0604020202020204" pitchFamily="34" charset="0"/>
              </a:rPr>
              <a:t> </a:t>
            </a:r>
            <a:r>
              <a:rPr sz="1800">
                <a:latin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sz="1800">
                <a:latin typeface="Arial" panose="020B0604020202020204" pitchFamily="34" charset="0"/>
              </a:rPr>
              <a:t> w1  &gt; </a:t>
            </a:r>
            <a:r>
              <a:rPr lang="el-GR" altLang="x-none" sz="1800" dirty="0">
                <a:latin typeface="Arial" panose="020B0604020202020204" pitchFamily="34" charset="0"/>
              </a:rPr>
              <a:t>θ</a:t>
            </a:r>
            <a:endParaRPr sz="1800">
              <a:latin typeface="Arial" panose="020B0604020202020204" pitchFamily="34" charset="0"/>
            </a:endParaRPr>
          </a:p>
          <a:p>
            <a:endParaRPr sz="1800">
              <a:latin typeface="Arial" panose="020B0604020202020204" pitchFamily="34" charset="0"/>
            </a:endParaRPr>
          </a:p>
          <a:p>
            <a:r>
              <a:rPr sz="1800">
                <a:latin typeface="Arial" panose="020B0604020202020204" pitchFamily="34" charset="0"/>
              </a:rPr>
              <a:t> w1 * 1 + w2  *1 &lt;= </a:t>
            </a:r>
            <a:r>
              <a:rPr lang="el-GR" altLang="x-none" sz="1800" dirty="0">
                <a:latin typeface="Arial" panose="020B0604020202020204" pitchFamily="34" charset="0"/>
              </a:rPr>
              <a:t>θ</a:t>
            </a:r>
            <a:r>
              <a:rPr sz="1800">
                <a:latin typeface="Arial" panose="020B0604020202020204" pitchFamily="34" charset="0"/>
              </a:rPr>
              <a:t> </a:t>
            </a:r>
            <a:r>
              <a:rPr sz="1800">
                <a:latin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sz="1800">
                <a:latin typeface="Arial" panose="020B0604020202020204" pitchFamily="34" charset="0"/>
              </a:rPr>
              <a:t>w1 + w2 &lt;= </a:t>
            </a:r>
            <a:r>
              <a:rPr lang="el-GR" altLang="x-none" sz="1800" dirty="0">
                <a:latin typeface="Arial" panose="020B0604020202020204" pitchFamily="34" charset="0"/>
              </a:rPr>
              <a:t>θ</a:t>
            </a:r>
            <a:endParaRPr sz="1800">
              <a:latin typeface="Arial" panose="020B0604020202020204" pitchFamily="34" charset="0"/>
            </a:endParaRPr>
          </a:p>
          <a:p>
            <a:endParaRPr sz="1800">
              <a:latin typeface="Arial" panose="020B0604020202020204" pitchFamily="34" charset="0"/>
            </a:endParaRPr>
          </a:p>
          <a:p>
            <a:r>
              <a:rPr sz="1800">
                <a:latin typeface="Arial" panose="020B0604020202020204" pitchFamily="34" charset="0"/>
              </a:rPr>
              <a:t> No set of parameter values satisfy these inequalities.</a:t>
            </a:r>
            <a:endParaRPr sz="1800">
              <a:latin typeface="Arial" panose="020B0604020202020204" pitchFamily="34" charset="0"/>
            </a:endParaRPr>
          </a:p>
          <a:p>
            <a:endParaRPr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s 67585"/>
          <p:cNvSpPr/>
          <p:nvPr/>
        </p:nvSpPr>
        <p:spPr>
          <a:xfrm>
            <a:off x="762000" y="1049338"/>
            <a:ext cx="7848600" cy="5327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algn="ctr">
              <a:buNone/>
            </a:pPr>
            <a:r>
              <a:rPr sz="2800" b="1">
                <a:latin typeface="Arial" panose="020B0604020202020204" pitchFamily="34" charset="0"/>
              </a:rPr>
              <a:t>Threshold functions</a:t>
            </a:r>
            <a:endParaRPr sz="2800" b="1">
              <a:latin typeface="Arial" panose="020B0604020202020204" pitchFamily="34" charset="0"/>
            </a:endParaRPr>
          </a:p>
          <a:p>
            <a:pPr marL="342900" indent="-342900" algn="ctr">
              <a:buNone/>
            </a:pPr>
            <a:endParaRPr sz="2800" b="1">
              <a:latin typeface="Arial" panose="020B0604020202020204" pitchFamily="34" charset="0"/>
            </a:endParaRPr>
          </a:p>
          <a:p>
            <a:pPr marL="342900" indent="-342900">
              <a:buNone/>
            </a:pPr>
            <a:r>
              <a:rPr sz="2400" b="1">
                <a:latin typeface="Arial" panose="020B0604020202020204" pitchFamily="34" charset="0"/>
              </a:rPr>
              <a:t>n 	</a:t>
            </a:r>
            <a:r>
              <a:rPr sz="2000" b="1">
                <a:latin typeface="Arial" panose="020B0604020202020204" pitchFamily="34" charset="0"/>
              </a:rPr>
              <a:t># Boolean functions (2^2^n)</a:t>
            </a:r>
            <a:r>
              <a:rPr sz="2400" b="1">
                <a:latin typeface="Arial" panose="020B0604020202020204" pitchFamily="34" charset="0"/>
              </a:rPr>
              <a:t> </a:t>
            </a:r>
            <a:r>
              <a:rPr sz="2000" b="1">
                <a:latin typeface="Arial" panose="020B0604020202020204" pitchFamily="34" charset="0"/>
              </a:rPr>
              <a:t>#Threshold Functions (2</a:t>
            </a:r>
            <a:r>
              <a:rPr sz="2000" b="1" baseline="30000">
                <a:latin typeface="Arial" panose="020B0604020202020204" pitchFamily="34" charset="0"/>
              </a:rPr>
              <a:t>n2</a:t>
            </a:r>
            <a:r>
              <a:rPr sz="2000" b="1">
                <a:latin typeface="Arial" panose="020B0604020202020204" pitchFamily="34" charset="0"/>
              </a:rPr>
              <a:t>)</a:t>
            </a:r>
            <a:endParaRPr sz="2000" b="1" baseline="30000">
              <a:latin typeface="Arial" panose="020B0604020202020204" pitchFamily="34" charset="0"/>
            </a:endParaRPr>
          </a:p>
          <a:p>
            <a:pPr marL="342900" indent="-342900">
              <a:buNone/>
            </a:pPr>
            <a:r>
              <a:rPr sz="2400" b="1">
                <a:latin typeface="Arial" panose="020B0604020202020204" pitchFamily="34" charset="0"/>
              </a:rPr>
              <a:t>1 		4	 			4</a:t>
            </a:r>
            <a:endParaRPr sz="2400" b="1">
              <a:latin typeface="Arial" panose="020B0604020202020204" pitchFamily="34" charset="0"/>
            </a:endParaRPr>
          </a:p>
          <a:p>
            <a:pPr marL="342900" indent="-342900">
              <a:buNone/>
            </a:pPr>
            <a:r>
              <a:rPr sz="2400" b="1">
                <a:latin typeface="Arial" panose="020B0604020202020204" pitchFamily="34" charset="0"/>
              </a:rPr>
              <a:t>2 		16 				14</a:t>
            </a:r>
            <a:endParaRPr sz="2400" b="1">
              <a:latin typeface="Arial" panose="020B0604020202020204" pitchFamily="34" charset="0"/>
            </a:endParaRPr>
          </a:p>
          <a:p>
            <a:pPr marL="342900" indent="-342900">
              <a:buNone/>
            </a:pPr>
            <a:r>
              <a:rPr sz="2400" b="1">
                <a:latin typeface="Arial" panose="020B0604020202020204" pitchFamily="34" charset="0"/>
              </a:rPr>
              <a:t>3 		256 				128</a:t>
            </a:r>
            <a:endParaRPr sz="2400" b="1">
              <a:latin typeface="Arial" panose="020B0604020202020204" pitchFamily="34" charset="0"/>
            </a:endParaRPr>
          </a:p>
          <a:p>
            <a:pPr marL="342900" indent="-342900">
              <a:buAutoNum type="arabicPlain" startAt="4"/>
            </a:pPr>
            <a:r>
              <a:rPr sz="2400" b="1">
                <a:latin typeface="Arial" panose="020B0604020202020204" pitchFamily="34" charset="0"/>
              </a:rPr>
              <a:t>      64K 				1008</a:t>
            </a:r>
            <a:endParaRPr sz="2400" b="1">
              <a:latin typeface="Arial" panose="020B0604020202020204" pitchFamily="34" charset="0"/>
            </a:endParaRPr>
          </a:p>
          <a:p>
            <a:pPr marL="342900" indent="-342900">
              <a:buAutoNum type="arabicPlain" startAt="4"/>
            </a:pPr>
            <a:endParaRPr sz="2400" b="1">
              <a:latin typeface="Arial" panose="020B0604020202020204" pitchFamily="34" charset="0"/>
            </a:endParaRPr>
          </a:p>
          <a:p>
            <a:pPr marL="342900" indent="-342900">
              <a:buChar char="•"/>
            </a:pPr>
            <a:r>
              <a:rPr sz="2400" b="1">
                <a:latin typeface="Arial" panose="020B0604020202020204" pitchFamily="34" charset="0"/>
              </a:rPr>
              <a:t> Functions computable by </a:t>
            </a:r>
            <a:r>
              <a:rPr sz="2400" b="1" err="1">
                <a:latin typeface="Arial" panose="020B0604020202020204" pitchFamily="34" charset="0"/>
              </a:rPr>
              <a:t>perceptrons</a:t>
            </a:r>
            <a:r>
              <a:rPr sz="2400" b="1">
                <a:latin typeface="Arial" panose="020B0604020202020204" pitchFamily="34" charset="0"/>
              </a:rPr>
              <a:t> - threshold 	functions</a:t>
            </a:r>
            <a:endParaRPr sz="2400" b="1">
              <a:latin typeface="Arial" panose="020B0604020202020204" pitchFamily="34" charset="0"/>
            </a:endParaRPr>
          </a:p>
          <a:p>
            <a:pPr marL="342900" indent="-342900">
              <a:buChar char="•"/>
            </a:pPr>
            <a:r>
              <a:rPr sz="2400" b="1">
                <a:latin typeface="Arial" panose="020B0604020202020204" pitchFamily="34" charset="0"/>
              </a:rPr>
              <a:t> #TF becomes negligibly small for larger values of 	#BF.</a:t>
            </a:r>
            <a:endParaRPr sz="2400" b="1">
              <a:latin typeface="Arial" panose="020B0604020202020204" pitchFamily="34" charset="0"/>
            </a:endParaRPr>
          </a:p>
          <a:p>
            <a:pPr marL="342900" indent="-342900">
              <a:buChar char="•"/>
            </a:pPr>
            <a:r>
              <a:rPr sz="2400" b="1">
                <a:latin typeface="Arial" panose="020B0604020202020204" pitchFamily="34" charset="0"/>
              </a:rPr>
              <a:t> For n=2, all functions except XOR and XNOR are 	computable.</a:t>
            </a:r>
            <a:endParaRPr sz="24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Title 48129"/>
          <p:cNvSpPr>
            <a:spLocks noGrp="1"/>
          </p:cNvSpPr>
          <p:nvPr>
            <p:ph type="title"/>
          </p:nvPr>
        </p:nvSpPr>
        <p:spPr>
          <a:xfrm>
            <a:off x="1000125" y="241300"/>
            <a:ext cx="7010400" cy="1085850"/>
          </a:xfrm>
          <a:ln/>
        </p:spPr>
        <p:txBody>
          <a:bodyPr anchor="ctr" anchorCtr="0"/>
          <a:p>
            <a:r>
              <a:rPr sz="3200">
                <a:latin typeface="Sylfaen" pitchFamily="18" charset="0"/>
              </a:rPr>
              <a:t>Brain : a computational machine?</a:t>
            </a:r>
            <a:endParaRPr>
              <a:latin typeface="Sylfaen" pitchFamily="18" charset="0"/>
            </a:endParaRPr>
          </a:p>
        </p:txBody>
      </p:sp>
      <p:sp>
        <p:nvSpPr>
          <p:cNvPr id="48131" name="Text Placeholder 48130"/>
          <p:cNvSpPr>
            <a:spLocks noGrp="1"/>
          </p:cNvSpPr>
          <p:nvPr>
            <p:ph type="body" idx="1"/>
          </p:nvPr>
        </p:nvSpPr>
        <p:spPr>
          <a:xfrm>
            <a:off x="539750" y="1316038"/>
            <a:ext cx="8001000" cy="4629150"/>
          </a:xfrm>
          <a:ln/>
        </p:spPr>
        <p:txBody>
          <a:bodyPr/>
          <a:p>
            <a:pPr>
              <a:lnSpc>
                <a:spcPct val="90000"/>
              </a:lnSpc>
              <a:buNone/>
            </a:pPr>
            <a:r>
              <a:rPr sz="2800">
                <a:latin typeface="Sylfaen" pitchFamily="18" charset="0"/>
              </a:rPr>
              <a:t>Information processing: brains </a:t>
            </a:r>
            <a:r>
              <a:rPr sz="2800" err="1">
                <a:latin typeface="Sylfaen" pitchFamily="18" charset="0"/>
              </a:rPr>
              <a:t>vs</a:t>
            </a:r>
            <a:r>
              <a:rPr sz="2800">
                <a:latin typeface="Sylfaen" pitchFamily="18" charset="0"/>
              </a:rPr>
              <a:t> computers</a:t>
            </a:r>
            <a:endParaRPr sz="2800">
              <a:latin typeface="Sylfae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sz="2800">
                <a:latin typeface="Sylfaen" pitchFamily="18" charset="0"/>
              </a:rPr>
              <a:t>brains better at perception / cognition</a:t>
            </a:r>
            <a:endParaRPr sz="2800">
              <a:latin typeface="Sylfae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sz="2800">
                <a:latin typeface="Sylfaen" pitchFamily="18" charset="0"/>
              </a:rPr>
              <a:t>slower at numerical calculations</a:t>
            </a:r>
            <a:endParaRPr sz="2800">
              <a:latin typeface="Sylfae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sz="2800">
                <a:latin typeface="Sylfaen" pitchFamily="18" charset="0"/>
              </a:rPr>
              <a:t>parallel and distributed Processing</a:t>
            </a:r>
            <a:endParaRPr sz="2800">
              <a:latin typeface="Sylfaen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sz="2800">
                <a:latin typeface="Sylfaen" pitchFamily="18" charset="0"/>
              </a:rPr>
              <a:t>associative memory		</a:t>
            </a:r>
            <a:endParaRPr sz="2800">
              <a:latin typeface="Sylfaen" pitchFamily="18" charset="0"/>
            </a:endParaRPr>
          </a:p>
          <a:p>
            <a:pPr>
              <a:lnSpc>
                <a:spcPct val="90000"/>
              </a:lnSpc>
              <a:buNone/>
            </a:pPr>
            <a:endParaRPr sz="2800"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Title 68609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0000" tIns="46800" rIns="90000" bIns="46800" anchor="ctr" anchorCtr="0"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x-none"/>
              <a:t>Concept of Hyper-planes</a:t>
            </a:r>
            <a:endParaRPr lang="en-GB" altLang="x-none"/>
          </a:p>
        </p:txBody>
      </p:sp>
      <p:sp>
        <p:nvSpPr>
          <p:cNvPr id="68611" name="Text Placeholder 68610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3988" cy="4116388"/>
          </a:xfrm>
          <a:ln/>
        </p:spPr>
        <p:txBody>
          <a:bodyPr wrap="square" lIns="90000" tIns="46800" rIns="90000" bIns="46800" anchor="t" anchorCtr="0"/>
          <a:p>
            <a:pPr marL="341630" indent="-34163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/>
              <a:t>∑ w</a:t>
            </a:r>
            <a:r>
              <a:rPr lang="en-GB" altLang="x-none" baseline="-25000"/>
              <a:t>i</a:t>
            </a:r>
            <a:r>
              <a:rPr lang="en-GB" altLang="x-none"/>
              <a:t>x</a:t>
            </a:r>
            <a:r>
              <a:rPr lang="en-GB" altLang="x-none" baseline="-25000"/>
              <a:t>i </a:t>
            </a:r>
            <a:r>
              <a:rPr lang="en-GB" altLang="x-none"/>
              <a:t>= θ  defines a linear surface in the (W,θ) space, where W=&lt;w</a:t>
            </a:r>
            <a:r>
              <a:rPr lang="en-GB" altLang="x-none" baseline="-25000"/>
              <a:t>1</a:t>
            </a:r>
            <a:r>
              <a:rPr lang="en-GB" altLang="x-none"/>
              <a:t>,w</a:t>
            </a:r>
            <a:r>
              <a:rPr lang="en-GB" altLang="x-none" baseline="-25000"/>
              <a:t>2</a:t>
            </a:r>
            <a:r>
              <a:rPr lang="en-GB" altLang="x-none"/>
              <a:t>,w</a:t>
            </a:r>
            <a:r>
              <a:rPr lang="en-GB" altLang="x-none" baseline="-25000"/>
              <a:t>3</a:t>
            </a:r>
            <a:r>
              <a:rPr lang="en-GB" altLang="x-none"/>
              <a:t>,…,w</a:t>
            </a:r>
            <a:r>
              <a:rPr lang="en-GB" altLang="x-none" baseline="-25000"/>
              <a:t>n</a:t>
            </a:r>
            <a:r>
              <a:rPr lang="en-GB" altLang="x-none"/>
              <a:t>&gt; is an n-dimensional vector.</a:t>
            </a:r>
            <a:endParaRPr lang="en-GB" altLang="x-none"/>
          </a:p>
          <a:p>
            <a:pPr marL="341630" indent="-34163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/>
              <a:t>A point in this (W,θ) space </a:t>
            </a:r>
            <a:endParaRPr lang="en-GB" altLang="x-none"/>
          </a:p>
          <a:p>
            <a:pPr marL="341630" indent="-341630" defTabSz="45720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/>
              <a:t>   defines a perceptron.</a:t>
            </a:r>
            <a:endParaRPr lang="en-GB" altLang="x-none"/>
          </a:p>
        </p:txBody>
      </p:sp>
      <p:sp>
        <p:nvSpPr>
          <p:cNvPr id="68612" name="Rounded Rectangle 68611"/>
          <p:cNvSpPr/>
          <p:nvPr/>
        </p:nvSpPr>
        <p:spPr>
          <a:xfrm>
            <a:off x="6475413" y="3062288"/>
            <a:ext cx="298450" cy="366712"/>
          </a:xfrm>
          <a:prstGeom prst="roundRect">
            <a:avLst>
              <a:gd name="adj" fmla="val 528"/>
            </a:avLst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defTabSz="914400"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x-none" sz="2400"/>
              <a:t>y</a:t>
            </a:r>
            <a:endParaRPr lang="en-GB" altLang="x-none" sz="2400"/>
          </a:p>
        </p:txBody>
      </p:sp>
      <p:sp>
        <p:nvSpPr>
          <p:cNvPr id="68613" name="Rounded Rectangle 68612"/>
          <p:cNvSpPr/>
          <p:nvPr/>
        </p:nvSpPr>
        <p:spPr>
          <a:xfrm>
            <a:off x="4129088" y="5768975"/>
            <a:ext cx="382587" cy="366713"/>
          </a:xfrm>
          <a:prstGeom prst="roundRect">
            <a:avLst>
              <a:gd name="adj" fmla="val 431"/>
            </a:avLst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defTabSz="914400"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x-none" sz="2400"/>
              <a:t>x</a:t>
            </a:r>
            <a:r>
              <a:rPr lang="en-GB" altLang="x-none" sz="2400" baseline="-25000"/>
              <a:t>1</a:t>
            </a:r>
            <a:endParaRPr lang="en-GB" altLang="x-none" sz="2400" baseline="-25000"/>
          </a:p>
        </p:txBody>
      </p:sp>
      <p:grpSp>
        <p:nvGrpSpPr>
          <p:cNvPr id="68614" name="Group 68613"/>
          <p:cNvGrpSpPr/>
          <p:nvPr/>
        </p:nvGrpSpPr>
        <p:grpSpPr>
          <a:xfrm>
            <a:off x="4433888" y="3254375"/>
            <a:ext cx="4175125" cy="2916238"/>
            <a:chOff x="2793" y="2050"/>
            <a:chExt cx="2630" cy="1837"/>
          </a:xfrm>
        </p:grpSpPr>
        <p:sp>
          <p:nvSpPr>
            <p:cNvPr id="68615" name="Oval 68614"/>
            <p:cNvSpPr/>
            <p:nvPr/>
          </p:nvSpPr>
          <p:spPr>
            <a:xfrm>
              <a:off x="3513" y="2290"/>
              <a:ext cx="912" cy="480"/>
            </a:xfrm>
            <a:prstGeom prst="ellipse">
              <a:avLst/>
            </a:prstGeom>
            <a:solidFill>
              <a:srgbClr val="BBE0E3"/>
            </a:solidFill>
            <a:ln w="936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68616" name="Straight Connector 68615"/>
            <p:cNvSpPr/>
            <p:nvPr/>
          </p:nvSpPr>
          <p:spPr>
            <a:xfrm>
              <a:off x="3993" y="2050"/>
              <a:ext cx="1" cy="480"/>
            </a:xfrm>
            <a:prstGeom prst="line">
              <a:avLst/>
            </a:prstGeom>
            <a:ln w="936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17" name="Straight Connector 68616"/>
            <p:cNvSpPr/>
            <p:nvPr/>
          </p:nvSpPr>
          <p:spPr>
            <a:xfrm>
              <a:off x="3993" y="2530"/>
              <a:ext cx="672" cy="1"/>
            </a:xfrm>
            <a:prstGeom prst="line">
              <a:avLst/>
            </a:prstGeom>
            <a:ln w="936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18" name="Straight Connector 68617"/>
            <p:cNvSpPr/>
            <p:nvPr/>
          </p:nvSpPr>
          <p:spPr>
            <a:xfrm flipV="1">
              <a:off x="2793" y="2529"/>
              <a:ext cx="1200" cy="1058"/>
            </a:xfrm>
            <a:prstGeom prst="line">
              <a:avLst/>
            </a:prstGeom>
            <a:ln w="936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8619" name="Straight Connector 68618"/>
            <p:cNvSpPr/>
            <p:nvPr/>
          </p:nvSpPr>
          <p:spPr>
            <a:xfrm flipV="1">
              <a:off x="3321" y="2529"/>
              <a:ext cx="672" cy="1058"/>
            </a:xfrm>
            <a:prstGeom prst="line">
              <a:avLst/>
            </a:prstGeom>
            <a:ln w="936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8620" name="Straight Connector 68619"/>
            <p:cNvSpPr/>
            <p:nvPr/>
          </p:nvSpPr>
          <p:spPr>
            <a:xfrm flipV="1">
              <a:off x="3945" y="2529"/>
              <a:ext cx="48" cy="1058"/>
            </a:xfrm>
            <a:prstGeom prst="line">
              <a:avLst/>
            </a:prstGeom>
            <a:ln w="936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8621" name="Straight Connector 68620"/>
            <p:cNvSpPr/>
            <p:nvPr/>
          </p:nvSpPr>
          <p:spPr>
            <a:xfrm flipH="1" flipV="1">
              <a:off x="3992" y="2529"/>
              <a:ext cx="1250" cy="1058"/>
            </a:xfrm>
            <a:prstGeom prst="line">
              <a:avLst/>
            </a:prstGeom>
            <a:ln w="936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8622" name="Rounded Rectangle 68621"/>
            <p:cNvSpPr/>
            <p:nvPr/>
          </p:nvSpPr>
          <p:spPr>
            <a:xfrm>
              <a:off x="4031" y="3129"/>
              <a:ext cx="516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defTabSz="914400"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x-none" sz="2400"/>
                <a:t>.   .   . </a:t>
              </a:r>
              <a:endParaRPr lang="en-GB" altLang="x-none" sz="2400"/>
            </a:p>
          </p:txBody>
        </p:sp>
        <p:sp>
          <p:nvSpPr>
            <p:cNvPr id="68623" name="Rounded Rectangle 68622"/>
            <p:cNvSpPr/>
            <p:nvPr/>
          </p:nvSpPr>
          <p:spPr>
            <a:xfrm>
              <a:off x="4751" y="2409"/>
              <a:ext cx="196" cy="231"/>
            </a:xfrm>
            <a:prstGeom prst="roundRect">
              <a:avLst>
                <a:gd name="adj" fmla="val 509"/>
              </a:avLst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defTabSz="914400"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x-none" sz="2400"/>
                <a:t>θ</a:t>
              </a:r>
              <a:endParaRPr lang="en-GB" altLang="x-none" sz="2400"/>
            </a:p>
          </p:txBody>
        </p:sp>
        <p:sp>
          <p:nvSpPr>
            <p:cNvPr id="68624" name="Rounded Rectangle 68623"/>
            <p:cNvSpPr/>
            <p:nvPr/>
          </p:nvSpPr>
          <p:spPr>
            <a:xfrm>
              <a:off x="2841" y="3010"/>
              <a:ext cx="273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defTabSz="914400"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x-none" sz="2400"/>
                <a:t>w</a:t>
              </a:r>
              <a:r>
                <a:rPr lang="en-GB" altLang="x-none" sz="2400" baseline="-25000"/>
                <a:t>1</a:t>
              </a:r>
              <a:endParaRPr lang="en-GB" altLang="x-none" sz="2400" baseline="-25000"/>
            </a:p>
          </p:txBody>
        </p:sp>
        <p:sp>
          <p:nvSpPr>
            <p:cNvPr id="68625" name="Rounded Rectangle 68624"/>
            <p:cNvSpPr/>
            <p:nvPr/>
          </p:nvSpPr>
          <p:spPr>
            <a:xfrm>
              <a:off x="3311" y="3033"/>
              <a:ext cx="273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defTabSz="914400"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x-none" sz="2400"/>
                <a:t>w</a:t>
              </a:r>
              <a:r>
                <a:rPr lang="en-GB" altLang="x-none" sz="2400" baseline="-25000"/>
                <a:t>2</a:t>
              </a:r>
              <a:endParaRPr lang="en-GB" altLang="x-none" sz="2400" baseline="-25000"/>
            </a:p>
          </p:txBody>
        </p:sp>
        <p:sp>
          <p:nvSpPr>
            <p:cNvPr id="68626" name="Text Box 68625"/>
            <p:cNvSpPr txBox="1"/>
            <p:nvPr/>
          </p:nvSpPr>
          <p:spPr>
            <a:xfrm>
              <a:off x="3705" y="3058"/>
              <a:ext cx="338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defTabSz="914400"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x-none" sz="2400"/>
                <a:t>w</a:t>
              </a:r>
              <a:r>
                <a:rPr lang="en-GB" altLang="x-none" sz="2400" baseline="-25000"/>
                <a:t>3</a:t>
              </a:r>
              <a:endParaRPr lang="en-GB" altLang="x-none" sz="2400" baseline="-25000"/>
            </a:p>
          </p:txBody>
        </p:sp>
        <p:sp>
          <p:nvSpPr>
            <p:cNvPr id="68627" name="Rounded Rectangle 68626"/>
            <p:cNvSpPr/>
            <p:nvPr/>
          </p:nvSpPr>
          <p:spPr>
            <a:xfrm>
              <a:off x="4905" y="3058"/>
              <a:ext cx="273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defTabSz="914400"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x-none" sz="2400"/>
                <a:t>w</a:t>
              </a:r>
              <a:r>
                <a:rPr lang="en-GB" altLang="x-none" sz="2400" baseline="-25000"/>
                <a:t>n</a:t>
              </a:r>
              <a:endParaRPr lang="en-GB" altLang="x-none" sz="2400" baseline="-25000"/>
            </a:p>
          </p:txBody>
        </p:sp>
        <p:sp>
          <p:nvSpPr>
            <p:cNvPr id="68628" name="Rounded Rectangle 68627"/>
            <p:cNvSpPr/>
            <p:nvPr/>
          </p:nvSpPr>
          <p:spPr>
            <a:xfrm>
              <a:off x="3167" y="3657"/>
              <a:ext cx="241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defTabSz="914400"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x-none" sz="2400"/>
                <a:t>x</a:t>
              </a:r>
              <a:r>
                <a:rPr lang="en-GB" altLang="x-none" sz="2400" baseline="-25000"/>
                <a:t>2</a:t>
              </a:r>
              <a:endParaRPr lang="en-GB" altLang="x-none" sz="2400" baseline="-25000"/>
            </a:p>
          </p:txBody>
        </p:sp>
        <p:sp>
          <p:nvSpPr>
            <p:cNvPr id="68629" name="Rounded Rectangle 68628"/>
            <p:cNvSpPr/>
            <p:nvPr/>
          </p:nvSpPr>
          <p:spPr>
            <a:xfrm>
              <a:off x="3839" y="3657"/>
              <a:ext cx="241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defTabSz="914400"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x-none" sz="2400"/>
                <a:t>x</a:t>
              </a:r>
              <a:r>
                <a:rPr lang="en-GB" altLang="x-none" sz="2400" baseline="-25000"/>
                <a:t>3</a:t>
              </a:r>
              <a:endParaRPr lang="en-GB" altLang="x-none" sz="2400" baseline="-25000"/>
            </a:p>
          </p:txBody>
        </p:sp>
        <p:sp>
          <p:nvSpPr>
            <p:cNvPr id="68630" name="Rounded Rectangle 68629"/>
            <p:cNvSpPr/>
            <p:nvPr/>
          </p:nvSpPr>
          <p:spPr>
            <a:xfrm>
              <a:off x="5183" y="3657"/>
              <a:ext cx="241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defTabSz="914400"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x-none" sz="2400"/>
                <a:t>x</a:t>
              </a:r>
              <a:r>
                <a:rPr lang="en-GB" altLang="x-none" sz="2400" baseline="-25000"/>
                <a:t>n</a:t>
              </a:r>
              <a:endParaRPr lang="en-GB" altLang="x-none" sz="2400" baseline="-25000"/>
            </a:p>
          </p:txBody>
        </p: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Title 70657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0000" tIns="46800" rIns="90000" bIns="46800" anchor="ctr" anchorCtr="0"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x-none" err="1"/>
              <a:t>Perceptron</a:t>
            </a:r>
            <a:r>
              <a:rPr lang="en-GB" altLang="x-none"/>
              <a:t> Property</a:t>
            </a:r>
            <a:endParaRPr lang="en-GB" altLang="x-none"/>
          </a:p>
        </p:txBody>
      </p:sp>
      <p:sp>
        <p:nvSpPr>
          <p:cNvPr id="70659" name="Text Placeholder 70658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3988" cy="4116388"/>
          </a:xfrm>
          <a:ln/>
        </p:spPr>
        <p:txBody>
          <a:bodyPr wrap="square" lIns="90000" tIns="46800" rIns="90000" bIns="46800" anchor="t" anchorCtr="0"/>
          <a:p>
            <a:pPr marL="341630" indent="-341630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/>
              <a:t>Two perceptrons may have different parameters but same functional values.</a:t>
            </a:r>
            <a:endParaRPr lang="en-GB" altLang="x-none"/>
          </a:p>
          <a:p>
            <a:pPr marL="341630" indent="-341630" defTabSz="45720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x-none" baseline="-25000"/>
          </a:p>
          <a:p>
            <a:pPr marL="341630" indent="-341630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/>
              <a:t>Example of the simplest perceptron</a:t>
            </a:r>
            <a:endParaRPr lang="en-GB" altLang="x-none"/>
          </a:p>
          <a:p>
            <a:pPr marL="341630" indent="-341630" defTabSz="45720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/>
              <a:t>               w.x&gt;0 gives y=1</a:t>
            </a:r>
            <a:endParaRPr lang="en-GB" altLang="x-none"/>
          </a:p>
          <a:p>
            <a:pPr marL="341630" indent="-341630" defTabSz="45720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/>
              <a:t>		       w.x≤0 gives y=0</a:t>
            </a:r>
            <a:endParaRPr lang="en-GB" altLang="x-none"/>
          </a:p>
          <a:p>
            <a:pPr marL="341630" indent="-341630" defTabSz="45720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/>
              <a:t>   Depending on different values of</a:t>
            </a:r>
            <a:endParaRPr lang="en-GB" altLang="x-none"/>
          </a:p>
          <a:p>
            <a:pPr marL="341630" indent="-341630" defTabSz="45720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/>
              <a:t>   w and θ, four different functions are possible</a:t>
            </a:r>
            <a:endParaRPr lang="en-GB" altLang="x-none"/>
          </a:p>
        </p:txBody>
      </p:sp>
      <p:grpSp>
        <p:nvGrpSpPr>
          <p:cNvPr id="70660" name="Group 70659"/>
          <p:cNvGrpSpPr/>
          <p:nvPr/>
        </p:nvGrpSpPr>
        <p:grpSpPr>
          <a:xfrm>
            <a:off x="7110413" y="3048000"/>
            <a:ext cx="1879600" cy="2782888"/>
            <a:chOff x="4479" y="1920"/>
            <a:chExt cx="1184" cy="1753"/>
          </a:xfrm>
        </p:grpSpPr>
        <p:sp>
          <p:nvSpPr>
            <p:cNvPr id="70661" name="Oval 70660"/>
            <p:cNvSpPr/>
            <p:nvPr/>
          </p:nvSpPr>
          <p:spPr>
            <a:xfrm>
              <a:off x="4479" y="2238"/>
              <a:ext cx="729" cy="423"/>
            </a:xfrm>
            <a:prstGeom prst="ellipse">
              <a:avLst/>
            </a:prstGeom>
            <a:solidFill>
              <a:srgbClr val="BBE0E3"/>
            </a:solidFill>
            <a:ln w="936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70662" name="Straight Connector 70661"/>
            <p:cNvSpPr/>
            <p:nvPr/>
          </p:nvSpPr>
          <p:spPr>
            <a:xfrm>
              <a:off x="4863" y="2027"/>
              <a:ext cx="1" cy="423"/>
            </a:xfrm>
            <a:prstGeom prst="line">
              <a:avLst/>
            </a:prstGeom>
            <a:ln w="936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63" name="Straight Connector 70662"/>
            <p:cNvSpPr/>
            <p:nvPr/>
          </p:nvSpPr>
          <p:spPr>
            <a:xfrm>
              <a:off x="4863" y="2450"/>
              <a:ext cx="537" cy="1"/>
            </a:xfrm>
            <a:prstGeom prst="line">
              <a:avLst/>
            </a:prstGeom>
            <a:ln w="936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64" name="Straight Connector 70663"/>
            <p:cNvSpPr/>
            <p:nvPr/>
          </p:nvSpPr>
          <p:spPr>
            <a:xfrm flipV="1">
              <a:off x="4855" y="2461"/>
              <a:ext cx="1" cy="933"/>
            </a:xfrm>
            <a:prstGeom prst="line">
              <a:avLst/>
            </a:prstGeom>
            <a:ln w="936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665" name="Rounded Rectangle 70664"/>
            <p:cNvSpPr/>
            <p:nvPr/>
          </p:nvSpPr>
          <p:spPr>
            <a:xfrm>
              <a:off x="5468" y="2343"/>
              <a:ext cx="196" cy="231"/>
            </a:xfrm>
            <a:prstGeom prst="roundRect">
              <a:avLst>
                <a:gd name="adj" fmla="val 509"/>
              </a:avLst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defTabSz="914400"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x-none" sz="2400"/>
                <a:t>θ</a:t>
              </a:r>
              <a:endParaRPr lang="en-GB" altLang="x-none" sz="2400"/>
            </a:p>
          </p:txBody>
        </p:sp>
        <p:sp>
          <p:nvSpPr>
            <p:cNvPr id="70666" name="Rounded Rectangle 70665"/>
            <p:cNvSpPr/>
            <p:nvPr/>
          </p:nvSpPr>
          <p:spPr>
            <a:xfrm>
              <a:off x="4931" y="1920"/>
              <a:ext cx="188" cy="231"/>
            </a:xfrm>
            <a:prstGeom prst="roundRect">
              <a:avLst>
                <a:gd name="adj" fmla="val 528"/>
              </a:avLst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defTabSz="914400"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x-none" sz="2400"/>
                <a:t>y</a:t>
              </a:r>
              <a:endParaRPr lang="en-GB" altLang="x-none" sz="2400"/>
            </a:p>
          </p:txBody>
        </p:sp>
        <p:sp>
          <p:nvSpPr>
            <p:cNvPr id="70667" name="Rounded Rectangle 70666"/>
            <p:cNvSpPr/>
            <p:nvPr/>
          </p:nvSpPr>
          <p:spPr>
            <a:xfrm>
              <a:off x="4740" y="3443"/>
              <a:ext cx="241" cy="231"/>
            </a:xfrm>
            <a:prstGeom prst="roundRect">
              <a:avLst>
                <a:gd name="adj" fmla="val 431"/>
              </a:avLst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p>
              <a:pPr defTabSz="914400">
                <a:buClr>
                  <a:srgbClr val="000000"/>
                </a:buClr>
                <a:buSzPct val="100000"/>
                <a:buFont typeface="Arial" panose="020B0604020202020204" pitchFamily="34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x-none" sz="2400"/>
                <a:t>x</a:t>
              </a:r>
              <a:r>
                <a:rPr lang="en-GB" altLang="x-none" sz="2400" baseline="-25000"/>
                <a:t>1</a:t>
              </a:r>
              <a:endParaRPr lang="en-GB" altLang="x-none" sz="2400" baseline="-25000"/>
            </a:p>
          </p:txBody>
        </p:sp>
      </p:grpSp>
      <p:sp>
        <p:nvSpPr>
          <p:cNvPr id="70668" name="Rounded Rectangle 70667"/>
          <p:cNvSpPr/>
          <p:nvPr/>
        </p:nvSpPr>
        <p:spPr>
          <a:xfrm>
            <a:off x="7756525" y="4684713"/>
            <a:ext cx="433388" cy="366712"/>
          </a:xfrm>
          <a:prstGeom prst="roundRect">
            <a:avLst>
              <a:gd name="adj" fmla="val 431"/>
            </a:avLst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defTabSz="914400"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x-none" sz="2400"/>
              <a:t>w</a:t>
            </a:r>
            <a:r>
              <a:rPr lang="en-GB" altLang="x-none" sz="2400" baseline="-25000"/>
              <a:t>1</a:t>
            </a:r>
            <a:endParaRPr lang="en-GB" altLang="x-none" sz="2400" baseline="-2500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Title 72705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0000" tIns="46800" rIns="90000" bIns="46800" anchor="ctr" anchorCtr="0"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x-none"/>
              <a:t>Simple perceptron contd.</a:t>
            </a:r>
            <a:endParaRPr lang="en-GB" altLang="x-none"/>
          </a:p>
        </p:txBody>
      </p:sp>
      <p:sp>
        <p:nvSpPr>
          <p:cNvPr id="72707" name="Text Placeholder 7270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3988" cy="4116388"/>
          </a:xfrm>
          <a:ln/>
        </p:spPr>
        <p:txBody>
          <a:bodyPr wrap="square" lIns="90000" tIns="46800" rIns="90000" bIns="46800" anchor="t" anchorCtr="0"/>
          <a:p>
            <a:pPr marL="341630" indent="-341630" defTabSz="45720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x-none"/>
          </a:p>
          <a:p>
            <a:pPr marL="341630" indent="-341630" defTabSz="45720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x-none"/>
          </a:p>
          <a:p>
            <a:pPr marL="341630" indent="-341630" defTabSz="45720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x-none"/>
          </a:p>
          <a:p>
            <a:pPr marL="341630" indent="-341630" defTabSz="45720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x-none"/>
          </a:p>
          <a:p>
            <a:pPr marL="341630" indent="-341630" defTabSz="45720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x-none"/>
          </a:p>
          <a:p>
            <a:pPr marL="341630" indent="-341630" defTabSz="45720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x-none"/>
          </a:p>
        </p:txBody>
      </p:sp>
      <p:grpSp>
        <p:nvGrpSpPr>
          <p:cNvPr id="72708" name="Group 72707"/>
          <p:cNvGrpSpPr/>
          <p:nvPr/>
        </p:nvGrpSpPr>
        <p:grpSpPr>
          <a:xfrm>
            <a:off x="1676400" y="2286000"/>
            <a:ext cx="2817813" cy="1601788"/>
            <a:chOff x="1056" y="1440"/>
            <a:chExt cx="1775" cy="1009"/>
          </a:xfrm>
        </p:grpSpPr>
        <p:grpSp>
          <p:nvGrpSpPr>
            <p:cNvPr id="72709" name="Group 72708"/>
            <p:cNvGrpSpPr/>
            <p:nvPr/>
          </p:nvGrpSpPr>
          <p:grpSpPr>
            <a:xfrm>
              <a:off x="2477" y="2109"/>
              <a:ext cx="354" cy="341"/>
              <a:chOff x="2477" y="2109"/>
              <a:chExt cx="354" cy="341"/>
            </a:xfrm>
          </p:grpSpPr>
          <p:sp>
            <p:nvSpPr>
              <p:cNvPr id="72710" name="Rounded Rectangle 72709"/>
              <p:cNvSpPr/>
              <p:nvPr/>
            </p:nvSpPr>
            <p:spPr>
              <a:xfrm>
                <a:off x="2477" y="2109"/>
                <a:ext cx="355" cy="334"/>
              </a:xfrm>
              <a:prstGeom prst="roundRect">
                <a:avLst>
                  <a:gd name="adj" fmla="val 296"/>
                </a:avLst>
              </a:prstGeom>
              <a:solidFill>
                <a:srgbClr val="BBE0E3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72711" name="Text Box 72710"/>
              <p:cNvSpPr txBox="1"/>
              <p:nvPr/>
            </p:nvSpPr>
            <p:spPr>
              <a:xfrm>
                <a:off x="2477" y="2109"/>
                <a:ext cx="355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 defTabSz="9144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570230" algn="l"/>
                    <a:tab pos="1484630" algn="l"/>
                    <a:tab pos="2399030" algn="l"/>
                    <a:tab pos="3313430" algn="l"/>
                    <a:tab pos="4227830" algn="l"/>
                    <a:tab pos="5142230" algn="l"/>
                    <a:tab pos="6056630" algn="l"/>
                    <a:tab pos="6971030" algn="l"/>
                    <a:tab pos="7885430" algn="l"/>
                    <a:tab pos="8799830" algn="l"/>
                    <a:tab pos="9714230" algn="l"/>
                  </a:tabLst>
                </a:pPr>
                <a:r>
                  <a:rPr lang="en-GB" altLang="x-none" sz="2800">
                    <a:solidFill>
                      <a:srgbClr val="000000"/>
                    </a:solidFill>
                  </a:rPr>
                  <a:t>1</a:t>
                </a:r>
                <a:endParaRPr lang="en-GB" altLang="x-none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712" name="Group 72711"/>
            <p:cNvGrpSpPr/>
            <p:nvPr/>
          </p:nvGrpSpPr>
          <p:grpSpPr>
            <a:xfrm>
              <a:off x="2122" y="2109"/>
              <a:ext cx="354" cy="341"/>
              <a:chOff x="2122" y="2109"/>
              <a:chExt cx="354" cy="341"/>
            </a:xfrm>
          </p:grpSpPr>
          <p:sp>
            <p:nvSpPr>
              <p:cNvPr id="72713" name="Rounded Rectangle 72712"/>
              <p:cNvSpPr/>
              <p:nvPr/>
            </p:nvSpPr>
            <p:spPr>
              <a:xfrm>
                <a:off x="2122" y="2109"/>
                <a:ext cx="355" cy="334"/>
              </a:xfrm>
              <a:prstGeom prst="roundRect">
                <a:avLst>
                  <a:gd name="adj" fmla="val 296"/>
                </a:avLst>
              </a:prstGeom>
              <a:solidFill>
                <a:srgbClr val="BBE0E3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72714" name="Text Box 72713"/>
              <p:cNvSpPr txBox="1"/>
              <p:nvPr/>
            </p:nvSpPr>
            <p:spPr>
              <a:xfrm>
                <a:off x="2122" y="2109"/>
                <a:ext cx="355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 defTabSz="9144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570230" algn="l"/>
                    <a:tab pos="1484630" algn="l"/>
                    <a:tab pos="2399030" algn="l"/>
                    <a:tab pos="3313430" algn="l"/>
                    <a:tab pos="4227830" algn="l"/>
                    <a:tab pos="5142230" algn="l"/>
                    <a:tab pos="6056630" algn="l"/>
                    <a:tab pos="6971030" algn="l"/>
                    <a:tab pos="7885430" algn="l"/>
                    <a:tab pos="8799830" algn="l"/>
                    <a:tab pos="9714230" algn="l"/>
                  </a:tabLst>
                </a:pPr>
                <a:r>
                  <a:rPr lang="en-GB" altLang="x-none" sz="2800">
                    <a:solidFill>
                      <a:srgbClr val="000000"/>
                    </a:solidFill>
                  </a:rPr>
                  <a:t>0</a:t>
                </a:r>
                <a:endParaRPr lang="en-GB" altLang="x-none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715" name="Group 72714"/>
            <p:cNvGrpSpPr/>
            <p:nvPr/>
          </p:nvGrpSpPr>
          <p:grpSpPr>
            <a:xfrm>
              <a:off x="1766" y="2109"/>
              <a:ext cx="355" cy="341"/>
              <a:chOff x="1766" y="2109"/>
              <a:chExt cx="355" cy="341"/>
            </a:xfrm>
          </p:grpSpPr>
          <p:sp>
            <p:nvSpPr>
              <p:cNvPr id="72716" name="Rounded Rectangle 72715"/>
              <p:cNvSpPr/>
              <p:nvPr/>
            </p:nvSpPr>
            <p:spPr>
              <a:xfrm>
                <a:off x="1766" y="2109"/>
                <a:ext cx="356" cy="334"/>
              </a:xfrm>
              <a:prstGeom prst="roundRect">
                <a:avLst>
                  <a:gd name="adj" fmla="val 296"/>
                </a:avLst>
              </a:prstGeom>
              <a:solidFill>
                <a:srgbClr val="BBE0E3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72717" name="Text Box 72716"/>
              <p:cNvSpPr txBox="1"/>
              <p:nvPr/>
            </p:nvSpPr>
            <p:spPr>
              <a:xfrm>
                <a:off x="1766" y="2109"/>
                <a:ext cx="356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 defTabSz="9144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570230" algn="l"/>
                    <a:tab pos="1484630" algn="l"/>
                    <a:tab pos="2399030" algn="l"/>
                    <a:tab pos="3313430" algn="l"/>
                    <a:tab pos="4227830" algn="l"/>
                    <a:tab pos="5142230" algn="l"/>
                    <a:tab pos="6056630" algn="l"/>
                    <a:tab pos="6971030" algn="l"/>
                    <a:tab pos="7885430" algn="l"/>
                    <a:tab pos="8799830" algn="l"/>
                    <a:tab pos="9714230" algn="l"/>
                  </a:tabLst>
                </a:pPr>
                <a:r>
                  <a:rPr lang="en-GB" altLang="x-none" sz="2800">
                    <a:solidFill>
                      <a:srgbClr val="000000"/>
                    </a:solidFill>
                  </a:rPr>
                  <a:t>1</a:t>
                </a:r>
                <a:endParaRPr lang="en-GB" altLang="x-none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718" name="Group 72717"/>
            <p:cNvGrpSpPr/>
            <p:nvPr/>
          </p:nvGrpSpPr>
          <p:grpSpPr>
            <a:xfrm>
              <a:off x="1411" y="2109"/>
              <a:ext cx="354" cy="341"/>
              <a:chOff x="1411" y="2109"/>
              <a:chExt cx="354" cy="341"/>
            </a:xfrm>
          </p:grpSpPr>
          <p:sp>
            <p:nvSpPr>
              <p:cNvPr id="72719" name="Rounded Rectangle 72718"/>
              <p:cNvSpPr/>
              <p:nvPr/>
            </p:nvSpPr>
            <p:spPr>
              <a:xfrm>
                <a:off x="1411" y="2109"/>
                <a:ext cx="355" cy="334"/>
              </a:xfrm>
              <a:prstGeom prst="roundRect">
                <a:avLst>
                  <a:gd name="adj" fmla="val 296"/>
                </a:avLst>
              </a:prstGeom>
              <a:solidFill>
                <a:srgbClr val="BBE0E3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72720" name="Text Box 72719"/>
              <p:cNvSpPr txBox="1"/>
              <p:nvPr/>
            </p:nvSpPr>
            <p:spPr>
              <a:xfrm>
                <a:off x="1411" y="2109"/>
                <a:ext cx="355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 defTabSz="9144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570230" algn="l"/>
                    <a:tab pos="1484630" algn="l"/>
                    <a:tab pos="2399030" algn="l"/>
                    <a:tab pos="3313430" algn="l"/>
                    <a:tab pos="4227830" algn="l"/>
                    <a:tab pos="5142230" algn="l"/>
                    <a:tab pos="6056630" algn="l"/>
                    <a:tab pos="6971030" algn="l"/>
                    <a:tab pos="7885430" algn="l"/>
                    <a:tab pos="8799830" algn="l"/>
                    <a:tab pos="9714230" algn="l"/>
                  </a:tabLst>
                </a:pPr>
                <a:r>
                  <a:rPr lang="en-GB" altLang="x-none" sz="2800">
                    <a:solidFill>
                      <a:srgbClr val="000000"/>
                    </a:solidFill>
                  </a:rPr>
                  <a:t>0</a:t>
                </a:r>
                <a:endParaRPr lang="en-GB" altLang="x-none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721" name="Group 72720"/>
            <p:cNvGrpSpPr/>
            <p:nvPr/>
          </p:nvGrpSpPr>
          <p:grpSpPr>
            <a:xfrm>
              <a:off x="1056" y="2109"/>
              <a:ext cx="354" cy="341"/>
              <a:chOff x="1056" y="2109"/>
              <a:chExt cx="354" cy="341"/>
            </a:xfrm>
          </p:grpSpPr>
          <p:sp>
            <p:nvSpPr>
              <p:cNvPr id="72722" name="Rounded Rectangle 72721"/>
              <p:cNvSpPr/>
              <p:nvPr/>
            </p:nvSpPr>
            <p:spPr>
              <a:xfrm>
                <a:off x="1056" y="2109"/>
                <a:ext cx="355" cy="334"/>
              </a:xfrm>
              <a:prstGeom prst="roundRect">
                <a:avLst>
                  <a:gd name="adj" fmla="val 296"/>
                </a:avLst>
              </a:prstGeom>
              <a:solidFill>
                <a:srgbClr val="C8D6CE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72723" name="Text Box 72722"/>
              <p:cNvSpPr txBox="1"/>
              <p:nvPr/>
            </p:nvSpPr>
            <p:spPr>
              <a:xfrm>
                <a:off x="1056" y="2109"/>
                <a:ext cx="355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 defTabSz="9144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570230" algn="l"/>
                    <a:tab pos="1484630" algn="l"/>
                    <a:tab pos="2399030" algn="l"/>
                    <a:tab pos="3313430" algn="l"/>
                    <a:tab pos="4227830" algn="l"/>
                    <a:tab pos="5142230" algn="l"/>
                    <a:tab pos="6056630" algn="l"/>
                    <a:tab pos="6971030" algn="l"/>
                    <a:tab pos="7885430" algn="l"/>
                    <a:tab pos="8799830" algn="l"/>
                    <a:tab pos="9714230" algn="l"/>
                  </a:tabLst>
                </a:pPr>
                <a:r>
                  <a:rPr lang="en-GB" altLang="x-none" sz="2800">
                    <a:solidFill>
                      <a:srgbClr val="000000"/>
                    </a:solidFill>
                  </a:rPr>
                  <a:t>1</a:t>
                </a:r>
                <a:endParaRPr lang="en-GB" altLang="x-none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724" name="Group 72723"/>
            <p:cNvGrpSpPr/>
            <p:nvPr/>
          </p:nvGrpSpPr>
          <p:grpSpPr>
            <a:xfrm>
              <a:off x="2477" y="1774"/>
              <a:ext cx="354" cy="341"/>
              <a:chOff x="2477" y="1774"/>
              <a:chExt cx="354" cy="341"/>
            </a:xfrm>
          </p:grpSpPr>
          <p:sp>
            <p:nvSpPr>
              <p:cNvPr id="72725" name="Rounded Rectangle 72724"/>
              <p:cNvSpPr/>
              <p:nvPr/>
            </p:nvSpPr>
            <p:spPr>
              <a:xfrm>
                <a:off x="2477" y="1774"/>
                <a:ext cx="355" cy="334"/>
              </a:xfrm>
              <a:prstGeom prst="roundRect">
                <a:avLst>
                  <a:gd name="adj" fmla="val 296"/>
                </a:avLst>
              </a:prstGeom>
              <a:solidFill>
                <a:srgbClr val="BBE0E3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72726" name="Text Box 72725"/>
              <p:cNvSpPr txBox="1"/>
              <p:nvPr/>
            </p:nvSpPr>
            <p:spPr>
              <a:xfrm>
                <a:off x="2477" y="1774"/>
                <a:ext cx="355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 defTabSz="9144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570230" algn="l"/>
                    <a:tab pos="1484630" algn="l"/>
                    <a:tab pos="2399030" algn="l"/>
                    <a:tab pos="3313430" algn="l"/>
                    <a:tab pos="4227830" algn="l"/>
                    <a:tab pos="5142230" algn="l"/>
                    <a:tab pos="6056630" algn="l"/>
                    <a:tab pos="6971030" algn="l"/>
                    <a:tab pos="7885430" algn="l"/>
                    <a:tab pos="8799830" algn="l"/>
                    <a:tab pos="9714230" algn="l"/>
                  </a:tabLst>
                </a:pPr>
                <a:r>
                  <a:rPr lang="en-GB" altLang="x-none" sz="2800">
                    <a:solidFill>
                      <a:srgbClr val="000000"/>
                    </a:solidFill>
                  </a:rPr>
                  <a:t>1</a:t>
                </a:r>
                <a:endParaRPr lang="en-GB" altLang="x-none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727" name="Group 72726"/>
            <p:cNvGrpSpPr/>
            <p:nvPr/>
          </p:nvGrpSpPr>
          <p:grpSpPr>
            <a:xfrm>
              <a:off x="2122" y="1774"/>
              <a:ext cx="354" cy="341"/>
              <a:chOff x="2122" y="1774"/>
              <a:chExt cx="354" cy="341"/>
            </a:xfrm>
          </p:grpSpPr>
          <p:sp>
            <p:nvSpPr>
              <p:cNvPr id="72728" name="Rounded Rectangle 72727"/>
              <p:cNvSpPr/>
              <p:nvPr/>
            </p:nvSpPr>
            <p:spPr>
              <a:xfrm>
                <a:off x="2122" y="1774"/>
                <a:ext cx="355" cy="334"/>
              </a:xfrm>
              <a:prstGeom prst="roundRect">
                <a:avLst>
                  <a:gd name="adj" fmla="val 296"/>
                </a:avLst>
              </a:prstGeom>
              <a:solidFill>
                <a:srgbClr val="BBE0E3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72729" name="Text Box 72728"/>
              <p:cNvSpPr txBox="1"/>
              <p:nvPr/>
            </p:nvSpPr>
            <p:spPr>
              <a:xfrm>
                <a:off x="2122" y="1774"/>
                <a:ext cx="355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 defTabSz="9144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570230" algn="l"/>
                    <a:tab pos="1484630" algn="l"/>
                    <a:tab pos="2399030" algn="l"/>
                    <a:tab pos="3313430" algn="l"/>
                    <a:tab pos="4227830" algn="l"/>
                    <a:tab pos="5142230" algn="l"/>
                    <a:tab pos="6056630" algn="l"/>
                    <a:tab pos="6971030" algn="l"/>
                    <a:tab pos="7885430" algn="l"/>
                    <a:tab pos="8799830" algn="l"/>
                    <a:tab pos="9714230" algn="l"/>
                  </a:tabLst>
                </a:pPr>
                <a:r>
                  <a:rPr lang="en-GB" altLang="x-none" sz="2800">
                    <a:solidFill>
                      <a:srgbClr val="000000"/>
                    </a:solidFill>
                  </a:rPr>
                  <a:t>1</a:t>
                </a:r>
                <a:endParaRPr lang="en-GB" altLang="x-none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730" name="Group 72729"/>
            <p:cNvGrpSpPr/>
            <p:nvPr/>
          </p:nvGrpSpPr>
          <p:grpSpPr>
            <a:xfrm>
              <a:off x="1766" y="1774"/>
              <a:ext cx="355" cy="341"/>
              <a:chOff x="1766" y="1774"/>
              <a:chExt cx="355" cy="341"/>
            </a:xfrm>
          </p:grpSpPr>
          <p:sp>
            <p:nvSpPr>
              <p:cNvPr id="72731" name="Rounded Rectangle 72730"/>
              <p:cNvSpPr/>
              <p:nvPr/>
            </p:nvSpPr>
            <p:spPr>
              <a:xfrm>
                <a:off x="1766" y="1774"/>
                <a:ext cx="356" cy="334"/>
              </a:xfrm>
              <a:prstGeom prst="roundRect">
                <a:avLst>
                  <a:gd name="adj" fmla="val 296"/>
                </a:avLst>
              </a:prstGeom>
              <a:solidFill>
                <a:srgbClr val="BBE0E3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72732" name="Text Box 72731"/>
              <p:cNvSpPr txBox="1"/>
              <p:nvPr/>
            </p:nvSpPr>
            <p:spPr>
              <a:xfrm>
                <a:off x="1766" y="1774"/>
                <a:ext cx="356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 defTabSz="9144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570230" algn="l"/>
                    <a:tab pos="1484630" algn="l"/>
                    <a:tab pos="2399030" algn="l"/>
                    <a:tab pos="3313430" algn="l"/>
                    <a:tab pos="4227830" algn="l"/>
                    <a:tab pos="5142230" algn="l"/>
                    <a:tab pos="6056630" algn="l"/>
                    <a:tab pos="6971030" algn="l"/>
                    <a:tab pos="7885430" algn="l"/>
                    <a:tab pos="8799830" algn="l"/>
                    <a:tab pos="9714230" algn="l"/>
                  </a:tabLst>
                </a:pPr>
                <a:r>
                  <a:rPr lang="en-GB" altLang="x-none" sz="2800">
                    <a:solidFill>
                      <a:srgbClr val="000000"/>
                    </a:solidFill>
                  </a:rPr>
                  <a:t>0</a:t>
                </a:r>
                <a:endParaRPr lang="en-GB" altLang="x-none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733" name="Group 72732"/>
            <p:cNvGrpSpPr/>
            <p:nvPr/>
          </p:nvGrpSpPr>
          <p:grpSpPr>
            <a:xfrm>
              <a:off x="1411" y="1774"/>
              <a:ext cx="354" cy="341"/>
              <a:chOff x="1411" y="1774"/>
              <a:chExt cx="354" cy="341"/>
            </a:xfrm>
          </p:grpSpPr>
          <p:sp>
            <p:nvSpPr>
              <p:cNvPr id="72734" name="Rounded Rectangle 72733"/>
              <p:cNvSpPr/>
              <p:nvPr/>
            </p:nvSpPr>
            <p:spPr>
              <a:xfrm>
                <a:off x="1411" y="1774"/>
                <a:ext cx="355" cy="334"/>
              </a:xfrm>
              <a:prstGeom prst="roundRect">
                <a:avLst>
                  <a:gd name="adj" fmla="val 296"/>
                </a:avLst>
              </a:prstGeom>
              <a:solidFill>
                <a:srgbClr val="BBE0E3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72735" name="Text Box 72734"/>
              <p:cNvSpPr txBox="1"/>
              <p:nvPr/>
            </p:nvSpPr>
            <p:spPr>
              <a:xfrm>
                <a:off x="1411" y="1774"/>
                <a:ext cx="355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 defTabSz="9144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570230" algn="l"/>
                    <a:tab pos="1484630" algn="l"/>
                    <a:tab pos="2399030" algn="l"/>
                    <a:tab pos="3313430" algn="l"/>
                    <a:tab pos="4227830" algn="l"/>
                    <a:tab pos="5142230" algn="l"/>
                    <a:tab pos="6056630" algn="l"/>
                    <a:tab pos="6971030" algn="l"/>
                    <a:tab pos="7885430" algn="l"/>
                    <a:tab pos="8799830" algn="l"/>
                    <a:tab pos="9714230" algn="l"/>
                  </a:tabLst>
                </a:pPr>
                <a:r>
                  <a:rPr lang="en-GB" altLang="x-none" sz="2800">
                    <a:solidFill>
                      <a:srgbClr val="000000"/>
                    </a:solidFill>
                  </a:rPr>
                  <a:t>0</a:t>
                </a:r>
                <a:endParaRPr lang="en-GB" altLang="x-none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736" name="Group 72735"/>
            <p:cNvGrpSpPr/>
            <p:nvPr/>
          </p:nvGrpSpPr>
          <p:grpSpPr>
            <a:xfrm>
              <a:off x="1056" y="1774"/>
              <a:ext cx="354" cy="341"/>
              <a:chOff x="1056" y="1774"/>
              <a:chExt cx="354" cy="341"/>
            </a:xfrm>
          </p:grpSpPr>
          <p:sp>
            <p:nvSpPr>
              <p:cNvPr id="72737" name="Rounded Rectangle 72736"/>
              <p:cNvSpPr/>
              <p:nvPr/>
            </p:nvSpPr>
            <p:spPr>
              <a:xfrm>
                <a:off x="1056" y="1774"/>
                <a:ext cx="355" cy="334"/>
              </a:xfrm>
              <a:prstGeom prst="roundRect">
                <a:avLst>
                  <a:gd name="adj" fmla="val 296"/>
                </a:avLst>
              </a:prstGeom>
              <a:solidFill>
                <a:srgbClr val="C8D6CE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72738" name="Text Box 72737"/>
              <p:cNvSpPr txBox="1"/>
              <p:nvPr/>
            </p:nvSpPr>
            <p:spPr>
              <a:xfrm>
                <a:off x="1056" y="1774"/>
                <a:ext cx="355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 defTabSz="9144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570230" algn="l"/>
                    <a:tab pos="1484630" algn="l"/>
                    <a:tab pos="2399030" algn="l"/>
                    <a:tab pos="3313430" algn="l"/>
                    <a:tab pos="4227830" algn="l"/>
                    <a:tab pos="5142230" algn="l"/>
                    <a:tab pos="6056630" algn="l"/>
                    <a:tab pos="6971030" algn="l"/>
                    <a:tab pos="7885430" algn="l"/>
                    <a:tab pos="8799830" algn="l"/>
                    <a:tab pos="9714230" algn="l"/>
                  </a:tabLst>
                </a:pPr>
                <a:r>
                  <a:rPr lang="en-GB" altLang="x-none" sz="2800">
                    <a:solidFill>
                      <a:srgbClr val="000000"/>
                    </a:solidFill>
                  </a:rPr>
                  <a:t>0</a:t>
                </a:r>
                <a:endParaRPr lang="en-GB" altLang="x-none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739" name="Group 72738"/>
            <p:cNvGrpSpPr/>
            <p:nvPr/>
          </p:nvGrpSpPr>
          <p:grpSpPr>
            <a:xfrm>
              <a:off x="2477" y="1440"/>
              <a:ext cx="354" cy="341"/>
              <a:chOff x="2477" y="1440"/>
              <a:chExt cx="354" cy="341"/>
            </a:xfrm>
          </p:grpSpPr>
          <p:sp>
            <p:nvSpPr>
              <p:cNvPr id="72740" name="Rounded Rectangle 72739"/>
              <p:cNvSpPr/>
              <p:nvPr/>
            </p:nvSpPr>
            <p:spPr>
              <a:xfrm>
                <a:off x="2477" y="1440"/>
                <a:ext cx="355" cy="334"/>
              </a:xfrm>
              <a:prstGeom prst="roundRect">
                <a:avLst>
                  <a:gd name="adj" fmla="val 296"/>
                </a:avLst>
              </a:prstGeom>
              <a:solidFill>
                <a:srgbClr val="C8D6CE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72741" name="Text Box 72740"/>
              <p:cNvSpPr txBox="1"/>
              <p:nvPr/>
            </p:nvSpPr>
            <p:spPr>
              <a:xfrm>
                <a:off x="2477" y="1440"/>
                <a:ext cx="355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 defTabSz="9144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570230" algn="l"/>
                    <a:tab pos="1484630" algn="l"/>
                    <a:tab pos="2399030" algn="l"/>
                    <a:tab pos="3313430" algn="l"/>
                    <a:tab pos="4227830" algn="l"/>
                    <a:tab pos="5142230" algn="l"/>
                    <a:tab pos="6056630" algn="l"/>
                    <a:tab pos="6971030" algn="l"/>
                    <a:tab pos="7885430" algn="l"/>
                    <a:tab pos="8799830" algn="l"/>
                    <a:tab pos="9714230" algn="l"/>
                  </a:tabLst>
                </a:pPr>
                <a:r>
                  <a:rPr lang="en-GB" altLang="x-none" sz="2800">
                    <a:solidFill>
                      <a:srgbClr val="000000"/>
                    </a:solidFill>
                  </a:rPr>
                  <a:t>f4</a:t>
                </a:r>
                <a:endParaRPr lang="en-GB" altLang="x-none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742" name="Group 72741"/>
            <p:cNvGrpSpPr/>
            <p:nvPr/>
          </p:nvGrpSpPr>
          <p:grpSpPr>
            <a:xfrm>
              <a:off x="2122" y="1440"/>
              <a:ext cx="354" cy="341"/>
              <a:chOff x="2122" y="1440"/>
              <a:chExt cx="354" cy="341"/>
            </a:xfrm>
          </p:grpSpPr>
          <p:sp>
            <p:nvSpPr>
              <p:cNvPr id="72743" name="Rounded Rectangle 72742"/>
              <p:cNvSpPr/>
              <p:nvPr/>
            </p:nvSpPr>
            <p:spPr>
              <a:xfrm>
                <a:off x="2122" y="1440"/>
                <a:ext cx="355" cy="334"/>
              </a:xfrm>
              <a:prstGeom prst="roundRect">
                <a:avLst>
                  <a:gd name="adj" fmla="val 296"/>
                </a:avLst>
              </a:prstGeom>
              <a:solidFill>
                <a:srgbClr val="C8D6CE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72744" name="Text Box 72743"/>
              <p:cNvSpPr txBox="1"/>
              <p:nvPr/>
            </p:nvSpPr>
            <p:spPr>
              <a:xfrm>
                <a:off x="2122" y="1440"/>
                <a:ext cx="355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 defTabSz="9144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570230" algn="l"/>
                    <a:tab pos="1484630" algn="l"/>
                    <a:tab pos="2399030" algn="l"/>
                    <a:tab pos="3313430" algn="l"/>
                    <a:tab pos="4227830" algn="l"/>
                    <a:tab pos="5142230" algn="l"/>
                    <a:tab pos="6056630" algn="l"/>
                    <a:tab pos="6971030" algn="l"/>
                    <a:tab pos="7885430" algn="l"/>
                    <a:tab pos="8799830" algn="l"/>
                    <a:tab pos="9714230" algn="l"/>
                  </a:tabLst>
                </a:pPr>
                <a:r>
                  <a:rPr lang="en-GB" altLang="x-none" sz="2800">
                    <a:solidFill>
                      <a:srgbClr val="000000"/>
                    </a:solidFill>
                  </a:rPr>
                  <a:t>f3</a:t>
                </a:r>
                <a:endParaRPr lang="en-GB" altLang="x-none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745" name="Group 72744"/>
            <p:cNvGrpSpPr/>
            <p:nvPr/>
          </p:nvGrpSpPr>
          <p:grpSpPr>
            <a:xfrm>
              <a:off x="1766" y="1440"/>
              <a:ext cx="355" cy="341"/>
              <a:chOff x="1766" y="1440"/>
              <a:chExt cx="355" cy="341"/>
            </a:xfrm>
          </p:grpSpPr>
          <p:sp>
            <p:nvSpPr>
              <p:cNvPr id="72746" name="Rounded Rectangle 72745"/>
              <p:cNvSpPr/>
              <p:nvPr/>
            </p:nvSpPr>
            <p:spPr>
              <a:xfrm>
                <a:off x="1766" y="1440"/>
                <a:ext cx="356" cy="334"/>
              </a:xfrm>
              <a:prstGeom prst="roundRect">
                <a:avLst>
                  <a:gd name="adj" fmla="val 296"/>
                </a:avLst>
              </a:prstGeom>
              <a:solidFill>
                <a:srgbClr val="C8D6CE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72747" name="Text Box 72746"/>
              <p:cNvSpPr txBox="1"/>
              <p:nvPr/>
            </p:nvSpPr>
            <p:spPr>
              <a:xfrm>
                <a:off x="1766" y="1440"/>
                <a:ext cx="356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 defTabSz="9144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570230" algn="l"/>
                    <a:tab pos="1484630" algn="l"/>
                    <a:tab pos="2399030" algn="l"/>
                    <a:tab pos="3313430" algn="l"/>
                    <a:tab pos="4227830" algn="l"/>
                    <a:tab pos="5142230" algn="l"/>
                    <a:tab pos="6056630" algn="l"/>
                    <a:tab pos="6971030" algn="l"/>
                    <a:tab pos="7885430" algn="l"/>
                    <a:tab pos="8799830" algn="l"/>
                    <a:tab pos="9714230" algn="l"/>
                  </a:tabLst>
                </a:pPr>
                <a:r>
                  <a:rPr lang="en-GB" altLang="x-none" sz="2800">
                    <a:solidFill>
                      <a:srgbClr val="000000"/>
                    </a:solidFill>
                  </a:rPr>
                  <a:t>f2</a:t>
                </a:r>
                <a:endParaRPr lang="en-GB" altLang="x-none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748" name="Group 72747"/>
            <p:cNvGrpSpPr/>
            <p:nvPr/>
          </p:nvGrpSpPr>
          <p:grpSpPr>
            <a:xfrm>
              <a:off x="1411" y="1440"/>
              <a:ext cx="354" cy="341"/>
              <a:chOff x="1411" y="1440"/>
              <a:chExt cx="354" cy="341"/>
            </a:xfrm>
          </p:grpSpPr>
          <p:sp>
            <p:nvSpPr>
              <p:cNvPr id="72749" name="Rounded Rectangle 72748"/>
              <p:cNvSpPr/>
              <p:nvPr/>
            </p:nvSpPr>
            <p:spPr>
              <a:xfrm>
                <a:off x="1411" y="1440"/>
                <a:ext cx="355" cy="334"/>
              </a:xfrm>
              <a:prstGeom prst="roundRect">
                <a:avLst>
                  <a:gd name="adj" fmla="val 296"/>
                </a:avLst>
              </a:prstGeom>
              <a:solidFill>
                <a:srgbClr val="C8D6CE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72750" name="Text Box 72749"/>
              <p:cNvSpPr txBox="1"/>
              <p:nvPr/>
            </p:nvSpPr>
            <p:spPr>
              <a:xfrm>
                <a:off x="1411" y="1440"/>
                <a:ext cx="355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 defTabSz="9144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570230" algn="l"/>
                    <a:tab pos="1484630" algn="l"/>
                    <a:tab pos="2399030" algn="l"/>
                    <a:tab pos="3313430" algn="l"/>
                    <a:tab pos="4227830" algn="l"/>
                    <a:tab pos="5142230" algn="l"/>
                    <a:tab pos="6056630" algn="l"/>
                    <a:tab pos="6971030" algn="l"/>
                    <a:tab pos="7885430" algn="l"/>
                    <a:tab pos="8799830" algn="l"/>
                    <a:tab pos="9714230" algn="l"/>
                  </a:tabLst>
                </a:pPr>
                <a:r>
                  <a:rPr lang="en-GB" altLang="x-none" sz="2800">
                    <a:solidFill>
                      <a:srgbClr val="000000"/>
                    </a:solidFill>
                  </a:rPr>
                  <a:t>f1</a:t>
                </a:r>
                <a:endParaRPr lang="en-GB" altLang="x-none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751" name="Group 72750"/>
            <p:cNvGrpSpPr/>
            <p:nvPr/>
          </p:nvGrpSpPr>
          <p:grpSpPr>
            <a:xfrm>
              <a:off x="1056" y="1440"/>
              <a:ext cx="354" cy="341"/>
              <a:chOff x="1056" y="1440"/>
              <a:chExt cx="354" cy="341"/>
            </a:xfrm>
          </p:grpSpPr>
          <p:sp>
            <p:nvSpPr>
              <p:cNvPr id="72752" name="Rounded Rectangle 72751"/>
              <p:cNvSpPr/>
              <p:nvPr/>
            </p:nvSpPr>
            <p:spPr>
              <a:xfrm>
                <a:off x="1056" y="1440"/>
                <a:ext cx="355" cy="334"/>
              </a:xfrm>
              <a:prstGeom prst="roundRect">
                <a:avLst>
                  <a:gd name="adj" fmla="val 296"/>
                </a:avLst>
              </a:prstGeom>
              <a:solidFill>
                <a:srgbClr val="C8D6CE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72753" name="Text Box 72752"/>
              <p:cNvSpPr txBox="1"/>
              <p:nvPr/>
            </p:nvSpPr>
            <p:spPr>
              <a:xfrm>
                <a:off x="1056" y="1440"/>
                <a:ext cx="355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 defTabSz="9144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570230" algn="l"/>
                    <a:tab pos="1484630" algn="l"/>
                    <a:tab pos="2399030" algn="l"/>
                    <a:tab pos="3313430" algn="l"/>
                    <a:tab pos="4227830" algn="l"/>
                    <a:tab pos="5142230" algn="l"/>
                    <a:tab pos="6056630" algn="l"/>
                    <a:tab pos="6971030" algn="l"/>
                    <a:tab pos="7885430" algn="l"/>
                    <a:tab pos="8799830" algn="l"/>
                    <a:tab pos="9714230" algn="l"/>
                  </a:tabLst>
                </a:pPr>
                <a:r>
                  <a:rPr lang="en-GB" altLang="x-none" sz="2800">
                    <a:solidFill>
                      <a:srgbClr val="000000"/>
                    </a:solidFill>
                  </a:rPr>
                  <a:t>x</a:t>
                </a:r>
                <a:endParaRPr lang="en-GB" altLang="x-none" sz="2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2754" name="Straight Connector 72753"/>
            <p:cNvSpPr/>
            <p:nvPr/>
          </p:nvSpPr>
          <p:spPr>
            <a:xfrm>
              <a:off x="1056" y="1440"/>
              <a:ext cx="1776" cy="1"/>
            </a:xfrm>
            <a:prstGeom prst="line">
              <a:avLst/>
            </a:prstGeom>
            <a:ln w="2844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55" name="Straight Connector 72754"/>
            <p:cNvSpPr/>
            <p:nvPr/>
          </p:nvSpPr>
          <p:spPr>
            <a:xfrm>
              <a:off x="1056" y="1774"/>
              <a:ext cx="1776" cy="1"/>
            </a:xfrm>
            <a:prstGeom prst="line">
              <a:avLst/>
            </a:prstGeom>
            <a:ln w="126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56" name="Straight Connector 72755"/>
            <p:cNvSpPr/>
            <p:nvPr/>
          </p:nvSpPr>
          <p:spPr>
            <a:xfrm>
              <a:off x="1056" y="2109"/>
              <a:ext cx="1776" cy="1"/>
            </a:xfrm>
            <a:prstGeom prst="line">
              <a:avLst/>
            </a:prstGeom>
            <a:ln w="126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57" name="Straight Connector 72756"/>
            <p:cNvSpPr/>
            <p:nvPr/>
          </p:nvSpPr>
          <p:spPr>
            <a:xfrm>
              <a:off x="1056" y="2443"/>
              <a:ext cx="1776" cy="1"/>
            </a:xfrm>
            <a:prstGeom prst="line">
              <a:avLst/>
            </a:prstGeom>
            <a:ln w="2844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58" name="Straight Connector 72757"/>
            <p:cNvSpPr/>
            <p:nvPr/>
          </p:nvSpPr>
          <p:spPr>
            <a:xfrm>
              <a:off x="1056" y="1440"/>
              <a:ext cx="1" cy="1003"/>
            </a:xfrm>
            <a:prstGeom prst="line">
              <a:avLst/>
            </a:prstGeom>
            <a:ln w="2844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59" name="Straight Connector 72758"/>
            <p:cNvSpPr/>
            <p:nvPr/>
          </p:nvSpPr>
          <p:spPr>
            <a:xfrm>
              <a:off x="1411" y="1440"/>
              <a:ext cx="1" cy="1003"/>
            </a:xfrm>
            <a:prstGeom prst="line">
              <a:avLst/>
            </a:prstGeom>
            <a:ln w="126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60" name="Straight Connector 72759"/>
            <p:cNvSpPr/>
            <p:nvPr/>
          </p:nvSpPr>
          <p:spPr>
            <a:xfrm>
              <a:off x="1766" y="1440"/>
              <a:ext cx="1" cy="1003"/>
            </a:xfrm>
            <a:prstGeom prst="line">
              <a:avLst/>
            </a:prstGeom>
            <a:ln w="126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61" name="Straight Connector 72760"/>
            <p:cNvSpPr/>
            <p:nvPr/>
          </p:nvSpPr>
          <p:spPr>
            <a:xfrm>
              <a:off x="2122" y="1440"/>
              <a:ext cx="1" cy="1003"/>
            </a:xfrm>
            <a:prstGeom prst="line">
              <a:avLst/>
            </a:prstGeom>
            <a:ln w="126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62" name="Straight Connector 72761"/>
            <p:cNvSpPr/>
            <p:nvPr/>
          </p:nvSpPr>
          <p:spPr>
            <a:xfrm>
              <a:off x="2477" y="1440"/>
              <a:ext cx="1" cy="1003"/>
            </a:xfrm>
            <a:prstGeom prst="line">
              <a:avLst/>
            </a:prstGeom>
            <a:ln w="126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63" name="Straight Connector 72762"/>
            <p:cNvSpPr/>
            <p:nvPr/>
          </p:nvSpPr>
          <p:spPr>
            <a:xfrm>
              <a:off x="2832" y="1440"/>
              <a:ext cx="1" cy="1003"/>
            </a:xfrm>
            <a:prstGeom prst="line">
              <a:avLst/>
            </a:prstGeom>
            <a:ln w="2844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2764" name="Rounded Rectangle 72763"/>
          <p:cNvSpPr/>
          <p:nvPr/>
        </p:nvSpPr>
        <p:spPr>
          <a:xfrm>
            <a:off x="762000" y="5410200"/>
            <a:ext cx="715963" cy="823913"/>
          </a:xfrm>
          <a:prstGeom prst="roundRect">
            <a:avLst>
              <a:gd name="adj" fmla="val 264"/>
            </a:avLst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defTabSz="914400"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x-none" sz="2400"/>
              <a:t>θ≥0</a:t>
            </a:r>
            <a:endParaRPr lang="en-GB" altLang="x-none" sz="2400"/>
          </a:p>
          <a:p>
            <a:pPr defTabSz="914400"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x-none" sz="2400"/>
              <a:t>w≤</a:t>
            </a:r>
            <a:r>
              <a:rPr lang="el-GR" altLang="x-none" sz="2400" dirty="0">
                <a:cs typeface="Times New Roman" panose="02020603050405020304" pitchFamily="18" charset="0"/>
              </a:rPr>
              <a:t>θ</a:t>
            </a:r>
            <a:endParaRPr lang="el-GR" altLang="x-none" sz="2400" dirty="0">
              <a:ea typeface="Times New Roman" panose="02020603050405020304" pitchFamily="18" charset="0"/>
            </a:endParaRPr>
          </a:p>
        </p:txBody>
      </p:sp>
      <p:sp>
        <p:nvSpPr>
          <p:cNvPr id="72765" name="Text Box 72764"/>
          <p:cNvSpPr txBox="1"/>
          <p:nvPr/>
        </p:nvSpPr>
        <p:spPr>
          <a:xfrm>
            <a:off x="3048000" y="5410200"/>
            <a:ext cx="990600" cy="8223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defTabSz="914400"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x-none" sz="2400"/>
              <a:t>θ≥0</a:t>
            </a:r>
            <a:endParaRPr lang="en-GB" altLang="x-none" sz="2400"/>
          </a:p>
          <a:p>
            <a:pPr defTabSz="914400"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x-none" sz="2400"/>
              <a:t>w&gt; </a:t>
            </a:r>
            <a:r>
              <a:rPr lang="el-GR" altLang="x-none" sz="1800" dirty="0">
                <a:latin typeface="Arial" panose="020B0604020202020204" pitchFamily="34" charset="0"/>
              </a:rPr>
              <a:t>θ</a:t>
            </a:r>
            <a:endParaRPr lang="en-GB" altLang="x-none" sz="1800">
              <a:latin typeface="Arial" panose="020B0604020202020204" pitchFamily="34" charset="0"/>
            </a:endParaRPr>
          </a:p>
        </p:txBody>
      </p:sp>
      <p:sp>
        <p:nvSpPr>
          <p:cNvPr id="72766" name="Rounded Rectangle 72765"/>
          <p:cNvSpPr/>
          <p:nvPr/>
        </p:nvSpPr>
        <p:spPr>
          <a:xfrm>
            <a:off x="6172200" y="5410200"/>
            <a:ext cx="773113" cy="823913"/>
          </a:xfrm>
          <a:prstGeom prst="roundRect">
            <a:avLst>
              <a:gd name="adj" fmla="val 264"/>
            </a:avLst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defTabSz="914400"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x-none" sz="2400"/>
              <a:t>θ&lt;0</a:t>
            </a:r>
            <a:endParaRPr lang="en-GB" altLang="x-none" sz="2400"/>
          </a:p>
          <a:p>
            <a:pPr defTabSz="914400"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x-none" sz="2400"/>
              <a:t>w≤ </a:t>
            </a:r>
            <a:r>
              <a:rPr lang="el-GR" altLang="x-none" sz="1800" dirty="0">
                <a:latin typeface="Arial" panose="020B0604020202020204" pitchFamily="34" charset="0"/>
              </a:rPr>
              <a:t>θ</a:t>
            </a:r>
            <a:endParaRPr lang="en-GB" altLang="x-none" sz="1800">
              <a:latin typeface="Arial" panose="020B0604020202020204" pitchFamily="34" charset="0"/>
            </a:endParaRPr>
          </a:p>
        </p:txBody>
      </p:sp>
      <p:sp>
        <p:nvSpPr>
          <p:cNvPr id="72767" name="Rounded Rectangle 72766"/>
          <p:cNvSpPr/>
          <p:nvPr/>
        </p:nvSpPr>
        <p:spPr>
          <a:xfrm>
            <a:off x="6705600" y="2286000"/>
            <a:ext cx="844550" cy="823913"/>
          </a:xfrm>
          <a:prstGeom prst="roundRect">
            <a:avLst>
              <a:gd name="adj" fmla="val 245"/>
            </a:avLst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defTabSz="914400"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x-none" sz="2400"/>
              <a:t>θ&lt;0</a:t>
            </a:r>
            <a:endParaRPr lang="en-GB" altLang="x-none" sz="2400"/>
          </a:p>
          <a:p>
            <a:pPr defTabSz="914400"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x-none" sz="2400"/>
              <a:t>W&lt; </a:t>
            </a:r>
            <a:r>
              <a:rPr lang="el-GR" altLang="x-none" sz="1800" dirty="0">
                <a:latin typeface="Arial" panose="020B0604020202020204" pitchFamily="34" charset="0"/>
              </a:rPr>
              <a:t>θ</a:t>
            </a:r>
            <a:endParaRPr lang="en-GB" altLang="x-none" sz="1800">
              <a:latin typeface="Arial" panose="020B0604020202020204" pitchFamily="34" charset="0"/>
            </a:endParaRPr>
          </a:p>
        </p:txBody>
      </p:sp>
      <p:sp>
        <p:nvSpPr>
          <p:cNvPr id="72768" name="Straight Connector 72767"/>
          <p:cNvSpPr/>
          <p:nvPr/>
        </p:nvSpPr>
        <p:spPr>
          <a:xfrm>
            <a:off x="4114800" y="3886200"/>
            <a:ext cx="1588" cy="228600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69" name="Straight Connector 72768"/>
          <p:cNvSpPr/>
          <p:nvPr/>
        </p:nvSpPr>
        <p:spPr>
          <a:xfrm>
            <a:off x="4114800" y="4114800"/>
            <a:ext cx="914400" cy="1588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70" name="Straight Connector 72769"/>
          <p:cNvSpPr/>
          <p:nvPr/>
        </p:nvSpPr>
        <p:spPr>
          <a:xfrm flipV="1">
            <a:off x="5029200" y="1903413"/>
            <a:ext cx="1588" cy="2212975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71" name="Straight Connector 72770"/>
          <p:cNvSpPr/>
          <p:nvPr/>
        </p:nvSpPr>
        <p:spPr>
          <a:xfrm>
            <a:off x="5029200" y="1905000"/>
            <a:ext cx="1143000" cy="1588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72" name="Straight Connector 72771"/>
          <p:cNvSpPr/>
          <p:nvPr/>
        </p:nvSpPr>
        <p:spPr>
          <a:xfrm>
            <a:off x="6172200" y="1905000"/>
            <a:ext cx="76200" cy="1588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2773" name="Rounded Rectangle 72772"/>
          <p:cNvSpPr/>
          <p:nvPr/>
        </p:nvSpPr>
        <p:spPr>
          <a:xfrm>
            <a:off x="457200" y="4800600"/>
            <a:ext cx="1452563" cy="825500"/>
          </a:xfrm>
          <a:prstGeom prst="roundRect">
            <a:avLst>
              <a:gd name="adj" fmla="val 93"/>
            </a:avLst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defTabSz="914400"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x-none" sz="2400" u="sng"/>
              <a:t>0-function</a:t>
            </a:r>
            <a:endParaRPr lang="en-GB" altLang="x-none" sz="2400" u="sng"/>
          </a:p>
          <a:p>
            <a:pPr defTabSz="914400"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x-none" sz="2400"/>
          </a:p>
        </p:txBody>
      </p:sp>
      <p:sp>
        <p:nvSpPr>
          <p:cNvPr id="72774" name="Straight Connector 72773"/>
          <p:cNvSpPr/>
          <p:nvPr/>
        </p:nvSpPr>
        <p:spPr>
          <a:xfrm>
            <a:off x="2514600" y="3886200"/>
            <a:ext cx="1588" cy="381000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75" name="Straight Connector 72774"/>
          <p:cNvSpPr/>
          <p:nvPr/>
        </p:nvSpPr>
        <p:spPr>
          <a:xfrm flipH="1">
            <a:off x="1065213" y="4267200"/>
            <a:ext cx="1450975" cy="1588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76" name="Straight Connector 72775"/>
          <p:cNvSpPr/>
          <p:nvPr/>
        </p:nvSpPr>
        <p:spPr>
          <a:xfrm>
            <a:off x="1066800" y="4267200"/>
            <a:ext cx="1588" cy="228600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2777" name="Straight Connector 72776"/>
          <p:cNvSpPr/>
          <p:nvPr/>
        </p:nvSpPr>
        <p:spPr>
          <a:xfrm>
            <a:off x="3048000" y="3886200"/>
            <a:ext cx="1588" cy="609600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2778" name="Rounded Rectangle 72777"/>
          <p:cNvSpPr/>
          <p:nvPr/>
        </p:nvSpPr>
        <p:spPr>
          <a:xfrm>
            <a:off x="2514600" y="4876800"/>
            <a:ext cx="2289175" cy="460375"/>
          </a:xfrm>
          <a:prstGeom prst="roundRect">
            <a:avLst>
              <a:gd name="adj" fmla="val 88"/>
            </a:avLst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defTabSz="914400"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x-none" sz="2400" u="sng"/>
              <a:t>Identity Function</a:t>
            </a:r>
            <a:endParaRPr lang="en-GB" altLang="x-none" sz="2400" u="sng"/>
          </a:p>
        </p:txBody>
      </p:sp>
      <p:sp>
        <p:nvSpPr>
          <p:cNvPr id="72779" name="Straight Connector 72778"/>
          <p:cNvSpPr/>
          <p:nvPr/>
        </p:nvSpPr>
        <p:spPr>
          <a:xfrm>
            <a:off x="3657600" y="3886200"/>
            <a:ext cx="1588" cy="533400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80" name="Straight Connector 72779"/>
          <p:cNvSpPr/>
          <p:nvPr/>
        </p:nvSpPr>
        <p:spPr>
          <a:xfrm>
            <a:off x="3657600" y="4419600"/>
            <a:ext cx="2971800" cy="1588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81" name="Straight Connector 72780"/>
          <p:cNvSpPr/>
          <p:nvPr/>
        </p:nvSpPr>
        <p:spPr>
          <a:xfrm>
            <a:off x="6629400" y="4419600"/>
            <a:ext cx="1588" cy="228600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2782" name="Rounded Rectangle 72781"/>
          <p:cNvSpPr/>
          <p:nvPr/>
        </p:nvSpPr>
        <p:spPr>
          <a:xfrm>
            <a:off x="5486400" y="4876800"/>
            <a:ext cx="2914650" cy="825500"/>
          </a:xfrm>
          <a:prstGeom prst="roundRect">
            <a:avLst>
              <a:gd name="adj" fmla="val 79"/>
            </a:avLst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defTabSz="914400"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x-none" sz="2400" u="sng"/>
              <a:t>Complement Function</a:t>
            </a:r>
            <a:endParaRPr lang="en-GB" altLang="x-none" sz="2400" u="sng"/>
          </a:p>
          <a:p>
            <a:pPr defTabSz="914400"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x-none" sz="2400"/>
          </a:p>
        </p:txBody>
      </p:sp>
      <p:sp>
        <p:nvSpPr>
          <p:cNvPr id="72783" name="Rounded Rectangle 72782"/>
          <p:cNvSpPr/>
          <p:nvPr/>
        </p:nvSpPr>
        <p:spPr>
          <a:xfrm>
            <a:off x="6477000" y="1676400"/>
            <a:ext cx="1943100" cy="460375"/>
          </a:xfrm>
          <a:prstGeom prst="roundRect">
            <a:avLst>
              <a:gd name="adj" fmla="val 88"/>
            </a:avLst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defTabSz="914400"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x-none" sz="2400" u="sng"/>
              <a:t>True-Function</a:t>
            </a:r>
            <a:endParaRPr lang="en-GB" altLang="x-none" sz="2400" u="sng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Title 74753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0000" tIns="46800" rIns="90000" bIns="46800" anchor="ctr" anchorCtr="0"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x-none" sz="4000"/>
              <a:t>Counting the number of functions for the simplest </a:t>
            </a:r>
            <a:r>
              <a:rPr lang="en-GB" altLang="x-none" sz="4000" err="1"/>
              <a:t>perceptron</a:t>
            </a:r>
            <a:endParaRPr lang="en-GB" altLang="x-none" sz="4000"/>
          </a:p>
        </p:txBody>
      </p:sp>
      <p:sp>
        <p:nvSpPr>
          <p:cNvPr id="74755" name="Text Placeholder 74754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3988" cy="4116388"/>
          </a:xfrm>
          <a:ln/>
        </p:spPr>
        <p:txBody>
          <a:bodyPr wrap="square" lIns="90000" tIns="46800" rIns="90000" bIns="46800" anchor="t" anchorCtr="0"/>
          <a:p>
            <a:pPr marL="341630" indent="-34163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/>
              <a:t>For the simplest perceptron, the equation is    w.x=θ.</a:t>
            </a:r>
            <a:endParaRPr lang="en-GB" altLang="x-none"/>
          </a:p>
          <a:p>
            <a:pPr marL="341630" indent="-341630" defTabSz="45720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/>
              <a:t>Substituting x=0 and x=1,</a:t>
            </a:r>
            <a:endParaRPr lang="en-GB" altLang="x-none"/>
          </a:p>
          <a:p>
            <a:pPr marL="341630" indent="-341630" defTabSz="45720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/>
              <a:t>   we get θ=0 and w=θ.</a:t>
            </a:r>
            <a:endParaRPr lang="en-GB" altLang="x-none"/>
          </a:p>
          <a:p>
            <a:pPr marL="341630" indent="-341630" defTabSz="45720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/>
              <a:t>These two lines intersect to </a:t>
            </a:r>
            <a:endParaRPr lang="en-GB" altLang="x-none"/>
          </a:p>
          <a:p>
            <a:pPr marL="341630" indent="-341630" defTabSz="45720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/>
              <a:t>form four regions, which </a:t>
            </a:r>
            <a:endParaRPr lang="en-GB" altLang="x-none"/>
          </a:p>
          <a:p>
            <a:pPr marL="341630" indent="-341630" defTabSz="45720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/>
              <a:t>correspond to the four functions.</a:t>
            </a:r>
            <a:endParaRPr lang="en-GB" altLang="x-none"/>
          </a:p>
        </p:txBody>
      </p:sp>
      <p:sp>
        <p:nvSpPr>
          <p:cNvPr id="74756" name="Straight Connector 74755"/>
          <p:cNvSpPr/>
          <p:nvPr/>
        </p:nvSpPr>
        <p:spPr>
          <a:xfrm>
            <a:off x="5867400" y="4267200"/>
            <a:ext cx="2514600" cy="1588"/>
          </a:xfrm>
          <a:prstGeom prst="line">
            <a:avLst/>
          </a:prstGeom>
          <a:ln w="2844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57" name="Rounded Rectangle 74756"/>
          <p:cNvSpPr/>
          <p:nvPr/>
        </p:nvSpPr>
        <p:spPr>
          <a:xfrm>
            <a:off x="8267700" y="4303713"/>
            <a:ext cx="571500" cy="366712"/>
          </a:xfrm>
          <a:prstGeom prst="roundRect">
            <a:avLst>
              <a:gd name="adj" fmla="val 431"/>
            </a:avLst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defTabSz="914400"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x-none" sz="2400"/>
              <a:t>θ=0</a:t>
            </a:r>
            <a:endParaRPr lang="en-GB" altLang="x-none" sz="2400"/>
          </a:p>
        </p:txBody>
      </p:sp>
      <p:sp>
        <p:nvSpPr>
          <p:cNvPr id="74758" name="Straight Connector 74757"/>
          <p:cNvSpPr/>
          <p:nvPr/>
        </p:nvSpPr>
        <p:spPr>
          <a:xfrm>
            <a:off x="6988175" y="3200400"/>
            <a:ext cx="1588" cy="2133600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59" name="Straight Connector 74758"/>
          <p:cNvSpPr/>
          <p:nvPr/>
        </p:nvSpPr>
        <p:spPr>
          <a:xfrm flipV="1">
            <a:off x="6073775" y="3503613"/>
            <a:ext cx="1828800" cy="1527175"/>
          </a:xfrm>
          <a:prstGeom prst="line">
            <a:avLst/>
          </a:prstGeom>
          <a:ln w="2844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60" name="Rounded Rectangle 74759"/>
          <p:cNvSpPr/>
          <p:nvPr/>
        </p:nvSpPr>
        <p:spPr>
          <a:xfrm>
            <a:off x="7886700" y="3465513"/>
            <a:ext cx="609600" cy="366712"/>
          </a:xfrm>
          <a:prstGeom prst="roundRect">
            <a:avLst>
              <a:gd name="adj" fmla="val 431"/>
            </a:avLst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defTabSz="914400"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x-none" sz="2400"/>
              <a:t>w=θ</a:t>
            </a:r>
            <a:endParaRPr lang="en-GB" altLang="x-none" sz="2400"/>
          </a:p>
        </p:txBody>
      </p:sp>
      <p:sp>
        <p:nvSpPr>
          <p:cNvPr id="74761" name="Rounded Rectangle 74760"/>
          <p:cNvSpPr/>
          <p:nvPr/>
        </p:nvSpPr>
        <p:spPr>
          <a:xfrm>
            <a:off x="7429500" y="3922713"/>
            <a:ext cx="476250" cy="366712"/>
          </a:xfrm>
          <a:prstGeom prst="roundRect">
            <a:avLst>
              <a:gd name="adj" fmla="val 431"/>
            </a:avLst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defTabSz="914400"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x-none" sz="2400"/>
              <a:t>R1</a:t>
            </a:r>
            <a:endParaRPr lang="en-GB" altLang="x-none" sz="2400"/>
          </a:p>
        </p:txBody>
      </p:sp>
      <p:sp>
        <p:nvSpPr>
          <p:cNvPr id="74762" name="Rounded Rectangle 74761"/>
          <p:cNvSpPr/>
          <p:nvPr/>
        </p:nvSpPr>
        <p:spPr>
          <a:xfrm>
            <a:off x="7048500" y="4456113"/>
            <a:ext cx="476250" cy="366712"/>
          </a:xfrm>
          <a:prstGeom prst="roundRect">
            <a:avLst>
              <a:gd name="adj" fmla="val 431"/>
            </a:avLst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defTabSz="914400"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x-none" sz="2400"/>
              <a:t>R2</a:t>
            </a:r>
            <a:endParaRPr lang="en-GB" altLang="x-none" sz="2400"/>
          </a:p>
        </p:txBody>
      </p:sp>
      <p:sp>
        <p:nvSpPr>
          <p:cNvPr id="74763" name="Rounded Rectangle 74762"/>
          <p:cNvSpPr/>
          <p:nvPr/>
        </p:nvSpPr>
        <p:spPr>
          <a:xfrm>
            <a:off x="5905500" y="4303713"/>
            <a:ext cx="476250" cy="366712"/>
          </a:xfrm>
          <a:prstGeom prst="roundRect">
            <a:avLst>
              <a:gd name="adj" fmla="val 431"/>
            </a:avLst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defTabSz="914400"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x-none" sz="2400"/>
              <a:t>R3</a:t>
            </a:r>
            <a:endParaRPr lang="en-GB" altLang="x-none" sz="2400"/>
          </a:p>
        </p:txBody>
      </p:sp>
      <p:sp>
        <p:nvSpPr>
          <p:cNvPr id="74764" name="Rounded Rectangle 74763"/>
          <p:cNvSpPr/>
          <p:nvPr/>
        </p:nvSpPr>
        <p:spPr>
          <a:xfrm>
            <a:off x="6362700" y="3617913"/>
            <a:ext cx="476250" cy="366712"/>
          </a:xfrm>
          <a:prstGeom prst="roundRect">
            <a:avLst>
              <a:gd name="adj" fmla="val 431"/>
            </a:avLst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defTabSz="914400"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x-none" sz="2400"/>
              <a:t>R4</a:t>
            </a:r>
            <a:endParaRPr lang="en-GB" altLang="x-none" sz="2400"/>
          </a:p>
        </p:txBody>
      </p:sp>
      <p:sp>
        <p:nvSpPr>
          <p:cNvPr id="74765" name="Text Box 74764"/>
          <p:cNvSpPr txBox="1"/>
          <p:nvPr/>
        </p:nvSpPr>
        <p:spPr>
          <a:xfrm>
            <a:off x="7070725" y="2779713"/>
            <a:ext cx="311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l-GR" altLang="x-none" sz="1800" dirty="0">
                <a:latin typeface="Arial" panose="020B0604020202020204" pitchFamily="34" charset="0"/>
              </a:rPr>
              <a:t>θ</a:t>
            </a:r>
            <a:endParaRPr sz="1800">
              <a:latin typeface="Arial" panose="020B0604020202020204" pitchFamily="34" charset="0"/>
            </a:endParaRPr>
          </a:p>
        </p:txBody>
      </p:sp>
      <p:sp>
        <p:nvSpPr>
          <p:cNvPr id="74766" name="Straight Connector 74765"/>
          <p:cNvSpPr/>
          <p:nvPr/>
        </p:nvSpPr>
        <p:spPr>
          <a:xfrm flipV="1">
            <a:off x="7086600" y="28956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4767" name="Text Box 74766"/>
          <p:cNvSpPr txBox="1"/>
          <p:nvPr/>
        </p:nvSpPr>
        <p:spPr>
          <a:xfrm>
            <a:off x="8442325" y="3922713"/>
            <a:ext cx="3492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sz="1800">
                <a:latin typeface="Arial" panose="020B0604020202020204" pitchFamily="34" charset="0"/>
              </a:rPr>
              <a:t>w</a:t>
            </a:r>
            <a:endParaRPr lang="el-GR" altLang="x-none" sz="1800" dirty="0">
              <a:latin typeface="Arial" panose="020B0604020202020204" pitchFamily="34" charset="0"/>
            </a:endParaRPr>
          </a:p>
        </p:txBody>
      </p:sp>
      <p:sp>
        <p:nvSpPr>
          <p:cNvPr id="74768" name="Straight Connector 74767"/>
          <p:cNvSpPr/>
          <p:nvPr/>
        </p:nvSpPr>
        <p:spPr>
          <a:xfrm>
            <a:off x="8229600" y="3962400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Title 7680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0000" tIns="46800" rIns="90000" bIns="46800" anchor="ctr" anchorCtr="0"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x-none"/>
              <a:t>Fundamental Observation</a:t>
            </a:r>
            <a:endParaRPr lang="en-GB" altLang="x-none"/>
          </a:p>
        </p:txBody>
      </p:sp>
      <p:sp>
        <p:nvSpPr>
          <p:cNvPr id="76803" name="Text Placeholder 7680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62513"/>
          </a:xfrm>
          <a:ln/>
        </p:spPr>
        <p:txBody>
          <a:bodyPr wrap="square" lIns="90000" tIns="46800" rIns="90000" bIns="46800" anchor="t" anchorCtr="0"/>
          <a:p>
            <a:pPr marL="341630" indent="-34163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800"/>
              <a:t>The number of TFs computable by a perceptron is equal to the number of regions produced by 2</a:t>
            </a:r>
            <a:r>
              <a:rPr lang="en-GB" altLang="x-none" sz="2800" baseline="30000"/>
              <a:t>n</a:t>
            </a:r>
            <a:r>
              <a:rPr lang="en-GB" altLang="x-none" sz="2800"/>
              <a:t> hyper-planes,obtained by plugging in the values &lt;x</a:t>
            </a:r>
            <a:r>
              <a:rPr lang="en-GB" altLang="x-none" sz="2800" baseline="-25000"/>
              <a:t>1</a:t>
            </a:r>
            <a:r>
              <a:rPr lang="en-GB" altLang="x-none" sz="2800"/>
              <a:t>,x</a:t>
            </a:r>
            <a:r>
              <a:rPr lang="en-GB" altLang="x-none" sz="2800" baseline="-25000"/>
              <a:t>2</a:t>
            </a:r>
            <a:r>
              <a:rPr lang="en-GB" altLang="x-none" sz="2800"/>
              <a:t>,x</a:t>
            </a:r>
            <a:r>
              <a:rPr lang="en-GB" altLang="x-none" sz="2800" baseline="-25000"/>
              <a:t>3</a:t>
            </a:r>
            <a:r>
              <a:rPr lang="en-GB" altLang="x-none" sz="2800"/>
              <a:t>,…,x</a:t>
            </a:r>
            <a:r>
              <a:rPr lang="en-GB" altLang="x-none" sz="2800" baseline="-25000"/>
              <a:t>n</a:t>
            </a:r>
            <a:r>
              <a:rPr lang="en-GB" altLang="x-none" sz="2800"/>
              <a:t>&gt; in the equation </a:t>
            </a:r>
            <a:endParaRPr lang="en-GB" altLang="x-none" sz="2800"/>
          </a:p>
          <a:p>
            <a:pPr marL="341630" indent="-341630" defTabSz="457200"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x-none" sz="2800"/>
              <a:t>			   ∑</a:t>
            </a:r>
            <a:r>
              <a:rPr lang="en-GB" altLang="x-none" sz="2800" baseline="-25000"/>
              <a:t>i=1</a:t>
            </a:r>
            <a:r>
              <a:rPr lang="en-GB" altLang="x-none" sz="2800" baseline="30000"/>
              <a:t>n</a:t>
            </a:r>
            <a:r>
              <a:rPr lang="en-GB" altLang="x-none" sz="2800"/>
              <a:t>w</a:t>
            </a:r>
            <a:r>
              <a:rPr lang="en-GB" altLang="x-none" sz="2800" baseline="-25000"/>
              <a:t>i</a:t>
            </a:r>
            <a:r>
              <a:rPr lang="en-GB" altLang="x-none" sz="2800"/>
              <a:t>x</a:t>
            </a:r>
            <a:r>
              <a:rPr lang="en-GB" altLang="x-none" sz="2800" baseline="-25000"/>
              <a:t>i</a:t>
            </a:r>
            <a:r>
              <a:rPr lang="en-GB" altLang="x-none" sz="2800"/>
              <a:t>= θ</a:t>
            </a:r>
            <a:endParaRPr lang="en-GB" altLang="x-none" sz="2800"/>
          </a:p>
          <a:p>
            <a:pPr marL="341630" indent="-341630" defTabSz="457200"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x-none" sz="2800" b="1"/>
          </a:p>
          <a:p>
            <a:pPr marL="341630" indent="-341630" defTabSz="457200"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x-none" sz="2800" b="1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Title 49153"/>
          <p:cNvSpPr>
            <a:spLocks noGrp="1"/>
          </p:cNvSpPr>
          <p:nvPr>
            <p:ph type="title"/>
          </p:nvPr>
        </p:nvSpPr>
        <p:spPr>
          <a:xfrm>
            <a:off x="1000125" y="241300"/>
            <a:ext cx="7010400" cy="1085850"/>
          </a:xfrm>
          <a:ln/>
        </p:spPr>
        <p:txBody>
          <a:bodyPr anchor="ctr" anchorCtr="0"/>
          <a:p>
            <a:r>
              <a:rPr sz="3200">
                <a:latin typeface="Sylfaen" pitchFamily="18" charset="0"/>
              </a:rPr>
              <a:t>Brain : a computational machine? </a:t>
            </a:r>
            <a:r>
              <a:rPr sz="2400" i="1">
                <a:latin typeface="Sylfaen" pitchFamily="18" charset="0"/>
              </a:rPr>
              <a:t>(contd.)</a:t>
            </a:r>
            <a:endParaRPr>
              <a:latin typeface="Sylfaen" pitchFamily="18" charset="0"/>
            </a:endParaRPr>
          </a:p>
        </p:txBody>
      </p:sp>
      <p:sp>
        <p:nvSpPr>
          <p:cNvPr id="49155" name="Text Placeholder 49154"/>
          <p:cNvSpPr>
            <a:spLocks noGrp="1"/>
          </p:cNvSpPr>
          <p:nvPr>
            <p:ph type="body" idx="1"/>
          </p:nvPr>
        </p:nvSpPr>
        <p:spPr>
          <a:xfrm>
            <a:off x="539750" y="1316038"/>
            <a:ext cx="8001000" cy="4629150"/>
          </a:xfrm>
          <a:ln/>
        </p:spPr>
        <p:txBody>
          <a:bodyPr/>
          <a:p>
            <a:r>
              <a:rPr sz="2800">
                <a:latin typeface="Sylfaen" pitchFamily="18" charset="0"/>
              </a:rPr>
              <a:t>Evolutionarily, brain has developed algorithms most suitable for survival</a:t>
            </a:r>
            <a:endParaRPr sz="2800">
              <a:latin typeface="Sylfaen" pitchFamily="18" charset="0"/>
            </a:endParaRPr>
          </a:p>
          <a:p>
            <a:r>
              <a:rPr sz="2800">
                <a:latin typeface="Sylfaen" pitchFamily="18" charset="0"/>
              </a:rPr>
              <a:t>Algorithms unknown: the search is on</a:t>
            </a:r>
            <a:endParaRPr sz="2800">
              <a:latin typeface="Sylfaen" pitchFamily="18" charset="0"/>
            </a:endParaRPr>
          </a:p>
          <a:p>
            <a:r>
              <a:rPr sz="2800">
                <a:latin typeface="Sylfaen" pitchFamily="18" charset="0"/>
              </a:rPr>
              <a:t>Brain astonishing in the amount of information it processes</a:t>
            </a:r>
            <a:endParaRPr sz="2800">
              <a:latin typeface="Sylfaen" pitchFamily="18" charset="0"/>
            </a:endParaRPr>
          </a:p>
          <a:p>
            <a:pPr lvl="1"/>
            <a:r>
              <a:rPr>
                <a:latin typeface="Sylfaen" pitchFamily="18" charset="0"/>
              </a:rPr>
              <a:t>Typical computers: 10</a:t>
            </a:r>
            <a:r>
              <a:rPr baseline="30000">
                <a:latin typeface="Sylfaen" pitchFamily="18" charset="0"/>
              </a:rPr>
              <a:t>9</a:t>
            </a:r>
            <a:r>
              <a:rPr>
                <a:latin typeface="Sylfaen" pitchFamily="18" charset="0"/>
              </a:rPr>
              <a:t> operations/sec</a:t>
            </a:r>
            <a:endParaRPr>
              <a:latin typeface="Sylfaen" pitchFamily="18" charset="0"/>
            </a:endParaRPr>
          </a:p>
          <a:p>
            <a:pPr lvl="1"/>
            <a:r>
              <a:rPr>
                <a:latin typeface="Sylfaen" pitchFamily="18" charset="0"/>
              </a:rPr>
              <a:t>Housefly brain: 10</a:t>
            </a:r>
            <a:r>
              <a:rPr baseline="30000">
                <a:latin typeface="Sylfaen" pitchFamily="18" charset="0"/>
              </a:rPr>
              <a:t>11</a:t>
            </a:r>
            <a:r>
              <a:rPr>
                <a:latin typeface="Sylfaen" pitchFamily="18" charset="0"/>
              </a:rPr>
              <a:t> operations/sec</a:t>
            </a:r>
            <a:endParaRPr>
              <a:latin typeface="Sylfaen" pitchFamily="18" charset="0"/>
            </a:endParaRPr>
          </a:p>
          <a:p>
            <a:pPr>
              <a:lnSpc>
                <a:spcPct val="90000"/>
              </a:lnSpc>
              <a:buNone/>
            </a:pPr>
            <a:endParaRPr sz="2800"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Title 50177"/>
          <p:cNvSpPr>
            <a:spLocks noGrp="1"/>
          </p:cNvSpPr>
          <p:nvPr>
            <p:ph type="title"/>
          </p:nvPr>
        </p:nvSpPr>
        <p:spPr>
          <a:xfrm>
            <a:off x="685800" y="1020763"/>
            <a:ext cx="7772400" cy="411162"/>
          </a:xfrm>
          <a:ln/>
        </p:spPr>
        <p:txBody>
          <a:bodyPr anchor="ctr" anchorCtr="0"/>
          <a:p>
            <a:r>
              <a:rPr sz="3200">
                <a:latin typeface="Sylfaen" pitchFamily="18" charset="0"/>
              </a:rPr>
              <a:t>Brain facts &amp; figures</a:t>
            </a:r>
            <a:endParaRPr sz="4000">
              <a:latin typeface="Sylfaen" pitchFamily="18" charset="0"/>
            </a:endParaRPr>
          </a:p>
        </p:txBody>
      </p:sp>
      <p:sp>
        <p:nvSpPr>
          <p:cNvPr id="50179" name="Text Placeholder 50178"/>
          <p:cNvSpPr>
            <a:spLocks noGrp="1"/>
          </p:cNvSpPr>
          <p:nvPr>
            <p:ph type="body" idx="1"/>
          </p:nvPr>
        </p:nvSpPr>
        <p:spPr>
          <a:xfrm>
            <a:off x="1212850" y="2136775"/>
            <a:ext cx="6980238" cy="3067050"/>
          </a:xfrm>
          <a:ln/>
        </p:spPr>
        <p:txBody>
          <a:bodyPr/>
          <a:p>
            <a:pPr>
              <a:spcBef>
                <a:spcPct val="60000"/>
              </a:spcBef>
            </a:pPr>
            <a:r>
              <a:rPr sz="2800">
                <a:latin typeface="Sylfaen" pitchFamily="18" charset="0"/>
              </a:rPr>
              <a:t>Basic building block of nervous system: nerve cell (neuron)</a:t>
            </a:r>
            <a:endParaRPr sz="2800">
              <a:latin typeface="Sylfaen" pitchFamily="18" charset="0"/>
            </a:endParaRPr>
          </a:p>
          <a:p>
            <a:pPr>
              <a:spcBef>
                <a:spcPct val="60000"/>
              </a:spcBef>
            </a:pPr>
            <a:r>
              <a:rPr sz="2800">
                <a:latin typeface="Sylfaen" pitchFamily="18" charset="0"/>
              </a:rPr>
              <a:t>~ 10</a:t>
            </a:r>
            <a:r>
              <a:rPr sz="2800" baseline="30000">
                <a:latin typeface="Sylfaen" pitchFamily="18" charset="0"/>
              </a:rPr>
              <a:t>12 </a:t>
            </a:r>
            <a:r>
              <a:rPr sz="2800">
                <a:latin typeface="Sylfaen" pitchFamily="18" charset="0"/>
              </a:rPr>
              <a:t>neurons in brain</a:t>
            </a:r>
            <a:endParaRPr sz="2800">
              <a:latin typeface="Sylfaen" pitchFamily="18" charset="0"/>
            </a:endParaRPr>
          </a:p>
          <a:p>
            <a:pPr>
              <a:spcBef>
                <a:spcPct val="60000"/>
              </a:spcBef>
            </a:pPr>
            <a:r>
              <a:rPr sz="2800">
                <a:latin typeface="Sylfaen" pitchFamily="18" charset="0"/>
              </a:rPr>
              <a:t>~ 10</a:t>
            </a:r>
            <a:r>
              <a:rPr sz="2800" baseline="30000">
                <a:latin typeface="Sylfaen" pitchFamily="18" charset="0"/>
              </a:rPr>
              <a:t>15</a:t>
            </a:r>
            <a:r>
              <a:rPr sz="2800">
                <a:latin typeface="Sylfaen" pitchFamily="18" charset="0"/>
              </a:rPr>
              <a:t> connections between them</a:t>
            </a:r>
            <a:endParaRPr sz="2800">
              <a:latin typeface="Sylfaen" pitchFamily="18" charset="0"/>
            </a:endParaRPr>
          </a:p>
          <a:p>
            <a:pPr>
              <a:spcBef>
                <a:spcPct val="60000"/>
              </a:spcBef>
            </a:pPr>
            <a:r>
              <a:rPr sz="2800">
                <a:latin typeface="Sylfaen" pitchFamily="18" charset="0"/>
              </a:rPr>
              <a:t>Connections made at “synapses”</a:t>
            </a:r>
            <a:endParaRPr sz="2800">
              <a:latin typeface="Sylfaen" pitchFamily="18" charset="0"/>
            </a:endParaRPr>
          </a:p>
          <a:p>
            <a:pPr>
              <a:spcBef>
                <a:spcPct val="60000"/>
              </a:spcBef>
            </a:pPr>
            <a:r>
              <a:rPr sz="2800">
                <a:latin typeface="Sylfaen" pitchFamily="18" charset="0"/>
              </a:rPr>
              <a:t>The speed: events on millisecond</a:t>
            </a:r>
            <a:r>
              <a:rPr sz="2800" baseline="30000">
                <a:latin typeface="Sylfaen" pitchFamily="18" charset="0"/>
              </a:rPr>
              <a:t> </a:t>
            </a:r>
            <a:r>
              <a:rPr sz="2800">
                <a:latin typeface="Sylfaen" pitchFamily="18" charset="0"/>
              </a:rPr>
              <a:t>scale in neurons, nanosecond scale in silicon chips</a:t>
            </a:r>
            <a:endParaRPr sz="2800">
              <a:latin typeface="Sylfaen" pitchFamily="18" charset="0"/>
            </a:endParaRPr>
          </a:p>
          <a:p>
            <a:pPr>
              <a:buNone/>
            </a:pPr>
            <a:endParaRPr sz="2800">
              <a:latin typeface="Sylfaen" pitchFamily="18" charset="0"/>
            </a:endParaRPr>
          </a:p>
          <a:p>
            <a:pPr>
              <a:buNone/>
            </a:pPr>
            <a:endParaRPr sz="3600" baseline="30000"/>
          </a:p>
          <a:p>
            <a:endParaRPr sz="3600" baseline="30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02" name="Picture 51201"/>
          <p:cNvPicPr>
            <a:picLocks noChangeAspect="1"/>
          </p:cNvPicPr>
          <p:nvPr/>
        </p:nvPicPr>
        <p:blipFill>
          <a:blip r:embed="rId1"/>
          <a:srcRect t="11482"/>
          <a:stretch>
            <a:fillRect/>
          </a:stretch>
        </p:blipFill>
        <p:spPr>
          <a:xfrm>
            <a:off x="4994275" y="1047750"/>
            <a:ext cx="4114800" cy="452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3" name="Title 51202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sz="3800"/>
              <a:t>Neuron - “classical”</a:t>
            </a:r>
            <a:endParaRPr sz="3800"/>
          </a:p>
        </p:txBody>
      </p:sp>
      <p:sp>
        <p:nvSpPr>
          <p:cNvPr id="51204" name="Text Placeholder 51203"/>
          <p:cNvSpPr>
            <a:spLocks noGrp="1"/>
          </p:cNvSpPr>
          <p:nvPr>
            <p:ph type="body" idx="1"/>
          </p:nvPr>
        </p:nvSpPr>
        <p:spPr>
          <a:xfrm>
            <a:off x="117475" y="1585913"/>
            <a:ext cx="8229600" cy="4525962"/>
          </a:xfrm>
          <a:ln/>
        </p:spPr>
        <p:txBody>
          <a:bodyPr/>
          <a:p>
            <a:r>
              <a:rPr sz="2800"/>
              <a:t>Dendrites</a:t>
            </a:r>
            <a:endParaRPr sz="2800"/>
          </a:p>
          <a:p>
            <a:pPr lvl="1"/>
            <a:r>
              <a:rPr lang="en-US" altLang="en-US" sz="2000"/>
              <a:t>Receiving stations of neurons</a:t>
            </a:r>
            <a:endParaRPr lang="en-US" altLang="en-US" sz="2000"/>
          </a:p>
          <a:p>
            <a:pPr lvl="1"/>
            <a:r>
              <a:rPr sz="2000"/>
              <a:t>Don't generate action potentials</a:t>
            </a:r>
            <a:endParaRPr sz="2000"/>
          </a:p>
          <a:p>
            <a:r>
              <a:rPr sz="2800"/>
              <a:t>Cell body</a:t>
            </a:r>
            <a:endParaRPr sz="2800"/>
          </a:p>
          <a:p>
            <a:pPr lvl="1"/>
            <a:r>
              <a:rPr lang="en-US" altLang="en-US" sz="2000"/>
              <a:t>Site at which information </a:t>
            </a:r>
            <a:endParaRPr lang="en-US" altLang="en-US" sz="2000"/>
          </a:p>
          <a:p>
            <a:pPr lvl="1">
              <a:buNone/>
            </a:pPr>
            <a:r>
              <a:rPr lang="en-US" altLang="en-US" sz="2000"/>
              <a:t>    received is integrated</a:t>
            </a:r>
            <a:endParaRPr lang="en-US" altLang="en-US" sz="2000"/>
          </a:p>
          <a:p>
            <a:r>
              <a:rPr sz="2800"/>
              <a:t>Axon</a:t>
            </a:r>
            <a:endParaRPr sz="2800"/>
          </a:p>
          <a:p>
            <a:pPr lvl="1"/>
            <a:r>
              <a:rPr sz="2000"/>
              <a:t>Generate and relay action </a:t>
            </a:r>
            <a:endParaRPr sz="2000"/>
          </a:p>
          <a:p>
            <a:pPr lvl="1">
              <a:buNone/>
            </a:pPr>
            <a:r>
              <a:rPr sz="2000"/>
              <a:t>    potential</a:t>
            </a:r>
            <a:endParaRPr sz="2000"/>
          </a:p>
          <a:p>
            <a:pPr lvl="1"/>
            <a:r>
              <a:rPr sz="2000"/>
              <a:t>Terminal</a:t>
            </a:r>
            <a:endParaRPr sz="2000"/>
          </a:p>
          <a:p>
            <a:pPr lvl="2"/>
            <a:r>
              <a:rPr lang="en-US" altLang="en-US" sz="2000"/>
              <a:t>Relays information to </a:t>
            </a:r>
            <a:endParaRPr lang="en-US" altLang="en-US" sz="2000"/>
          </a:p>
          <a:p>
            <a:pPr lvl="2">
              <a:buNone/>
            </a:pPr>
            <a:r>
              <a:rPr lang="en-US" altLang="en-US" sz="2000"/>
              <a:t>   next neuron in the pathway</a:t>
            </a:r>
            <a:endParaRPr lang="en-US" altLang="en-US" sz="2000"/>
          </a:p>
          <a:p>
            <a:pPr lvl="1"/>
            <a:endParaRPr sz="2000"/>
          </a:p>
          <a:p>
            <a:pPr>
              <a:buNone/>
            </a:pPr>
            <a:endParaRPr sz="2800"/>
          </a:p>
        </p:txBody>
      </p:sp>
      <p:sp>
        <p:nvSpPr>
          <p:cNvPr id="51205" name="Text Box 51204"/>
          <p:cNvSpPr txBox="1"/>
          <p:nvPr/>
        </p:nvSpPr>
        <p:spPr>
          <a:xfrm>
            <a:off x="4970463" y="5791200"/>
            <a:ext cx="4097337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sz="1400" err="1">
                <a:latin typeface="Garamond" pitchFamily="18" charset="0"/>
              </a:rPr>
              <a:t>http://www.educarer.com/images/brain-nerve-axon.jpg</a:t>
            </a:r>
            <a:endParaRPr sz="140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Title 52225"/>
          <p:cNvSpPr>
            <a:spLocks noGrp="1"/>
          </p:cNvSpPr>
          <p:nvPr>
            <p:ph type="title"/>
          </p:nvPr>
        </p:nvSpPr>
        <p:spPr>
          <a:xfrm>
            <a:off x="1046163" y="715963"/>
            <a:ext cx="7124700" cy="563562"/>
          </a:xfrm>
          <a:ln/>
        </p:spPr>
        <p:txBody>
          <a:bodyPr anchor="ctr" anchorCtr="0"/>
          <a:p>
            <a:r>
              <a:rPr b="1">
                <a:solidFill>
                  <a:srgbClr val="FF0000"/>
                </a:solidFill>
                <a:latin typeface="Garamond" pitchFamily="18" charset="0"/>
              </a:rPr>
              <a:t>Computation in Biological Neuron</a:t>
            </a:r>
            <a:endParaRPr b="1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52227" name="Text Placeholder 52226"/>
          <p:cNvSpPr>
            <a:spLocks noGrp="1"/>
          </p:cNvSpPr>
          <p:nvPr>
            <p:ph type="body" sz="half" idx="1"/>
          </p:nvPr>
        </p:nvSpPr>
        <p:spPr>
          <a:xfrm>
            <a:off x="228600" y="1524000"/>
            <a:ext cx="8153400" cy="2514600"/>
          </a:xfrm>
          <a:ln/>
        </p:spPr>
        <p:txBody>
          <a:bodyPr/>
          <a:p>
            <a:pPr>
              <a:buClrTx/>
              <a:buSzTx/>
              <a:buFontTx/>
            </a:pPr>
            <a:r>
              <a:rPr sz="2800"/>
              <a:t>Incoming signals from synapses are summed up at the soma</a:t>
            </a:r>
            <a:endParaRPr sz="2800"/>
          </a:p>
          <a:p>
            <a:pPr>
              <a:buClrTx/>
              <a:buSzTx/>
              <a:buFontTx/>
            </a:pPr>
            <a:r>
              <a:rPr sz="2800"/>
              <a:t>    , the biological “inner product”</a:t>
            </a:r>
            <a:endParaRPr sz="2800"/>
          </a:p>
          <a:p>
            <a:pPr>
              <a:buClrTx/>
              <a:buSzTx/>
              <a:buFontTx/>
            </a:pPr>
            <a:r>
              <a:rPr sz="2800"/>
              <a:t>On crossing a threshold, the cell “fires” generating an action potential in the axon hillock region</a:t>
            </a:r>
            <a:endParaRPr sz="2800"/>
          </a:p>
        </p:txBody>
      </p:sp>
      <p:sp>
        <p:nvSpPr>
          <p:cNvPr id="52228" name="Rectangles 52227"/>
          <p:cNvSpPr/>
          <p:nvPr/>
        </p:nvSpPr>
        <p:spPr>
          <a:xfrm>
            <a:off x="0" y="19796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graphicFrame>
        <p:nvGraphicFramePr>
          <p:cNvPr id="52229" name="Content Placeholder 52228"/>
          <p:cNvGraphicFramePr/>
          <p:nvPr>
            <p:ph sz="half" idx="2"/>
          </p:nvPr>
        </p:nvGraphicFramePr>
        <p:xfrm>
          <a:off x="757238" y="2652713"/>
          <a:ext cx="4064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39700" imgH="152400" progId="Equation.3">
                  <p:embed/>
                </p:oleObj>
              </mc:Choice>
              <mc:Fallback>
                <p:oleObj name="" r:id="rId1" imgW="139700" imgH="152400" progId="Equation.3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2652713"/>
                        <a:ext cx="406400" cy="4365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Text Box 52229"/>
          <p:cNvSpPr txBox="1"/>
          <p:nvPr/>
        </p:nvSpPr>
        <p:spPr>
          <a:xfrm>
            <a:off x="5715000" y="6094413"/>
            <a:ext cx="2590800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1600" b="1">
                <a:latin typeface="Arial" panose="020B0604020202020204" pitchFamily="34" charset="0"/>
              </a:rPr>
              <a:t>Synaptic inputs: Artist’s conception</a:t>
            </a:r>
            <a:endParaRPr sz="1600" b="1">
              <a:latin typeface="Arial" panose="020B0604020202020204" pitchFamily="34" charset="0"/>
            </a:endParaRPr>
          </a:p>
        </p:txBody>
      </p:sp>
      <p:pic>
        <p:nvPicPr>
          <p:cNvPr id="52231" name="Picture 522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267200"/>
            <a:ext cx="2762250" cy="219392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Title 54273"/>
          <p:cNvSpPr>
            <a:spLocks noGrp="1"/>
          </p:cNvSpPr>
          <p:nvPr>
            <p:ph type="title"/>
          </p:nvPr>
        </p:nvSpPr>
        <p:spPr>
          <a:xfrm>
            <a:off x="381000" y="381000"/>
            <a:ext cx="7543800" cy="655638"/>
          </a:xfrm>
          <a:ln/>
        </p:spPr>
        <p:txBody>
          <a:bodyPr anchor="ctr" anchorCtr="0"/>
          <a:p>
            <a:r>
              <a:rPr sz="4100" b="1">
                <a:solidFill>
                  <a:srgbClr val="FF0000"/>
                </a:solidFill>
                <a:latin typeface="Garamond" pitchFamily="18" charset="0"/>
              </a:rPr>
              <a:t>The biological neuron</a:t>
            </a:r>
            <a:endParaRPr sz="4100" b="1">
              <a:solidFill>
                <a:srgbClr val="FF0000"/>
              </a:solidFill>
              <a:latin typeface="Garamond" pitchFamily="18" charset="0"/>
            </a:endParaRPr>
          </a:p>
        </p:txBody>
      </p:sp>
      <p:pic>
        <p:nvPicPr>
          <p:cNvPr id="54275" name="Picture 542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981200"/>
            <a:ext cx="2590800" cy="2190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76" name="Text Box 54275"/>
          <p:cNvSpPr txBox="1"/>
          <p:nvPr/>
        </p:nvSpPr>
        <p:spPr>
          <a:xfrm>
            <a:off x="685800" y="4343400"/>
            <a:ext cx="2590800" cy="915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1800">
                <a:latin typeface="Arial" panose="020B0604020202020204" pitchFamily="34" charset="0"/>
              </a:rPr>
              <a:t>Pyramidal neuron, from the </a:t>
            </a:r>
            <a:r>
              <a:rPr sz="1800" err="1">
                <a:latin typeface="Arial" panose="020B0604020202020204" pitchFamily="34" charset="0"/>
              </a:rPr>
              <a:t>amygdala</a:t>
            </a:r>
            <a:r>
              <a:rPr sz="1800">
                <a:latin typeface="Arial" panose="020B0604020202020204" pitchFamily="34" charset="0"/>
              </a:rPr>
              <a:t> (</a:t>
            </a:r>
            <a:r>
              <a:rPr sz="1800" err="1">
                <a:latin typeface="Arial" panose="020B0604020202020204" pitchFamily="34" charset="0"/>
              </a:rPr>
              <a:t>Rupshi</a:t>
            </a:r>
            <a:r>
              <a:rPr sz="1800">
                <a:latin typeface="Arial" panose="020B0604020202020204" pitchFamily="34" charset="0"/>
              </a:rPr>
              <a:t> </a:t>
            </a:r>
            <a:r>
              <a:rPr sz="1800" i="1">
                <a:latin typeface="Arial" panose="020B0604020202020204" pitchFamily="34" charset="0"/>
              </a:rPr>
              <a:t>et al. </a:t>
            </a:r>
            <a:r>
              <a:rPr sz="1800">
                <a:latin typeface="Arial" panose="020B0604020202020204" pitchFamily="34" charset="0"/>
              </a:rPr>
              <a:t>2005)</a:t>
            </a:r>
            <a:endParaRPr sz="1800">
              <a:latin typeface="Arial" panose="020B0604020202020204" pitchFamily="34" charset="0"/>
            </a:endParaRPr>
          </a:p>
        </p:txBody>
      </p:sp>
      <p:sp>
        <p:nvSpPr>
          <p:cNvPr id="54277" name="Text Box 54276"/>
          <p:cNvSpPr txBox="1"/>
          <p:nvPr/>
        </p:nvSpPr>
        <p:spPr>
          <a:xfrm>
            <a:off x="4648200" y="5638800"/>
            <a:ext cx="3657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1800">
                <a:latin typeface="Arial" panose="020B0604020202020204" pitchFamily="34" charset="0"/>
              </a:rPr>
              <a:t>A CA1 pyramidal neuron (Mel </a:t>
            </a:r>
            <a:r>
              <a:rPr sz="1800" i="1">
                <a:latin typeface="Arial" panose="020B0604020202020204" pitchFamily="34" charset="0"/>
              </a:rPr>
              <a:t>et al</a:t>
            </a:r>
            <a:r>
              <a:rPr sz="1800">
                <a:latin typeface="Arial" panose="020B0604020202020204" pitchFamily="34" charset="0"/>
              </a:rPr>
              <a:t>. 2004)</a:t>
            </a:r>
            <a:endParaRPr sz="1800">
              <a:latin typeface="Arial" panose="020B0604020202020204" pitchFamily="34" charset="0"/>
            </a:endParaRPr>
          </a:p>
        </p:txBody>
      </p:sp>
      <p:pic>
        <p:nvPicPr>
          <p:cNvPr id="54278" name="Picture 54277" descr="2 compart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990600"/>
            <a:ext cx="2368550" cy="434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Oval 56321"/>
          <p:cNvSpPr/>
          <p:nvPr/>
        </p:nvSpPr>
        <p:spPr>
          <a:xfrm>
            <a:off x="1524000" y="1676400"/>
            <a:ext cx="5943600" cy="4953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6323" name="Rectangles 56322"/>
          <p:cNvSpPr/>
          <p:nvPr/>
        </p:nvSpPr>
        <p:spPr>
          <a:xfrm>
            <a:off x="457200" y="228600"/>
            <a:ext cx="8001000" cy="1739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1800" b="1">
                <a:latin typeface="Arial" panose="020B0604020202020204" pitchFamily="34" charset="0"/>
              </a:rPr>
              <a:t> </a:t>
            </a:r>
            <a:endParaRPr sz="1800" b="1">
              <a:latin typeface="Arial" panose="020B0604020202020204" pitchFamily="34" charset="0"/>
            </a:endParaRPr>
          </a:p>
          <a:p>
            <a:r>
              <a:rPr sz="1800" b="1">
                <a:latin typeface="Arial" panose="020B0604020202020204" pitchFamily="34" charset="0"/>
              </a:rPr>
              <a:t>A perspective of AI</a:t>
            </a:r>
            <a:endParaRPr sz="1800" b="1">
              <a:latin typeface="Arial" panose="020B0604020202020204" pitchFamily="34" charset="0"/>
            </a:endParaRPr>
          </a:p>
          <a:p>
            <a:r>
              <a:rPr sz="1800" b="1">
                <a:latin typeface="Arial" panose="020B0604020202020204" pitchFamily="34" charset="0"/>
              </a:rPr>
              <a:t> Artificial Intelligence - Knowledge based computing</a:t>
            </a:r>
            <a:endParaRPr sz="1800" b="1">
              <a:latin typeface="Arial" panose="020B0604020202020204" pitchFamily="34" charset="0"/>
            </a:endParaRPr>
          </a:p>
          <a:p>
            <a:r>
              <a:rPr sz="1800" b="1">
                <a:latin typeface="Arial" panose="020B0604020202020204" pitchFamily="34" charset="0"/>
              </a:rPr>
              <a:t> Disciplines which form the core of AI - inner circle</a:t>
            </a:r>
            <a:endParaRPr sz="1800" b="1">
              <a:latin typeface="Arial" panose="020B0604020202020204" pitchFamily="34" charset="0"/>
            </a:endParaRPr>
          </a:p>
          <a:p>
            <a:r>
              <a:rPr sz="1800" b="1">
                <a:latin typeface="Arial" panose="020B0604020202020204" pitchFamily="34" charset="0"/>
              </a:rPr>
              <a:t> Fields which draw from these disciplines - outer circle.</a:t>
            </a:r>
            <a:endParaRPr sz="1800" b="1">
              <a:latin typeface="Arial" panose="020B0604020202020204" pitchFamily="34" charset="0"/>
            </a:endParaRPr>
          </a:p>
          <a:p>
            <a:r>
              <a:rPr sz="1800" b="1">
                <a:latin typeface="Arial" panose="020B0604020202020204" pitchFamily="34" charset="0"/>
              </a:rPr>
              <a:t> </a:t>
            </a:r>
            <a:endParaRPr sz="1800" b="1">
              <a:latin typeface="Arial" panose="020B0604020202020204" pitchFamily="34" charset="0"/>
            </a:endParaRPr>
          </a:p>
        </p:txBody>
      </p:sp>
      <p:sp>
        <p:nvSpPr>
          <p:cNvPr id="56324" name="Oval 56323"/>
          <p:cNvSpPr/>
          <p:nvPr/>
        </p:nvSpPr>
        <p:spPr>
          <a:xfrm>
            <a:off x="2819400" y="2406650"/>
            <a:ext cx="3429000" cy="315595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6325" name="Text Box 56324"/>
          <p:cNvSpPr txBox="1"/>
          <p:nvPr/>
        </p:nvSpPr>
        <p:spPr>
          <a:xfrm>
            <a:off x="5257800" y="4419600"/>
            <a:ext cx="14684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sz="2400" b="1">
                <a:latin typeface="Arial" panose="020B0604020202020204" pitchFamily="34" charset="0"/>
              </a:rPr>
              <a:t>Planning</a:t>
            </a:r>
            <a:endParaRPr sz="2400" b="1">
              <a:latin typeface="Arial" panose="020B0604020202020204" pitchFamily="34" charset="0"/>
            </a:endParaRPr>
          </a:p>
        </p:txBody>
      </p:sp>
      <p:sp>
        <p:nvSpPr>
          <p:cNvPr id="56326" name="Text Box 56325"/>
          <p:cNvSpPr txBox="1"/>
          <p:nvPr/>
        </p:nvSpPr>
        <p:spPr>
          <a:xfrm>
            <a:off x="4197350" y="5688013"/>
            <a:ext cx="6778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sz="2800" b="1">
                <a:latin typeface="Arial" panose="020B0604020202020204" pitchFamily="34" charset="0"/>
              </a:rPr>
              <a:t>CV</a:t>
            </a:r>
            <a:endParaRPr sz="2800" b="1">
              <a:latin typeface="Arial" panose="020B0604020202020204" pitchFamily="34" charset="0"/>
            </a:endParaRPr>
          </a:p>
        </p:txBody>
      </p:sp>
      <p:sp>
        <p:nvSpPr>
          <p:cNvPr id="56327" name="Text Box 56326"/>
          <p:cNvSpPr txBox="1"/>
          <p:nvPr/>
        </p:nvSpPr>
        <p:spPr>
          <a:xfrm>
            <a:off x="6019800" y="2489200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sz="2400" b="1">
                <a:latin typeface="Arial" panose="020B0604020202020204" pitchFamily="34" charset="0"/>
              </a:rPr>
              <a:t>NLP</a:t>
            </a:r>
            <a:endParaRPr sz="2400" b="1">
              <a:latin typeface="Arial" panose="020B0604020202020204" pitchFamily="34" charset="0"/>
            </a:endParaRPr>
          </a:p>
        </p:txBody>
      </p:sp>
      <p:sp>
        <p:nvSpPr>
          <p:cNvPr id="56328" name="Text Box 56327"/>
          <p:cNvSpPr txBox="1"/>
          <p:nvPr/>
        </p:nvSpPr>
        <p:spPr>
          <a:xfrm>
            <a:off x="1447800" y="3581400"/>
            <a:ext cx="1439863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sz="2400" b="1">
                <a:latin typeface="Arial" panose="020B0604020202020204" pitchFamily="34" charset="0"/>
              </a:rPr>
              <a:t>Expert</a:t>
            </a:r>
            <a:endParaRPr sz="2400" b="1">
              <a:latin typeface="Arial" panose="020B0604020202020204" pitchFamily="34" charset="0"/>
            </a:endParaRPr>
          </a:p>
          <a:p>
            <a:pPr algn="ctr"/>
            <a:r>
              <a:rPr sz="2400" b="1">
                <a:latin typeface="Arial" panose="020B0604020202020204" pitchFamily="34" charset="0"/>
              </a:rPr>
              <a:t>Systems</a:t>
            </a:r>
            <a:endParaRPr sz="2400" b="1">
              <a:latin typeface="Arial" panose="020B0604020202020204" pitchFamily="34" charset="0"/>
            </a:endParaRPr>
          </a:p>
        </p:txBody>
      </p:sp>
      <p:sp>
        <p:nvSpPr>
          <p:cNvPr id="56329" name="Text Box 56328"/>
          <p:cNvSpPr txBox="1"/>
          <p:nvPr/>
        </p:nvSpPr>
        <p:spPr>
          <a:xfrm>
            <a:off x="3717925" y="1752600"/>
            <a:ext cx="14874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sz="2400" b="1">
                <a:latin typeface="Arial" panose="020B0604020202020204" pitchFamily="34" charset="0"/>
              </a:rPr>
              <a:t>Robotics</a:t>
            </a:r>
            <a:endParaRPr sz="2400" b="1">
              <a:latin typeface="Arial" panose="020B0604020202020204" pitchFamily="34" charset="0"/>
            </a:endParaRPr>
          </a:p>
        </p:txBody>
      </p:sp>
      <p:sp>
        <p:nvSpPr>
          <p:cNvPr id="56330" name="Text Box 56329"/>
          <p:cNvSpPr txBox="1"/>
          <p:nvPr/>
        </p:nvSpPr>
        <p:spPr>
          <a:xfrm>
            <a:off x="3689350" y="3173413"/>
            <a:ext cx="1763713" cy="15541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sz="3200" b="1">
                <a:latin typeface="Arial" panose="020B0604020202020204" pitchFamily="34" charset="0"/>
              </a:rPr>
              <a:t>Search, </a:t>
            </a:r>
            <a:endParaRPr sz="3200" b="1">
              <a:latin typeface="Arial" panose="020B0604020202020204" pitchFamily="34" charset="0"/>
            </a:endParaRPr>
          </a:p>
          <a:p>
            <a:pPr algn="ctr"/>
            <a:r>
              <a:rPr sz="3200" b="1">
                <a:latin typeface="Arial" panose="020B0604020202020204" pitchFamily="34" charset="0"/>
              </a:rPr>
              <a:t>RSN,</a:t>
            </a:r>
            <a:endParaRPr sz="3200" b="1">
              <a:latin typeface="Arial" panose="020B0604020202020204" pitchFamily="34" charset="0"/>
            </a:endParaRPr>
          </a:p>
          <a:p>
            <a:pPr algn="ctr"/>
            <a:r>
              <a:rPr sz="3200" b="1">
                <a:latin typeface="Arial" panose="020B0604020202020204" pitchFamily="34" charset="0"/>
              </a:rPr>
              <a:t>LRN</a:t>
            </a:r>
            <a:endParaRPr sz="3200" b="1">
              <a:latin typeface="Arial" panose="020B0604020202020204" pitchFamily="34" charset="0"/>
            </a:endParaRPr>
          </a:p>
        </p:txBody>
      </p:sp>
      <p:sp>
        <p:nvSpPr>
          <p:cNvPr id="56331" name="Straight Connector 56330"/>
          <p:cNvSpPr/>
          <p:nvPr/>
        </p:nvSpPr>
        <p:spPr>
          <a:xfrm flipH="1">
            <a:off x="5486400" y="1676400"/>
            <a:ext cx="6096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32" name="Straight Connector 56331"/>
          <p:cNvSpPr/>
          <p:nvPr/>
        </p:nvSpPr>
        <p:spPr>
          <a:xfrm>
            <a:off x="6248400" y="411480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33" name="Straight Connector 56332"/>
          <p:cNvSpPr/>
          <p:nvPr/>
        </p:nvSpPr>
        <p:spPr>
          <a:xfrm>
            <a:off x="5562600" y="5257800"/>
            <a:ext cx="6096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34" name="Straight Connector 56333"/>
          <p:cNvSpPr/>
          <p:nvPr/>
        </p:nvSpPr>
        <p:spPr>
          <a:xfrm flipH="1">
            <a:off x="2438400" y="4876800"/>
            <a:ext cx="6858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35" name="Straight Connector 56334"/>
          <p:cNvSpPr/>
          <p:nvPr/>
        </p:nvSpPr>
        <p:spPr>
          <a:xfrm>
            <a:off x="2667000" y="1905000"/>
            <a:ext cx="6858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s 57345"/>
          <p:cNvSpPr/>
          <p:nvPr/>
        </p:nvSpPr>
        <p:spPr>
          <a:xfrm>
            <a:off x="876300" y="1009650"/>
            <a:ext cx="7391400" cy="5203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sz="2400" b="1">
                <a:latin typeface="Arial" panose="020B0604020202020204" pitchFamily="34" charset="0"/>
              </a:rPr>
              <a:t>Symbolic AI</a:t>
            </a:r>
            <a:endParaRPr sz="2400" b="1">
              <a:latin typeface="Arial" panose="020B0604020202020204" pitchFamily="34" charset="0"/>
            </a:endParaRPr>
          </a:p>
          <a:p>
            <a:pPr algn="ctr"/>
            <a:endParaRPr sz="2400" b="1">
              <a:latin typeface="Arial" panose="020B0604020202020204" pitchFamily="34" charset="0"/>
            </a:endParaRPr>
          </a:p>
          <a:p>
            <a:r>
              <a:rPr sz="2400" b="1">
                <a:latin typeface="Arial" panose="020B0604020202020204" pitchFamily="34" charset="0"/>
              </a:rPr>
              <a:t>Connectionist AI is contrasted with Symbolic AI</a:t>
            </a:r>
            <a:endParaRPr sz="2400" b="1">
              <a:latin typeface="Arial" panose="020B0604020202020204" pitchFamily="34" charset="0"/>
            </a:endParaRPr>
          </a:p>
          <a:p>
            <a:r>
              <a:rPr sz="2400" b="1">
                <a:latin typeface="Arial" panose="020B0604020202020204" pitchFamily="34" charset="0"/>
              </a:rPr>
              <a:t>Symbolic AI - Physical Symbol System Hypothesis</a:t>
            </a:r>
            <a:endParaRPr sz="2400" b="1">
              <a:latin typeface="Arial" panose="020B0604020202020204" pitchFamily="34" charset="0"/>
            </a:endParaRPr>
          </a:p>
          <a:p>
            <a:r>
              <a:rPr sz="2400" b="1">
                <a:latin typeface="Arial" panose="020B0604020202020204" pitchFamily="34" charset="0"/>
              </a:rPr>
              <a:t>	Every intelligent system can be 	constructed by storing and processing 	symbols and nothing more is necessary.</a:t>
            </a:r>
            <a:endParaRPr sz="2400" b="1">
              <a:latin typeface="Arial" panose="020B0604020202020204" pitchFamily="34" charset="0"/>
            </a:endParaRPr>
          </a:p>
          <a:p>
            <a:endParaRPr sz="2400" b="1">
              <a:latin typeface="Arial" panose="020B0604020202020204" pitchFamily="34" charset="0"/>
            </a:endParaRPr>
          </a:p>
          <a:p>
            <a:r>
              <a:rPr sz="2400" b="1">
                <a:latin typeface="Arial" panose="020B0604020202020204" pitchFamily="34" charset="0"/>
              </a:rPr>
              <a:t>Symbolic AI has a bearing on models of computation such as</a:t>
            </a:r>
            <a:endParaRPr sz="2400" b="1">
              <a:latin typeface="Arial" panose="020B0604020202020204" pitchFamily="34" charset="0"/>
            </a:endParaRPr>
          </a:p>
          <a:p>
            <a:r>
              <a:rPr sz="2400" b="1">
                <a:latin typeface="Arial" panose="020B0604020202020204" pitchFamily="34" charset="0"/>
              </a:rPr>
              <a:t>	 Turing Machine</a:t>
            </a:r>
            <a:endParaRPr sz="2400" b="1">
              <a:latin typeface="Arial" panose="020B0604020202020204" pitchFamily="34" charset="0"/>
            </a:endParaRPr>
          </a:p>
          <a:p>
            <a:r>
              <a:rPr sz="2400" b="1">
                <a:latin typeface="Arial" panose="020B0604020202020204" pitchFamily="34" charset="0"/>
              </a:rPr>
              <a:t>	 Von Neumann Machine</a:t>
            </a:r>
            <a:endParaRPr sz="2400" b="1">
              <a:latin typeface="Arial" panose="020B0604020202020204" pitchFamily="34" charset="0"/>
            </a:endParaRPr>
          </a:p>
          <a:p>
            <a:r>
              <a:rPr sz="2400" b="1">
                <a:latin typeface="Arial" panose="020B0604020202020204" pitchFamily="34" charset="0"/>
              </a:rPr>
              <a:t>	 Lambda calculus</a:t>
            </a:r>
            <a:endParaRPr sz="24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Arial"/>
        <a:cs typeface=""/>
      </a:majorFont>
      <a:minorFont>
        <a:latin typeface="Times New Roman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5311</Words>
  <Application>WPS Presentation</Application>
  <PresentationFormat>On-screen Show</PresentationFormat>
  <Paragraphs>363</Paragraphs>
  <Slides>24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3" baseType="lpstr">
      <vt:lpstr>Arial</vt:lpstr>
      <vt:lpstr>SimSun</vt:lpstr>
      <vt:lpstr>Wingdings</vt:lpstr>
      <vt:lpstr>Times New Roman</vt:lpstr>
      <vt:lpstr>Sylfaen</vt:lpstr>
      <vt:lpstr>苹方-简</vt:lpstr>
      <vt:lpstr>Garamond</vt:lpstr>
      <vt:lpstr>Arial Unicode MS</vt:lpstr>
      <vt:lpstr>Microsoft YaHei</vt:lpstr>
      <vt:lpstr>汉仪旗黑</vt:lpstr>
      <vt:lpstr>Arial Unicode MS</vt:lpstr>
      <vt:lpstr>Helvetica</vt:lpstr>
      <vt:lpstr>MT Extra</vt:lpstr>
      <vt:lpstr>Kingsoft Extra</vt:lpstr>
      <vt:lpstr>Symbol</vt:lpstr>
      <vt:lpstr>Kingsoft Sign</vt:lpstr>
      <vt:lpstr>Default Design</vt:lpstr>
      <vt:lpstr>Equation.3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pramuditkhurana</cp:lastModifiedBy>
  <cp:revision>34</cp:revision>
  <dcterms:created xsi:type="dcterms:W3CDTF">2023-11-24T05:30:13Z</dcterms:created>
  <dcterms:modified xsi:type="dcterms:W3CDTF">2023-11-24T05:30:13Z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1033-4.7.0.7770</vt:lpwstr>
  </property>
</Properties>
</file>