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61" r:id="rId3"/>
    <p:sldId id="290" r:id="rId4"/>
    <p:sldId id="277" r:id="rId5"/>
    <p:sldId id="320" r:id="rId6"/>
    <p:sldId id="305" r:id="rId7"/>
    <p:sldId id="311" r:id="rId8"/>
    <p:sldId id="279" r:id="rId9"/>
    <p:sldId id="307" r:id="rId10"/>
    <p:sldId id="294" r:id="rId11"/>
    <p:sldId id="300" r:id="rId12"/>
    <p:sldId id="284" r:id="rId13"/>
    <p:sldId id="285" r:id="rId14"/>
    <p:sldId id="309" r:id="rId15"/>
    <p:sldId id="31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3842" autoAdjust="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CFD6B-74E7-478B-AF42-7A3A69C8B9A6}"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4EB9F-01CB-44C3-86C4-19378000C62A}"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5A7C03C-2152-4298-97EA-BB5F60E1319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5A7C03C-2152-4298-97EA-BB5F60E1319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5A7C03C-2152-4298-97EA-BB5F60E1319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5A7C03C-2152-4298-97EA-BB5F60E1319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5A7C03C-2152-4298-97EA-BB5F60E1319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55A7C03C-2152-4298-97EA-BB5F60E1319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354ED-3287-4CC6-8A9D-37FDDA6B1E3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55A7C03C-2152-4298-97EA-BB5F60E13193}"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8354ED-3287-4CC6-8A9D-37FDDA6B1E3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5A7C03C-2152-4298-97EA-BB5F60E1319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8354ED-3287-4CC6-8A9D-37FDDA6B1E3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7C03C-2152-4298-97EA-BB5F60E13193}"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8354ED-3287-4CC6-8A9D-37FDDA6B1E3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5A7C03C-2152-4298-97EA-BB5F60E1319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354ED-3287-4CC6-8A9D-37FDDA6B1E3E}"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5A7C03C-2152-4298-97EA-BB5F60E1319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354ED-3287-4CC6-8A9D-37FDDA6B1E3E}"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7C03C-2152-4298-97EA-BB5F60E13193}"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354ED-3287-4CC6-8A9D-37FDDA6B1E3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aises.org/sites/default/files/documents/National%20Conference/Abstract%20Guidelines%20and%20Samples.pdf" TargetMode="External"/><Relationship Id="rId3" Type="http://schemas.openxmlformats.org/officeDocument/2006/relationships/hyperlink" Target="https://en.wikipedia.org/wiki/MySQL" TargetMode="External"/><Relationship Id="rId2" Type="http://schemas.openxmlformats.org/officeDocument/2006/relationships/hyperlink" Target="https://en.wikipedia.org/wiki/Microsoft_Excel" TargetMode="External"/><Relationship Id="rId1" Type="http://schemas.openxmlformats.org/officeDocument/2006/relationships/hyperlink" Target="https://www.innuy.com/blog/sql-benefit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133600" y="1600201"/>
            <a:ext cx="8229600" cy="4525963"/>
          </a:xfrm>
        </p:spPr>
        <p:txBody>
          <a:bodyPr/>
          <a:lstStyle/>
          <a:p>
            <a:pPr>
              <a:buNone/>
            </a:pPr>
            <a:r>
              <a:rPr lang="en-US" dirty="0"/>
              <a:t> </a:t>
            </a:r>
            <a:endParaRPr lang="en-US" dirty="0"/>
          </a:p>
        </p:txBody>
      </p:sp>
      <p:sp>
        <p:nvSpPr>
          <p:cNvPr id="4" name="Date Placeholder 3"/>
          <p:cNvSpPr>
            <a:spLocks noGrp="1"/>
          </p:cNvSpPr>
          <p:nvPr>
            <p:ph type="dt" sz="half" idx="10"/>
          </p:nvPr>
        </p:nvSpPr>
        <p:spPr/>
        <p:txBody>
          <a:bodyPr/>
          <a:lstStyle/>
          <a:p>
            <a:fld id="{00770AC0-521A-4761-B605-21BC84785148}" type="datetime3">
              <a:rPr lang="en-US" sz="1600" b="1"/>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endParaRPr lang="en-US" sz="1600" b="1" dirty="0"/>
          </a:p>
        </p:txBody>
      </p:sp>
      <p:sp>
        <p:nvSpPr>
          <p:cNvPr id="6" name="Slide Number Placeholder 5"/>
          <p:cNvSpPr>
            <a:spLocks noGrp="1"/>
          </p:cNvSpPr>
          <p:nvPr>
            <p:ph type="sldNum" sz="quarter" idx="12"/>
          </p:nvPr>
        </p:nvSpPr>
        <p:spPr/>
        <p:txBody>
          <a:bodyPr/>
          <a:lstStyle/>
          <a:p>
            <a:fld id="{C0EC1BDC-9B67-430D-970A-E36C75175141}" type="slidenum">
              <a:rPr lang="en-US" sz="1600"/>
            </a:fld>
            <a:endParaRPr lang="en-US" sz="1600" dirty="0"/>
          </a:p>
        </p:txBody>
      </p:sp>
      <p:sp>
        <p:nvSpPr>
          <p:cNvPr id="7" name="Rectangle 6"/>
          <p:cNvSpPr/>
          <p:nvPr/>
        </p:nvSpPr>
        <p:spPr>
          <a:xfrm>
            <a:off x="1518285" y="2413000"/>
            <a:ext cx="8611870" cy="645160"/>
          </a:xfrm>
          <a:prstGeom prst="rect">
            <a:avLst/>
          </a:prstGeom>
        </p:spPr>
        <p:txBody>
          <a:bodyPr wrap="square">
            <a:spAutoFit/>
          </a:bodyPr>
          <a:lstStyle/>
          <a:p>
            <a:pPr algn="ctr"/>
            <a:r>
              <a:rPr lang="en-US" sz="3600" b="1" dirty="0"/>
              <a:t>Aggregation On  Student Mid-Term Data </a:t>
            </a:r>
            <a:endParaRPr lang="en-US" sz="3600" b="1" dirty="0"/>
          </a:p>
        </p:txBody>
      </p:sp>
      <p:pic>
        <p:nvPicPr>
          <p:cNvPr id="9" name="Picture 8" descr="new letter head July30_2020.png"/>
          <p:cNvPicPr/>
          <p:nvPr/>
        </p:nvPicPr>
        <p:blipFill>
          <a:blip r:embed="rId1" cstate="print"/>
          <a:stretch>
            <a:fillRect/>
          </a:stretch>
        </p:blipFill>
        <p:spPr>
          <a:xfrm>
            <a:off x="1752600" y="-36492"/>
            <a:ext cx="8686800" cy="1752599"/>
          </a:xfrm>
          <a:prstGeom prst="rect">
            <a:avLst/>
          </a:prstGeom>
        </p:spPr>
      </p:pic>
      <p:sp>
        <p:nvSpPr>
          <p:cNvPr id="11" name="Text Box 10"/>
          <p:cNvSpPr txBox="1"/>
          <p:nvPr/>
        </p:nvSpPr>
        <p:spPr>
          <a:xfrm>
            <a:off x="3582035" y="4358640"/>
            <a:ext cx="7165340" cy="1753235"/>
          </a:xfrm>
          <a:prstGeom prst="rect">
            <a:avLst/>
          </a:prstGeom>
          <a:noFill/>
        </p:spPr>
        <p:txBody>
          <a:bodyPr wrap="square" rtlCol="0" anchor="t">
            <a:spAutoFit/>
          </a:bodyPr>
          <a:p>
            <a:pPr algn="just">
              <a:lnSpc>
                <a:spcPct val="150000"/>
              </a:lnSpc>
            </a:pPr>
            <a:r>
              <a:rPr lang="en-IN" dirty="0">
                <a:sym typeface="+mn-ea"/>
              </a:rPr>
              <a:t> </a:t>
            </a:r>
            <a:r>
              <a:rPr lang="en-US" altLang="en-IN" dirty="0">
                <a:sym typeface="+mn-ea"/>
              </a:rPr>
              <a:t>        </a:t>
            </a:r>
            <a:r>
              <a:rPr lang="en-IN" sz="2400" b="1" dirty="0">
                <a:sym typeface="+mn-ea"/>
              </a:rPr>
              <a:t>Name:</a:t>
            </a:r>
            <a:r>
              <a:rPr lang="en-US" altLang="en-IN" sz="2400" b="1" dirty="0">
                <a:sym typeface="+mn-ea"/>
              </a:rPr>
              <a:t> KASARAM HARSHAVARDHAN</a:t>
            </a:r>
            <a:endParaRPr lang="en-IN" sz="2400" b="1" dirty="0"/>
          </a:p>
          <a:p>
            <a:pPr algn="just">
              <a:lnSpc>
                <a:spcPct val="150000"/>
              </a:lnSpc>
            </a:pPr>
            <a:r>
              <a:rPr lang="en-IN" sz="2400" b="1" dirty="0">
                <a:sym typeface="+mn-ea"/>
              </a:rPr>
              <a:t> </a:t>
            </a:r>
            <a:r>
              <a:rPr lang="en-US" altLang="en-IN" sz="2400" b="1" dirty="0">
                <a:sym typeface="+mn-ea"/>
              </a:rPr>
              <a:t>      </a:t>
            </a:r>
            <a:r>
              <a:rPr lang="en-IN" sz="2400" b="1" dirty="0">
                <a:sym typeface="+mn-ea"/>
              </a:rPr>
              <a:t>REG.N</a:t>
            </a:r>
            <a:r>
              <a:rPr lang="en-US" altLang="en-IN" sz="2400" b="1" dirty="0">
                <a:sym typeface="+mn-ea"/>
              </a:rPr>
              <a:t>O</a:t>
            </a:r>
            <a:r>
              <a:rPr lang="en-IN" sz="2400" b="1" dirty="0">
                <a:sym typeface="+mn-ea"/>
              </a:rPr>
              <a:t>:</a:t>
            </a:r>
            <a:r>
              <a:rPr lang="en-US" altLang="en-IN" sz="2400" b="1" dirty="0">
                <a:sym typeface="+mn-ea"/>
              </a:rPr>
              <a:t> </a:t>
            </a:r>
            <a:r>
              <a:rPr lang="en-IN" sz="2400" b="1" dirty="0">
                <a:sym typeface="+mn-ea"/>
              </a:rPr>
              <a:t>40110</a:t>
            </a:r>
            <a:r>
              <a:rPr lang="en-US" altLang="en-IN" sz="2400" b="1" dirty="0">
                <a:sym typeface="+mn-ea"/>
              </a:rPr>
              <a:t>565</a:t>
            </a:r>
            <a:endParaRPr lang="en-IN" b="1" dirty="0"/>
          </a:p>
          <a:p>
            <a:pPr algn="l">
              <a:lnSpc>
                <a:spcPct val="150000"/>
              </a:lnSpc>
            </a:pPr>
            <a:r>
              <a:rPr lang="en-US" altLang="en-IN" sz="2400" b="1" dirty="0">
                <a:sym typeface="+mn-ea"/>
              </a:rPr>
              <a:t>       </a:t>
            </a:r>
            <a:r>
              <a:rPr lang="en-IN" sz="2400" b="1" dirty="0">
                <a:sym typeface="+mn-ea"/>
              </a:rPr>
              <a:t>GUIDE NAME:</a:t>
            </a:r>
            <a:r>
              <a:rPr lang="en-US" altLang="en-IN" sz="2400" b="1" dirty="0">
                <a:sym typeface="+mn-ea"/>
              </a:rPr>
              <a:t> MS.V.GOWRI MANOHARI M.E.(Ph.D)</a:t>
            </a:r>
            <a:endParaRPr lang="en-US" altLang="en-IN" sz="2400" b="1" dirty="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693" y="395206"/>
            <a:ext cx="8229600" cy="2092271"/>
          </a:xfrm>
        </p:spPr>
        <p:txBody>
          <a:bodyPr>
            <a:normAutofit fontScale="90000"/>
          </a:bodyPr>
          <a:lstStyle/>
          <a:p>
            <a:pPr algn="l"/>
            <a:r>
              <a:rPr lang="en-US" dirty="0">
                <a:solidFill>
                  <a:srgbClr val="C00000"/>
                </a:solidFill>
                <a:latin typeface="Arial" panose="020B0604020202020204" pitchFamily="34" charset="0"/>
                <a:cs typeface="Arial" panose="020B0604020202020204" pitchFamily="34" charset="0"/>
              </a:rPr>
              <a:t>Sample Snapshot</a:t>
            </a:r>
            <a:br>
              <a:rPr lang="en-US" dirty="0">
                <a:solidFill>
                  <a:srgbClr val="C00000"/>
                </a:solidFill>
                <a:latin typeface="Arial" panose="020B0604020202020204" pitchFamily="34" charset="0"/>
                <a:cs typeface="Arial" panose="020B0604020202020204" pitchFamily="34" charset="0"/>
              </a:rPr>
            </a:br>
            <a:br>
              <a:rPr lang="en-US" dirty="0">
                <a:solidFill>
                  <a:srgbClr val="C00000"/>
                </a:solidFill>
                <a:latin typeface="Arial" panose="020B0604020202020204" pitchFamily="34" charset="0"/>
                <a:cs typeface="Arial" panose="020B0604020202020204" pitchFamily="34" charset="0"/>
              </a:rPr>
            </a:br>
            <a:br>
              <a:rPr lang="en-US" dirty="0">
                <a:solidFill>
                  <a:srgbClr val="C00000"/>
                </a:solidFill>
                <a:latin typeface="Arial" panose="020B0604020202020204" pitchFamily="34" charset="0"/>
                <a:cs typeface="Arial" panose="020B0604020202020204" pitchFamily="34" charset="0"/>
              </a:rPr>
            </a:br>
            <a:endParaRPr lang="en-IN" dirty="0">
              <a:solidFill>
                <a:schemeClr val="tx1">
                  <a:lumMod val="85000"/>
                  <a:lumOff val="15000"/>
                </a:schemeClr>
              </a:solidFill>
              <a:latin typeface="Algerian" panose="04020705040A02060702" pitchFamily="82" charset="0"/>
            </a:endParaRPr>
          </a:p>
        </p:txBody>
      </p:sp>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dirty="0"/>
              <a:t>Department of CSE</a:t>
            </a:r>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dirty="0"/>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0087" y="862013"/>
            <a:ext cx="3438525" cy="2566988"/>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8612" y="862013"/>
            <a:ext cx="3438525" cy="256698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137" y="862012"/>
            <a:ext cx="3438525" cy="2566987"/>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086" y="3428999"/>
            <a:ext cx="3438525" cy="2927351"/>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8611" y="3446406"/>
            <a:ext cx="3438525" cy="2909942"/>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7136" y="3446404"/>
            <a:ext cx="3438525" cy="29099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Title 1"/>
          <p:cNvSpPr>
            <a:spLocks noGrp="1"/>
          </p:cNvSpPr>
          <p:nvPr>
            <p:ph type="title"/>
          </p:nvPr>
        </p:nvSpPr>
        <p:spPr>
          <a:xfrm>
            <a:off x="1905000" y="381000"/>
            <a:ext cx="8229600" cy="685800"/>
          </a:xfrm>
        </p:spPr>
        <p:txBody>
          <a:bodyPr>
            <a:normAutofit fontScale="90000"/>
          </a:bodyPr>
          <a:lstStyle/>
          <a:p>
            <a:pPr algn="l"/>
            <a:r>
              <a:rPr lang="en-US" dirty="0">
                <a:solidFill>
                  <a:srgbClr val="C00000"/>
                </a:solidFill>
                <a:latin typeface="Arial" panose="020B0604020202020204" pitchFamily="34" charset="0"/>
                <a:cs typeface="Arial" panose="020B0604020202020204" pitchFamily="34" charset="0"/>
              </a:rPr>
              <a:t>Results and Discussion</a:t>
            </a:r>
            <a:endParaRPr lang="en-US" dirty="0">
              <a:solidFill>
                <a:srgbClr val="C00000"/>
              </a:solidFill>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a:xfrm>
            <a:off x="333375" y="1162050"/>
            <a:ext cx="11020425" cy="5014913"/>
          </a:xfrm>
        </p:spPr>
        <p:txBody>
          <a:bodyPr/>
          <a:lstStyle/>
          <a:p>
            <a:r>
              <a:rPr lang="en-US" dirty="0"/>
              <a:t>We found that the maximum marks scored by the student in the mid term is 97 and the minimum marks scored by the student in the mid term is 62.</a:t>
            </a:r>
            <a:endParaRPr lang="en-US" dirty="0"/>
          </a:p>
          <a:p>
            <a:r>
              <a:rPr lang="en-US" dirty="0"/>
              <a:t>We found out that there were 96 students in total.</a:t>
            </a:r>
            <a:endParaRPr lang="en-US" dirty="0"/>
          </a:p>
          <a:p>
            <a:r>
              <a:rPr lang="en-US" dirty="0"/>
              <a:t>The sum of the mid term marks of all the students is 7619.</a:t>
            </a:r>
            <a:endParaRPr lang="en-US" dirty="0"/>
          </a:p>
          <a:p>
            <a:r>
              <a:rPr lang="en-US" dirty="0"/>
              <a:t>We also arranged the marks of the students in ascending order and descending order.</a:t>
            </a:r>
            <a:endParaRPr lang="en-US" dirty="0"/>
          </a:p>
          <a:p>
            <a:r>
              <a:rPr lang="en-US" dirty="0"/>
              <a:t>The scope of the tool is used to add the marks of the students in the data and also it is used to group them into who is highest and who is least. </a:t>
            </a:r>
            <a:endParaRPr lang="en-US" dirty="0"/>
          </a:p>
          <a:p>
            <a:r>
              <a:rPr lang="en-US" dirty="0"/>
              <a:t>This type of code is used by educational institutions to regroup students.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Title 1"/>
          <p:cNvSpPr>
            <a:spLocks noGrp="1"/>
          </p:cNvSpPr>
          <p:nvPr>
            <p:ph type="title"/>
          </p:nvPr>
        </p:nvSpPr>
        <p:spPr>
          <a:xfrm>
            <a:off x="2057400" y="381000"/>
            <a:ext cx="8229600" cy="685800"/>
          </a:xfrm>
        </p:spPr>
        <p:txBody>
          <a:bodyPr>
            <a:normAutofit fontScale="90000"/>
          </a:bodyPr>
          <a:lstStyle/>
          <a:p>
            <a:pPr algn="l"/>
            <a:br>
              <a:rPr lang="en-US" dirty="0">
                <a:latin typeface="Arial" panose="020B0604020202020204" pitchFamily="34" charset="0"/>
                <a:cs typeface="Arial" panose="020B0604020202020204" pitchFamily="34" charset="0"/>
              </a:rPr>
            </a:br>
            <a:r>
              <a:rPr lang="en-US" dirty="0">
                <a:solidFill>
                  <a:srgbClr val="C00000"/>
                </a:solidFill>
                <a:latin typeface="Arial" panose="020B0604020202020204" pitchFamily="34" charset="0"/>
                <a:cs typeface="Arial" panose="020B0604020202020204" pitchFamily="34" charset="0"/>
              </a:rPr>
              <a:t>Conclusion</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p:txBody>
          <a:bodyPr/>
          <a:lstStyle/>
          <a:p>
            <a:r>
              <a:rPr lang="en-US" dirty="0"/>
              <a:t>The  project  was  a  learning  experience  for  me and our team  and  allowed  me  to  improve  upon  my  SQL and  Oracle  DBMS  skills.  I  developed  a  usable  database for student mid term data by which the marks of each individual can be separated accordingly. Me and our team  look forward to seeing the database being put into actual use in future</a:t>
            </a:r>
            <a:endParaRPr lang="en-US" dirty="0"/>
          </a:p>
          <a:p>
            <a:pPr marL="0" indent="0">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940" y="228600"/>
            <a:ext cx="8229600" cy="2286000"/>
          </a:xfrm>
        </p:spPr>
        <p:txBody>
          <a:bodyPr>
            <a:normAutofit/>
          </a:bodyPr>
          <a:lstStyle/>
          <a:p>
            <a:pPr algn="l"/>
            <a:r>
              <a:rPr lang="en-US" dirty="0">
                <a:solidFill>
                  <a:srgbClr val="C00000"/>
                </a:solidFill>
                <a:latin typeface="Arial" panose="020B0604020202020204" pitchFamily="34" charset="0"/>
                <a:cs typeface="Arial" panose="020B0604020202020204" pitchFamily="34" charset="0"/>
              </a:rPr>
              <a:t>References</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Content Placeholder 6"/>
          <p:cNvSpPr>
            <a:spLocks noGrp="1"/>
          </p:cNvSpPr>
          <p:nvPr>
            <p:ph idx="1"/>
          </p:nvPr>
        </p:nvSpPr>
        <p:spPr/>
        <p:txBody>
          <a:bodyPr/>
          <a:lstStyle/>
          <a:p>
            <a:r>
              <a:rPr lang="en-IN" sz="2800" u="sng" dirty="0">
                <a:solidFill>
                  <a:srgbClr val="0000FF"/>
                </a:solidFill>
                <a:effectLst/>
                <a:latin typeface="Arial" panose="020B0604020202020204" pitchFamily="34" charset="0"/>
                <a:ea typeface="Arial" panose="020B0604020202020204" pitchFamily="34" charset="0"/>
                <a:cs typeface="Arial" panose="020B0604020202020204" pitchFamily="34" charset="0"/>
                <a:hlinkClick r:id="rId1"/>
              </a:rPr>
              <a:t>https://www.innuy.com/blog/sql-benefits/</a:t>
            </a:r>
            <a:endParaRPr lang="en-IN" sz="2800" u="sng" dirty="0">
              <a:solidFill>
                <a:srgbClr val="0000FF"/>
              </a:solidFill>
              <a:effectLst/>
              <a:latin typeface="Arial" panose="020B0604020202020204" pitchFamily="34" charset="0"/>
              <a:ea typeface="Arial" panose="020B0604020202020204" pitchFamily="34" charset="0"/>
              <a:cs typeface="Arial" panose="020B0604020202020204" pitchFamily="34" charset="0"/>
            </a:endParaRPr>
          </a:p>
          <a:p>
            <a:r>
              <a:rPr lang="en-IN" u="sng" dirty="0">
                <a:solidFill>
                  <a:srgbClr val="0000FF"/>
                </a:solidFill>
                <a:latin typeface="Arial" panose="020B0604020202020204" pitchFamily="34" charset="0"/>
                <a:ea typeface="Arial" panose="020B0604020202020204" pitchFamily="34" charset="0"/>
                <a:cs typeface="Arial" panose="020B0604020202020204" pitchFamily="34" charset="0"/>
                <a:hlinkClick r:id="rId2"/>
              </a:rPr>
              <a:t>https://en.wikipedia.org/wiki/Microsoft_Excel</a:t>
            </a:r>
            <a:endParaRPr lang="en-IN" u="sng" dirty="0">
              <a:solidFill>
                <a:srgbClr val="0000FF"/>
              </a:solidFill>
              <a:latin typeface="Arial" panose="020B0604020202020204" pitchFamily="34" charset="0"/>
              <a:ea typeface="Arial" panose="020B0604020202020204" pitchFamily="34" charset="0"/>
              <a:cs typeface="Arial" panose="020B0604020202020204" pitchFamily="34" charset="0"/>
            </a:endParaRPr>
          </a:p>
          <a:p>
            <a:r>
              <a:rPr lang="en-IN" u="sng" dirty="0">
                <a:solidFill>
                  <a:srgbClr val="0000FF"/>
                </a:solidFill>
                <a:latin typeface="Arial" panose="020B0604020202020204" pitchFamily="34" charset="0"/>
                <a:ea typeface="Arial" panose="020B0604020202020204" pitchFamily="34" charset="0"/>
                <a:cs typeface="Arial" panose="020B0604020202020204" pitchFamily="34" charset="0"/>
                <a:hlinkClick r:id="rId3"/>
              </a:rPr>
              <a:t>https://en.wikipedia.org/wiki/MySQL</a:t>
            </a:r>
            <a:endParaRPr lang="en-IN" u="sng" dirty="0">
              <a:solidFill>
                <a:srgbClr val="0000FF"/>
              </a:solidFill>
              <a:latin typeface="Arial" panose="020B0604020202020204" pitchFamily="34" charset="0"/>
              <a:ea typeface="Arial" panose="020B0604020202020204" pitchFamily="34" charset="0"/>
              <a:cs typeface="Arial" panose="020B0604020202020204" pitchFamily="34" charset="0"/>
            </a:endParaRPr>
          </a:p>
          <a:p>
            <a:r>
              <a:rPr lang="en-IN" u="sng" dirty="0">
                <a:solidFill>
                  <a:srgbClr val="0000FF"/>
                </a:solidFill>
                <a:latin typeface="Arial" panose="020B0604020202020204" pitchFamily="34" charset="0"/>
                <a:ea typeface="Arial" panose="020B0604020202020204" pitchFamily="34" charset="0"/>
                <a:cs typeface="Arial" panose="020B0604020202020204" pitchFamily="34" charset="0"/>
                <a:hlinkClick r:id="rId4"/>
              </a:rPr>
              <a:t>https://www.aises.org/sites/default/files/documents/National%20Conference/Abstract%20Guidelines%20and%20Samples.pdf</a:t>
            </a:r>
            <a:endParaRPr lang="en-IN" u="sng" dirty="0">
              <a:solidFill>
                <a:srgbClr val="0000FF"/>
              </a:solidFill>
              <a:latin typeface="Arial" panose="020B0604020202020204" pitchFamily="34" charset="0"/>
              <a:ea typeface="Arial" panose="020B0604020202020204" pitchFamily="34" charset="0"/>
              <a:cs typeface="Arial" panose="020B0604020202020204" pitchFamily="34" charset="0"/>
            </a:endParaRPr>
          </a:p>
          <a:p>
            <a:pPr marL="0" indent="0">
              <a:buNone/>
            </a:pPr>
            <a:endParaRPr lang="en-IN" u="sng" dirty="0">
              <a:solidFill>
                <a:srgbClr val="0000FF"/>
              </a:solidFill>
              <a:latin typeface="Arial" panose="020B0604020202020204" pitchFamily="34" charset="0"/>
              <a:ea typeface="Arial" panose="020B0604020202020204" pitchFamily="34" charset="0"/>
              <a:cs typeface="Arial" panose="020B0604020202020204" pitchFamily="34" charset="0"/>
            </a:endParaRPr>
          </a:p>
          <a:p>
            <a:pPr marL="0" indent="0">
              <a:buNone/>
            </a:pPr>
            <a:endParaRPr lang="en-IN" sz="2800" u="sng" dirty="0">
              <a:solidFill>
                <a:srgbClr val="0000FF"/>
              </a:solidFill>
              <a:effectLst/>
              <a:latin typeface="Arial" panose="020B0604020202020204" pitchFamily="34" charset="0"/>
              <a:ea typeface="Arial" panose="020B0604020202020204" pitchFamily="34" charset="0"/>
              <a:cs typeface="Arial" panose="020B0604020202020204" pitchFamily="34" charset="0"/>
            </a:endParaRPr>
          </a:p>
          <a:p>
            <a:pPr mar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2940" y="228600"/>
            <a:ext cx="8692660" cy="6781800"/>
          </a:xfrm>
        </p:spPr>
        <p:txBody>
          <a:bodyPr>
            <a:normAutofit/>
          </a:bodyPr>
          <a:lstStyle/>
          <a:p>
            <a:r>
              <a:rPr lang="en-US" sz="7200" dirty="0">
                <a:solidFill>
                  <a:srgbClr val="C00000"/>
                </a:solidFill>
              </a:rPr>
              <a:t>        THANK</a:t>
            </a:r>
            <a:r>
              <a:rPr lang="en-US" sz="7200" dirty="0"/>
              <a:t> </a:t>
            </a:r>
            <a:r>
              <a:rPr lang="en-US" sz="7200" dirty="0">
                <a:solidFill>
                  <a:srgbClr val="C00000"/>
                </a:solidFill>
              </a:rPr>
              <a:t>YOU</a:t>
            </a:r>
            <a:endParaRPr lang="en-IN" sz="7200" dirty="0">
              <a:solidFill>
                <a:srgbClr val="C00000"/>
              </a:solidFill>
            </a:endParaRPr>
          </a:p>
        </p:txBody>
      </p:sp>
      <p:sp>
        <p:nvSpPr>
          <p:cNvPr id="2" name="Date Placeholder 1"/>
          <p:cNvSpPr>
            <a:spLocks noGrp="1"/>
          </p:cNvSpPr>
          <p:nvPr>
            <p:ph type="dt" sz="half" idx="10"/>
          </p:nvPr>
        </p:nvSpPr>
        <p:spPr/>
        <p:txBody>
          <a:bodyPr/>
          <a:lstStyle/>
          <a:p>
            <a:fld id="{9828E112-8377-45A9-BD19-18629BBD0547}" type="datetime3">
              <a:rPr lang="en-US" smtClean="0"/>
            </a:fld>
            <a:endParaRPr lang="en-US"/>
          </a:p>
        </p:txBody>
      </p:sp>
      <p:sp>
        <p:nvSpPr>
          <p:cNvPr id="3" name="Footer Placeholder 2"/>
          <p:cNvSpPr>
            <a:spLocks noGrp="1"/>
          </p:cNvSpPr>
          <p:nvPr>
            <p:ph type="ftr" sz="quarter" idx="11"/>
          </p:nvPr>
        </p:nvSpPr>
        <p:spPr/>
        <p:txBody>
          <a:bodyPr/>
          <a:lstStyle/>
          <a:p>
            <a:r>
              <a:rPr lang="en-US"/>
              <a:t>Department of CSE</a:t>
            </a:r>
            <a:endParaRPr lang="en-US"/>
          </a:p>
        </p:txBody>
      </p:sp>
      <p:sp>
        <p:nvSpPr>
          <p:cNvPr id="4" name="Slide Number Placeholder 3"/>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solidFill>
                  <a:srgbClr val="C00000"/>
                </a:solidFill>
                <a:latin typeface="Arial" panose="020B0604020202020204" pitchFamily="34" charset="0"/>
                <a:cs typeface="Arial" panose="020B0604020202020204" pitchFamily="34" charset="0"/>
              </a:rPr>
              <a:t>Presentation Outline</a:t>
            </a:r>
            <a:endParaRPr lang="en-US"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133600" y="1600201"/>
            <a:ext cx="8229600" cy="4525963"/>
          </a:xfrm>
        </p:spPr>
        <p:txBody>
          <a:bodyPr/>
          <a:lstStyle/>
          <a:p>
            <a:r>
              <a:rPr lang="en-US" sz="2000" dirty="0">
                <a:latin typeface="Arial" panose="020B0604020202020204" pitchFamily="34" charset="0"/>
                <a:cs typeface="Arial" panose="020B0604020202020204" pitchFamily="34" charset="0"/>
              </a:rPr>
              <a:t>Course Certificate</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Introduction</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System Architecture / Ideation Map</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Module Implementation</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Application Snapshots</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Results and Discussions</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Conclusion &amp; Future work</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a:t>
            </a:r>
            <a:endParaRPr lang="en-US" sz="2000" dirty="0">
              <a:latin typeface="Arial" panose="020B0604020202020204" pitchFamily="34" charset="0"/>
              <a:cs typeface="Arial" panose="020B0604020202020204" pitchFamily="34" charset="0"/>
            </a:endParaRP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r>
              <a:rPr lang="en-US"/>
              <a:t>   </a:t>
            </a:r>
            <a:endParaRPr lang="en-US"/>
          </a:p>
        </p:txBody>
      </p:sp>
      <p:sp>
        <p:nvSpPr>
          <p:cNvPr id="11" name="TextBox 10"/>
          <p:cNvSpPr txBox="1"/>
          <p:nvPr/>
        </p:nvSpPr>
        <p:spPr>
          <a:xfrm>
            <a:off x="1084729" y="384593"/>
            <a:ext cx="7449671" cy="1076325"/>
          </a:xfrm>
          <a:prstGeom prst="rect">
            <a:avLst/>
          </a:prstGeom>
          <a:noFill/>
        </p:spPr>
        <p:txBody>
          <a:bodyPr wrap="square">
            <a:spAutoFit/>
          </a:bodyPr>
          <a:lstStyle/>
          <a:p>
            <a:pPr algn="l"/>
            <a:endParaRPr lang="en-US" sz="3200" dirty="0">
              <a:solidFill>
                <a:srgbClr val="C00000"/>
              </a:solidFill>
              <a:latin typeface="Arial" panose="020B0604020202020204" pitchFamily="34" charset="0"/>
              <a:cs typeface="Arial" panose="020B0604020202020204" pitchFamily="34" charset="0"/>
            </a:endParaRPr>
          </a:p>
          <a:p>
            <a:pPr algn="l"/>
            <a:r>
              <a:rPr lang="en-US" sz="3200" dirty="0">
                <a:solidFill>
                  <a:srgbClr val="C00000"/>
                </a:solidFill>
                <a:latin typeface="Arial" panose="020B0604020202020204" pitchFamily="34" charset="0"/>
                <a:cs typeface="Arial" panose="020B0604020202020204" pitchFamily="34" charset="0"/>
              </a:rPr>
              <a:t>Course Certificate</a:t>
            </a:r>
            <a:endParaRPr lang="en-US" sz="3200" dirty="0">
              <a:solidFill>
                <a:srgbClr val="C00000"/>
              </a:solidFill>
              <a:latin typeface="Arial" panose="020B0604020202020204" pitchFamily="34" charset="0"/>
              <a:cs typeface="Arial" panose="020B0604020202020204" pitchFamily="34" charset="0"/>
            </a:endParaRPr>
          </a:p>
        </p:txBody>
      </p:sp>
      <p:pic>
        <p:nvPicPr>
          <p:cNvPr id="2" name="Content Placeholder 1" descr="Screenshot (43)"/>
          <p:cNvPicPr>
            <a:picLocks noChangeAspect="1"/>
          </p:cNvPicPr>
          <p:nvPr>
            <p:ph idx="1"/>
          </p:nvPr>
        </p:nvPicPr>
        <p:blipFill>
          <a:blip r:embed="rId1"/>
          <a:srcRect l="21335" t="15205" r="17715" b="9631"/>
          <a:stretch>
            <a:fillRect/>
          </a:stretch>
        </p:blipFill>
        <p:spPr>
          <a:xfrm>
            <a:off x="1604645" y="1779905"/>
            <a:ext cx="8479155" cy="4546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a:t>                               </a:t>
            </a:r>
            <a:r>
              <a:rPr lang="en-US" b="1"/>
              <a:t>Abstract</a:t>
            </a:r>
            <a:endParaRPr lang="en-US" b="1"/>
          </a:p>
        </p:txBody>
      </p:sp>
      <p:sp>
        <p:nvSpPr>
          <p:cNvPr id="3" name="Content Placeholder 2"/>
          <p:cNvSpPr>
            <a:spLocks noGrp="1"/>
          </p:cNvSpPr>
          <p:nvPr>
            <p:ph idx="1"/>
          </p:nvPr>
        </p:nvSpPr>
        <p:spPr/>
        <p:txBody>
          <a:bodyPr/>
          <a:p>
            <a:endParaRPr lang="en-US"/>
          </a:p>
          <a:p>
            <a:pPr algn="just"/>
            <a:r>
              <a:rPr lang="en-US"/>
              <a:t>The definition of aggregate data is a collection of information from </a:t>
            </a:r>
            <a:endParaRPr lang="en-US"/>
          </a:p>
          <a:p>
            <a:pPr marL="0" indent="0" algn="just">
              <a:buNone/>
            </a:pPr>
            <a:r>
              <a:rPr lang="en-US"/>
              <a:t>   multiple individuals that is summarized into an official data report. </a:t>
            </a:r>
            <a:endParaRPr lang="en-US"/>
          </a:p>
          <a:p>
            <a:pPr marL="0" indent="0" algn="just">
              <a:buNone/>
            </a:pPr>
            <a:r>
              <a:rPr lang="en-US"/>
              <a:t>  The data is collected from individuals with a shared commonality, like </a:t>
            </a:r>
            <a:endParaRPr lang="en-US"/>
          </a:p>
          <a:p>
            <a:pPr marL="0" indent="0" algn="just">
              <a:buNone/>
            </a:pPr>
            <a:r>
              <a:rPr lang="en-US"/>
              <a:t>  geographical location, association with an organization, or something </a:t>
            </a:r>
            <a:endParaRPr lang="en-US"/>
          </a:p>
          <a:p>
            <a:pPr marL="0" indent="0" algn="just">
              <a:buNone/>
            </a:pPr>
            <a:r>
              <a:rPr lang="en-US"/>
              <a:t>  else of interest.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940" y="228600"/>
            <a:ext cx="8229600" cy="1828800"/>
          </a:xfrm>
        </p:spPr>
        <p:txBody>
          <a:bodyPr>
            <a:normAutofit/>
          </a:bodyPr>
          <a:lstStyle/>
          <a:p>
            <a:pPr algn="l"/>
            <a:r>
              <a:rPr lang="en-US" dirty="0">
                <a:solidFill>
                  <a:srgbClr val="C00000"/>
                </a:solidFill>
                <a:latin typeface="Arial" panose="020B0604020202020204" pitchFamily="34" charset="0"/>
                <a:cs typeface="Arial" panose="020B0604020202020204" pitchFamily="34" charset="0"/>
              </a:rPr>
              <a:t>Introduction</a:t>
            </a:r>
            <a:br>
              <a:rPr lang="en-US" dirty="0">
                <a:solidFill>
                  <a:srgbClr val="C00000"/>
                </a:solidFill>
                <a:latin typeface="Arial" panose="020B0604020202020204" pitchFamily="34" charset="0"/>
                <a:cs typeface="Arial" panose="020B0604020202020204" pitchFamily="34" charset="0"/>
              </a:rPr>
            </a:br>
            <a:endParaRPr lang="en-IN" dirty="0"/>
          </a:p>
        </p:txBody>
      </p:sp>
      <p:sp>
        <p:nvSpPr>
          <p:cNvPr id="3" name="Content Placeholder 2"/>
          <p:cNvSpPr>
            <a:spLocks noGrp="1"/>
          </p:cNvSpPr>
          <p:nvPr>
            <p:ph idx="1"/>
          </p:nvPr>
        </p:nvSpPr>
        <p:spPr>
          <a:xfrm>
            <a:off x="466725" y="1171575"/>
            <a:ext cx="10887075" cy="5005388"/>
          </a:xfrm>
        </p:spPr>
        <p:txBody>
          <a:bodyPr>
            <a:normAutofit/>
          </a:bodyPr>
          <a:lstStyle/>
          <a:p>
            <a:r>
              <a:rPr lang="en-US" b="1" dirty="0"/>
              <a:t>MIN</a:t>
            </a:r>
            <a:r>
              <a:rPr lang="en-US" dirty="0"/>
              <a:t> function is used to return the minimum value of an expression in a SELECT statement.</a:t>
            </a:r>
            <a:endParaRPr lang="en-US" dirty="0"/>
          </a:p>
          <a:p>
            <a:r>
              <a:rPr lang="en-US" b="1" dirty="0"/>
              <a:t>MAX</a:t>
            </a:r>
            <a:r>
              <a:rPr lang="en-US" dirty="0"/>
              <a:t> function is used to return the maximum value of an expression in a SELECT statement.</a:t>
            </a:r>
            <a:endParaRPr lang="en-US" dirty="0"/>
          </a:p>
          <a:p>
            <a:r>
              <a:rPr lang="en-US" b="1" dirty="0"/>
              <a:t>COUNT</a:t>
            </a:r>
            <a:r>
              <a:rPr lang="en-US" dirty="0"/>
              <a:t> function returns the number of rows that matches a specified criterion.</a:t>
            </a:r>
            <a:endParaRPr lang="en-US" dirty="0"/>
          </a:p>
          <a:p>
            <a:r>
              <a:rPr lang="en-US" b="1" dirty="0"/>
              <a:t>GROUP</a:t>
            </a:r>
            <a:r>
              <a:rPr lang="en-US" dirty="0"/>
              <a:t> </a:t>
            </a:r>
            <a:r>
              <a:rPr lang="en-US" b="1" dirty="0"/>
              <a:t>BY</a:t>
            </a:r>
            <a:r>
              <a:rPr lang="en-US" dirty="0"/>
              <a:t> Statement  is used to arrange identical data into groups with the help of some functions.</a:t>
            </a:r>
            <a:endParaRPr lang="en-US" dirty="0"/>
          </a:p>
          <a:p>
            <a:r>
              <a:rPr lang="en-US" dirty="0"/>
              <a:t>The </a:t>
            </a:r>
            <a:r>
              <a:rPr lang="en-US" b="1" dirty="0"/>
              <a:t>ORDER BY </a:t>
            </a:r>
            <a:r>
              <a:rPr lang="en-US" dirty="0"/>
              <a:t>Statement is used to sort the result-set in ascending or descending order.</a:t>
            </a:r>
            <a:endParaRPr lang="en-US" dirty="0"/>
          </a:p>
          <a:p>
            <a:r>
              <a:rPr lang="en-US" dirty="0"/>
              <a:t>The </a:t>
            </a:r>
            <a:r>
              <a:rPr lang="en-US" b="1" dirty="0"/>
              <a:t>SUM</a:t>
            </a:r>
            <a:r>
              <a:rPr lang="en-US" dirty="0"/>
              <a:t> function returns the total sum of a numeric column.</a:t>
            </a: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dirty="0">
                <a:solidFill>
                  <a:srgbClr val="C00000"/>
                </a:solidFill>
                <a:latin typeface="Arial" panose="020B0604020202020204" pitchFamily="34" charset="0"/>
                <a:cs typeface="Arial" panose="020B0604020202020204" pitchFamily="34" charset="0"/>
              </a:rPr>
              <a:t>Introduction	</a:t>
            </a:r>
            <a:endParaRPr lang="en-IN" dirty="0"/>
          </a:p>
        </p:txBody>
      </p:sp>
      <p:sp>
        <p:nvSpPr>
          <p:cNvPr id="3" name="Content Placeholder 2"/>
          <p:cNvSpPr>
            <a:spLocks noGrp="1"/>
          </p:cNvSpPr>
          <p:nvPr>
            <p:ph idx="1"/>
          </p:nvPr>
        </p:nvSpPr>
        <p:spPr/>
        <p:txBody>
          <a:bodyPr/>
          <a:lstStyle/>
          <a:p>
            <a:r>
              <a:rPr lang="en-US" dirty="0"/>
              <a:t>Microsoft Excel is a spreadsheet developed by Microsoft for Windows, macOS, Android and iOS. It features calculation or computation capabilities, graphing tools, pivot tables, and a macro programming language called Visual Basic for Applications. SQL is Structured Query Language, which is a computer language for storing, manipulating and retrieving data stored in a relational database.</a:t>
            </a:r>
            <a:endParaRPr lang="en-US" dirty="0"/>
          </a:p>
          <a:p>
            <a:r>
              <a:rPr lang="en-US" sz="2800" b="0" i="0" dirty="0">
                <a:solidFill>
                  <a:srgbClr val="000000"/>
                </a:solidFill>
                <a:effectLst/>
              </a:rPr>
              <a:t>SQL stands for Structured Query Language. It is used for storing and managing data in relational database management system (RDMS).</a:t>
            </a:r>
            <a:endParaRPr lang="en-US" sz="2800" b="0" i="0" dirty="0">
              <a:solidFill>
                <a:srgbClr val="000000"/>
              </a:solidFill>
              <a:effectLst/>
            </a:endParaRPr>
          </a:p>
          <a:p>
            <a:r>
              <a:rPr lang="en-US" sz="2800" b="0" i="0" dirty="0">
                <a:solidFill>
                  <a:srgbClr val="000000"/>
                </a:solidFill>
                <a:effectLst/>
              </a:rPr>
              <a:t>All the RDBMS like MySQL, Informix, Oracle, MS Access and SQL Server use SQL as their standard database language.</a:t>
            </a:r>
            <a:endParaRPr lang="en-US" sz="2800" b="0" i="0" dirty="0">
              <a:solidFill>
                <a:srgbClr val="000000"/>
              </a:solidFill>
              <a:effectLst/>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fld>
            <a:endParaRPr lang="en-US"/>
          </a:p>
        </p:txBody>
      </p:sp>
      <p:sp>
        <p:nvSpPr>
          <p:cNvPr id="8" name="Footer Placeholder 7"/>
          <p:cNvSpPr>
            <a:spLocks noGrp="1"/>
          </p:cNvSpPr>
          <p:nvPr>
            <p:ph type="ftr" sz="quarter" idx="11"/>
          </p:nvPr>
        </p:nvSpPr>
        <p:spPr/>
        <p:txBody>
          <a:bodyPr/>
          <a:lstStyle/>
          <a:p>
            <a:r>
              <a:rPr lang="en-US"/>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
        <p:nvSpPr>
          <p:cNvPr id="10" name="Title 1"/>
          <p:cNvSpPr>
            <a:spLocks noGrp="1"/>
          </p:cNvSpPr>
          <p:nvPr>
            <p:ph type="title"/>
          </p:nvPr>
        </p:nvSpPr>
        <p:spPr>
          <a:xfrm>
            <a:off x="2057400" y="304800"/>
            <a:ext cx="8229600" cy="655638"/>
          </a:xfrm>
        </p:spPr>
        <p:txBody>
          <a:bodyPr>
            <a:normAutofit fontScale="90000"/>
          </a:bodyPr>
          <a:lstStyle/>
          <a:p>
            <a:pPr algn="l"/>
            <a:r>
              <a:rPr lang="en-US" dirty="0">
                <a:solidFill>
                  <a:srgbClr val="D74027"/>
                </a:solidFill>
              </a:rPr>
              <a:t>Objectives</a:t>
            </a:r>
            <a:endParaRPr lang="en-US" dirty="0">
              <a:solidFill>
                <a:srgbClr val="D74027"/>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95275" y="960439"/>
            <a:ext cx="9915525" cy="5287962"/>
          </a:xfrm>
        </p:spPr>
        <p:txBody>
          <a:bodyPr>
            <a:normAutofit/>
          </a:bodyPr>
          <a:lstStyle/>
          <a:p>
            <a:pPr algn="just">
              <a:lnSpc>
                <a:spcPct val="80000"/>
              </a:lnSpc>
            </a:pPr>
            <a:r>
              <a:rPr lang="en-US" sz="2000" dirty="0"/>
              <a:t>This project presents the method to upload an excel file containing the student midterm data into SQL server and perform aggregations like: </a:t>
            </a:r>
            <a:endParaRPr lang="en-US" sz="2000" dirty="0"/>
          </a:p>
          <a:p>
            <a:pPr algn="just">
              <a:lnSpc>
                <a:spcPct val="80000"/>
              </a:lnSpc>
            </a:pPr>
            <a:r>
              <a:rPr lang="en-US" sz="2000" dirty="0"/>
              <a:t>1)max </a:t>
            </a:r>
            <a:endParaRPr lang="en-US" sz="2000" dirty="0"/>
          </a:p>
          <a:p>
            <a:pPr algn="just">
              <a:lnSpc>
                <a:spcPct val="80000"/>
              </a:lnSpc>
            </a:pPr>
            <a:r>
              <a:rPr lang="en-US" sz="2000" dirty="0"/>
              <a:t>2)min </a:t>
            </a:r>
            <a:endParaRPr lang="en-US" sz="2000" dirty="0"/>
          </a:p>
          <a:p>
            <a:pPr algn="just">
              <a:lnSpc>
                <a:spcPct val="80000"/>
              </a:lnSpc>
            </a:pPr>
            <a:r>
              <a:rPr lang="en-US" sz="2000" dirty="0"/>
              <a:t>3)count </a:t>
            </a:r>
            <a:endParaRPr lang="en-US" sz="2000" dirty="0"/>
          </a:p>
          <a:p>
            <a:pPr algn="just">
              <a:lnSpc>
                <a:spcPct val="80000"/>
              </a:lnSpc>
            </a:pPr>
            <a:r>
              <a:rPr lang="en-US" sz="2000" dirty="0"/>
              <a:t>4)group by </a:t>
            </a:r>
            <a:endParaRPr lang="en-US" sz="2000" dirty="0"/>
          </a:p>
          <a:p>
            <a:pPr algn="just">
              <a:lnSpc>
                <a:spcPct val="80000"/>
              </a:lnSpc>
            </a:pPr>
            <a:r>
              <a:rPr lang="en-US" sz="2000" dirty="0"/>
              <a:t>5)order by </a:t>
            </a:r>
            <a:endParaRPr lang="en-US" sz="2000" dirty="0"/>
          </a:p>
          <a:p>
            <a:pPr algn="just">
              <a:lnSpc>
                <a:spcPct val="80000"/>
              </a:lnSpc>
            </a:pPr>
            <a:r>
              <a:rPr lang="en-US" sz="2000" dirty="0"/>
              <a:t>6)sum </a:t>
            </a:r>
            <a:endParaRPr lang="en-US" sz="2000" dirty="0"/>
          </a:p>
          <a:p>
            <a:pPr algn="just">
              <a:lnSpc>
                <a:spcPct val="80000"/>
              </a:lnSpc>
            </a:pPr>
            <a:r>
              <a:rPr lang="en-US" sz="2000" dirty="0"/>
              <a:t>The above aggregations can be performed on any variable. The excel data had 96 rows and 3 columns( Student, Midterm, Final). We chose ‘Midterm’ as the variable to perform aggregations on. We found that the least marks scored by a student is 62 and the maximum marks scored by a student is 97. Using this database we can find out the </a:t>
            </a:r>
            <a:r>
              <a:rPr lang="en-US" sz="2000" dirty="0" err="1"/>
              <a:t>the</a:t>
            </a:r>
            <a:r>
              <a:rPr lang="en-US" sz="2000" dirty="0"/>
              <a:t> performance of the students and </a:t>
            </a:r>
            <a:r>
              <a:rPr lang="en-US" sz="2000" dirty="0" err="1"/>
              <a:t>analyse</a:t>
            </a:r>
            <a:r>
              <a:rPr lang="en-US" sz="2000" dirty="0"/>
              <a:t> which student needs the most attention from the facilitator. We grouped the students based on their midterm marks in both ascending and descending order. We also grouped the students with their midterm marks. We also found the total midterm marks scored by all the 96 students.</a:t>
            </a:r>
            <a:endParaRPr lang="en-US" sz="2000" dirty="0"/>
          </a:p>
          <a:p>
            <a:pPr algn="just">
              <a:lnSpc>
                <a:spcPct val="80000"/>
              </a:lnSpc>
            </a:pPr>
            <a:endParaRPr lang="en-US" sz="1400" dirty="0"/>
          </a:p>
          <a:p>
            <a:pPr algn="just">
              <a:lnSpc>
                <a:spcPct val="80000"/>
              </a:lnSpc>
            </a:pPr>
            <a:endParaRPr lang="en-US" sz="1400" dirty="0"/>
          </a:p>
          <a:p>
            <a:pPr algn="just">
              <a:lnSpc>
                <a:spcPct val="80000"/>
              </a:lnSpc>
            </a:pPr>
            <a:endParaRPr lang="en-US" sz="1400" dirty="0"/>
          </a:p>
          <a:p>
            <a:pPr algn="just">
              <a:lnSpc>
                <a:spcPct val="80000"/>
              </a:lnSpc>
            </a:pPr>
            <a:endParaRPr lang="en-US" sz="1400" dirty="0"/>
          </a:p>
          <a:p>
            <a:pPr marL="0" indent="0">
              <a:buNone/>
            </a:pPr>
            <a:endParaRPr lang="en-IN" sz="2000" dirty="0"/>
          </a:p>
          <a:p>
            <a:pPr algn="just"/>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919" y="288457"/>
            <a:ext cx="7886700" cy="1546880"/>
          </a:xfrm>
        </p:spPr>
        <p:txBody>
          <a:bodyPr>
            <a:normAutofit/>
          </a:bodyPr>
          <a:lstStyle/>
          <a:p>
            <a:pPr algn="l"/>
            <a:r>
              <a:rPr lang="en-US" sz="4000" dirty="0">
                <a:solidFill>
                  <a:srgbClr val="C00000"/>
                </a:solidFill>
                <a:latin typeface="+mn-lt"/>
                <a:cs typeface="Arial" panose="020B0604020202020204" pitchFamily="34" charset="0"/>
              </a:rPr>
              <a:t>System Architecture/ Ideation Map</a:t>
            </a:r>
            <a:br>
              <a:rPr lang="en-US" dirty="0"/>
            </a:b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9" name="Footer Placeholder 4"/>
          <p:cNvSpPr txBox="1"/>
          <p:nvPr/>
        </p:nvSpPr>
        <p:spPr>
          <a:xfrm>
            <a:off x="4693921" y="6400414"/>
            <a:ext cx="2804161" cy="276999"/>
          </a:xfrm>
          <a:prstGeom prst="rect">
            <a:avLst/>
          </a:prstGeom>
          <a:ln w="12700">
            <a:miter lim="400000"/>
          </a:ln>
        </p:spPr>
        <p:txBody>
          <a:bodyPr lIns="45719" rIns="45719" anchor="ctr">
            <a:spAutoFit/>
          </a:bodyPr>
          <a:lstStyle>
            <a:lvl1pPr algn="ctr">
              <a:defRPr sz="1200">
                <a:solidFill>
                  <a:srgbClr val="888888"/>
                </a:solidFill>
              </a:defRPr>
            </a:lvl1pPr>
          </a:lstStyle>
          <a:p>
            <a:r>
              <a:t>Department of CSE</a:t>
            </a:r>
          </a:p>
        </p:txBody>
      </p:sp>
      <p:sp>
        <p:nvSpPr>
          <p:cNvPr id="10" name="Slide Number Placeholder 5"/>
          <p:cNvSpPr txBox="1"/>
          <p:nvPr/>
        </p:nvSpPr>
        <p:spPr>
          <a:xfrm>
            <a:off x="10029418" y="6414761"/>
            <a:ext cx="181382" cy="24830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CB4B4D-7CA3-9044-876B-883B54F8677D}" type="slidenum">
              <a:rPr lang="en-IN"/>
            </a:fld>
            <a:endParaRPr lang="en-IN"/>
          </a:p>
        </p:txBody>
      </p:sp>
      <p:sp>
        <p:nvSpPr>
          <p:cNvPr id="38" name="Date Placeholder 3"/>
          <p:cNvSpPr txBox="1"/>
          <p:nvPr/>
        </p:nvSpPr>
        <p:spPr>
          <a:xfrm>
            <a:off x="2026919" y="6400414"/>
            <a:ext cx="2042162" cy="276999"/>
          </a:xfrm>
          <a:prstGeom prst="rect">
            <a:avLst/>
          </a:prstGeom>
          <a:ln w="12700">
            <a:miter lim="400000"/>
          </a:ln>
        </p:spPr>
        <p:txBody>
          <a:bodyPr lIns="45719" rIns="45719" anchor="ctr">
            <a:spAutoFit/>
          </a:bodyPr>
          <a:lstStyle>
            <a:lvl1pPr>
              <a:defRPr sz="1200">
                <a:solidFill>
                  <a:srgbClr val="888888"/>
                </a:solidFill>
              </a:defRPr>
            </a:lvl1pPr>
          </a:lstStyle>
          <a:p>
            <a:r>
              <a:rPr lang="en-US" dirty="0"/>
              <a:t>11</a:t>
            </a:r>
            <a:r>
              <a:rPr dirty="0"/>
              <a:t> November 2021</a:t>
            </a:r>
            <a:endParaRPr dirty="0"/>
          </a:p>
        </p:txBody>
      </p:sp>
      <p:sp>
        <p:nvSpPr>
          <p:cNvPr id="39" name="Title 1"/>
          <p:cNvSpPr txBox="1"/>
          <p:nvPr/>
        </p:nvSpPr>
        <p:spPr>
          <a:xfrm>
            <a:off x="2185170" y="348923"/>
            <a:ext cx="8531258" cy="1061226"/>
          </a:xfrm>
          <a:prstGeom prst="rect">
            <a:avLst/>
          </a:prstGeom>
          <a:ln w="12700">
            <a:miter lim="400000"/>
          </a:ln>
        </p:spPr>
        <p:txBody>
          <a:bodyPr lIns="45719" rIns="45719" anchor="ctr">
            <a:normAutofit/>
          </a:bodyPr>
          <a:lstStyle>
            <a:lvl1pPr>
              <a:lnSpc>
                <a:spcPct val="90000"/>
              </a:lnSpc>
              <a:defRPr sz="4000">
                <a:solidFill>
                  <a:srgbClr val="C00000"/>
                </a:solidFill>
                <a:latin typeface="Arial" panose="020B0604020202020204"/>
                <a:ea typeface="Arial" panose="020B0604020202020204"/>
                <a:cs typeface="Arial" panose="020B0604020202020204"/>
                <a:sym typeface="Arial" panose="020B0604020202020204"/>
              </a:defRPr>
            </a:lvl1pPr>
          </a:lstStyle>
          <a:p>
            <a:endParaRPr lang="en-US"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18285" y="1217295"/>
            <a:ext cx="8692515" cy="59410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C00000"/>
                </a:solidFill>
                <a:latin typeface="Arial" panose="020B0604020202020204" pitchFamily="34" charset="0"/>
                <a:cs typeface="Arial" panose="020B0604020202020204" pitchFamily="34" charset="0"/>
              </a:rPr>
              <a:t>Project Implementation</a:t>
            </a: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Content Placeholder 6"/>
          <p:cNvSpPr>
            <a:spLocks noGrp="1"/>
          </p:cNvSpPr>
          <p:nvPr>
            <p:ph idx="1"/>
          </p:nvPr>
        </p:nvSpPr>
        <p:spPr>
          <a:xfrm>
            <a:off x="228600" y="1304925"/>
            <a:ext cx="11125200" cy="4872038"/>
          </a:xfrm>
        </p:spPr>
        <p:txBody>
          <a:bodyPr>
            <a:normAutofit/>
          </a:bodyPr>
          <a:lstStyle/>
          <a:p>
            <a:r>
              <a:rPr lang="en-US" sz="2400" dirty="0"/>
              <a:t>START </a:t>
            </a:r>
            <a:endParaRPr lang="en-US" sz="2400" dirty="0"/>
          </a:p>
          <a:p>
            <a:r>
              <a:rPr lang="en-US" sz="2400" dirty="0"/>
              <a:t>Step 1: Create the database. </a:t>
            </a:r>
            <a:endParaRPr lang="en-US" sz="2400" dirty="0"/>
          </a:p>
          <a:p>
            <a:r>
              <a:rPr lang="en-US" sz="2400" dirty="0"/>
              <a:t>Step 2: Load the excel sheet to SQL server. </a:t>
            </a:r>
            <a:endParaRPr lang="en-US" sz="2400" dirty="0"/>
          </a:p>
          <a:p>
            <a:r>
              <a:rPr lang="en-US" sz="2400" dirty="0"/>
              <a:t>Step 3: Perform max operation on Midterm and display the output. </a:t>
            </a:r>
            <a:endParaRPr lang="en-US" sz="2400" dirty="0"/>
          </a:p>
          <a:p>
            <a:r>
              <a:rPr lang="en-US" sz="2400" dirty="0"/>
              <a:t>Step 4: Perform min operation on Midterm and display the output. </a:t>
            </a:r>
            <a:endParaRPr lang="en-US" sz="2400" dirty="0"/>
          </a:p>
          <a:p>
            <a:r>
              <a:rPr lang="en-US" sz="2400" dirty="0"/>
              <a:t>Step 5: Perform ascending and descending operations on Midterm and display the output . </a:t>
            </a:r>
            <a:endParaRPr lang="en-US" sz="2400" dirty="0"/>
          </a:p>
          <a:p>
            <a:r>
              <a:rPr lang="en-US" sz="2400" dirty="0"/>
              <a:t>Step 6: Find sum of midterm values and display the output. </a:t>
            </a:r>
            <a:endParaRPr lang="en-US" sz="2400" dirty="0"/>
          </a:p>
          <a:p>
            <a:r>
              <a:rPr lang="en-US" sz="2400" dirty="0"/>
              <a:t>Step 7: Count the number of Midterm values and display the output. </a:t>
            </a:r>
            <a:endParaRPr lang="en-US" sz="2400" dirty="0"/>
          </a:p>
          <a:p>
            <a:r>
              <a:rPr lang="en-US" sz="2400" dirty="0"/>
              <a:t>Step 8: Perform group by operations on Student and Midterm values and display the output.</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4753</Words>
  <Application>WPS Presentation</Application>
  <PresentationFormat>Widescreen</PresentationFormat>
  <Paragraphs>182</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Arial</vt:lpstr>
      <vt:lpstr>Algerian</vt:lpstr>
      <vt:lpstr>Calibri</vt:lpstr>
      <vt:lpstr>Microsoft YaHei</vt:lpstr>
      <vt:lpstr>Arial Unicode MS</vt:lpstr>
      <vt:lpstr>Calibri Light</vt:lpstr>
      <vt:lpstr>Office Theme</vt:lpstr>
      <vt:lpstr> </vt:lpstr>
      <vt:lpstr>Presentation Outline</vt:lpstr>
      <vt:lpstr>   </vt:lpstr>
      <vt:lpstr>PowerPoint 演示文稿</vt:lpstr>
      <vt:lpstr>Introduction </vt:lpstr>
      <vt:lpstr> Introduction	</vt:lpstr>
      <vt:lpstr>Objectives</vt:lpstr>
      <vt:lpstr>System Architecture/ Ideation Map </vt:lpstr>
      <vt:lpstr>Project Implementation</vt:lpstr>
      <vt:lpstr>Sample Snapshot   </vt:lpstr>
      <vt:lpstr>Results and Discussion</vt:lpstr>
      <vt:lpstr> Conclusion </vt:lpstr>
      <vt:lpstr>References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pulagam amarnath</dc:creator>
  <cp:lastModifiedBy>gurav</cp:lastModifiedBy>
  <cp:revision>9</cp:revision>
  <dcterms:created xsi:type="dcterms:W3CDTF">2022-04-12T15:53:00Z</dcterms:created>
  <dcterms:modified xsi:type="dcterms:W3CDTF">2022-11-08T04:33:14Z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CCE8F135CE814649A36AFC63E22950FB</vt:lpwstr>
  </property>
  <property fmtid="{D5CDD505-2E9C-101B-9397-08002B2CF9AE}" pid="3" name="KSOProductBuildVer">
    <vt:lpwstr>1033-11.2.0.11214</vt:lpwstr>
  </property>
</Properties>
</file>