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0" r:id="rId4"/>
    <p:sldId id="261" r:id="rId5"/>
    <p:sldId id="269" r:id="rId6"/>
    <p:sldId id="266" r:id="rId7"/>
    <p:sldId id="326" r:id="rId8"/>
    <p:sldId id="327" r:id="rId9"/>
    <p:sldId id="320" r:id="rId10"/>
    <p:sldId id="263" r:id="rId11"/>
    <p:sldId id="321" r:id="rId12"/>
    <p:sldId id="319" r:id="rId13"/>
    <p:sldId id="322" r:id="rId14"/>
    <p:sldId id="323" r:id="rId15"/>
    <p:sldId id="324" r:id="rId16"/>
    <p:sldId id="283" r:id="rId17"/>
    <p:sldId id="307" r:id="rId18"/>
    <p:sldId id="309" r:id="rId19"/>
    <p:sldId id="328" r:id="rId20"/>
    <p:sldId id="311" r:id="rId21"/>
    <p:sldId id="268" r:id="rId22"/>
  </p:sldIdLst>
  <p:sldSz cx="9359900" cy="6858000"/>
  <p:notesSz cx="93599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hifmohammed04@outlook.com" initials="k" lastIdx="1" clrIdx="0">
    <p:extLst>
      <p:ext uri="{19B8F6BF-5375-455C-9EA6-DF929625EA0E}">
        <p15:presenceInfo xmlns:p15="http://schemas.microsoft.com/office/powerpoint/2012/main" userId="b5d4c7508d492d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4660"/>
  </p:normalViewPr>
  <p:slideViewPr>
    <p:cSldViewPr>
      <p:cViewPr varScale="1">
        <p:scale>
          <a:sx n="78" d="100"/>
          <a:sy n="78" d="100"/>
        </p:scale>
        <p:origin x="137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63F991-5F33-83C3-3BF1-FA97E2FAA6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6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5321B-0C6D-F6F3-249F-D0C0FBFDA6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302250" y="0"/>
            <a:ext cx="4056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5DEF5-171D-481D-9A99-8DD2F7F3B420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4EE9E-6813-3BD5-96CB-9AA17804FD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056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41A62-51F7-9C11-19C8-89FB86EDEE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302250" y="6513513"/>
            <a:ext cx="4056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58F73-6A29-45BF-BCB1-38C57287B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7062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6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2250" y="0"/>
            <a:ext cx="4056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9E90C-1390-406F-BCAA-2F1F240C8100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0388" y="857250"/>
            <a:ext cx="31591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625" y="3300413"/>
            <a:ext cx="748665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56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2250" y="6513513"/>
            <a:ext cx="4056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18495-E493-4915-BCD7-23AA27ACD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069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18495-E493-4915-BCD7-23AA27ACD97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06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18495-E493-4915-BCD7-23AA27ACD97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91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18495-E493-4915-BCD7-23AA27ACD97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4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18495-E493-4915-BCD7-23AA27ACD97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95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18495-E493-4915-BCD7-23AA27ACD97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6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7463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74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91" y="758952"/>
            <a:ext cx="7721918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518" y="4455621"/>
            <a:ext cx="772191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27130" y="4343400"/>
            <a:ext cx="758151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65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7463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74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414780"/>
            <a:ext cx="2018228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414779"/>
            <a:ext cx="5937687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754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6005" y="942423"/>
            <a:ext cx="3603945" cy="1124392"/>
          </a:xfrm>
          <a:prstGeom prst="rect">
            <a:avLst/>
          </a:prstGeom>
        </p:spPr>
        <p:txBody>
          <a:bodyPr anchor="b"/>
          <a:lstStyle>
            <a:lvl1pPr>
              <a:defRPr sz="2457" cap="all" spc="154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2919" y="2329867"/>
            <a:ext cx="3116030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1535" cap="none" spc="38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14726" y="1"/>
            <a:ext cx="2762255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307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14726" y="3599896"/>
            <a:ext cx="2762255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307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37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7463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74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91" y="758952"/>
            <a:ext cx="7721918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91" y="4453128"/>
            <a:ext cx="7721918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27130" y="4343400"/>
            <a:ext cx="758151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1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2391" y="286605"/>
            <a:ext cx="7721918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91" y="1845734"/>
            <a:ext cx="3790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549" y="1845737"/>
            <a:ext cx="3790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19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2391" y="286605"/>
            <a:ext cx="7721918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91" y="1846052"/>
            <a:ext cx="3790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391" y="2582334"/>
            <a:ext cx="3790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549" y="1846052"/>
            <a:ext cx="3790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549" y="2582334"/>
            <a:ext cx="3790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9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22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9" y="6400800"/>
            <a:ext cx="9357463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3574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56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109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101596" y="0"/>
            <a:ext cx="4913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96" y="594359"/>
            <a:ext cx="2456974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938" y="731520"/>
            <a:ext cx="512767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996" y="2926080"/>
            <a:ext cx="2456974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7378" y="6459787"/>
            <a:ext cx="2010252" cy="365125"/>
          </a:xfrm>
        </p:spPr>
        <p:txBody>
          <a:bodyPr/>
          <a:lstStyle>
            <a:lvl1pPr algn="l">
              <a:defRPr/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5461" y="6459787"/>
            <a:ext cx="3568462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05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35746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3574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91" y="5074920"/>
            <a:ext cx="776871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3598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90" y="5907024"/>
            <a:ext cx="7768717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69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3599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3599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91" y="286605"/>
            <a:ext cx="7721918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90" y="1845734"/>
            <a:ext cx="772191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92" y="6459787"/>
            <a:ext cx="189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@DSamanta, IIT Kharagpur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9916" y="6459787"/>
            <a:ext cx="3702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CS</a:t>
            </a:r>
            <a:r>
              <a:rPr lang="en-IN" spc="-20"/>
              <a:t> </a:t>
            </a:r>
            <a:r>
              <a:rPr lang="en-IN" spc="-5"/>
              <a:t>61061:</a:t>
            </a:r>
            <a:r>
              <a:rPr lang="en-IN" spc="-15"/>
              <a:t> </a:t>
            </a:r>
            <a:r>
              <a:rPr lang="en-IN" spc="-10"/>
              <a:t>Data</a:t>
            </a:r>
            <a:r>
              <a:rPr lang="en-IN" spc="-65"/>
              <a:t> </a:t>
            </a:r>
            <a:r>
              <a:rPr lang="en-IN" spc="-5"/>
              <a:t>Rainnalytics</a:t>
            </a:r>
            <a:endParaRPr lang="en-IN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0665" y="6459787"/>
            <a:ext cx="1007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6285" y="1737845"/>
            <a:ext cx="765171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0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gj.org/index.php/ej/article/view/4376" TargetMode="External"/><Relationship Id="rId2" Type="http://schemas.openxmlformats.org/officeDocument/2006/relationships/hyperlink" Target="http://home.iitj.ac.in/~parmod/document/introduction%20time%20serie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chrome-extension://efaidnbmnnnibpcajpcglclefindmkaj/https:/ocd.lcwu.edu.pk/cfiles/Statistics/Stat-503/IntroductiontoLinearRegressionAnalysisbyDouglasC.MontgomeryElizabethA.PeckG.GeoffreyViningz-lib.org.pdf" TargetMode="External"/><Relationship Id="rId4" Type="http://schemas.openxmlformats.org/officeDocument/2006/relationships/hyperlink" Target="https://www.researchgate.net/publication/301912767_Analyzing_the_regularity_of_complete_k-partite_graph_using_super_strongly_perfect_graph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books/edition/Multivariate_Time_Series_Analysis_and_Ap/9naCDwAAQBAJ?hl=en" TargetMode="External"/><Relationship Id="rId2" Type="http://schemas.openxmlformats.org/officeDocument/2006/relationships/hyperlink" Target="https://people.engr.tamu.edu/guni/csce421/files/Machine_Learning_Refine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ofbigdata.springeropen.com/articles/10.1186/s40537-020-00380-z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yuanyuwendymu/airline-delay-and-cancellation-data-2009-2018?select=2018.csv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800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9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DCA11C7-80B9-4913-916E-E3DF56AE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60" y="1978243"/>
            <a:ext cx="6228179" cy="1450757"/>
          </a:xfrm>
        </p:spPr>
        <p:txBody>
          <a:bodyPr>
            <a:norm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>
                <a:solidFill>
                  <a:srgbClr val="A50021"/>
                </a:solidFill>
                <a:latin typeface="Calibri Light (Headings)"/>
                <a:cs typeface="Times New Roman" panose="02020603050405020304" pitchFamily="18" charset="0"/>
              </a:rPr>
              <a:t>Flight Delay Prediction using Graph Invariants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228C3-71E8-4BA7-BC63-F56580959D2C}"/>
              </a:ext>
            </a:extLst>
          </p:cNvPr>
          <p:cNvSpPr txBox="1"/>
          <p:nvPr/>
        </p:nvSpPr>
        <p:spPr>
          <a:xfrm>
            <a:off x="532719" y="4222313"/>
            <a:ext cx="383455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5080">
              <a:lnSpc>
                <a:spcPct val="100000"/>
              </a:lnSpc>
            </a:pPr>
            <a:r>
              <a:rPr lang="en-US" sz="2400" spc="38" dirty="0" err="1">
                <a:latin typeface="Calibri Light (body)"/>
              </a:rPr>
              <a:t>M.Tech</a:t>
            </a:r>
            <a:r>
              <a:rPr lang="en-US" sz="2400" spc="38" dirty="0">
                <a:latin typeface="Calibri Light (body)"/>
              </a:rPr>
              <a:t> Thesis Presentation</a:t>
            </a:r>
          </a:p>
          <a:p>
            <a:pPr marR="5080">
              <a:lnSpc>
                <a:spcPct val="100000"/>
              </a:lnSpc>
            </a:pPr>
            <a:r>
              <a:rPr lang="en-US" sz="2400" spc="38" dirty="0">
                <a:latin typeface="Calibri Light (body)"/>
              </a:rPr>
              <a:t>at</a:t>
            </a:r>
          </a:p>
          <a:p>
            <a:pPr marR="5080"/>
            <a:r>
              <a:rPr lang="en-US" sz="2400" spc="38" dirty="0">
                <a:latin typeface="Calibri Light (body)"/>
              </a:rPr>
              <a:t>IIT Kharagpur</a:t>
            </a:r>
          </a:p>
          <a:p>
            <a:pPr marR="5080">
              <a:lnSpc>
                <a:spcPct val="100000"/>
              </a:lnSpc>
            </a:pPr>
            <a:r>
              <a:rPr lang="en-US" sz="2400" spc="38" dirty="0">
                <a:latin typeface="Calibri Light (body)"/>
              </a:rPr>
              <a:t>West Bengal-</a:t>
            </a:r>
            <a:r>
              <a:rPr lang="en-IN" sz="2400" spc="38" dirty="0">
                <a:latin typeface="Calibri Light (body)"/>
              </a:rPr>
              <a:t>721302</a:t>
            </a:r>
            <a:endParaRPr lang="en-US" sz="2400" spc="38" dirty="0">
              <a:latin typeface="Calibri Light (body)"/>
            </a:endParaRPr>
          </a:p>
          <a:p>
            <a:pPr marR="5080">
              <a:lnSpc>
                <a:spcPct val="100000"/>
              </a:lnSpc>
            </a:pPr>
            <a:endParaRPr lang="en-US" sz="2400" spc="38" dirty="0">
              <a:latin typeface="Calibri Light (body)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73FDB-A332-AC8A-B114-AFADAFA5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>
                <a:solidFill>
                  <a:schemeClr val="accent2">
                    <a:lumMod val="50000"/>
                  </a:schemeClr>
                </a:solidFill>
              </a:rPr>
              <a:t>1</a:t>
            </a:fld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E8A35-1EE9-B793-BFEB-C17297E4981A}"/>
              </a:ext>
            </a:extLst>
          </p:cNvPr>
          <p:cNvSpPr txBox="1"/>
          <p:nvPr/>
        </p:nvSpPr>
        <p:spPr>
          <a:xfrm>
            <a:off x="4070350" y="4268479"/>
            <a:ext cx="528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n-US" sz="2400" spc="38" dirty="0">
                <a:latin typeface="Calibri Light (body)"/>
              </a:rPr>
              <a:t>Mohammed Kashif</a:t>
            </a:r>
          </a:p>
          <a:p>
            <a:pPr marR="5080" algn="r">
              <a:lnSpc>
                <a:spcPct val="100000"/>
              </a:lnSpc>
            </a:pPr>
            <a:r>
              <a:rPr lang="en-US" sz="2400" spc="38" dirty="0">
                <a:latin typeface="Calibri Light (body)"/>
              </a:rPr>
              <a:t>21MA60R39</a:t>
            </a:r>
          </a:p>
          <a:p>
            <a:pPr marR="5080" algn="r">
              <a:lnSpc>
                <a:spcPct val="100000"/>
              </a:lnSpc>
            </a:pPr>
            <a:r>
              <a:rPr lang="en-US" sz="2400" spc="38" dirty="0" err="1">
                <a:latin typeface="Calibri Light (body)"/>
              </a:rPr>
              <a:t>M.Tech</a:t>
            </a:r>
            <a:endParaRPr lang="en-US" sz="2400" spc="38" dirty="0">
              <a:latin typeface="Calibri Light (body)"/>
            </a:endParaRPr>
          </a:p>
          <a:p>
            <a:pPr marR="5080" algn="r">
              <a:lnSpc>
                <a:spcPct val="100000"/>
              </a:lnSpc>
            </a:pPr>
            <a:r>
              <a:rPr lang="en-US" sz="2400" spc="38" dirty="0">
                <a:latin typeface="Calibri Light (body)"/>
              </a:rPr>
              <a:t>Department of Mathematics</a:t>
            </a:r>
          </a:p>
          <a:p>
            <a:pPr marR="5080" algn="r">
              <a:lnSpc>
                <a:spcPct val="100000"/>
              </a:lnSpc>
            </a:pPr>
            <a:r>
              <a:rPr lang="en-US" sz="2400" spc="38" dirty="0">
                <a:latin typeface="Calibri Light (body)"/>
              </a:rPr>
              <a:t>Computer Science and Data processing</a:t>
            </a:r>
          </a:p>
          <a:p>
            <a:pPr algn="r"/>
            <a:endParaRPr lang="en-IN" sz="2400" spc="38" dirty="0">
              <a:latin typeface="Calibri Light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74D4E-E919-8D2E-042D-EA33362E0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15" y="33089"/>
            <a:ext cx="1273948" cy="1450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01AAAC-2B11-BA0A-245F-97E9CD51B719}"/>
              </a:ext>
            </a:extLst>
          </p:cNvPr>
          <p:cNvSpPr txBox="1"/>
          <p:nvPr/>
        </p:nvSpPr>
        <p:spPr>
          <a:xfrm>
            <a:off x="3155950" y="6455580"/>
            <a:ext cx="3048000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42" spc="38" dirty="0">
                <a:latin typeface="Calibri Light (body)"/>
              </a:rPr>
              <a:t>April 24,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150" y="1207027"/>
            <a:ext cx="581170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cap="all" spc="154" dirty="0">
                <a:solidFill>
                  <a:schemeClr val="accent2">
                    <a:lumMod val="75000"/>
                  </a:schemeClr>
                </a:solidFill>
              </a:rPr>
              <a:t>Model selection:</a:t>
            </a:r>
            <a:endParaRPr sz="3600" b="1" cap="all" spc="154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67C710-DCAF-9E12-EEFB-7CA012DD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10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DE962-DCC3-52FD-233D-E02B3B56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46" y="2928428"/>
            <a:ext cx="8155207" cy="17959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504" y="61555"/>
            <a:ext cx="6683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cap="all" spc="154" dirty="0">
                <a:solidFill>
                  <a:schemeClr val="accent2">
                    <a:lumMod val="75000"/>
                  </a:schemeClr>
                </a:solidFill>
              </a:rPr>
              <a:t>Average departure delay vs</a:t>
            </a:r>
            <a:endParaRPr sz="3600" b="1" cap="all" spc="154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67C710-DCAF-9E12-EEFB-7CA012DD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11</a:t>
            </a:fld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FEF8348-1659-F98F-FB2C-53A13776E203}"/>
              </a:ext>
            </a:extLst>
          </p:cNvPr>
          <p:cNvSpPr txBox="1">
            <a:spLocks/>
          </p:cNvSpPr>
          <p:nvPr/>
        </p:nvSpPr>
        <p:spPr>
          <a:xfrm>
            <a:off x="4640788" y="642123"/>
            <a:ext cx="3961302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3600" b="1" cap="all" spc="154" dirty="0">
                <a:solidFill>
                  <a:schemeClr val="accent2">
                    <a:lumMod val="75000"/>
                  </a:schemeClr>
                </a:solidFill>
              </a:rPr>
              <a:t>Graph Invariants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2C4F7-8FC0-818A-0098-6AE476FBCC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8" b="5081"/>
          <a:stretch/>
        </p:blipFill>
        <p:spPr>
          <a:xfrm>
            <a:off x="869951" y="1208945"/>
            <a:ext cx="7732140" cy="50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0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121147"/>
            <a:ext cx="7239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cap="all" spc="154" dirty="0">
                <a:solidFill>
                  <a:schemeClr val="accent2">
                    <a:lumMod val="75000"/>
                  </a:schemeClr>
                </a:solidFill>
              </a:rPr>
              <a:t>Univariate Time Series Model</a:t>
            </a:r>
            <a:endParaRPr sz="3600" b="1" cap="all" spc="154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4A42D6-1DDF-74BA-1622-F09FAB0F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12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FDA28-157C-764B-6FDB-D8D91ADDC1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1981200"/>
            <a:ext cx="8565996" cy="42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4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121147"/>
            <a:ext cx="7239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cap="all" spc="154" dirty="0">
                <a:solidFill>
                  <a:schemeClr val="accent2">
                    <a:lumMod val="75000"/>
                  </a:schemeClr>
                </a:solidFill>
              </a:rPr>
              <a:t>Univariate Time Series Model</a:t>
            </a:r>
            <a:endParaRPr sz="3600" b="1" cap="all" spc="154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4A42D6-1DDF-74BA-1622-F09FAB0F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13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D8C44-196F-F9E9-B41D-94A8715C7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08" y="1828800"/>
            <a:ext cx="8133484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0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121147"/>
            <a:ext cx="7467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cap="all" spc="154" dirty="0">
                <a:solidFill>
                  <a:schemeClr val="accent2">
                    <a:lumMod val="75000"/>
                  </a:schemeClr>
                </a:solidFill>
              </a:rPr>
              <a:t>Multivariate Time Series Analysis</a:t>
            </a:r>
            <a:endParaRPr sz="3600" b="1" cap="all" spc="154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4A42D6-1DDF-74BA-1622-F09FAB0F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14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CED57-1747-31F5-47F1-609DFA8D56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752600"/>
            <a:ext cx="91440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BFF26A-BB9E-AAA1-5B6C-0D4ADED1E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0" y="4953000"/>
            <a:ext cx="2729294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121147"/>
            <a:ext cx="7239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cap="all" spc="154" dirty="0">
                <a:solidFill>
                  <a:schemeClr val="accent2">
                    <a:lumMod val="75000"/>
                  </a:schemeClr>
                </a:solidFill>
              </a:rPr>
              <a:t>Hybrid Model</a:t>
            </a:r>
            <a:endParaRPr sz="3600" b="1" cap="all" spc="154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4A42D6-1DDF-74BA-1622-F09FAB0F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15</a:t>
            </a:fld>
            <a:endParaRPr lang="en-IN" dirty="0"/>
          </a:p>
        </p:txBody>
      </p:sp>
      <p:sp>
        <p:nvSpPr>
          <p:cNvPr id="5" name="Google Shape;405;p39">
            <a:extLst>
              <a:ext uri="{FF2B5EF4-FFF2-40B4-BE49-F238E27FC236}">
                <a16:creationId xmlns:a16="http://schemas.microsoft.com/office/drawing/2014/main" id="{C0685BA4-7B85-252E-939A-F619E715C080}"/>
              </a:ext>
            </a:extLst>
          </p:cNvPr>
          <p:cNvSpPr/>
          <p:nvPr/>
        </p:nvSpPr>
        <p:spPr>
          <a:xfrm>
            <a:off x="6105728" y="2875702"/>
            <a:ext cx="621844" cy="6221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3584" rIns="0" bIns="93584" anchor="ctr" anchorCtr="0">
            <a:noAutofit/>
          </a:bodyPr>
          <a:lstStyle/>
          <a:p>
            <a:pPr algn="ctr"/>
            <a:endParaRPr sz="1024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6" name="Google Shape;406;p39">
            <a:extLst>
              <a:ext uri="{FF2B5EF4-FFF2-40B4-BE49-F238E27FC236}">
                <a16:creationId xmlns:a16="http://schemas.microsoft.com/office/drawing/2014/main" id="{E55496B5-798C-1AAD-5009-FBB241D2EE81}"/>
              </a:ext>
            </a:extLst>
          </p:cNvPr>
          <p:cNvSpPr/>
          <p:nvPr/>
        </p:nvSpPr>
        <p:spPr>
          <a:xfrm>
            <a:off x="2355527" y="2875702"/>
            <a:ext cx="621844" cy="6221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3584" rIns="0" bIns="93584" anchor="ctr" anchorCtr="0">
            <a:noAutofit/>
          </a:bodyPr>
          <a:lstStyle/>
          <a:p>
            <a:pPr algn="ctr"/>
            <a:endParaRPr sz="1024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8" name="Google Shape;408;p39">
            <a:extLst>
              <a:ext uri="{FF2B5EF4-FFF2-40B4-BE49-F238E27FC236}">
                <a16:creationId xmlns:a16="http://schemas.microsoft.com/office/drawing/2014/main" id="{8F571EEE-2943-2865-5C8E-AC53B9121396}"/>
              </a:ext>
            </a:extLst>
          </p:cNvPr>
          <p:cNvSpPr txBox="1"/>
          <p:nvPr/>
        </p:nvSpPr>
        <p:spPr>
          <a:xfrm>
            <a:off x="1818427" y="3724246"/>
            <a:ext cx="1696021" cy="98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84" tIns="93584" rIns="93584" bIns="93584" anchor="ctr" anchorCtr="0">
            <a:noAutofit/>
          </a:bodyPr>
          <a:lstStyle/>
          <a:p>
            <a:pPr algn="ctr"/>
            <a:r>
              <a:rPr lang="en-IN" sz="1842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Multivariate time series model</a:t>
            </a:r>
            <a:endParaRPr lang="en-IN" sz="1842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" name="Google Shape;409;p39">
            <a:extLst>
              <a:ext uri="{FF2B5EF4-FFF2-40B4-BE49-F238E27FC236}">
                <a16:creationId xmlns:a16="http://schemas.microsoft.com/office/drawing/2014/main" id="{1DBBD72F-DDC6-31C7-0ADF-94AC9666F5E2}"/>
              </a:ext>
            </a:extLst>
          </p:cNvPr>
          <p:cNvSpPr txBox="1"/>
          <p:nvPr/>
        </p:nvSpPr>
        <p:spPr>
          <a:xfrm>
            <a:off x="2181988" y="3026033"/>
            <a:ext cx="968848" cy="33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84" tIns="93584" rIns="93584" bIns="93584" anchor="ctr" anchorCtr="0">
            <a:noAutofit/>
          </a:bodyPr>
          <a:lstStyle/>
          <a:p>
            <a:pPr algn="ctr"/>
            <a:r>
              <a:rPr lang="en" sz="2252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01</a:t>
            </a:r>
            <a:endParaRPr sz="2252" b="1" baseline="30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" name="Google Shape;417;p39">
            <a:extLst>
              <a:ext uri="{FF2B5EF4-FFF2-40B4-BE49-F238E27FC236}">
                <a16:creationId xmlns:a16="http://schemas.microsoft.com/office/drawing/2014/main" id="{447BE363-2EF7-5776-B382-80D2F3791D35}"/>
              </a:ext>
            </a:extLst>
          </p:cNvPr>
          <p:cNvSpPr txBox="1"/>
          <p:nvPr/>
        </p:nvSpPr>
        <p:spPr>
          <a:xfrm>
            <a:off x="5568639" y="3724246"/>
            <a:ext cx="1696021" cy="98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84" tIns="93584" rIns="93584" bIns="93584" anchor="ctr" anchorCtr="0">
            <a:no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Old Standard TT" panose="020B0604020202020204" charset="0"/>
                <a:ea typeface="Old Standard TT" panose="020B0604020202020204" charset="0"/>
                <a:cs typeface="Old Standard TT" panose="020B0604020202020204" charset="0"/>
              </a:rPr>
              <a:t>Regression model</a:t>
            </a:r>
            <a:endParaRPr lang="en-IN" sz="2000" dirty="0">
              <a:effectLst/>
            </a:endParaRPr>
          </a:p>
        </p:txBody>
      </p:sp>
      <p:sp>
        <p:nvSpPr>
          <p:cNvPr id="19" name="Google Shape;418;p39">
            <a:extLst>
              <a:ext uri="{FF2B5EF4-FFF2-40B4-BE49-F238E27FC236}">
                <a16:creationId xmlns:a16="http://schemas.microsoft.com/office/drawing/2014/main" id="{E17145A3-097E-B0A4-2B99-16605B8AB158}"/>
              </a:ext>
            </a:extLst>
          </p:cNvPr>
          <p:cNvSpPr txBox="1"/>
          <p:nvPr/>
        </p:nvSpPr>
        <p:spPr>
          <a:xfrm>
            <a:off x="5932226" y="3026033"/>
            <a:ext cx="968848" cy="33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84" tIns="93584" rIns="93584" bIns="93584" anchor="ctr" anchorCtr="0">
            <a:noAutofit/>
          </a:bodyPr>
          <a:lstStyle/>
          <a:p>
            <a:pPr algn="ctr"/>
            <a:r>
              <a:rPr lang="en" sz="2252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02</a:t>
            </a:r>
            <a:endParaRPr sz="2252" b="1" baseline="30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1" name="Google Shape;420;p39">
            <a:extLst>
              <a:ext uri="{FF2B5EF4-FFF2-40B4-BE49-F238E27FC236}">
                <a16:creationId xmlns:a16="http://schemas.microsoft.com/office/drawing/2014/main" id="{88DEDDC9-1187-3FFF-212B-598D4C63DEF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666438" y="3497853"/>
            <a:ext cx="11" cy="2263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423;p39">
            <a:extLst>
              <a:ext uri="{FF2B5EF4-FFF2-40B4-BE49-F238E27FC236}">
                <a16:creationId xmlns:a16="http://schemas.microsoft.com/office/drawing/2014/main" id="{F58531BE-8680-4BC1-3ECF-C5DF7AC97F9F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6416650" y="3497853"/>
            <a:ext cx="0" cy="2263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5A387C-5027-7118-BFEF-60BD8CC24BE8}"/>
              </a:ext>
            </a:extLst>
          </p:cNvPr>
          <p:cNvCxnSpPr>
            <a:stCxn id="18" idx="1"/>
            <a:endCxn id="8" idx="3"/>
          </p:cNvCxnSpPr>
          <p:nvPr/>
        </p:nvCxnSpPr>
        <p:spPr>
          <a:xfrm flipH="1">
            <a:off x="3514448" y="4214374"/>
            <a:ext cx="20541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A84566-EF5B-74D6-C943-3B54582CC24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7264660" y="4214374"/>
            <a:ext cx="3360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565612A-CBD2-DF70-737E-C9F60E7CC5A1}"/>
              </a:ext>
            </a:extLst>
          </p:cNvPr>
          <p:cNvSpPr txBox="1"/>
          <p:nvPr/>
        </p:nvSpPr>
        <p:spPr>
          <a:xfrm>
            <a:off x="203351" y="3891208"/>
            <a:ext cx="1333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past values of “</a:t>
            </a:r>
            <a:r>
              <a:rPr lang="en-IN" dirty="0" err="1"/>
              <a:t>avgDD</a:t>
            </a:r>
            <a:r>
              <a:rPr lang="en-IN" dirty="0"/>
              <a:t>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3E90E5-7E2A-E512-496C-1325BED3D094}"/>
              </a:ext>
            </a:extLst>
          </p:cNvPr>
          <p:cNvSpPr txBox="1"/>
          <p:nvPr/>
        </p:nvSpPr>
        <p:spPr>
          <a:xfrm>
            <a:off x="3514448" y="3891207"/>
            <a:ext cx="205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Forecasted  values of “</a:t>
            </a:r>
            <a:r>
              <a:rPr lang="en-IN" dirty="0" err="1"/>
              <a:t>avgDD</a:t>
            </a:r>
            <a:r>
              <a:rPr lang="en-IN" dirty="0"/>
              <a:t>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D8EDB-6E11-84C6-459A-E6A832421AB4}"/>
              </a:ext>
            </a:extLst>
          </p:cNvPr>
          <p:cNvSpPr txBox="1"/>
          <p:nvPr/>
        </p:nvSpPr>
        <p:spPr>
          <a:xfrm>
            <a:off x="7423150" y="3891207"/>
            <a:ext cx="194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Future values of “</a:t>
            </a:r>
            <a:r>
              <a:rPr lang="en-IN" dirty="0" err="1"/>
              <a:t>avgAD</a:t>
            </a:r>
            <a:r>
              <a:rPr lang="en-IN" dirty="0"/>
              <a:t>”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F79C54-4512-6E02-3172-B71F085D061C}"/>
              </a:ext>
            </a:extLst>
          </p:cNvPr>
          <p:cNvCxnSpPr>
            <a:cxnSpLocks/>
            <a:stCxn id="8" idx="1"/>
            <a:endCxn id="46" idx="3"/>
          </p:cNvCxnSpPr>
          <p:nvPr/>
        </p:nvCxnSpPr>
        <p:spPr>
          <a:xfrm flipH="1">
            <a:off x="1536549" y="4214374"/>
            <a:ext cx="281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FAC0852-AD77-0A04-E4E6-E43B750B0E9D}"/>
              </a:ext>
            </a:extLst>
          </p:cNvPr>
          <p:cNvSpPr txBox="1"/>
          <p:nvPr/>
        </p:nvSpPr>
        <p:spPr>
          <a:xfrm>
            <a:off x="918114" y="5528944"/>
            <a:ext cx="223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Future values = 15</a:t>
            </a:r>
          </a:p>
          <a:p>
            <a:r>
              <a:rPr lang="en-IN" dirty="0"/>
              <a:t>RMSE = 5.7146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52C273-7859-8165-327C-E2F675243D42}"/>
              </a:ext>
            </a:extLst>
          </p:cNvPr>
          <p:cNvSpPr txBox="1"/>
          <p:nvPr/>
        </p:nvSpPr>
        <p:spPr>
          <a:xfrm>
            <a:off x="3590740" y="4537538"/>
            <a:ext cx="169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Level-01</a:t>
            </a:r>
          </a:p>
          <a:p>
            <a:r>
              <a:rPr lang="en-IN" dirty="0"/>
              <a:t>RMSE = 0.2318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0CB281-0E1A-8070-245A-B0C26A402ACD}"/>
              </a:ext>
            </a:extLst>
          </p:cNvPr>
          <p:cNvSpPr txBox="1"/>
          <p:nvPr/>
        </p:nvSpPr>
        <p:spPr>
          <a:xfrm>
            <a:off x="7596414" y="4519836"/>
            <a:ext cx="169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Level-02</a:t>
            </a:r>
          </a:p>
          <a:p>
            <a:r>
              <a:rPr lang="en-IN" dirty="0"/>
              <a:t>RMSE = 5.3813</a:t>
            </a:r>
          </a:p>
        </p:txBody>
      </p:sp>
    </p:spTree>
    <p:extLst>
      <p:ext uri="{BB962C8B-B14F-4D97-AF65-F5344CB8AC3E}">
        <p14:creationId xmlns:p14="http://schemas.microsoft.com/office/powerpoint/2010/main" val="223955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137" y="1247056"/>
            <a:ext cx="67365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cap="all" spc="154" dirty="0">
                <a:solidFill>
                  <a:schemeClr val="accent2">
                    <a:lumMod val="75000"/>
                  </a:schemeClr>
                </a:solidFill>
              </a:rPr>
              <a:t>Results and Discussions</a:t>
            </a:r>
            <a:endParaRPr sz="3600" b="1" cap="all" spc="154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0B40F-C104-281B-3437-539EEDD3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16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AF1E9A7-98B2-11D7-6FDC-E383E0C28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2982" y="2072640"/>
                <a:ext cx="8042768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libri Light (body)"/>
                  </a:rPr>
                  <a:t> Regression model with ‘</a:t>
                </a:r>
                <a:r>
                  <a:rPr lang="en-IN" b="1" dirty="0" err="1">
                    <a:latin typeface="Calibri Light (body)"/>
                  </a:rPr>
                  <a:t>avgDD</a:t>
                </a:r>
                <a:r>
                  <a:rPr lang="en-IN" dirty="0">
                    <a:latin typeface="Calibri Light (body)"/>
                  </a:rPr>
                  <a:t>’, ‘</a:t>
                </a:r>
                <a:r>
                  <a:rPr lang="en-IN" b="1" dirty="0" err="1">
                    <a:latin typeface="Calibri Light (body)"/>
                  </a:rPr>
                  <a:t>avgDIST</a:t>
                </a:r>
                <a:r>
                  <a:rPr lang="en-IN" dirty="0">
                    <a:latin typeface="Calibri Light (body)"/>
                  </a:rPr>
                  <a:t>’ and ‘</a:t>
                </a:r>
                <a:r>
                  <a:rPr lang="en-IN" b="1" dirty="0" err="1">
                    <a:latin typeface="Calibri Light (body)"/>
                  </a:rPr>
                  <a:t>maxW</a:t>
                </a:r>
                <a:r>
                  <a:rPr lang="en-IN" dirty="0">
                    <a:latin typeface="Calibri Light (body)"/>
                  </a:rPr>
                  <a:t>’ are statistically significant regressor for </a:t>
                </a:r>
                <a:r>
                  <a:rPr lang="en-IN" dirty="0" err="1">
                    <a:latin typeface="Calibri Light (body)"/>
                  </a:rPr>
                  <a:t>reponse</a:t>
                </a:r>
                <a:r>
                  <a:rPr lang="en-IN" dirty="0">
                    <a:latin typeface="Calibri Light (body)"/>
                  </a:rPr>
                  <a:t> variable ‘</a:t>
                </a:r>
                <a:r>
                  <a:rPr lang="en-IN" b="1" dirty="0" err="1">
                    <a:latin typeface="Calibri Light (body)"/>
                  </a:rPr>
                  <a:t>avgAD</a:t>
                </a:r>
                <a:r>
                  <a:rPr lang="en-IN" dirty="0">
                    <a:latin typeface="Calibri Light (body)"/>
                  </a:rPr>
                  <a:t>’ with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b="1" dirty="0">
                    <a:latin typeface="Calibri Light (body)"/>
                  </a:rPr>
                  <a:t> = 0.989.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dirty="0">
                  <a:latin typeface="Calibri Light (body)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libri Light (body)"/>
                  </a:rPr>
                  <a:t> The RMSE value for level-1 multivariate time series model of a hybrid model is </a:t>
                </a:r>
                <a:r>
                  <a:rPr lang="en-IN" b="1" dirty="0">
                    <a:latin typeface="Calibri Light (body)"/>
                  </a:rPr>
                  <a:t>0.2262</a:t>
                </a:r>
                <a:r>
                  <a:rPr lang="en-IN" dirty="0">
                    <a:latin typeface="Calibri Light (body)"/>
                  </a:rPr>
                  <a:t> for 15 forecasted values.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libri Light (body)"/>
                  </a:rPr>
                  <a:t> Performance metric (RMSE value) for over all model is </a:t>
                </a:r>
                <a:r>
                  <a:rPr lang="en-IN" b="1" dirty="0">
                    <a:latin typeface="Calibri Light (body)"/>
                  </a:rPr>
                  <a:t>5.7146</a:t>
                </a:r>
                <a:r>
                  <a:rPr lang="en-IN" dirty="0">
                    <a:latin typeface="Calibri Light (body)"/>
                  </a:rPr>
                  <a:t> for 15 forecasted values.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AF1E9A7-98B2-11D7-6FDC-E383E0C28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2982" y="2072640"/>
                <a:ext cx="8042768" cy="4023360"/>
              </a:xfrm>
              <a:blipFill>
                <a:blip r:embed="rId2"/>
                <a:stretch>
                  <a:fillRect l="-1820" t="-1515" r="-2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184223"/>
            <a:ext cx="3810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cap="all" spc="154" dirty="0">
                <a:solidFill>
                  <a:schemeClr val="accent2">
                    <a:lumMod val="75000"/>
                  </a:schemeClr>
                </a:solidFill>
              </a:rPr>
              <a:t>Conclusions:</a:t>
            </a:r>
            <a:endParaRPr sz="3600" b="1" cap="all" spc="154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BE105-AEBF-9330-5319-BABFAC609CA4}"/>
              </a:ext>
            </a:extLst>
          </p:cNvPr>
          <p:cNvSpPr txBox="1"/>
          <p:nvPr/>
        </p:nvSpPr>
        <p:spPr>
          <a:xfrm>
            <a:off x="1022350" y="2037390"/>
            <a:ext cx="8229600" cy="367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2000" b="1" dirty="0">
                <a:latin typeface="Calibri Light (body)"/>
              </a:rPr>
              <a:t>Average departure delay</a:t>
            </a:r>
            <a:r>
              <a:rPr lang="en-IN" sz="2000" dirty="0">
                <a:latin typeface="Calibri Light (body)"/>
              </a:rPr>
              <a:t>, </a:t>
            </a:r>
            <a:r>
              <a:rPr lang="en-IN" sz="2000" b="1" dirty="0">
                <a:latin typeface="Calibri Light (body)"/>
              </a:rPr>
              <a:t>Max-Indegree </a:t>
            </a:r>
            <a:r>
              <a:rPr lang="en-IN" sz="2000" dirty="0">
                <a:latin typeface="Calibri Light (body)"/>
              </a:rPr>
              <a:t>and</a:t>
            </a:r>
            <a:r>
              <a:rPr lang="en-IN" sz="2000" b="1" dirty="0">
                <a:latin typeface="Calibri Light (body)"/>
              </a:rPr>
              <a:t> average distance </a:t>
            </a:r>
            <a:r>
              <a:rPr lang="en-IN" sz="2000" dirty="0">
                <a:latin typeface="Calibri Light (body)"/>
              </a:rPr>
              <a:t>are statistically significant with </a:t>
            </a:r>
            <a:r>
              <a:rPr lang="en-IN" sz="2000" b="1" dirty="0">
                <a:latin typeface="Calibri Light (body)"/>
              </a:rPr>
              <a:t>average arrival delay</a:t>
            </a:r>
            <a:r>
              <a:rPr lang="en-IN" sz="2000" dirty="0">
                <a:latin typeface="Calibri Light (body)"/>
              </a:rPr>
              <a:t>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IN" sz="2000" dirty="0">
              <a:latin typeface="Calibri Light (body)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2000" b="1" dirty="0">
                <a:latin typeface="Calibri Light (body)"/>
              </a:rPr>
              <a:t>Regularity</a:t>
            </a:r>
            <a:r>
              <a:rPr lang="en-IN" sz="2000" dirty="0">
                <a:latin typeface="Calibri Light (body)"/>
              </a:rPr>
              <a:t> has the least correlation with </a:t>
            </a:r>
            <a:r>
              <a:rPr lang="en-IN" sz="2000" b="1" dirty="0">
                <a:latin typeface="Calibri Light (body)"/>
              </a:rPr>
              <a:t>average arrival delay</a:t>
            </a:r>
            <a:r>
              <a:rPr lang="en-IN" sz="2000" dirty="0">
                <a:latin typeface="Calibri Light (body)"/>
              </a:rPr>
              <a:t>. It is computationally expensive and has been tested to be statistically </a:t>
            </a:r>
            <a:r>
              <a:rPr lang="en-IN" sz="2000" b="1" dirty="0">
                <a:latin typeface="Calibri Light (body)"/>
              </a:rPr>
              <a:t>least significant</a:t>
            </a:r>
            <a:r>
              <a:rPr lang="en-IN" sz="2000" dirty="0">
                <a:latin typeface="Calibri Light (body)"/>
              </a:rPr>
              <a:t>.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IN" sz="2000" dirty="0">
              <a:latin typeface="Calibri Light (body)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2000" dirty="0">
                <a:latin typeface="Calibri Light (body)"/>
              </a:rPr>
              <a:t>This </a:t>
            </a:r>
            <a:r>
              <a:rPr lang="en-IN" sz="2000" b="1" dirty="0">
                <a:latin typeface="Calibri Light (body)"/>
              </a:rPr>
              <a:t>Hybrid model</a:t>
            </a:r>
            <a:r>
              <a:rPr lang="en-IN" sz="2000" dirty="0">
                <a:latin typeface="Calibri Light (body)"/>
              </a:rPr>
              <a:t> is </a:t>
            </a:r>
            <a:r>
              <a:rPr lang="en-IN" sz="2000" b="1" dirty="0">
                <a:latin typeface="Calibri Light (body)"/>
              </a:rPr>
              <a:t>new approach</a:t>
            </a:r>
            <a:r>
              <a:rPr lang="en-IN" sz="2000" dirty="0">
                <a:latin typeface="Calibri Light (body)"/>
              </a:rPr>
              <a:t> which uses time series and regression model to give forecasted values of flight delay.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US" sz="2400" dirty="0">
              <a:latin typeface="Calibri Light (body)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223878"/>
            <a:ext cx="37251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cap="all" spc="154" dirty="0">
                <a:solidFill>
                  <a:schemeClr val="accent2">
                    <a:lumMod val="75000"/>
                  </a:schemeClr>
                </a:solidFill>
              </a:rPr>
              <a:t>Reference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5707" y="1676400"/>
            <a:ext cx="90441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+mj-lt"/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+mj-lt"/>
              <a:buAutoNum type="arabicPeriod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54;p34">
            <a:extLst>
              <a:ext uri="{FF2B5EF4-FFF2-40B4-BE49-F238E27FC236}">
                <a16:creationId xmlns:a16="http://schemas.microsoft.com/office/drawing/2014/main" id="{8DD0EE65-2C09-E56B-A7FB-3059A38C330A}"/>
              </a:ext>
            </a:extLst>
          </p:cNvPr>
          <p:cNvSpPr txBox="1">
            <a:spLocks/>
          </p:cNvSpPr>
          <p:nvPr/>
        </p:nvSpPr>
        <p:spPr>
          <a:xfrm>
            <a:off x="1028106" y="1790700"/>
            <a:ext cx="7919044" cy="4800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6000"/>
              </a:lnSpc>
              <a:spcAft>
                <a:spcPts val="800"/>
              </a:spcAft>
              <a:buSzPct val="100000"/>
            </a:pPr>
            <a:r>
              <a:rPr lang="en-IN" sz="2000" dirty="0">
                <a:solidFill>
                  <a:schemeClr val="tx1"/>
                </a:solidFill>
                <a:latin typeface="Calibri Light (body)"/>
                <a:hlinkClick r:id="rId2"/>
              </a:rPr>
              <a:t>[1] </a:t>
            </a:r>
            <a:r>
              <a:rPr lang="en-IN" sz="2000" dirty="0">
                <a:solidFill>
                  <a:schemeClr val="tx1"/>
                </a:solidFill>
                <a:latin typeface="Calibri Light (body)"/>
              </a:rPr>
              <a:t>Peter J Brockwell and Richard A Davis. Introduction to time series and forecasting. Springer, 2002. </a:t>
            </a:r>
            <a:br>
              <a:rPr lang="en-IN" sz="2000" dirty="0">
                <a:solidFill>
                  <a:schemeClr val="tx1"/>
                </a:solidFill>
                <a:latin typeface="Calibri Light (body)"/>
              </a:rPr>
            </a:br>
            <a:br>
              <a:rPr lang="en-IN" sz="2000" dirty="0">
                <a:solidFill>
                  <a:schemeClr val="tx1"/>
                </a:solidFill>
                <a:latin typeface="Calibri Light (body)"/>
              </a:rPr>
            </a:br>
            <a:r>
              <a:rPr lang="en-IN" sz="2000" dirty="0">
                <a:solidFill>
                  <a:schemeClr val="tx1"/>
                </a:solidFill>
                <a:latin typeface="Calibri Light (body)"/>
                <a:hlinkClick r:id="rId3"/>
              </a:rPr>
              <a:t>[2] </a:t>
            </a:r>
            <a:r>
              <a:rPr lang="en-IN" sz="2000" dirty="0" err="1">
                <a:solidFill>
                  <a:schemeClr val="tx1"/>
                </a:solidFill>
                <a:latin typeface="Calibri Light (body)"/>
              </a:rPr>
              <a:t>Warittorn</a:t>
            </a:r>
            <a:r>
              <a:rPr lang="en-IN" sz="2000" dirty="0">
                <a:solidFill>
                  <a:schemeClr val="tx1"/>
                </a:solidFill>
                <a:latin typeface="Calibri Light (body)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Calibri Light (body)"/>
              </a:rPr>
              <a:t>Cheevachaipimol</a:t>
            </a:r>
            <a:r>
              <a:rPr lang="en-IN" sz="2000" dirty="0">
                <a:solidFill>
                  <a:schemeClr val="tx1"/>
                </a:solidFill>
                <a:latin typeface="Calibri Light (body)"/>
              </a:rPr>
              <a:t>, </a:t>
            </a:r>
            <a:r>
              <a:rPr lang="en-IN" sz="2000" dirty="0" err="1">
                <a:solidFill>
                  <a:schemeClr val="tx1"/>
                </a:solidFill>
                <a:latin typeface="Calibri Light (body)"/>
              </a:rPr>
              <a:t>Bhudharhita</a:t>
            </a:r>
            <a:r>
              <a:rPr lang="en-IN" sz="2000" dirty="0">
                <a:solidFill>
                  <a:schemeClr val="tx1"/>
                </a:solidFill>
                <a:latin typeface="Calibri Light (body)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Calibri Light (body)"/>
              </a:rPr>
              <a:t>Teinwan</a:t>
            </a:r>
            <a:r>
              <a:rPr lang="en-IN" sz="2000" dirty="0">
                <a:solidFill>
                  <a:schemeClr val="tx1"/>
                </a:solidFill>
                <a:latin typeface="Calibri Light (body)"/>
              </a:rPr>
              <a:t>, and </a:t>
            </a:r>
            <a:r>
              <a:rPr lang="en-IN" sz="2000" dirty="0" err="1">
                <a:solidFill>
                  <a:schemeClr val="tx1"/>
                </a:solidFill>
                <a:latin typeface="Calibri Light (body)"/>
              </a:rPr>
              <a:t>Parames</a:t>
            </a:r>
            <a:r>
              <a:rPr lang="en-IN" sz="2000" dirty="0">
                <a:solidFill>
                  <a:schemeClr val="tx1"/>
                </a:solidFill>
                <a:latin typeface="Calibri Light (body)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Calibri Light (body)"/>
              </a:rPr>
              <a:t>Chutima</a:t>
            </a:r>
            <a:r>
              <a:rPr lang="en-IN" sz="2000" dirty="0">
                <a:solidFill>
                  <a:schemeClr val="tx1"/>
                </a:solidFill>
                <a:latin typeface="Calibri Light (body)"/>
              </a:rPr>
              <a:t>. Flight delay prediction using a hybrid deep learning method. Engineering Journal, 25(8):99–112, 2021. </a:t>
            </a:r>
            <a:br>
              <a:rPr lang="en-IN" sz="2000" dirty="0">
                <a:solidFill>
                  <a:schemeClr val="tx1"/>
                </a:solidFill>
                <a:latin typeface="Calibri Light (body)"/>
                <a:hlinkClick r:id="rId3"/>
              </a:rPr>
            </a:br>
            <a:br>
              <a:rPr lang="en-IN" sz="2000" dirty="0">
                <a:solidFill>
                  <a:schemeClr val="tx1"/>
                </a:solidFill>
                <a:latin typeface="Calibri Light (body)"/>
              </a:rPr>
            </a:br>
            <a:r>
              <a:rPr lang="en-IN" sz="2000" dirty="0">
                <a:solidFill>
                  <a:schemeClr val="tx1"/>
                </a:solidFill>
                <a:latin typeface="Calibri Light (body)"/>
                <a:hlinkClick r:id="rId4"/>
              </a:rPr>
              <a:t>[3] </a:t>
            </a:r>
            <a:r>
              <a:rPr lang="en-IN" sz="2000" dirty="0">
                <a:solidFill>
                  <a:schemeClr val="tx1"/>
                </a:solidFill>
                <a:latin typeface="Calibri Light (body)"/>
              </a:rPr>
              <a:t>R Mary </a:t>
            </a:r>
            <a:r>
              <a:rPr lang="en-IN" sz="2000" dirty="0" err="1">
                <a:solidFill>
                  <a:schemeClr val="tx1"/>
                </a:solidFill>
                <a:latin typeface="Calibri Light (body)"/>
              </a:rPr>
              <a:t>Jeya</a:t>
            </a:r>
            <a:r>
              <a:rPr lang="en-IN" sz="2000" dirty="0">
                <a:solidFill>
                  <a:schemeClr val="tx1"/>
                </a:solidFill>
                <a:latin typeface="Calibri Light (body)"/>
              </a:rPr>
              <a:t> Jothi and </a:t>
            </a:r>
            <a:r>
              <a:rPr lang="en-IN" sz="2000" dirty="0" err="1">
                <a:solidFill>
                  <a:schemeClr val="tx1"/>
                </a:solidFill>
                <a:latin typeface="Calibri Light (body)"/>
              </a:rPr>
              <a:t>Ebin</a:t>
            </a:r>
            <a:r>
              <a:rPr lang="en-IN" sz="2000" dirty="0">
                <a:solidFill>
                  <a:schemeClr val="tx1"/>
                </a:solidFill>
                <a:latin typeface="Calibri Light (body)"/>
              </a:rPr>
              <a:t> Ephrem </a:t>
            </a:r>
            <a:r>
              <a:rPr lang="en-IN" sz="2000" dirty="0" err="1">
                <a:solidFill>
                  <a:schemeClr val="tx1"/>
                </a:solidFill>
                <a:latin typeface="Calibri Light (body)"/>
              </a:rPr>
              <a:t>Elavathingaln</a:t>
            </a:r>
            <a:r>
              <a:rPr lang="en-IN" sz="2000" dirty="0">
                <a:solidFill>
                  <a:schemeClr val="tx1"/>
                </a:solidFill>
                <a:latin typeface="Calibri Light (body)"/>
              </a:rPr>
              <a:t>. </a:t>
            </a:r>
            <a:r>
              <a:rPr lang="en-IN" sz="2000" dirty="0" err="1">
                <a:solidFill>
                  <a:schemeClr val="tx1"/>
                </a:solidFill>
                <a:latin typeface="Calibri Light (body)"/>
              </a:rPr>
              <a:t>Analyzing</a:t>
            </a:r>
            <a:r>
              <a:rPr lang="en-IN" sz="2000" dirty="0">
                <a:solidFill>
                  <a:schemeClr val="tx1"/>
                </a:solidFill>
                <a:latin typeface="Calibri Light (body)"/>
              </a:rPr>
              <a:t> the regularity of complete k-partite graph using super strongly perfect graphs. In 2015 Online International Conference on Green Engineering and Technologies (IC-GET), pages 1–5. IEEE, 2015. </a:t>
            </a:r>
            <a:br>
              <a:rPr lang="en-IN" sz="2000" dirty="0">
                <a:solidFill>
                  <a:schemeClr val="tx1"/>
                </a:solidFill>
                <a:latin typeface="Calibri Light (body)"/>
              </a:rPr>
            </a:br>
            <a:br>
              <a:rPr lang="en-IN" sz="2000" dirty="0">
                <a:solidFill>
                  <a:schemeClr val="tx1"/>
                </a:solidFill>
                <a:latin typeface="Calibri Light (body)"/>
              </a:rPr>
            </a:br>
            <a:r>
              <a:rPr lang="en-IN" sz="2000" dirty="0">
                <a:solidFill>
                  <a:schemeClr val="tx1"/>
                </a:solidFill>
                <a:latin typeface="Calibri Light (body)"/>
                <a:hlinkClick r:id="rId5"/>
              </a:rPr>
              <a:t>[4] </a:t>
            </a:r>
            <a:r>
              <a:rPr lang="en-IN" sz="2000" dirty="0">
                <a:solidFill>
                  <a:schemeClr val="tx1"/>
                </a:solidFill>
                <a:latin typeface="Calibri Light (body)"/>
              </a:rPr>
              <a:t>Douglas C Montgomery, Elizabeth A Peck, and G Geoffrey Vining. Introduction to linear regression analysis. John Wiley &amp; Sons, 2021. </a:t>
            </a:r>
            <a:endParaRPr lang="en-IN" sz="2000" dirty="0">
              <a:solidFill>
                <a:schemeClr val="tx1"/>
              </a:solidFill>
              <a:latin typeface="Calibri Light (body)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223878"/>
            <a:ext cx="37251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cap="all" spc="154" dirty="0">
                <a:solidFill>
                  <a:schemeClr val="accent2">
                    <a:lumMod val="75000"/>
                  </a:schemeClr>
                </a:solidFill>
              </a:rPr>
              <a:t>Reference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5707" y="1676400"/>
            <a:ext cx="90441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+mj-lt"/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+mj-lt"/>
              <a:buAutoNum type="arabicPeriod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921EF-8230-A9F9-C2B4-B699DDE199F5}"/>
              </a:ext>
            </a:extLst>
          </p:cNvPr>
          <p:cNvSpPr txBox="1"/>
          <p:nvPr/>
        </p:nvSpPr>
        <p:spPr>
          <a:xfrm>
            <a:off x="1022350" y="1875291"/>
            <a:ext cx="8382000" cy="34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6000"/>
              </a:lnSpc>
              <a:spcAft>
                <a:spcPts val="800"/>
              </a:spcAft>
              <a:buSzPct val="100000"/>
            </a:pPr>
            <a:r>
              <a:rPr lang="en-IN" sz="2000" spc="-50" dirty="0">
                <a:latin typeface="Calibri Light (body)"/>
                <a:ea typeface="+mj-ea"/>
                <a:cs typeface="+mj-cs"/>
                <a:hlinkClick r:id="rId2"/>
              </a:rPr>
              <a:t>[5]</a:t>
            </a:r>
            <a:r>
              <a:rPr lang="en-IN" sz="2000" spc="-50" dirty="0">
                <a:latin typeface="Calibri Light (body)"/>
                <a:ea typeface="+mj-ea"/>
                <a:cs typeface="+mj-cs"/>
              </a:rPr>
              <a:t> Jeremy Watt, Reza </a:t>
            </a:r>
            <a:r>
              <a:rPr lang="en-IN" sz="2000" spc="-50" dirty="0" err="1">
                <a:latin typeface="Calibri Light (body)"/>
                <a:ea typeface="+mj-ea"/>
                <a:cs typeface="+mj-cs"/>
              </a:rPr>
              <a:t>Borhani</a:t>
            </a:r>
            <a:r>
              <a:rPr lang="en-IN" sz="2000" spc="-50" dirty="0">
                <a:latin typeface="Calibri Light (body)"/>
                <a:ea typeface="+mj-ea"/>
                <a:cs typeface="+mj-cs"/>
              </a:rPr>
              <a:t>, and </a:t>
            </a:r>
            <a:r>
              <a:rPr lang="en-IN" sz="2000" spc="-50" dirty="0" err="1">
                <a:latin typeface="Calibri Light (body)"/>
                <a:ea typeface="+mj-ea"/>
                <a:cs typeface="+mj-cs"/>
              </a:rPr>
              <a:t>Aggelos</a:t>
            </a:r>
            <a:r>
              <a:rPr lang="en-IN" sz="2000" spc="-50" dirty="0">
                <a:latin typeface="Calibri Light (body)"/>
                <a:ea typeface="+mj-ea"/>
                <a:cs typeface="+mj-cs"/>
              </a:rPr>
              <a:t> K </a:t>
            </a:r>
            <a:r>
              <a:rPr lang="en-IN" sz="2000" spc="-50" dirty="0" err="1">
                <a:latin typeface="Calibri Light (body)"/>
                <a:ea typeface="+mj-ea"/>
                <a:cs typeface="+mj-cs"/>
              </a:rPr>
              <a:t>Katsaggelos</a:t>
            </a:r>
            <a:r>
              <a:rPr lang="en-IN" sz="2000" spc="-50" dirty="0">
                <a:latin typeface="Calibri Light (body)"/>
                <a:ea typeface="+mj-ea"/>
                <a:cs typeface="+mj-cs"/>
              </a:rPr>
              <a:t>. Machine learning refined: Foundations, algorithms, and applications. Cambridge University Press, 2020. </a:t>
            </a:r>
          </a:p>
          <a:p>
            <a:pPr lvl="0" algn="just">
              <a:lnSpc>
                <a:spcPct val="106000"/>
              </a:lnSpc>
              <a:spcAft>
                <a:spcPts val="800"/>
              </a:spcAft>
              <a:buSzPct val="100000"/>
            </a:pPr>
            <a:endParaRPr lang="en-IN" sz="2000" spc="-50" dirty="0">
              <a:latin typeface="Calibri Light (body)"/>
              <a:ea typeface="+mj-ea"/>
              <a:cs typeface="+mj-cs"/>
            </a:endParaRPr>
          </a:p>
          <a:p>
            <a:pPr lvl="0" algn="just">
              <a:lnSpc>
                <a:spcPct val="106000"/>
              </a:lnSpc>
              <a:spcAft>
                <a:spcPts val="800"/>
              </a:spcAft>
              <a:buSzPct val="100000"/>
            </a:pPr>
            <a:r>
              <a:rPr lang="en-IN" sz="2000" spc="-50" dirty="0">
                <a:latin typeface="Calibri Light (body)"/>
                <a:ea typeface="+mj-ea"/>
                <a:cs typeface="+mj-cs"/>
                <a:hlinkClick r:id="rId3"/>
              </a:rPr>
              <a:t>[6] </a:t>
            </a:r>
            <a:r>
              <a:rPr lang="en-IN" sz="2000" spc="-50" dirty="0">
                <a:latin typeface="Calibri Light (body)"/>
                <a:ea typeface="+mj-ea"/>
                <a:cs typeface="+mj-cs"/>
              </a:rPr>
              <a:t>William WS Wei. Multivariate time series analysis and applications. John Wiley &amp; Sons, 2018. </a:t>
            </a:r>
          </a:p>
          <a:p>
            <a:pPr lvl="0" algn="just">
              <a:lnSpc>
                <a:spcPct val="106000"/>
              </a:lnSpc>
              <a:spcAft>
                <a:spcPts val="800"/>
              </a:spcAft>
              <a:buSzPct val="100000"/>
            </a:pPr>
            <a:endParaRPr lang="en-IN" sz="2000" spc="-50" dirty="0">
              <a:latin typeface="Calibri Light (body)"/>
              <a:ea typeface="+mj-ea"/>
              <a:cs typeface="+mj-cs"/>
            </a:endParaRPr>
          </a:p>
          <a:p>
            <a:pPr lvl="0" algn="just">
              <a:lnSpc>
                <a:spcPct val="106000"/>
              </a:lnSpc>
              <a:spcAft>
                <a:spcPts val="800"/>
              </a:spcAft>
              <a:buSzPct val="100000"/>
            </a:pPr>
            <a:r>
              <a:rPr lang="en-IN" sz="2000" spc="-50" dirty="0">
                <a:latin typeface="Calibri Light (body)"/>
                <a:ea typeface="+mj-ea"/>
                <a:cs typeface="+mj-cs"/>
                <a:hlinkClick r:id="rId4"/>
              </a:rPr>
              <a:t>[7] </a:t>
            </a:r>
            <a:r>
              <a:rPr lang="en-IN" sz="2000" spc="-50" dirty="0">
                <a:latin typeface="Calibri Light (body)"/>
                <a:ea typeface="+mj-ea"/>
                <a:cs typeface="+mj-cs"/>
              </a:rPr>
              <a:t>Maryam </a:t>
            </a:r>
            <a:r>
              <a:rPr lang="en-IN" sz="2000" spc="-50" dirty="0" err="1">
                <a:latin typeface="Calibri Light (body)"/>
                <a:ea typeface="+mj-ea"/>
                <a:cs typeface="+mj-cs"/>
              </a:rPr>
              <a:t>Farshchian</a:t>
            </a:r>
            <a:r>
              <a:rPr lang="en-IN" sz="2000" spc="-50" dirty="0">
                <a:latin typeface="Calibri Light (body)"/>
                <a:ea typeface="+mj-ea"/>
                <a:cs typeface="+mj-cs"/>
              </a:rPr>
              <a:t> </a:t>
            </a:r>
            <a:r>
              <a:rPr lang="en-IN" sz="2000" spc="-50" dirty="0" err="1">
                <a:latin typeface="Calibri Light (body)"/>
                <a:ea typeface="+mj-ea"/>
                <a:cs typeface="+mj-cs"/>
              </a:rPr>
              <a:t>Yazdi</a:t>
            </a:r>
            <a:r>
              <a:rPr lang="en-IN" sz="2000" spc="-50" dirty="0">
                <a:latin typeface="Calibri Light (body)"/>
                <a:ea typeface="+mj-ea"/>
                <a:cs typeface="+mj-cs"/>
              </a:rPr>
              <a:t>, </a:t>
            </a:r>
            <a:r>
              <a:rPr lang="en-IN" sz="2000" spc="-50" dirty="0" err="1">
                <a:latin typeface="Calibri Light (body)"/>
                <a:ea typeface="+mj-ea"/>
                <a:cs typeface="+mj-cs"/>
              </a:rPr>
              <a:t>Seyed</a:t>
            </a:r>
            <a:r>
              <a:rPr lang="en-IN" sz="2000" spc="-50" dirty="0">
                <a:latin typeface="Calibri Light (body)"/>
                <a:ea typeface="+mj-ea"/>
                <a:cs typeface="+mj-cs"/>
              </a:rPr>
              <a:t> Reza Kamel, Seyyed Javad Mahdavi </a:t>
            </a:r>
            <a:r>
              <a:rPr lang="en-IN" sz="2000" spc="-50" dirty="0" err="1">
                <a:latin typeface="Calibri Light (body)"/>
                <a:ea typeface="+mj-ea"/>
                <a:cs typeface="+mj-cs"/>
              </a:rPr>
              <a:t>Chabok</a:t>
            </a:r>
            <a:r>
              <a:rPr lang="en-IN" sz="2000" spc="-50" dirty="0">
                <a:latin typeface="Calibri Light (body)"/>
                <a:ea typeface="+mj-ea"/>
                <a:cs typeface="+mj-cs"/>
              </a:rPr>
              <a:t>, and Maryam </a:t>
            </a:r>
            <a:r>
              <a:rPr lang="en-IN" sz="2000" spc="-50" dirty="0" err="1">
                <a:latin typeface="Calibri Light (body)"/>
                <a:ea typeface="+mj-ea"/>
                <a:cs typeface="+mj-cs"/>
              </a:rPr>
              <a:t>Kheirabadi</a:t>
            </a:r>
            <a:r>
              <a:rPr lang="en-IN" sz="2000" spc="-50" dirty="0">
                <a:latin typeface="Calibri Light (body)"/>
                <a:ea typeface="+mj-ea"/>
                <a:cs typeface="+mj-cs"/>
              </a:rPr>
              <a:t>. Flight delay prediction based on deep learning and </a:t>
            </a:r>
            <a:r>
              <a:rPr lang="en-IN" sz="2000" spc="-50" dirty="0" err="1">
                <a:latin typeface="Calibri Light (body)"/>
                <a:ea typeface="+mj-ea"/>
                <a:cs typeface="+mj-cs"/>
              </a:rPr>
              <a:t>levenberg-marquart</a:t>
            </a:r>
            <a:r>
              <a:rPr lang="en-IN" sz="2000" spc="-50" dirty="0">
                <a:latin typeface="Calibri Light (body)"/>
                <a:ea typeface="+mj-ea"/>
                <a:cs typeface="+mj-cs"/>
              </a:rPr>
              <a:t> algorithm. Journal of Big Data, 7:1–28, 2020.</a:t>
            </a:r>
          </a:p>
        </p:txBody>
      </p:sp>
    </p:spTree>
    <p:extLst>
      <p:ext uri="{BB962C8B-B14F-4D97-AF65-F5344CB8AC3E}">
        <p14:creationId xmlns:p14="http://schemas.microsoft.com/office/powerpoint/2010/main" val="228141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F3F083B8-4B95-4C15-B710-4BC526A2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919" y="796528"/>
            <a:ext cx="6564014" cy="86320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Table of contents</a:t>
            </a:r>
            <a:endParaRPr 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8E3964-EE54-4BDC-A0A3-DC7D197FF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2916" y="1765027"/>
            <a:ext cx="6949833" cy="4559573"/>
          </a:xfrm>
        </p:spPr>
        <p:txBody>
          <a:bodyPr>
            <a:noAutofit/>
          </a:bodyPr>
          <a:lstStyle/>
          <a:p>
            <a:pPr marL="350992" indent="-350992">
              <a:buFont typeface="+mj-lt"/>
              <a:buAutoNum type="arabicPeriod"/>
            </a:pPr>
            <a:r>
              <a:rPr lang="en" sz="1800" dirty="0">
                <a:solidFill>
                  <a:schemeClr val="tx1"/>
                </a:solidFill>
                <a:latin typeface="Calibri Light (body)"/>
              </a:rPr>
              <a:t>Introduction &amp; Motivation </a:t>
            </a:r>
            <a:r>
              <a:rPr lang="en" sz="1200" dirty="0">
                <a:solidFill>
                  <a:schemeClr val="tx1"/>
                </a:solidFill>
                <a:latin typeface="Calibri Light (body)"/>
              </a:rPr>
              <a:t>(1 min)</a:t>
            </a:r>
            <a:r>
              <a:rPr lang="en-US" sz="1200" dirty="0">
                <a:solidFill>
                  <a:schemeClr val="tx1"/>
                </a:solidFill>
                <a:latin typeface="Calibri Light (body)"/>
              </a:rPr>
              <a:t>​</a:t>
            </a:r>
          </a:p>
          <a:p>
            <a:pPr marL="350992" indent="-350992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 Light (body)"/>
              </a:rPr>
              <a:t>Purpose of work </a:t>
            </a:r>
            <a:r>
              <a:rPr lang="en" sz="1200" dirty="0">
                <a:solidFill>
                  <a:schemeClr val="tx1"/>
                </a:solidFill>
                <a:latin typeface="Calibri Light (body)"/>
              </a:rPr>
              <a:t>(1 min)</a:t>
            </a:r>
            <a:endParaRPr lang="en-IN" sz="1200" dirty="0">
              <a:solidFill>
                <a:schemeClr val="tx1"/>
              </a:solidFill>
              <a:latin typeface="Calibri Light (body)"/>
            </a:endParaRPr>
          </a:p>
          <a:p>
            <a:pPr marL="350992" indent="-350992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 Light (body)"/>
              </a:rPr>
              <a:t>Data Description </a:t>
            </a:r>
            <a:r>
              <a:rPr lang="en" sz="1200" dirty="0">
                <a:solidFill>
                  <a:schemeClr val="tx1"/>
                </a:solidFill>
                <a:latin typeface="Calibri Light (body)"/>
              </a:rPr>
              <a:t>(1 min)</a:t>
            </a:r>
            <a:endParaRPr lang="en-IN" sz="1200" dirty="0">
              <a:solidFill>
                <a:schemeClr val="tx1"/>
              </a:solidFill>
              <a:latin typeface="Calibri Light (body)"/>
            </a:endParaRPr>
          </a:p>
          <a:p>
            <a:pPr marL="350992" indent="-350992"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Calibri Light (body)"/>
              </a:rPr>
              <a:t>Previous work - Methodology </a:t>
            </a:r>
            <a:r>
              <a:rPr lang="en" sz="1200" b="1" dirty="0">
                <a:solidFill>
                  <a:schemeClr val="tx1"/>
                </a:solidFill>
                <a:latin typeface="Calibri Light (body)"/>
              </a:rPr>
              <a:t>(2 min)</a:t>
            </a:r>
          </a:p>
          <a:p>
            <a:pPr marL="350992" indent="-350992">
              <a:spcAft>
                <a:spcPts val="0"/>
              </a:spcAft>
              <a:buFont typeface="+mj-lt"/>
              <a:buAutoNum type="arabicPeriod"/>
            </a:pPr>
            <a:r>
              <a:rPr lang="en" sz="1800" b="1" dirty="0">
                <a:solidFill>
                  <a:schemeClr val="tx1"/>
                </a:solidFill>
                <a:latin typeface="Calibri Light (body)"/>
              </a:rPr>
              <a:t>Univariate and Multivariate T</a:t>
            </a:r>
            <a:r>
              <a:rPr lang="en-IN" sz="1800" b="1" dirty="0" err="1">
                <a:solidFill>
                  <a:schemeClr val="tx1"/>
                </a:solidFill>
                <a:latin typeface="Calibri Light (body)"/>
              </a:rPr>
              <a:t>i</a:t>
            </a:r>
            <a:r>
              <a:rPr lang="en" sz="1800" b="1" dirty="0">
                <a:solidFill>
                  <a:schemeClr val="tx1"/>
                </a:solidFill>
                <a:latin typeface="Calibri Light (body)"/>
              </a:rPr>
              <a:t>me  Series Analysis </a:t>
            </a:r>
            <a:r>
              <a:rPr lang="en" sz="1200" b="1" dirty="0">
                <a:solidFill>
                  <a:schemeClr val="tx1"/>
                </a:solidFill>
                <a:latin typeface="Calibri Light (body)"/>
              </a:rPr>
              <a:t>(1 min)</a:t>
            </a:r>
            <a:r>
              <a:rPr lang="en-US" sz="1200" b="1" dirty="0">
                <a:solidFill>
                  <a:schemeClr val="tx1"/>
                </a:solidFill>
                <a:latin typeface="Calibri Light (body)"/>
              </a:rPr>
              <a:t>​</a:t>
            </a:r>
            <a:endParaRPr lang="en-US" sz="1800" b="1" dirty="0">
              <a:solidFill>
                <a:schemeClr val="tx1"/>
              </a:solidFill>
              <a:latin typeface="Calibri Light (body)"/>
            </a:endParaRPr>
          </a:p>
          <a:p>
            <a:pPr marL="350992" indent="-350992">
              <a:spcAft>
                <a:spcPts val="0"/>
              </a:spcAft>
              <a:buFont typeface="+mj-lt"/>
              <a:buAutoNum type="arabicPeriod"/>
            </a:pPr>
            <a:r>
              <a:rPr lang="en-US" sz="1800" b="1" spc="-50" dirty="0">
                <a:solidFill>
                  <a:schemeClr val="tx1"/>
                </a:solidFill>
                <a:latin typeface="Calibri Light (body)"/>
                <a:cs typeface="Times New Roman" panose="02020603050405020304" pitchFamily="18" charset="0"/>
              </a:rPr>
              <a:t>Hybrid</a:t>
            </a:r>
            <a:r>
              <a:rPr lang="en-US" sz="1800" b="1" dirty="0">
                <a:solidFill>
                  <a:schemeClr val="tx1"/>
                </a:solidFill>
                <a:latin typeface="Calibri Light (body)"/>
              </a:rPr>
              <a:t> Model </a:t>
            </a:r>
            <a:r>
              <a:rPr lang="en" sz="1200" b="1" dirty="0">
                <a:solidFill>
                  <a:schemeClr val="tx1"/>
                </a:solidFill>
                <a:latin typeface="Calibri Light (body)"/>
              </a:rPr>
              <a:t>(2 min)</a:t>
            </a:r>
            <a:endParaRPr lang="en" sz="1800" b="1" dirty="0">
              <a:solidFill>
                <a:schemeClr val="tx1"/>
              </a:solidFill>
              <a:latin typeface="Calibri Light (body)"/>
            </a:endParaRPr>
          </a:p>
          <a:p>
            <a:pPr marL="350992" indent="-350992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 Light (body)"/>
              </a:rPr>
              <a:t>Result and Discussions </a:t>
            </a:r>
            <a:r>
              <a:rPr lang="en" sz="1200" dirty="0">
                <a:solidFill>
                  <a:schemeClr val="tx1"/>
                </a:solidFill>
                <a:latin typeface="Calibri Light (body)"/>
              </a:rPr>
              <a:t>(1 min)</a:t>
            </a:r>
          </a:p>
          <a:p>
            <a:pPr marL="350992" indent="-350992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 Light (body)"/>
              </a:rPr>
              <a:t>Conclusions </a:t>
            </a:r>
            <a:r>
              <a:rPr lang="en" sz="1200" dirty="0">
                <a:solidFill>
                  <a:schemeClr val="tx1"/>
                </a:solidFill>
                <a:latin typeface="Calibri Light (body)"/>
              </a:rPr>
              <a:t>(1 min)</a:t>
            </a:r>
            <a:endParaRPr lang="en-IN" sz="1200" dirty="0">
              <a:solidFill>
                <a:schemeClr val="tx1"/>
              </a:solidFill>
              <a:latin typeface="Calibri Light (body)"/>
            </a:endParaRPr>
          </a:p>
          <a:p>
            <a:pPr marL="350992" indent="-350992">
              <a:spcAft>
                <a:spcPts val="0"/>
              </a:spcAft>
              <a:buFont typeface="+mj-lt"/>
              <a:buAutoNum type="arabicPeriod"/>
            </a:pPr>
            <a:endParaRPr lang="en-IN" sz="1800" dirty="0">
              <a:solidFill>
                <a:schemeClr val="tx1"/>
              </a:solidFill>
              <a:latin typeface="Calibri Light (body)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BF0FB-0046-4D3C-AC29-2382CF05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0467" y="5676351"/>
            <a:ext cx="3158966" cy="28031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E626F-057D-4E99-A748-F97765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0429" y="5676351"/>
            <a:ext cx="2105978" cy="280310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251CE4D5-28F1-36D9-0A42-F1EE3C4697C3}"/>
              </a:ext>
            </a:extLst>
          </p:cNvPr>
          <p:cNvSpPr txBox="1">
            <a:spLocks/>
          </p:cNvSpPr>
          <p:nvPr/>
        </p:nvSpPr>
        <p:spPr>
          <a:xfrm>
            <a:off x="7600665" y="6459787"/>
            <a:ext cx="1007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pPr marL="45720">
                <a:lnSpc>
                  <a:spcPts val="1240"/>
                </a:lnSpc>
              </a:pPr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042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4">
            <a:extLst>
              <a:ext uri="{FF2B5EF4-FFF2-40B4-BE49-F238E27FC236}">
                <a16:creationId xmlns:a16="http://schemas.microsoft.com/office/drawing/2014/main" id="{02184E1E-C644-4B77-87F4-F2E2DFEA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131" y="2768600"/>
            <a:ext cx="6497637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IN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50756-9701-4710-77AA-0ABCF31A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127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984523"/>
            <a:ext cx="7315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5" dirty="0">
                <a:solidFill>
                  <a:srgbClr val="A50021"/>
                </a:solidFill>
                <a:latin typeface="Times New Roman"/>
                <a:cs typeface="Times New Roman"/>
              </a:rPr>
              <a:t>Polynomial Regression </a:t>
            </a:r>
            <a:r>
              <a:rPr lang="en-IN" sz="4000" spc="-5" dirty="0" err="1">
                <a:solidFill>
                  <a:srgbClr val="A50021"/>
                </a:solidFill>
                <a:latin typeface="Times New Roman"/>
                <a:cs typeface="Times New Roman"/>
              </a:rPr>
              <a:t>Regression</a:t>
            </a:r>
            <a:endParaRPr lang="en-IN" sz="4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782243" y="1828800"/>
                <a:ext cx="7942234" cy="449097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r>
                  <a:rPr lang="en-US" sz="2400" i="0" dirty="0">
                    <a:effectLst/>
                    <a:latin typeface="+mj-lt"/>
                    <a:cs typeface="Times New Roman" panose="02020603050405020304" pitchFamily="18" charset="0"/>
                  </a:rPr>
                  <a:t>Linear Regression is a machine learning algorithm based on supervised learning. It performs a regression task.</a:t>
                </a:r>
              </a:p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endParaRPr lang="en-US" sz="2400" spc="-5" dirty="0">
                  <a:solidFill>
                    <a:srgbClr val="BDC1C6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r>
                  <a:rPr sz="2400" spc="-5" dirty="0">
                    <a:latin typeface="+mj-lt"/>
                    <a:cs typeface="Times New Roman" panose="02020603050405020304" pitchFamily="18" charset="0"/>
                  </a:rPr>
                  <a:t>Definition</a:t>
                </a:r>
                <a:r>
                  <a:rPr sz="2400" dirty="0">
                    <a:latin typeface="+mj-lt"/>
                    <a:cs typeface="Times New Roman" panose="02020603050405020304" pitchFamily="18" charset="0"/>
                  </a:rPr>
                  <a:t>:</a:t>
                </a:r>
                <a:endParaRPr lang="en-IN" sz="2000" b="1" dirty="0">
                  <a:latin typeface="+mj-lt"/>
                  <a:cs typeface="Times New Roman" panose="02020603050405020304" pitchFamily="18" charset="0"/>
                </a:endParaRPr>
              </a:p>
              <a:p>
                <a:pPr marL="50800" algn="ctr">
                  <a:spcBef>
                    <a:spcPts val="100"/>
                  </a:spcBef>
                  <a:buSzPct val="95000"/>
                  <a:tabLst>
                    <a:tab pos="324485" algn="l"/>
                    <a:tab pos="325120" algn="l"/>
                  </a:tabLst>
                </a:pPr>
                <a:r>
                  <a:rPr lang="en-US" sz="2400" dirty="0" err="1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Symbol" panose="05050102010706020507" pitchFamily="18" charset="2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sz="24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baseline="-250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i</a:t>
                </a:r>
              </a:p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endParaRPr lang="en-IN" sz="2400" b="1" dirty="0">
                  <a:latin typeface="+mj-lt"/>
                  <a:cs typeface="Times New Roman" panose="02020603050405020304" pitchFamily="18" charset="0"/>
                </a:endParaRPr>
              </a:p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r>
                  <a:rPr lang="en-IN" sz="2400" dirty="0">
                    <a:latin typeface="+mj-lt"/>
                    <a:cs typeface="Times New Roman" panose="02020603050405020304" pitchFamily="18" charset="0"/>
                  </a:rPr>
                  <a:t>The cost function, </a:t>
                </a:r>
              </a:p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endParaRPr lang="en-IN" sz="2400" dirty="0">
                  <a:latin typeface="+mj-lt"/>
                  <a:cs typeface="Times New Roman" panose="02020603050405020304" pitchFamily="18" charset="0"/>
                </a:endParaRPr>
              </a:p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endParaRPr lang="en-IN" sz="2400" dirty="0">
                  <a:latin typeface="+mj-lt"/>
                  <a:cs typeface="Times New Roman" panose="02020603050405020304" pitchFamily="18" charset="0"/>
                </a:endParaRPr>
              </a:p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endParaRPr lang="en-IN" sz="2400" dirty="0">
                  <a:latin typeface="+mj-lt"/>
                  <a:cs typeface="Times New Roman" panose="02020603050405020304" pitchFamily="18" charset="0"/>
                </a:endParaRPr>
              </a:p>
              <a:p>
                <a:pPr marL="393700" indent="-342900" algn="just">
                  <a:lnSpc>
                    <a:spcPct val="100000"/>
                  </a:lnSpc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r>
                  <a:rPr lang="en-IN" sz="2400" dirty="0">
                    <a:latin typeface="+mj-lt"/>
                    <a:cs typeface="Times New Roman" panose="02020603050405020304" pitchFamily="18" charset="0"/>
                  </a:rPr>
                  <a:t>Optimization techniques are used for cost minimization</a:t>
                </a:r>
                <a:endParaRPr lang="en-US" sz="2800" baseline="-2500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marL="508000" indent="-457200">
                  <a:spcBef>
                    <a:spcPts val="100"/>
                  </a:spcBef>
                  <a:buSzPct val="95000"/>
                  <a:buFont typeface="Arial" panose="020B0604020202020204" pitchFamily="34" charset="0"/>
                  <a:buChar char="•"/>
                  <a:tabLst>
                    <a:tab pos="324485" algn="l"/>
                    <a:tab pos="325120" algn="l"/>
                  </a:tabLst>
                </a:pPr>
                <a:endParaRPr lang="en-US" sz="2800" b="1" baseline="-2500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43" y="1828800"/>
                <a:ext cx="7942234" cy="4490973"/>
              </a:xfrm>
              <a:prstGeom prst="rect">
                <a:avLst/>
              </a:prstGeom>
              <a:blipFill>
                <a:blip r:embed="rId2"/>
                <a:stretch>
                  <a:fillRect l="-1458" t="-1764" r="-2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6234679-6677-2E15-1F79-0F952F7CB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419600"/>
            <a:ext cx="422442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7900E2-A1B0-24EC-0E54-D7B42164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21</a:t>
            </a:fld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785" y="994226"/>
            <a:ext cx="66778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" sz="3600" b="1" cap="all" spc="154" dirty="0">
                <a:solidFill>
                  <a:schemeClr val="accent2">
                    <a:lumMod val="75000"/>
                  </a:schemeClr>
                </a:solidFill>
              </a:rPr>
              <a:t>Introduction &amp; </a:t>
            </a:r>
            <a:r>
              <a:rPr lang="en-IN" sz="3600" b="1" cap="all" spc="154" dirty="0">
                <a:solidFill>
                  <a:schemeClr val="accent2">
                    <a:lumMod val="75000"/>
                  </a:schemeClr>
                </a:solidFill>
              </a:rPr>
              <a:t>Motivation</a:t>
            </a:r>
            <a:endParaRPr sz="3600" b="1" cap="all" spc="154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6B90A-6D0B-4205-990C-8F05FABDA522}"/>
              </a:ext>
            </a:extLst>
          </p:cNvPr>
          <p:cNvSpPr txBox="1"/>
          <p:nvPr/>
        </p:nvSpPr>
        <p:spPr>
          <a:xfrm>
            <a:off x="865933" y="1828800"/>
            <a:ext cx="8352716" cy="3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2000" spc="-50" dirty="0">
                <a:latin typeface="Calibri Light (body)"/>
                <a:cs typeface="Times New Roman" panose="02020603050405020304" pitchFamily="18" charset="0"/>
              </a:rPr>
              <a:t>The Flight delay is inevitable and it plays an important role in both profits and losses of the airlines. </a:t>
            </a:r>
          </a:p>
          <a:p>
            <a:pPr marL="355600" indent="-342900"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endParaRPr lang="en-US" sz="2000" spc="-50" dirty="0">
              <a:latin typeface="Calibri Light (body)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2000" spc="-50" dirty="0">
                <a:latin typeface="Calibri Light (body)"/>
                <a:cs typeface="Times New Roman" panose="02020603050405020304" pitchFamily="18" charset="0"/>
              </a:rPr>
              <a:t>An accurate estimation of flight delay is critical for airlines</a:t>
            </a:r>
          </a:p>
          <a:p>
            <a:pPr marL="355600" indent="-342900"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endParaRPr lang="en-US" sz="2000" spc="-50" dirty="0">
              <a:latin typeface="Calibri Light (body)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2000" spc="-50" dirty="0">
                <a:latin typeface="Calibri Light (body)"/>
                <a:cs typeface="Times New Roman" panose="02020603050405020304" pitchFamily="18" charset="0"/>
              </a:rPr>
              <a:t>Providing prior knowledge of flight delays on a particular day</a:t>
            </a:r>
          </a:p>
          <a:p>
            <a:pPr marL="355600" indent="-342900"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endParaRPr lang="en-US" sz="2000" spc="-50" dirty="0">
              <a:latin typeface="Calibri Light (body)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2000" spc="-50" dirty="0">
                <a:latin typeface="Calibri Light (body)"/>
                <a:cs typeface="Times New Roman" panose="02020603050405020304" pitchFamily="18" charset="0"/>
              </a:rPr>
              <a:t>To make business intelligent decisions by the service provider.</a:t>
            </a:r>
          </a:p>
          <a:p>
            <a:pPr marL="355600" indent="-342900"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endParaRPr lang="en-US" sz="2000" spc="-50" dirty="0">
              <a:latin typeface="Calibri Light (body)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2000" spc="-50" dirty="0">
                <a:latin typeface="Calibri Light (body)"/>
                <a:cs typeface="Times New Roman" panose="02020603050405020304" pitchFamily="18" charset="0"/>
              </a:rPr>
              <a:t>To compare the performances of the individual airline industry.</a:t>
            </a:r>
          </a:p>
          <a:p>
            <a:pPr marL="355600" indent="-342900"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endParaRPr lang="en-IN" sz="2000" spc="-50" dirty="0">
              <a:latin typeface="Calibri Light (body)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6C4AB5-1D35-E820-F732-585B2C24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3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052155"/>
            <a:ext cx="8242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cap="all" spc="154" dirty="0">
                <a:solidFill>
                  <a:schemeClr val="accent2">
                    <a:lumMod val="75000"/>
                  </a:schemeClr>
                </a:solidFill>
              </a:rPr>
              <a:t>Description of data set</a:t>
            </a:r>
            <a:endParaRPr sz="3600" b="1" cap="all" spc="154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951" y="1935637"/>
            <a:ext cx="3698308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IN" sz="2000" spc="-50" dirty="0">
                <a:latin typeface="Calibri Light (body)"/>
                <a:cs typeface="Times New Roman" panose="02020603050405020304" pitchFamily="18" charset="0"/>
              </a:rPr>
              <a:t>USA’s flight data with 360 airports (year-2019)</a:t>
            </a:r>
            <a:endParaRPr sz="2000" spc="-50" dirty="0">
              <a:latin typeface="Calibri Light (body)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2000" dirty="0">
                <a:latin typeface="Calibri Light (body)"/>
                <a:cs typeface="Times New Roman" panose="02020603050405020304" pitchFamily="18" charset="0"/>
              </a:rPr>
              <a:t>There are 19 parameters available in data set</a:t>
            </a: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lang="en-US" sz="2000" spc="-50" dirty="0">
                <a:latin typeface="Calibri Light (body)"/>
                <a:cs typeface="Times New Roman" panose="02020603050405020304" pitchFamily="18" charset="0"/>
              </a:rPr>
              <a:t>There are strong correlation between departure delay and arrival delay.</a:t>
            </a:r>
            <a:endParaRPr sz="2000" spc="-50" dirty="0">
              <a:latin typeface="Calibri Light (body)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SzPct val="95833"/>
              <a:buFont typeface="Arial" panose="020B0604020202020204" pitchFamily="34" charset="0"/>
              <a:buChar char="•"/>
              <a:tabLst>
                <a:tab pos="287020" algn="l"/>
              </a:tabLst>
            </a:pPr>
            <a:endParaRPr lang="en-IN" sz="2000" spc="-50" dirty="0">
              <a:latin typeface="Calibri Light (body)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FF34C-BFDE-06A2-D89E-D883AD54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4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872AE-D315-5B9D-8FFE-FE5F9CFC4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54" r="22902" b="6400"/>
          <a:stretch/>
        </p:blipFill>
        <p:spPr>
          <a:xfrm>
            <a:off x="4791642" y="1843310"/>
            <a:ext cx="3816276" cy="3429000"/>
          </a:xfrm>
          <a:prstGeom prst="rect">
            <a:avLst/>
          </a:prstGeom>
        </p:spPr>
      </p:pic>
      <p:sp>
        <p:nvSpPr>
          <p:cNvPr id="7" name="Google Shape;349;p33">
            <a:extLst>
              <a:ext uri="{FF2B5EF4-FFF2-40B4-BE49-F238E27FC236}">
                <a16:creationId xmlns:a16="http://schemas.microsoft.com/office/drawing/2014/main" id="{DE448FAB-2D48-D227-8091-572536A7ABC4}"/>
              </a:ext>
            </a:extLst>
          </p:cNvPr>
          <p:cNvSpPr txBox="1"/>
          <p:nvPr/>
        </p:nvSpPr>
        <p:spPr>
          <a:xfrm>
            <a:off x="565150" y="5906722"/>
            <a:ext cx="5695500" cy="383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SansSerif" panose="000004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Airline Delay and Cancellation Data, 2009 - 2018 | Kaggle</a:t>
            </a:r>
            <a:endParaRPr lang="en-IN" sz="1200" i="1" dirty="0">
              <a:solidFill>
                <a:srgbClr val="0070C0"/>
              </a:solidFill>
              <a:latin typeface="SansSerif" panose="00000400000000000000" pitchFamily="2" charset="2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567149"/>
            <a:ext cx="8001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cap="all" spc="154" dirty="0">
                <a:solidFill>
                  <a:schemeClr val="accent2">
                    <a:lumMod val="75000"/>
                  </a:schemeClr>
                </a:solidFill>
              </a:rPr>
              <a:t>Previous Work - </a:t>
            </a:r>
            <a:br>
              <a:rPr lang="en-US" sz="3600" b="1" cap="all" spc="154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b="1" cap="all" spc="154" dirty="0">
                <a:solidFill>
                  <a:schemeClr val="accent2">
                    <a:lumMod val="75000"/>
                  </a:schemeClr>
                </a:solidFill>
              </a:rPr>
              <a:t>Stochastic Modelling and analysis</a:t>
            </a:r>
            <a:endParaRPr sz="3600" b="1" cap="all" spc="154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869950" y="1905000"/>
                <a:ext cx="7620000" cy="188513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55600" marR="5080" indent="-342900">
                  <a:lnSpc>
                    <a:spcPct val="100000"/>
                  </a:lnSpc>
                  <a:spcBef>
                    <a:spcPts val="100"/>
                  </a:spcBef>
                  <a:buSzPct val="80000"/>
                  <a:buFont typeface="Wingdings" panose="05000000000000000000" pitchFamily="2" charset="2"/>
                  <a:buChar char="q"/>
                  <a:tabLst>
                    <a:tab pos="286385" algn="l"/>
                    <a:tab pos="287020" algn="l"/>
                  </a:tabLst>
                </a:pPr>
                <a:r>
                  <a:rPr lang="en-US" sz="2400" dirty="0">
                    <a:effectLst/>
                    <a:latin typeface="Calibri Light (body)"/>
                    <a:ea typeface="Times New Roman" panose="02020603050405020304" pitchFamily="18" charset="0"/>
                  </a:rPr>
                  <a:t>Generate Poisson distribution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effectLst/>
                    <a:latin typeface="Calibri Light (body)"/>
                    <a:ea typeface="Times New Roman" panose="02020603050405020304" pitchFamily="18" charset="0"/>
                  </a:rPr>
                  <a:t> = 750 (average number of flights per day), n = 10000.</a:t>
                </a:r>
              </a:p>
              <a:p>
                <a:pPr marL="355600" marR="5080" indent="-342900">
                  <a:lnSpc>
                    <a:spcPct val="100000"/>
                  </a:lnSpc>
                  <a:spcBef>
                    <a:spcPts val="100"/>
                  </a:spcBef>
                  <a:buSzPct val="80000"/>
                  <a:buFont typeface="Wingdings" panose="05000000000000000000" pitchFamily="2" charset="2"/>
                  <a:buChar char="q"/>
                  <a:tabLst>
                    <a:tab pos="286385" algn="l"/>
                    <a:tab pos="287020" algn="l"/>
                  </a:tabLst>
                </a:pPr>
                <a:endParaRPr lang="en-US" sz="2400" dirty="0">
                  <a:effectLst/>
                  <a:latin typeface="Calibri Light (body)"/>
                  <a:ea typeface="Times New Roman" panose="02020603050405020304" pitchFamily="18" charset="0"/>
                </a:endParaRPr>
              </a:p>
              <a:p>
                <a:pPr marL="355600" marR="5080" indent="-342900">
                  <a:spcBef>
                    <a:spcPts val="100"/>
                  </a:spcBef>
                  <a:buSzPct val="80000"/>
                  <a:buFont typeface="Wingdings" panose="05000000000000000000" pitchFamily="2" charset="2"/>
                  <a:buChar char="q"/>
                  <a:tabLst>
                    <a:tab pos="286385" algn="l"/>
                    <a:tab pos="287020" algn="l"/>
                  </a:tabLst>
                </a:pPr>
                <a:r>
                  <a:rPr lang="en-US" sz="2400" dirty="0">
                    <a:effectLst/>
                    <a:latin typeface="Calibri Light (body)"/>
                    <a:ea typeface="Times New Roman" panose="02020603050405020304" pitchFamily="18" charset="0"/>
                  </a:rPr>
                  <a:t>Perform an “iter” number of iterations, such that in each iteration, select the nth day, giving n[</a:t>
                </a:r>
                <a:r>
                  <a:rPr lang="en-US" sz="2400" dirty="0" err="1">
                    <a:effectLst/>
                    <a:latin typeface="Calibri Light (body)"/>
                    <a:ea typeface="Times New Roman" panose="02020603050405020304" pitchFamily="18" charset="0"/>
                  </a:rPr>
                  <a:t>i</a:t>
                </a:r>
                <a:r>
                  <a:rPr lang="en-US" sz="2400" dirty="0">
                    <a:effectLst/>
                    <a:latin typeface="Calibri Light (body)"/>
                    <a:ea typeface="Times New Roman" panose="02020603050405020304" pitchFamily="18" charset="0"/>
                  </a:rPr>
                  <a:t>] several flights.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" y="1905000"/>
                <a:ext cx="7620000" cy="1885131"/>
              </a:xfrm>
              <a:prstGeom prst="rect">
                <a:avLst/>
              </a:prstGeom>
              <a:blipFill>
                <a:blip r:embed="rId3"/>
                <a:stretch>
                  <a:fillRect l="-1680" t="-4531" b="-87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D5571F-333B-86CE-1D33-89B674E3E0C6}"/>
              </a:ext>
            </a:extLst>
          </p:cNvPr>
          <p:cNvSpPr txBox="1"/>
          <p:nvPr/>
        </p:nvSpPr>
        <p:spPr>
          <a:xfrm>
            <a:off x="793750" y="4069531"/>
            <a:ext cx="5715000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5080" indent="-342900">
              <a:spcBef>
                <a:spcPts val="100"/>
              </a:spcBef>
              <a:buSzPct val="80000"/>
              <a:buFont typeface="Wingdings" panose="05000000000000000000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US" sz="2400" dirty="0">
                <a:latin typeface="Calibri Light (body)"/>
              </a:rPr>
              <a:t>Randomly select n[</a:t>
            </a:r>
            <a:r>
              <a:rPr lang="en-US" sz="2400" dirty="0" err="1">
                <a:latin typeface="Calibri Light (body)"/>
              </a:rPr>
              <a:t>i</a:t>
            </a:r>
            <a:r>
              <a:rPr lang="en-US" sz="2400" dirty="0">
                <a:latin typeface="Calibri Light (body)"/>
              </a:rPr>
              <a:t>] a number of flights (data points) from the original data.</a:t>
            </a:r>
            <a:endParaRPr lang="en-IN" sz="2400" dirty="0">
              <a:latin typeface="Calibri Light (body)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80000"/>
              <a:buFont typeface="Wingdings" panose="05000000000000000000" pitchFamily="2" charset="2"/>
              <a:buChar char="q"/>
              <a:tabLst>
                <a:tab pos="286385" algn="l"/>
                <a:tab pos="287020" algn="l"/>
              </a:tabLst>
            </a:pPr>
            <a:endParaRPr lang="en-IN" sz="2400" dirty="0">
              <a:latin typeface="Calibri Light (body)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80000"/>
              <a:buFont typeface="Wingdings" panose="05000000000000000000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IN" sz="2400" dirty="0">
                <a:latin typeface="Calibri Light (body)"/>
              </a:rPr>
              <a:t>Compute independent variables</a:t>
            </a:r>
          </a:p>
          <a:p>
            <a:pPr marL="355600" marR="5080" indent="-342900">
              <a:spcBef>
                <a:spcPts val="100"/>
              </a:spcBef>
              <a:buSzPct val="80000"/>
              <a:buFont typeface="Wingdings" panose="05000000000000000000" pitchFamily="2" charset="2"/>
              <a:buChar char="q"/>
              <a:tabLst>
                <a:tab pos="286385" algn="l"/>
                <a:tab pos="287020" algn="l"/>
              </a:tabLst>
            </a:pPr>
            <a:endParaRPr lang="en-IN" sz="2400" dirty="0">
              <a:latin typeface="Calibri Light (body)"/>
            </a:endParaRPr>
          </a:p>
        </p:txBody>
      </p:sp>
      <p:pic>
        <p:nvPicPr>
          <p:cNvPr id="1026" name="Picture 7">
            <a:extLst>
              <a:ext uri="{FF2B5EF4-FFF2-40B4-BE49-F238E27FC236}">
                <a16:creationId xmlns:a16="http://schemas.microsoft.com/office/drawing/2014/main" id="{FF1AB2C4-74B1-7698-3D3C-26A7D0A68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92" y="3872916"/>
            <a:ext cx="3370258" cy="214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4A42D6-1DDF-74BA-1622-F09FAB0F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5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613283"/>
            <a:ext cx="74326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cap="all" spc="154" dirty="0">
                <a:solidFill>
                  <a:schemeClr val="accent2">
                    <a:lumMod val="75000"/>
                  </a:schemeClr>
                </a:solidFill>
              </a:rPr>
              <a:t>Previous work – </a:t>
            </a:r>
            <a:br>
              <a:rPr lang="en-US" sz="3600" b="1" cap="all" spc="154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b="1" cap="all" spc="154" dirty="0">
                <a:solidFill>
                  <a:schemeClr val="accent2">
                    <a:lumMod val="75000"/>
                  </a:schemeClr>
                </a:solidFill>
              </a:rPr>
              <a:t>Correlation matrix: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2D28A-D536-C700-6C1A-0A621085D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7" y="2544077"/>
            <a:ext cx="8963325" cy="2335086"/>
          </a:xfrm>
          <a:prstGeom prst="rect">
            <a:avLst/>
          </a:prstGeom>
        </p:spPr>
      </p:pic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0BCF9C2-B5B6-D315-57B4-7A95FDBD38CC}"/>
              </a:ext>
            </a:extLst>
          </p:cNvPr>
          <p:cNvSpPr txBox="1">
            <a:spLocks/>
          </p:cNvSpPr>
          <p:nvPr/>
        </p:nvSpPr>
        <p:spPr>
          <a:xfrm>
            <a:off x="7600665" y="6459787"/>
            <a:ext cx="1007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pPr marL="45720">
                <a:lnSpc>
                  <a:spcPts val="1240"/>
                </a:lnSpc>
              </a:pPr>
              <a:t>6</a:t>
            </a:fld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136" y="656510"/>
            <a:ext cx="800681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cap="all" spc="154" dirty="0">
                <a:solidFill>
                  <a:schemeClr val="accent2">
                    <a:lumMod val="75000"/>
                  </a:schemeClr>
                </a:solidFill>
              </a:rPr>
              <a:t>Previous work – </a:t>
            </a:r>
            <a:br>
              <a:rPr lang="en-US" sz="3600" b="1" cap="all" spc="154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b="1" cap="all" spc="154" dirty="0">
                <a:solidFill>
                  <a:schemeClr val="accent2">
                    <a:lumMod val="75000"/>
                  </a:schemeClr>
                </a:solidFill>
              </a:rPr>
              <a:t>R2 score as performance measure:</a:t>
            </a:r>
            <a:endParaRPr sz="3600" b="1" cap="all" spc="154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685C23A-E4B1-4739-703A-48D7D74D2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343882"/>
                  </p:ext>
                </p:extLst>
              </p:nvPr>
            </p:nvGraphicFramePr>
            <p:xfrm>
              <a:off x="864137" y="2237282"/>
              <a:ext cx="7833352" cy="30299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88318">
                      <a:extLst>
                        <a:ext uri="{9D8B030D-6E8A-4147-A177-3AD203B41FA5}">
                          <a16:colId xmlns:a16="http://schemas.microsoft.com/office/drawing/2014/main" val="2776664292"/>
                        </a:ext>
                      </a:extLst>
                    </a:gridCol>
                    <a:gridCol w="969074">
                      <a:extLst>
                        <a:ext uri="{9D8B030D-6E8A-4147-A177-3AD203B41FA5}">
                          <a16:colId xmlns:a16="http://schemas.microsoft.com/office/drawing/2014/main" val="2151413535"/>
                        </a:ext>
                      </a:extLst>
                    </a:gridCol>
                    <a:gridCol w="1049830">
                      <a:extLst>
                        <a:ext uri="{9D8B030D-6E8A-4147-A177-3AD203B41FA5}">
                          <a16:colId xmlns:a16="http://schemas.microsoft.com/office/drawing/2014/main" val="2924169206"/>
                        </a:ext>
                      </a:extLst>
                    </a:gridCol>
                    <a:gridCol w="1211343">
                      <a:extLst>
                        <a:ext uri="{9D8B030D-6E8A-4147-A177-3AD203B41FA5}">
                          <a16:colId xmlns:a16="http://schemas.microsoft.com/office/drawing/2014/main" val="2405759953"/>
                        </a:ext>
                      </a:extLst>
                    </a:gridCol>
                    <a:gridCol w="1630001">
                      <a:extLst>
                        <a:ext uri="{9D8B030D-6E8A-4147-A177-3AD203B41FA5}">
                          <a16:colId xmlns:a16="http://schemas.microsoft.com/office/drawing/2014/main" val="531354277"/>
                        </a:ext>
                      </a:extLst>
                    </a:gridCol>
                    <a:gridCol w="1042393">
                      <a:extLst>
                        <a:ext uri="{9D8B030D-6E8A-4147-A177-3AD203B41FA5}">
                          <a16:colId xmlns:a16="http://schemas.microsoft.com/office/drawing/2014/main" val="2806530800"/>
                        </a:ext>
                      </a:extLst>
                    </a:gridCol>
                    <a:gridCol w="1042393">
                      <a:extLst>
                        <a:ext uri="{9D8B030D-6E8A-4147-A177-3AD203B41FA5}">
                          <a16:colId xmlns:a16="http://schemas.microsoft.com/office/drawing/2014/main" val="2584456736"/>
                        </a:ext>
                      </a:extLst>
                    </a:gridCol>
                  </a:tblGrid>
                  <a:tr h="605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Sr. No</a:t>
                          </a: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avgDD</a:t>
                          </a:r>
                          <a:endParaRPr lang="en-IN" sz="2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avgDist</a:t>
                          </a:r>
                          <a:endParaRPr lang="en-IN" sz="2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Regularity</a:t>
                          </a:r>
                          <a:endParaRPr lang="en-IN" sz="2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MaxIndegree</a:t>
                          </a:r>
                          <a:endParaRPr lang="en-IN" sz="2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0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IN" sz="20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Score</a:t>
                          </a:r>
                          <a:endParaRPr lang="en-IN" sz="2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p-value</a:t>
                          </a:r>
                          <a:endParaRPr lang="en-IN" sz="2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55317490"/>
                      </a:ext>
                    </a:extLst>
                  </a:tr>
                  <a:tr h="605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IN" sz="18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0.9468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2.20e-16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028227162"/>
                      </a:ext>
                    </a:extLst>
                  </a:tr>
                  <a:tr h="605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0.9468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2.20e-16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896677439"/>
                      </a:ext>
                    </a:extLst>
                  </a:tr>
                  <a:tr h="605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0.9469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2.20e-16</a:t>
                          </a:r>
                          <a:endParaRPr lang="en-IN" sz="18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75506184"/>
                      </a:ext>
                    </a:extLst>
                  </a:tr>
                  <a:tr h="605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0.947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2.20e-16</a:t>
                          </a:r>
                          <a:endParaRPr lang="en-IN" sz="18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44246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685C23A-E4B1-4739-703A-48D7D74D2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343882"/>
                  </p:ext>
                </p:extLst>
              </p:nvPr>
            </p:nvGraphicFramePr>
            <p:xfrm>
              <a:off x="864137" y="2237282"/>
              <a:ext cx="7833352" cy="30299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88318">
                      <a:extLst>
                        <a:ext uri="{9D8B030D-6E8A-4147-A177-3AD203B41FA5}">
                          <a16:colId xmlns:a16="http://schemas.microsoft.com/office/drawing/2014/main" val="2776664292"/>
                        </a:ext>
                      </a:extLst>
                    </a:gridCol>
                    <a:gridCol w="969074">
                      <a:extLst>
                        <a:ext uri="{9D8B030D-6E8A-4147-A177-3AD203B41FA5}">
                          <a16:colId xmlns:a16="http://schemas.microsoft.com/office/drawing/2014/main" val="2151413535"/>
                        </a:ext>
                      </a:extLst>
                    </a:gridCol>
                    <a:gridCol w="1049830">
                      <a:extLst>
                        <a:ext uri="{9D8B030D-6E8A-4147-A177-3AD203B41FA5}">
                          <a16:colId xmlns:a16="http://schemas.microsoft.com/office/drawing/2014/main" val="2924169206"/>
                        </a:ext>
                      </a:extLst>
                    </a:gridCol>
                    <a:gridCol w="1211343">
                      <a:extLst>
                        <a:ext uri="{9D8B030D-6E8A-4147-A177-3AD203B41FA5}">
                          <a16:colId xmlns:a16="http://schemas.microsoft.com/office/drawing/2014/main" val="2405759953"/>
                        </a:ext>
                      </a:extLst>
                    </a:gridCol>
                    <a:gridCol w="1630001">
                      <a:extLst>
                        <a:ext uri="{9D8B030D-6E8A-4147-A177-3AD203B41FA5}">
                          <a16:colId xmlns:a16="http://schemas.microsoft.com/office/drawing/2014/main" val="531354277"/>
                        </a:ext>
                      </a:extLst>
                    </a:gridCol>
                    <a:gridCol w="1042393">
                      <a:extLst>
                        <a:ext uri="{9D8B030D-6E8A-4147-A177-3AD203B41FA5}">
                          <a16:colId xmlns:a16="http://schemas.microsoft.com/office/drawing/2014/main" val="2806530800"/>
                        </a:ext>
                      </a:extLst>
                    </a:gridCol>
                    <a:gridCol w="1042393">
                      <a:extLst>
                        <a:ext uri="{9D8B030D-6E8A-4147-A177-3AD203B41FA5}">
                          <a16:colId xmlns:a16="http://schemas.microsoft.com/office/drawing/2014/main" val="2584456736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Sr. No</a:t>
                          </a: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avgDD</a:t>
                          </a:r>
                          <a:endParaRPr lang="en-IN" sz="2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avgDist</a:t>
                          </a:r>
                          <a:endParaRPr lang="en-IN" sz="2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Regularity</a:t>
                          </a:r>
                          <a:endParaRPr lang="en-IN" sz="2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MaxIndegree</a:t>
                          </a:r>
                          <a:endParaRPr lang="en-IN" sz="20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blipFill>
                          <a:blip r:embed="rId2"/>
                          <a:stretch>
                            <a:fillRect l="-552632" t="-2000" r="-102339" b="-42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p-value</a:t>
                          </a:r>
                          <a:endParaRPr lang="en-IN" sz="20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55317490"/>
                      </a:ext>
                    </a:extLst>
                  </a:tr>
                  <a:tr h="605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IN" sz="18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0.9468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2.20e-16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028227162"/>
                      </a:ext>
                    </a:extLst>
                  </a:tr>
                  <a:tr h="605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0.9468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2.20e-16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896677439"/>
                      </a:ext>
                    </a:extLst>
                  </a:tr>
                  <a:tr h="605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0.9469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2.20e-16</a:t>
                          </a:r>
                          <a:endParaRPr lang="en-IN" sz="18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75506184"/>
                      </a:ext>
                    </a:extLst>
                  </a:tr>
                  <a:tr h="605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0.947</a:t>
                          </a:r>
                          <a:endParaRPr lang="en-IN" sz="18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IN" sz="2000" b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2.20e-16</a:t>
                          </a:r>
                          <a:endParaRPr lang="en-IN" sz="18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44246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0B40F-C104-281B-3437-539EEDD3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11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623135"/>
            <a:ext cx="924070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cap="all" spc="154" dirty="0">
                <a:solidFill>
                  <a:schemeClr val="accent2">
                    <a:lumMod val="75000"/>
                  </a:schemeClr>
                </a:solidFill>
              </a:rPr>
              <a:t>Previous work – </a:t>
            </a:r>
            <a:br>
              <a:rPr lang="en-US" sz="3600" b="1" cap="all" spc="154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3600" b="1" cap="all" spc="154" dirty="0">
                <a:solidFill>
                  <a:schemeClr val="accent2">
                    <a:lumMod val="75000"/>
                  </a:schemeClr>
                </a:solidFill>
              </a:rPr>
              <a:t>Partial correlation coefficient:</a:t>
            </a:r>
            <a:endParaRPr sz="3600" b="1" cap="all" spc="154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C37190-55DB-1ACF-B8CA-EB77C741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05112"/>
              </p:ext>
            </p:extLst>
          </p:nvPr>
        </p:nvGraphicFramePr>
        <p:xfrm>
          <a:off x="869950" y="2438400"/>
          <a:ext cx="7737969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3995">
                  <a:extLst>
                    <a:ext uri="{9D8B030D-6E8A-4147-A177-3AD203B41FA5}">
                      <a16:colId xmlns:a16="http://schemas.microsoft.com/office/drawing/2014/main" val="1151895474"/>
                    </a:ext>
                  </a:extLst>
                </a:gridCol>
                <a:gridCol w="2043992">
                  <a:extLst>
                    <a:ext uri="{9D8B030D-6E8A-4147-A177-3AD203B41FA5}">
                      <a16:colId xmlns:a16="http://schemas.microsoft.com/office/drawing/2014/main" val="1410810325"/>
                    </a:ext>
                  </a:extLst>
                </a:gridCol>
                <a:gridCol w="2406684">
                  <a:extLst>
                    <a:ext uri="{9D8B030D-6E8A-4147-A177-3AD203B41FA5}">
                      <a16:colId xmlns:a16="http://schemas.microsoft.com/office/drawing/2014/main" val="2990236193"/>
                    </a:ext>
                  </a:extLst>
                </a:gridCol>
                <a:gridCol w="1973298">
                  <a:extLst>
                    <a:ext uri="{9D8B030D-6E8A-4147-A177-3AD203B41FA5}">
                      <a16:colId xmlns:a16="http://schemas.microsoft.com/office/drawing/2014/main" val="66652535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 corr coeff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015474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avgDD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-0.330754115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9.46e-254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9999745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avgDIST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0.065209092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6.78e-11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5560137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Regularity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0.004533591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6.504109e-01 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85368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MaxIndegree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-0.025339279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1.129671e-02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5219289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1F0DD6-0605-D63C-9A48-7797B571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48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150" y="1207027"/>
            <a:ext cx="581170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cap="all" spc="154" dirty="0">
                <a:solidFill>
                  <a:schemeClr val="accent2">
                    <a:lumMod val="75000"/>
                  </a:schemeClr>
                </a:solidFill>
              </a:rPr>
              <a:t>Regularization:</a:t>
            </a:r>
            <a:endParaRPr sz="3600" b="1" cap="all" spc="154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67C710-DCAF-9E12-EEFB-7CA012DD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5720">
              <a:lnSpc>
                <a:spcPts val="1240"/>
              </a:lnSpc>
            </a:pPr>
            <a:fld id="{81D60167-4931-47E6-BA6A-407CBD079E47}" type="slidenum">
              <a:rPr lang="en-IN" smtClean="0"/>
              <a:t>9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FC7553-B344-E868-8E7E-D874CAECB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04" y="1773849"/>
            <a:ext cx="4291614" cy="1430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57DE2-7461-40DC-69B3-94531F29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304" y="3281081"/>
            <a:ext cx="4291614" cy="14433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C75100-2FC3-5971-52FC-47BDBD0A2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299" y="4796123"/>
            <a:ext cx="4291618" cy="1430539"/>
          </a:xfrm>
          <a:prstGeom prst="rect">
            <a:avLst/>
          </a:prstGeom>
        </p:spPr>
      </p:pic>
      <p:sp>
        <p:nvSpPr>
          <p:cNvPr id="13" name="Google Shape;517;p45">
            <a:extLst>
              <a:ext uri="{FF2B5EF4-FFF2-40B4-BE49-F238E27FC236}">
                <a16:creationId xmlns:a16="http://schemas.microsoft.com/office/drawing/2014/main" id="{E64EA45F-2123-2AF6-49B9-C3B9F75CD108}"/>
              </a:ext>
            </a:extLst>
          </p:cNvPr>
          <p:cNvSpPr/>
          <p:nvPr/>
        </p:nvSpPr>
        <p:spPr>
          <a:xfrm>
            <a:off x="1186951" y="2371083"/>
            <a:ext cx="3352805" cy="4067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Without Regularization</a:t>
            </a:r>
            <a:endParaRPr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" name="Google Shape;517;p45">
            <a:extLst>
              <a:ext uri="{FF2B5EF4-FFF2-40B4-BE49-F238E27FC236}">
                <a16:creationId xmlns:a16="http://schemas.microsoft.com/office/drawing/2014/main" id="{AD965CB7-78E0-147B-0B79-6CE4B531373B}"/>
              </a:ext>
            </a:extLst>
          </p:cNvPr>
          <p:cNvSpPr/>
          <p:nvPr/>
        </p:nvSpPr>
        <p:spPr>
          <a:xfrm>
            <a:off x="1186951" y="3962819"/>
            <a:ext cx="3352805" cy="4067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Ridge Regularization</a:t>
            </a:r>
            <a:endParaRPr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" name="Google Shape;517;p45">
            <a:extLst>
              <a:ext uri="{FF2B5EF4-FFF2-40B4-BE49-F238E27FC236}">
                <a16:creationId xmlns:a16="http://schemas.microsoft.com/office/drawing/2014/main" id="{E64831EF-20AC-389A-C7A8-E952FC87EA17}"/>
              </a:ext>
            </a:extLst>
          </p:cNvPr>
          <p:cNvSpPr/>
          <p:nvPr/>
        </p:nvSpPr>
        <p:spPr>
          <a:xfrm>
            <a:off x="1186950" y="5366120"/>
            <a:ext cx="3352805" cy="4067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Lasso Regularization</a:t>
            </a:r>
            <a:endParaRPr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78929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1265</TotalTime>
  <Words>878</Words>
  <Application>Microsoft Office PowerPoint</Application>
  <PresentationFormat>Custom</PresentationFormat>
  <Paragraphs>183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Calibri</vt:lpstr>
      <vt:lpstr>Calibri Light</vt:lpstr>
      <vt:lpstr>Calibri Light (body)</vt:lpstr>
      <vt:lpstr>Calibri Light (Headings)</vt:lpstr>
      <vt:lpstr>Cambria Math</vt:lpstr>
      <vt:lpstr>Didact Gothic</vt:lpstr>
      <vt:lpstr>Lexend Tera</vt:lpstr>
      <vt:lpstr>Old Standard TT</vt:lpstr>
      <vt:lpstr>SansSerif</vt:lpstr>
      <vt:lpstr>Segoe UI Light</vt:lpstr>
      <vt:lpstr>Times New Roman</vt:lpstr>
      <vt:lpstr>Wingdings</vt:lpstr>
      <vt:lpstr>Retrospect</vt:lpstr>
      <vt:lpstr>Flight Delay Prediction using Graph Invariants</vt:lpstr>
      <vt:lpstr>Table of contents</vt:lpstr>
      <vt:lpstr>Introduction &amp; Motivation</vt:lpstr>
      <vt:lpstr>Description of data set</vt:lpstr>
      <vt:lpstr>Previous Work -  Stochastic Modelling and analysis</vt:lpstr>
      <vt:lpstr>Previous work –  Correlation matrix:</vt:lpstr>
      <vt:lpstr>Previous work –  R2 score as performance measure:</vt:lpstr>
      <vt:lpstr>Previous work –  Partial correlation coefficient:</vt:lpstr>
      <vt:lpstr>Regularization:</vt:lpstr>
      <vt:lpstr>Model selection:</vt:lpstr>
      <vt:lpstr>Average departure delay vs</vt:lpstr>
      <vt:lpstr>Univariate Time Series Model</vt:lpstr>
      <vt:lpstr>Univariate Time Series Model</vt:lpstr>
      <vt:lpstr>Multivariate Time Series Analysis</vt:lpstr>
      <vt:lpstr>Hybrid Model</vt:lpstr>
      <vt:lpstr>Results and Discussions</vt:lpstr>
      <vt:lpstr>Conclusions:</vt:lpstr>
      <vt:lpstr>Reference</vt:lpstr>
      <vt:lpstr>Reference</vt:lpstr>
      <vt:lpstr>Thank You</vt:lpstr>
      <vt:lpstr>Polynomial Regression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#7</dc:title>
  <dc:creator>MOHAMMED KASHIF MOIZUDDIN</dc:creator>
  <cp:lastModifiedBy>MOHAMMED KASHIF MOIZUDDIN</cp:lastModifiedBy>
  <cp:revision>165</cp:revision>
  <dcterms:created xsi:type="dcterms:W3CDTF">2021-11-12T16:45:54Z</dcterms:created>
  <dcterms:modified xsi:type="dcterms:W3CDTF">2023-04-24T06:21:49Z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2021-09-22T00:00:00Z</vt:filetime>
  </property>
  <property fmtid="{D5CDD505-2E9C-101B-9397-08002B2CF9AE}" pid="3" name="LastSaved">
    <vt:filetime>2021-11-12T00:00:00Z</vt:filetime>
  </property>
</Properties>
</file>