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2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9510-7050-495C-AFAA-466CDCB12EEC}" v="10" dt="2021-09-03T23:52:35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7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FFFF"/>
            </a:solidFill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58696B"/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1A-471F-A49D-B9845D194B2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1A-471F-A49D-B9845D194B2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1A-471F-A49D-B9845D194B23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1A-471F-A49D-B9845D194B23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1D1A-471F-A49D-B9845D194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FFFF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F5-48B4-8E20-2649BBF6A2E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F5-48B4-8E20-2649BBF6A2E0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F5-48B4-8E20-2649BBF6A2E0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F5-48B4-8E20-2649BBF6A2E0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2BF5-48B4-8E20-2649BBF6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FFFF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41-4F19-A200-3CDDCDE14F2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41-4F19-A200-3CDDCDE14F2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41-4F19-A200-3CDDCDE14F2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41-4F19-A200-3CDDCDE14F2E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4E41-4F19-A200-3CDDCDE14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rgbClr val="95B8BF"/>
              </a:solidFill>
              <a:ln w="19050">
                <a:solidFill>
                  <a:srgbClr val="95B8B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E5-46E0-ACF5-E8745CC24E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95B8B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E5-46E0-ACF5-E8745CC24E65}"/>
              </c:ext>
            </c:extLst>
          </c:dPt>
          <c:dPt>
            <c:idx val="2"/>
            <c:bubble3D val="0"/>
            <c:spPr>
              <a:solidFill>
                <a:srgbClr val="95B8BF"/>
              </a:solidFill>
              <a:ln w="19050">
                <a:solidFill>
                  <a:srgbClr val="95B8B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E5-46E0-ACF5-E8745CC24E65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E5-46E0-ACF5-E8745CC24E65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AFE5-46E0-ACF5-E8745CC24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kern="1200" cap="all" spc="150" baseline="0" dirty="0">
              <a:solidFill>
                <a:schemeClr val="bg1"/>
              </a:solidFill>
              <a:latin typeface="Univers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ng Contoso to the Competition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of Communication Tools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5" y="4965134"/>
            <a:ext cx="4333088" cy="1596004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9337" y="5779363"/>
            <a:ext cx="2459114" cy="685430"/>
          </a:xfrm>
        </p:spPr>
        <p:txBody>
          <a:bodyPr/>
          <a:lstStyle/>
          <a:p>
            <a:r>
              <a:rPr lang="en-US" dirty="0"/>
              <a:t>Mirjam Nilsson​​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9663" y="5791178"/>
            <a:ext cx="2459114" cy="685429"/>
          </a:xfrm>
        </p:spPr>
        <p:txBody>
          <a:bodyPr/>
          <a:lstStyle/>
          <a:p>
            <a:r>
              <a:rPr lang="en-US" dirty="0"/>
              <a:t>07/20/20XX</a:t>
            </a:r>
          </a:p>
        </p:txBody>
      </p:sp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47921B-775C-41FF-AD6F-5A1B2D38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B92578-BA63-47A9-A529-C8D672FC9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B150D-1315-4E18-9CC3-E374E921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Comparing Contoso to the competition​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668B644-7AFA-4167-9073-B9168870D23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8686" y="2921932"/>
            <a:ext cx="4114800" cy="1268810"/>
          </a:xfrm>
        </p:spPr>
        <p:txBody>
          <a:bodyPr/>
          <a:lstStyle/>
          <a:p>
            <a:r>
              <a:rPr lang="en-US" dirty="0"/>
              <a:t>Contoso empowers businesses to communicate efficiently with technology that’s simple and easy to use.​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DBD5CC10-FEFA-4566-B352-7ABA79D05B9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8686" y="4327267"/>
            <a:ext cx="4114800" cy="1268810"/>
          </a:xfrm>
        </p:spPr>
        <p:txBody>
          <a:bodyPr/>
          <a:lstStyle/>
          <a:p>
            <a:r>
              <a:rPr lang="en-US" dirty="0"/>
              <a:t>The competition also offers similar technology, but their tools aren't user friendly.​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338E1-92A6-4B9D-9D17-A0A56340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1EED4-8761-4D39-902B-6FC13A97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6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A2FA43-F948-4BB4-B8A4-454175EB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History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6D2ED48-99ED-4F11-AD48-14B49AC026D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067200"/>
            <a:ext cx="1440088" cy="469597"/>
          </a:xfrm>
        </p:spPr>
        <p:txBody>
          <a:bodyPr/>
          <a:lstStyle/>
          <a:p>
            <a:r>
              <a:rPr lang="en-ZA" dirty="0"/>
              <a:t>Launch Contoso​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8CBCBDD7-51C5-49ED-9C76-3DE3C63BD0A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067200"/>
            <a:ext cx="1440088" cy="469597"/>
          </a:xfrm>
        </p:spPr>
        <p:txBody>
          <a:bodyPr/>
          <a:lstStyle/>
          <a:p>
            <a:r>
              <a:rPr lang="en-ZA" dirty="0"/>
              <a:t>Request</a:t>
            </a:r>
          </a:p>
          <a:p>
            <a:r>
              <a:rPr lang="en-ZA" dirty="0"/>
              <a:t>funding</a:t>
            </a:r>
            <a:r>
              <a:rPr lang="en-US" dirty="0"/>
              <a:t>​</a:t>
            </a:r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id="{FA33186B-FB94-467D-9F33-E62281D71D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067200"/>
            <a:ext cx="1440088" cy="469597"/>
          </a:xfrm>
        </p:spPr>
        <p:txBody>
          <a:bodyPr/>
          <a:lstStyle/>
          <a:p>
            <a:r>
              <a:rPr lang="en-ZA" dirty="0"/>
              <a:t>Procure investments​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FCCA31-EE59-42F7-ACA5-70F578D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0737" y="2579888"/>
            <a:ext cx="6313957" cy="344415"/>
            <a:chOff x="2750737" y="2675138"/>
            <a:chExt cx="6313957" cy="34441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7275F0-3E4E-4241-9387-AAB373EA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5E95F9-3F44-4B69-8A23-7AEEEB9C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FAF3F8-A5C1-455D-BE81-3794D41C5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14FB2AB-9FFF-4CFE-854A-A7FAFA46FCB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672211"/>
            <a:ext cx="1021001" cy="50172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65799B-C9ED-4AF7-99B6-8AEEE40F44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093970"/>
            <a:ext cx="495300" cy="652276"/>
          </a:xfrm>
        </p:spPr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7570FA-A158-46AA-B42E-A416674A8F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093970"/>
            <a:ext cx="495300" cy="652276"/>
          </a:xfrm>
        </p:spPr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BBE9431-8784-4280-AE8C-CED8DDF9CB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093970"/>
            <a:ext cx="495300" cy="652276"/>
          </a:xfrm>
        </p:spPr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3CFFFAE-6814-48AE-A8A8-E6A944661D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093970"/>
            <a:ext cx="495300" cy="652276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CFC5663-AFC0-4069-8980-5F1E7706ED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093970"/>
            <a:ext cx="615310" cy="652276"/>
          </a:xfrm>
        </p:spPr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EDAB0D-8731-4A3B-8B9A-9AC779BABA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093970"/>
            <a:ext cx="495300" cy="652276"/>
          </a:xfrm>
        </p:spPr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BCBA1AE-49A0-4018-8A1A-B3AABAC8CF3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093970"/>
            <a:ext cx="495300" cy="652276"/>
          </a:xfrm>
        </p:spPr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13D4B13-FB8B-4D73-A905-26F8A33590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093970"/>
            <a:ext cx="495300" cy="652276"/>
          </a:xfrm>
        </p:spPr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084358C-9AD6-4A22-B192-4178166B87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093970"/>
            <a:ext cx="495300" cy="652276"/>
          </a:xfrm>
        </p:spPr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F9305E8-C40A-40BF-8B20-653B54AAFC4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093970"/>
            <a:ext cx="495300" cy="652276"/>
          </a:xfrm>
        </p:spPr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E8F3B0-7E31-44F5-BA40-AE06767F32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093970"/>
            <a:ext cx="495300" cy="652276"/>
          </a:xfrm>
        </p:spPr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2143E8F-5F09-445A-BC8A-0B6D9B004BB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093970"/>
            <a:ext cx="495300" cy="652276"/>
          </a:xfrm>
        </p:spPr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1EFAB460-4C0F-46A4-A33E-D2DC58D67EF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9367" y="3869787"/>
            <a:ext cx="1440088" cy="408780"/>
          </a:xfrm>
        </p:spPr>
        <p:txBody>
          <a:bodyPr/>
          <a:lstStyle/>
          <a:p>
            <a:r>
              <a:rPr lang="en-ZA" dirty="0"/>
              <a:t>Hire designers</a:t>
            </a:r>
            <a:r>
              <a:rPr lang="en-US" dirty="0"/>
              <a:t>​</a:t>
            </a: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27CC3CD1-FD6C-4BF0-A4C6-B8422B00271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76442" y="3869787"/>
            <a:ext cx="1440088" cy="408780"/>
          </a:xfrm>
        </p:spPr>
        <p:txBody>
          <a:bodyPr/>
          <a:lstStyle/>
          <a:p>
            <a:r>
              <a:rPr lang="en-ZA" dirty="0"/>
              <a:t>Open offices</a:t>
            </a:r>
            <a:r>
              <a:rPr lang="en-US" dirty="0"/>
              <a:t>​</a:t>
            </a:r>
          </a:p>
        </p:txBody>
      </p:sp>
      <p:sp>
        <p:nvSpPr>
          <p:cNvPr id="192" name="Text Placeholder 191">
            <a:extLst>
              <a:ext uri="{FF2B5EF4-FFF2-40B4-BE49-F238E27FC236}">
                <a16:creationId xmlns:a16="http://schemas.microsoft.com/office/drawing/2014/main" id="{55580E67-FF97-4756-9BB8-EDF3A8FAEA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3869787"/>
            <a:ext cx="1440088" cy="408780"/>
          </a:xfrm>
        </p:spPr>
        <p:txBody>
          <a:bodyPr/>
          <a:lstStyle/>
          <a:p>
            <a:r>
              <a:rPr lang="en-ZA" dirty="0"/>
              <a:t>Start development</a:t>
            </a:r>
            <a:r>
              <a:rPr lang="en-US" dirty="0"/>
              <a:t>​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E6F441-6050-4EB9-9187-9AE1E6FAB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49477" y="4316668"/>
            <a:ext cx="7895340" cy="344415"/>
            <a:chOff x="2749477" y="4411918"/>
            <a:chExt cx="7895340" cy="34441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8DD4F5-BC37-49CD-A088-6E01D0AE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50E11F-CA9D-4DE5-922A-4F5C54046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020B9AA-A54B-4C64-A373-BB5BB8CBE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305D2580-8442-4285-A59A-A404D29405A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361409"/>
            <a:ext cx="1021001" cy="50172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1619669-E134-4AC0-A4E3-D377BB6312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795797"/>
            <a:ext cx="495300" cy="652272"/>
          </a:xfrm>
        </p:spPr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3E477F5-5A55-4AB2-A622-896CACFC5F2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795797"/>
            <a:ext cx="495300" cy="652272"/>
          </a:xfrm>
        </p:spPr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059E716-6659-433E-B7BF-C6A645716D6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795797"/>
            <a:ext cx="495300" cy="652272"/>
          </a:xfrm>
        </p:spPr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8283CDB-34F1-45AC-AE32-7137CCDFB7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795797"/>
            <a:ext cx="495300" cy="652272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10A753E-D8C0-470E-B8E9-A900778E0E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795797"/>
            <a:ext cx="615310" cy="652272"/>
          </a:xfrm>
        </p:spPr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8569248-14EC-414F-81CD-1CCF576D952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795797"/>
            <a:ext cx="495300" cy="652272"/>
          </a:xfrm>
        </p:spPr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7CA94C6-22C1-4A75-AFD3-91E25661D1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795797"/>
            <a:ext cx="495300" cy="652272"/>
          </a:xfrm>
        </p:spPr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234D704-CB58-45E0-B2E0-E2E21E330E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795797"/>
            <a:ext cx="495300" cy="652272"/>
          </a:xfrm>
        </p:spPr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49550E1-3386-43EF-9EC4-9CEFAE24E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795797"/>
            <a:ext cx="495300" cy="652272"/>
          </a:xfrm>
        </p:spPr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648AA1E-978E-4C5F-B03B-EA65903D0A3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795797"/>
            <a:ext cx="495300" cy="652272"/>
          </a:xfrm>
        </p:spPr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F77A274-54B7-4EE8-8638-9C16D14992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795797"/>
            <a:ext cx="495300" cy="652272"/>
          </a:xfrm>
        </p:spPr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1969917-5449-4ECF-9E45-E7415CE6BA6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795797"/>
            <a:ext cx="495300" cy="652272"/>
          </a:xfrm>
        </p:spPr>
        <p:txBody>
          <a:bodyPr/>
          <a:lstStyle/>
          <a:p>
            <a:r>
              <a:rPr lang="en-US" dirty="0"/>
              <a:t>Dec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1623F8-6B94-407F-A2D9-DA486A49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47081" y="4599430"/>
            <a:ext cx="8510121" cy="0"/>
            <a:chOff x="1504814" y="2488864"/>
            <a:chExt cx="8510121" cy="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0B619-5ADE-48B3-8810-EDA2A0E092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308CB1-AAC2-445F-9321-744332C160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497B606-3509-4F1C-8342-39DE1A3803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5A8637-235A-4ABD-AAD4-EF36C5E821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5EE4E2-B601-4A0D-9BB4-F795C07E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93B18B-1819-4F01-B4D8-16BE6F1D63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3EC66B-902F-4B85-B6EE-462E20B9B3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B91716-CD02-4B31-A81B-C3E8EC9DC8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3E5806-FB1F-455A-9525-FEFAB1E7B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8C65EC-810E-4C3B-B51B-46D60FCA18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FE2078-2047-4827-A96C-F36B933F16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32AE00A-734F-426E-B9CA-5261C9D2B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72910" y="4504376"/>
            <a:ext cx="8858463" cy="174171"/>
            <a:chOff x="1835966" y="4162015"/>
            <a:chExt cx="8858463" cy="174171"/>
          </a:xfrm>
        </p:grpSpPr>
        <p:sp>
          <p:nvSpPr>
            <p:cNvPr id="61" name="Oval 234">
              <a:extLst>
                <a:ext uri="{FF2B5EF4-FFF2-40B4-BE49-F238E27FC236}">
                  <a16:creationId xmlns:a16="http://schemas.microsoft.com/office/drawing/2014/main" id="{ED4F91A3-78ED-4612-97CB-F4C90FB0E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236">
              <a:extLst>
                <a:ext uri="{FF2B5EF4-FFF2-40B4-BE49-F238E27FC236}">
                  <a16:creationId xmlns:a16="http://schemas.microsoft.com/office/drawing/2014/main" id="{316F6D5C-8077-461E-9536-3ED3D2F9A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238">
              <a:extLst>
                <a:ext uri="{FF2B5EF4-FFF2-40B4-BE49-F238E27FC236}">
                  <a16:creationId xmlns:a16="http://schemas.microsoft.com/office/drawing/2014/main" id="{B6A33B9F-DAC5-4B33-A82E-0B3BADC54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240">
              <a:extLst>
                <a:ext uri="{FF2B5EF4-FFF2-40B4-BE49-F238E27FC236}">
                  <a16:creationId xmlns:a16="http://schemas.microsoft.com/office/drawing/2014/main" id="{38CEBE86-3F30-429B-A97C-F5553C36D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242">
              <a:extLst>
                <a:ext uri="{FF2B5EF4-FFF2-40B4-BE49-F238E27FC236}">
                  <a16:creationId xmlns:a16="http://schemas.microsoft.com/office/drawing/2014/main" id="{EFFF9285-6F20-4391-B850-ED21D5D1D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244">
              <a:extLst>
                <a:ext uri="{FF2B5EF4-FFF2-40B4-BE49-F238E27FC236}">
                  <a16:creationId xmlns:a16="http://schemas.microsoft.com/office/drawing/2014/main" id="{376682E9-7B6C-4EC3-BBAD-6CB29C9A1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246">
              <a:extLst>
                <a:ext uri="{FF2B5EF4-FFF2-40B4-BE49-F238E27FC236}">
                  <a16:creationId xmlns:a16="http://schemas.microsoft.com/office/drawing/2014/main" id="{5FA92D94-99FC-4817-B0DD-8D78B4A9E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248">
              <a:extLst>
                <a:ext uri="{FF2B5EF4-FFF2-40B4-BE49-F238E27FC236}">
                  <a16:creationId xmlns:a16="http://schemas.microsoft.com/office/drawing/2014/main" id="{1BD8F001-5E0D-465B-9B66-8B01D786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250">
              <a:extLst>
                <a:ext uri="{FF2B5EF4-FFF2-40B4-BE49-F238E27FC236}">
                  <a16:creationId xmlns:a16="http://schemas.microsoft.com/office/drawing/2014/main" id="{D1762A72-5C48-434C-A525-45260DC10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252">
              <a:extLst>
                <a:ext uri="{FF2B5EF4-FFF2-40B4-BE49-F238E27FC236}">
                  <a16:creationId xmlns:a16="http://schemas.microsoft.com/office/drawing/2014/main" id="{B34622F7-4465-478F-8173-4770ACB0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254">
              <a:extLst>
                <a:ext uri="{FF2B5EF4-FFF2-40B4-BE49-F238E27FC236}">
                  <a16:creationId xmlns:a16="http://schemas.microsoft.com/office/drawing/2014/main" id="{28C20F0D-49D4-4AD4-980D-EF722F165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256">
              <a:extLst>
                <a:ext uri="{FF2B5EF4-FFF2-40B4-BE49-F238E27FC236}">
                  <a16:creationId xmlns:a16="http://schemas.microsoft.com/office/drawing/2014/main" id="{03E5FE08-FC48-4C93-9F17-D012A6EDE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150F9AA-6A16-40C5-9310-94B1EF2AB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49387" y="2903878"/>
            <a:ext cx="8510121" cy="0"/>
            <a:chOff x="1504814" y="2488864"/>
            <a:chExt cx="8510121" cy="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319387A-1E3E-47B7-B40B-E218BAEF73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E040253-E7E5-48F6-8077-03B4C18B80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4F312FB-15A4-4452-9608-84BDFDE76B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C19E9C-DC05-4AC2-8CC7-36E75590F6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097C18-68BF-4A87-8DF2-454A614A76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4E76F32-8705-4877-B5A3-8D3CA7E3C5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B343F77-DB67-4809-AD8A-479DF66E76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DE5F8F-8355-4F62-9E83-521405AD6A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69A8F57-F50F-4A3A-A65C-CA207333D0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B2596FF-265D-472C-92B7-65FFA50297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408394A-E928-4D8E-93CE-A0641087CD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432B2F8-7E96-40D2-8917-3F3A9EAB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72910" y="2808151"/>
            <a:ext cx="8858463" cy="174171"/>
            <a:chOff x="1835966" y="4162015"/>
            <a:chExt cx="8858463" cy="174171"/>
          </a:xfrm>
        </p:grpSpPr>
        <p:sp>
          <p:nvSpPr>
            <p:cNvPr id="87" name="Oval 234">
              <a:extLst>
                <a:ext uri="{FF2B5EF4-FFF2-40B4-BE49-F238E27FC236}">
                  <a16:creationId xmlns:a16="http://schemas.microsoft.com/office/drawing/2014/main" id="{133610CE-BAC3-4F9B-A67E-68E4F0DFB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236">
              <a:extLst>
                <a:ext uri="{FF2B5EF4-FFF2-40B4-BE49-F238E27FC236}">
                  <a16:creationId xmlns:a16="http://schemas.microsoft.com/office/drawing/2014/main" id="{40BD6515-0D02-4705-85FC-F9C356B2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238">
              <a:extLst>
                <a:ext uri="{FF2B5EF4-FFF2-40B4-BE49-F238E27FC236}">
                  <a16:creationId xmlns:a16="http://schemas.microsoft.com/office/drawing/2014/main" id="{2CA8D616-A989-4806-980B-28EAC1B38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240">
              <a:extLst>
                <a:ext uri="{FF2B5EF4-FFF2-40B4-BE49-F238E27FC236}">
                  <a16:creationId xmlns:a16="http://schemas.microsoft.com/office/drawing/2014/main" id="{240D86DE-4380-4F08-ABBC-617B49FF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42">
              <a:extLst>
                <a:ext uri="{FF2B5EF4-FFF2-40B4-BE49-F238E27FC236}">
                  <a16:creationId xmlns:a16="http://schemas.microsoft.com/office/drawing/2014/main" id="{398EE22A-C3C3-4467-91CE-DDF1F1DA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44">
              <a:extLst>
                <a:ext uri="{FF2B5EF4-FFF2-40B4-BE49-F238E27FC236}">
                  <a16:creationId xmlns:a16="http://schemas.microsoft.com/office/drawing/2014/main" id="{28868900-80C8-4859-B7CB-2A75F3178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6">
              <a:extLst>
                <a:ext uri="{FF2B5EF4-FFF2-40B4-BE49-F238E27FC236}">
                  <a16:creationId xmlns:a16="http://schemas.microsoft.com/office/drawing/2014/main" id="{88DF167B-B247-45A9-B88A-C1F196E3B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8">
              <a:extLst>
                <a:ext uri="{FF2B5EF4-FFF2-40B4-BE49-F238E27FC236}">
                  <a16:creationId xmlns:a16="http://schemas.microsoft.com/office/drawing/2014/main" id="{AA95D070-96CA-4C48-83AC-5FCEBBD79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50">
              <a:extLst>
                <a:ext uri="{FF2B5EF4-FFF2-40B4-BE49-F238E27FC236}">
                  <a16:creationId xmlns:a16="http://schemas.microsoft.com/office/drawing/2014/main" id="{F5E376AC-4F77-4141-92D8-3B0651950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52">
              <a:extLst>
                <a:ext uri="{FF2B5EF4-FFF2-40B4-BE49-F238E27FC236}">
                  <a16:creationId xmlns:a16="http://schemas.microsoft.com/office/drawing/2014/main" id="{B8EF397C-4E18-46D8-81BF-98013DA39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54">
              <a:extLst>
                <a:ext uri="{FF2B5EF4-FFF2-40B4-BE49-F238E27FC236}">
                  <a16:creationId xmlns:a16="http://schemas.microsoft.com/office/drawing/2014/main" id="{58DE5AA1-7E30-4C58-9DBC-71D29D756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6">
              <a:extLst>
                <a:ext uri="{FF2B5EF4-FFF2-40B4-BE49-F238E27FC236}">
                  <a16:creationId xmlns:a16="http://schemas.microsoft.com/office/drawing/2014/main" id="{6843E8D5-0BC4-47E9-91D5-95EE13675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C81AE-64C7-4CF9-AAC5-6DBC2376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37646-A5C1-4AA8-A950-011F9E0F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60463-2898-41E8-BFBE-9A850540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4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Key takeaways​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6FACBD-B244-4420-BE24-AD9110F31EC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01509" y="2431279"/>
            <a:ext cx="4288971" cy="3055121"/>
          </a:xfrm>
        </p:spPr>
        <p:txBody>
          <a:bodyPr/>
          <a:lstStyle/>
          <a:p>
            <a:r>
              <a:rPr lang="en-US" dirty="0"/>
              <a:t>Virtual communication is the future​</a:t>
            </a:r>
          </a:p>
          <a:p>
            <a:r>
              <a:rPr lang="en-US" dirty="0"/>
              <a:t>Contoso is leading in virtual communication​</a:t>
            </a:r>
          </a:p>
          <a:p>
            <a:r>
              <a:rPr lang="en-US" dirty="0"/>
              <a:t>Contoso helps businesses communicate effectively ​</a:t>
            </a:r>
          </a:p>
          <a:p>
            <a:r>
              <a:rPr lang="en-US" dirty="0"/>
              <a:t>Contoso is free to try and easy to use​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DC72E-F67F-4E02-970F-4AD237BB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074B0-90B9-4962-9F78-BF78A1A3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1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Tips for businesses​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r>
              <a:rPr lang="en-US" dirty="0"/>
              <a:t>Take risks to lead in product innovation​</a:t>
            </a:r>
          </a:p>
          <a:p>
            <a:r>
              <a:rPr lang="en-US" dirty="0"/>
              <a:t>Listen to customers and learn what they need​</a:t>
            </a:r>
          </a:p>
          <a:p>
            <a:r>
              <a:rPr lang="en-US" dirty="0"/>
              <a:t>Test with customers until you get the product right​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E40EF-072C-47F9-BAD4-39FD803A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EDB3A-C068-4452-A16D-219DDA3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9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D4D4E20-249C-406C-BD90-01BEC464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Call to action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92C11CD2-BF1E-4CC9-83F6-2C46282A584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11900" y="3282850"/>
            <a:ext cx="5350010" cy="1030734"/>
          </a:xfrm>
        </p:spPr>
        <p:txBody>
          <a:bodyPr/>
          <a:lstStyle/>
          <a:p>
            <a:r>
              <a:rPr lang="en-US" dirty="0"/>
              <a:t>Contoso is the best technology platform on the market​</a:t>
            </a:r>
          </a:p>
          <a:p>
            <a:r>
              <a:rPr lang="en-US" dirty="0"/>
              <a:t>Download Contoso to try it out and provide feedback​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3EE37-CF09-4F5B-9420-2F83F2D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AB2AE-A34B-483D-9A3B-6FF8FDB8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69419-8F34-4DA7-AE42-35392839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3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4AB131-F9C1-48DB-AD3A-5C074FBC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E9ED3E-A3FD-4FE3-BD8B-BC4B8C020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03075" y="0"/>
            <a:ext cx="0" cy="29911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948999-3956-4D11-B059-3699485A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A2679D-6071-424D-B3C5-5A49D6B5E46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78765" y="3267882"/>
            <a:ext cx="3193926" cy="2203224"/>
          </a:xfrm>
        </p:spPr>
        <p:txBody>
          <a:bodyPr/>
          <a:lstStyle/>
          <a:p>
            <a:r>
              <a:rPr lang="en-US" dirty="0"/>
              <a:t>Mirjam Nilsson​​</a:t>
            </a:r>
          </a:p>
          <a:p>
            <a:r>
              <a:rPr lang="en-US" dirty="0"/>
              <a:t>206-555-0146​</a:t>
            </a:r>
          </a:p>
          <a:p>
            <a:r>
              <a:rPr lang="en-US" dirty="0"/>
              <a:t>mirjam@contoso.com​</a:t>
            </a:r>
          </a:p>
          <a:p>
            <a:r>
              <a:rPr lang="en-US" dirty="0"/>
              <a:t>www.contoso.com​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1F7A7-FCB0-4470-8152-34B616A9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3933-5920-45A7-9855-27C887F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5C0AD-B05B-4C54-AD82-229A2A39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4321F2-139B-2BDE-C789-9D7964CB84D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2606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9909120-B013-4872-BAFC-11D63AAABD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75242" y="2051170"/>
            <a:ext cx="5362575" cy="3532188"/>
          </a:xfrm>
        </p:spPr>
        <p:txBody>
          <a:bodyPr/>
          <a:lstStyle/>
          <a:p>
            <a:r>
              <a:rPr lang="en-US" dirty="0"/>
              <a:t>Meet the presenter​</a:t>
            </a:r>
          </a:p>
          <a:p>
            <a:r>
              <a:rPr lang="en-US" dirty="0"/>
              <a:t>Background​</a:t>
            </a:r>
          </a:p>
          <a:p>
            <a:r>
              <a:rPr lang="en-US" dirty="0"/>
              <a:t>Breakout questions​</a:t>
            </a:r>
          </a:p>
          <a:p>
            <a:r>
              <a:rPr lang="en-US" dirty="0"/>
              <a:t>Hypothesis​</a:t>
            </a:r>
          </a:p>
          <a:p>
            <a:r>
              <a:rPr lang="en-US" dirty="0"/>
              <a:t>Making great products​</a:t>
            </a:r>
          </a:p>
          <a:p>
            <a:r>
              <a:rPr lang="en-US" dirty="0"/>
              <a:t>Comparing Contoso to the competition​</a:t>
            </a:r>
          </a:p>
          <a:p>
            <a:r>
              <a:rPr lang="en-US" dirty="0"/>
              <a:t>History ​</a:t>
            </a:r>
          </a:p>
          <a:p>
            <a:r>
              <a:rPr lang="en-US" dirty="0"/>
              <a:t>Key takeaways​</a:t>
            </a:r>
          </a:p>
          <a:p>
            <a:r>
              <a:rPr lang="en-US" dirty="0"/>
              <a:t>Tips for businesses​</a:t>
            </a:r>
          </a:p>
          <a:p>
            <a:r>
              <a:rPr lang="en-US" dirty="0"/>
              <a:t>Call to action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794E-8D8D-4E1B-9A9D-F5A6A9E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50189" y="2396358"/>
            <a:ext cx="3266975" cy="326687"/>
          </a:xfrm>
        </p:spPr>
        <p:txBody>
          <a:bodyPr/>
          <a:lstStyle/>
          <a:p>
            <a:r>
              <a:rPr lang="en-US" dirty="0"/>
              <a:t>Mirjam Nilsson​​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9508" y="2756830"/>
            <a:ext cx="4834569" cy="2384195"/>
          </a:xfrm>
        </p:spPr>
        <p:txBody>
          <a:bodyPr/>
          <a:lstStyle/>
          <a:p>
            <a:r>
              <a:rPr lang="en-US" dirty="0"/>
              <a:t>Mirjam is the CEO of Contoso, a business that creates a virtual platform for employees to connect with each other all over the world. Mirjam's background as a PhD in communication theory led her to the idea for Contoso, and the building of a successful product for the tech industry.​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47E8C-1F0A-40EF-81C0-6BA51F1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484AE-32AC-478C-80FE-FD9EA56A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AF1E4-56E5-40D1-BBF3-E946721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B1988-DF3B-414E-BEB4-BDE3F33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Background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27F41A1-E0EA-41B4-89AC-89D0C6C9DF1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1075509"/>
            <a:ext cx="5293260" cy="1408770"/>
          </a:xfrm>
        </p:spPr>
        <p:txBody>
          <a:bodyPr anchor="ctr"/>
          <a:lstStyle/>
          <a:p>
            <a:r>
              <a:rPr lang="en-US" dirty="0"/>
              <a:t>As a high school student, Mirjam’s interest in American Sign Language sparked her desire to study communication, which led to her focus on technology and how it enhances communication.​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5E29-C32E-49F4-9417-C2C1934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CFDDC-0123-4F38-A130-41DA1479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268C4-FA36-44D9-B49A-C2B51810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266357-58CA-479D-8E3B-7CBCA9707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7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Breakout questions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/>
          <a:lstStyle/>
          <a:p>
            <a:r>
              <a:rPr lang="en-ZA" dirty="0"/>
              <a:t>How do you define communication?</a:t>
            </a:r>
            <a:r>
              <a:rPr lang="en-US" dirty="0"/>
              <a:t>​</a:t>
            </a:r>
          </a:p>
          <a:p>
            <a:r>
              <a:rPr lang="en-ZA" dirty="0"/>
              <a:t>Do you think technology has helped or hindered our ability to communicate with each other?</a:t>
            </a:r>
            <a:r>
              <a:rPr lang="en-US" dirty="0"/>
              <a:t>​</a:t>
            </a:r>
          </a:p>
          <a:p>
            <a:r>
              <a:rPr lang="en-ZA" dirty="0"/>
              <a:t>Share your answers with each other.​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525C-AEDE-43EA-858A-37E4183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6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4495366-EE59-449D-B7FC-B98DC2FE6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05107" y="3055535"/>
            <a:ext cx="7981786" cy="2609103"/>
          </a:xfrm>
        </p:spPr>
        <p:txBody>
          <a:bodyPr/>
          <a:lstStyle/>
          <a:p>
            <a:r>
              <a:rPr lang="en-US" dirty="0"/>
              <a:t>If you can film an idea in your mind, follow that film idea shot for shot, scene for scene, that idea is worth making. ​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404CCDC-501B-496D-9029-79E90353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Craig Mapp​</a:t>
            </a:r>
          </a:p>
          <a:p>
            <a:pPr lvl="0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33799A4-8798-4781-8D28-35CC07B11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9180" y="3069456"/>
            <a:ext cx="438150" cy="24765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4C50844-6236-4709-89E7-EDEB32935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29759" y="3219972"/>
            <a:ext cx="69604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BA509-DAAD-4388-BA81-0E36F410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A85B3-E03B-45D8-B73E-4D8A1C3D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0A4C6-E394-4175-B209-3CE54B72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Hypothesis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A3B8B57-53E4-4533-98FE-DA8FC4A568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641" y="1193612"/>
            <a:ext cx="3513083" cy="1400506"/>
          </a:xfrm>
        </p:spPr>
        <p:txBody>
          <a:bodyPr/>
          <a:lstStyle/>
          <a:p>
            <a:r>
              <a:rPr lang="en-US" dirty="0"/>
              <a:t>Contoso’s technology helps people and businesses communicate efficiently through a virtual world.​</a:t>
            </a: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641" y="4120055"/>
            <a:ext cx="3513083" cy="1185839"/>
          </a:xfrm>
        </p:spPr>
        <p:txBody>
          <a:bodyPr/>
          <a:lstStyle/>
          <a:p>
            <a:r>
              <a:rPr lang="en-US" dirty="0"/>
              <a:t>Virtual communication will be more common in the next 5 years. 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41EE-C782-4F2D-90DF-C2FD4A0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F5660-F6B8-485C-94CC-0A886850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4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>
            <a:extLst>
              <a:ext uri="{FF2B5EF4-FFF2-40B4-BE49-F238E27FC236}">
                <a16:creationId xmlns:a16="http://schemas.microsoft.com/office/drawing/2014/main" id="{0E5B711B-1FB9-410F-85EA-CD7D435A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communication tools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548CC941-7974-4E89-9125-7894B65CF1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9158" y="2838122"/>
            <a:ext cx="1786759" cy="430923"/>
          </a:xfrm>
        </p:spPr>
        <p:txBody>
          <a:bodyPr/>
          <a:lstStyle/>
          <a:p>
            <a:r>
              <a:rPr lang="en-US" dirty="0"/>
              <a:t>Text messages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50202FC6-8464-4C3A-A97B-059318AA7B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29158" y="3379435"/>
            <a:ext cx="1786759" cy="430923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E54D197-DB5B-4916-8290-50781985C9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29158" y="3928699"/>
            <a:ext cx="1786759" cy="430923"/>
          </a:xfrm>
        </p:spPr>
        <p:txBody>
          <a:bodyPr/>
          <a:lstStyle/>
          <a:p>
            <a:r>
              <a:rPr lang="en-US" dirty="0"/>
              <a:t>Message boards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9835A6A0-CE7A-4139-A925-E2FAB1B4AC0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029158" y="4476966"/>
            <a:ext cx="1786759" cy="430923"/>
          </a:xfrm>
        </p:spPr>
        <p:txBody>
          <a:bodyPr/>
          <a:lstStyle/>
          <a:p>
            <a:r>
              <a:rPr lang="en-US" dirty="0"/>
              <a:t>Virtual reality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245475-1B71-4703-9CF9-FEAF0660FB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98588" y="1307183"/>
            <a:ext cx="1783393" cy="1783055"/>
          </a:xfrm>
        </p:spPr>
        <p:txBody>
          <a:bodyPr/>
          <a:lstStyle/>
          <a:p>
            <a:r>
              <a:rPr lang="en-US" dirty="0"/>
              <a:t>9%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AE5D9-247F-4825-9722-831B6BACD7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98588" y="3703828"/>
            <a:ext cx="1783393" cy="1783055"/>
          </a:xfrm>
        </p:spPr>
        <p:txBody>
          <a:bodyPr/>
          <a:lstStyle/>
          <a:p>
            <a:r>
              <a:rPr lang="en-US" dirty="0"/>
              <a:t>23%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770995-5DE1-4FE3-943D-2F759408E7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33309" y="1307183"/>
            <a:ext cx="1783393" cy="1783055"/>
          </a:xfrm>
        </p:spPr>
        <p:txBody>
          <a:bodyPr/>
          <a:lstStyle/>
          <a:p>
            <a:r>
              <a:rPr lang="en-US" dirty="0"/>
              <a:t>10%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335305-FA42-475B-AF65-FAE5AE124F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3309" y="3703828"/>
            <a:ext cx="1783393" cy="1783055"/>
          </a:xfrm>
        </p:spPr>
        <p:txBody>
          <a:bodyPr/>
          <a:lstStyle/>
          <a:p>
            <a:r>
              <a:rPr lang="en-US" dirty="0"/>
              <a:t>58%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2CE6A6-DF77-472D-A1D1-E774E694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82138" y="287583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F04AA3-DE45-473C-BCB0-FB487EE57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82138" y="3419968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813B6D-1DAF-48CA-9640-03182B160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82138" y="3969949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6DA090-00E3-489F-AF35-0FE8B534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82138" y="4517499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0DC4AF96-5F3F-49A5-BD0F-BEE2E6F08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174809"/>
              </p:ext>
            </p:extLst>
          </p:nvPr>
        </p:nvGraphicFramePr>
        <p:xfrm>
          <a:off x="5612956" y="119433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1FE0AF13-4574-4ECD-95F5-065A26E4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536387"/>
              </p:ext>
            </p:extLst>
          </p:nvPr>
        </p:nvGraphicFramePr>
        <p:xfrm>
          <a:off x="8317197" y="119433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DFBC6C8A-B962-4A76-B3BD-D6B663485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42735"/>
              </p:ext>
            </p:extLst>
          </p:nvPr>
        </p:nvGraphicFramePr>
        <p:xfrm>
          <a:off x="5612956" y="359607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AE955C42-2466-4683-8B3A-32F47379E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150374"/>
              </p:ext>
            </p:extLst>
          </p:nvPr>
        </p:nvGraphicFramePr>
        <p:xfrm>
          <a:off x="8317197" y="359607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4A231-EBE1-43E3-A79C-842314B6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EA5F9-AB64-4410-9739-01B80644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D176-B0F5-49FE-A0C1-060088DD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6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BCB163A-DD49-4E4B-9289-C8ABBE6C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Making great products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FB43F08-6A5D-4853-9EB0-FBB34B4D9C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37298" y="3200401"/>
            <a:ext cx="5257799" cy="1701800"/>
          </a:xfrm>
        </p:spPr>
        <p:txBody>
          <a:bodyPr/>
          <a:lstStyle/>
          <a:p>
            <a:r>
              <a:rPr lang="en-US" dirty="0"/>
              <a:t>Take risks to lead in product innovation​</a:t>
            </a:r>
          </a:p>
          <a:p>
            <a:r>
              <a:rPr lang="en-US" dirty="0"/>
              <a:t>Listen to customers and learn what they need​</a:t>
            </a:r>
          </a:p>
          <a:p>
            <a:r>
              <a:rPr lang="en-US" dirty="0"/>
              <a:t>Test with customers until you get the product right​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19EF3-D2C1-45EC-8BA2-EEA19200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01FCE-B074-45EF-A6F9-9CD2F11C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9C981-FFE0-4DE7-BCE3-2AFFA0D6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BA40F7-EAAA-4895-BCBA-B630FB9352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30B0D-BC3E-46B4-AB0B-7D3A143E2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8CCD604-00CF-453E-8A44-3DC6FC586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TM78544816</Template>
  <TotalTime>0</TotalTime>
  <Words>522</Words>
  <Application>Microsoft Office PowerPoint</Application>
  <PresentationFormat>Widescreen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Tisa Offc Serif Pro</vt:lpstr>
      <vt:lpstr>Univers Light</vt:lpstr>
      <vt:lpstr>Univers LT Std 45 Light</vt:lpstr>
      <vt:lpstr>Office Theme</vt:lpstr>
      <vt:lpstr>Conference presentation</vt:lpstr>
      <vt:lpstr>Agenda</vt:lpstr>
      <vt:lpstr>PowerPoint Presentation</vt:lpstr>
      <vt:lpstr>Background</vt:lpstr>
      <vt:lpstr>Breakout questions</vt:lpstr>
      <vt:lpstr>Craig Mapp​ </vt:lpstr>
      <vt:lpstr>Hypothesis</vt:lpstr>
      <vt:lpstr>Percentage of communication tools</vt:lpstr>
      <vt:lpstr>Making great products</vt:lpstr>
      <vt:lpstr>Comparing Contoso to the competition​</vt:lpstr>
      <vt:lpstr>History</vt:lpstr>
      <vt:lpstr>Key takeaways​</vt:lpstr>
      <vt:lpstr>Tips for businesses​</vt:lpstr>
      <vt:lpstr>Call to action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2021-08-12T03:43:28Z</dcterms:created>
  <dcterms:modified xsi:type="dcterms:W3CDTF">2023-04-23T14:50:33Z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