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58" r:id="rId4"/>
    <p:sldId id="261" r:id="rId5"/>
    <p:sldId id="268" r:id="rId6"/>
    <p:sldId id="263" r:id="rId7"/>
    <p:sldId id="266" r:id="rId8"/>
    <p:sldId id="269" r:id="rId9"/>
    <p:sldId id="319" r:id="rId10"/>
    <p:sldId id="283" r:id="rId11"/>
    <p:sldId id="286" r:id="rId12"/>
    <p:sldId id="307" r:id="rId13"/>
    <p:sldId id="317" r:id="rId14"/>
    <p:sldId id="309" r:id="rId15"/>
    <p:sldId id="311" r:id="rId16"/>
    <p:sldId id="312" r:id="rId17"/>
    <p:sldId id="315" r:id="rId18"/>
    <p:sldId id="279" r:id="rId19"/>
  </p:sldIdLst>
  <p:sldSz cx="9359900" cy="6858000"/>
  <p:notesSz cx="93599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hifmohammed04@outlook.com" initials="k" lastIdx="1" clrIdx="0">
    <p:extLst>
      <p:ext uri="{19B8F6BF-5375-455C-9EA6-DF929625EA0E}">
        <p15:presenceInfo xmlns:p15="http://schemas.microsoft.com/office/powerpoint/2012/main" userId="b5d4c7508d492d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>
      <p:cViewPr varScale="1">
        <p:scale>
          <a:sx n="82" d="100"/>
          <a:sy n="82" d="100"/>
        </p:scale>
        <p:origin x="14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63F991-5F33-83C3-3BF1-FA97E2FAA6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5321B-0C6D-F6F3-249F-D0C0FBFDA6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30225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5DEF5-171D-481D-9A99-8DD2F7F3B42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4EE9E-6813-3BD5-96CB-9AA17804FD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41A62-51F7-9C11-19C8-89FB86EDEE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30225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58F73-6A29-45BF-BCB1-38C57287B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062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225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9E90C-1390-406F-BCAA-2F1F240C810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0388" y="857250"/>
            <a:ext cx="31591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625" y="3300413"/>
            <a:ext cx="748665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225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18495-E493-4915-BCD7-23AA27ACD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069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18495-E493-4915-BCD7-23AA27ACD97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06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18495-E493-4915-BCD7-23AA27ACD97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91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74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91" y="758952"/>
            <a:ext cx="7721918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518" y="4455621"/>
            <a:ext cx="772191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27130" y="4343400"/>
            <a:ext cx="758151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6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74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414780"/>
            <a:ext cx="2018228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414779"/>
            <a:ext cx="5937687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75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37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74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91" y="758952"/>
            <a:ext cx="7721918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91" y="4453128"/>
            <a:ext cx="7721918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27130" y="4343400"/>
            <a:ext cx="758151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1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2391" y="286605"/>
            <a:ext cx="7721918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91" y="1845734"/>
            <a:ext cx="3790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549" y="1845737"/>
            <a:ext cx="3790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19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2391" y="286605"/>
            <a:ext cx="7721918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91" y="1846052"/>
            <a:ext cx="3790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391" y="2582334"/>
            <a:ext cx="3790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549" y="1846052"/>
            <a:ext cx="3790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549" y="2582334"/>
            <a:ext cx="3790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9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22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9" y="6400800"/>
            <a:ext cx="93574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56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109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101596" y="0"/>
            <a:ext cx="4913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96" y="594359"/>
            <a:ext cx="2456974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938" y="731520"/>
            <a:ext cx="512767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996" y="2926080"/>
            <a:ext cx="2456974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7378" y="6459787"/>
            <a:ext cx="2010252" cy="365125"/>
          </a:xfrm>
        </p:spPr>
        <p:txBody>
          <a:bodyPr/>
          <a:lstStyle>
            <a:lvl1pPr algn="l">
              <a:defRPr/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5461" y="6459787"/>
            <a:ext cx="3568462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05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35746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91" y="5074920"/>
            <a:ext cx="776871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3598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90" y="5907024"/>
            <a:ext cx="7768717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69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3599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3599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91" y="286605"/>
            <a:ext cx="772191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90" y="1845734"/>
            <a:ext cx="772191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92" y="6459787"/>
            <a:ext cx="189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916" y="6459787"/>
            <a:ext cx="3702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0665" y="6459787"/>
            <a:ext cx="1007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6285" y="1737845"/>
            <a:ext cx="765171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0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uanyuwendymu/airline-delay-and-cancellation-data-2009-2018?select=2018.cs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DCA11C7-80B9-4913-916E-E3DF56AE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Delay Prediction using Graph Invariants</a:t>
            </a:r>
            <a:endParaRPr lang="en-IN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228C3-71E8-4BA7-BC63-F56580959D2C}"/>
              </a:ext>
            </a:extLst>
          </p:cNvPr>
          <p:cNvSpPr txBox="1"/>
          <p:nvPr/>
        </p:nvSpPr>
        <p:spPr>
          <a:xfrm>
            <a:off x="1365250" y="1735807"/>
            <a:ext cx="6629400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Presentation</a:t>
            </a:r>
          </a:p>
          <a:p>
            <a:pPr marR="5080" algn="ctr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pPr marR="5080" algn="ctr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Kharagpur</a:t>
            </a:r>
          </a:p>
          <a:p>
            <a:pPr marR="5080" algn="ctr"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Bengal-</a:t>
            </a:r>
            <a:r>
              <a:rPr lang="en-IN" sz="28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721302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ctr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ctr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Kashif</a:t>
            </a:r>
          </a:p>
          <a:p>
            <a:pPr marR="5080" algn="ctr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21MA60R39</a:t>
            </a:r>
          </a:p>
          <a:p>
            <a:pPr marR="5080" algn="ctr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ctr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</a:p>
          <a:p>
            <a:pPr marR="5080" algn="ctr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Data processing</a:t>
            </a:r>
          </a:p>
          <a:p>
            <a:pPr marR="5080"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16,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73FDB-A332-AC8A-B114-AFADAFA5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137" y="1178878"/>
            <a:ext cx="3400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048" y="1697757"/>
            <a:ext cx="80606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 score as performance measure: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85C23A-E4B1-4739-703A-48D7D74D2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8965"/>
              </p:ext>
            </p:extLst>
          </p:nvPr>
        </p:nvGraphicFramePr>
        <p:xfrm>
          <a:off x="1306087" y="2079913"/>
          <a:ext cx="7391402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7766642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141353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241692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05759953"/>
                    </a:ext>
                  </a:extLst>
                </a:gridCol>
                <a:gridCol w="1538038">
                  <a:extLst>
                    <a:ext uri="{9D8B030D-6E8A-4147-A177-3AD203B41FA5}">
                      <a16:colId xmlns:a16="http://schemas.microsoft.com/office/drawing/2014/main" val="531354277"/>
                    </a:ext>
                  </a:extLst>
                </a:gridCol>
                <a:gridCol w="983582">
                  <a:extLst>
                    <a:ext uri="{9D8B030D-6E8A-4147-A177-3AD203B41FA5}">
                      <a16:colId xmlns:a16="http://schemas.microsoft.com/office/drawing/2014/main" val="2806530800"/>
                    </a:ext>
                  </a:extLst>
                </a:gridCol>
                <a:gridCol w="983582">
                  <a:extLst>
                    <a:ext uri="{9D8B030D-6E8A-4147-A177-3AD203B41FA5}">
                      <a16:colId xmlns:a16="http://schemas.microsoft.com/office/drawing/2014/main" val="258445673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avgDD</a:t>
                      </a:r>
                      <a:endParaRPr lang="en-IN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avgDist</a:t>
                      </a:r>
                      <a:endParaRPr lang="en-IN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Regularity</a:t>
                      </a:r>
                      <a:endParaRPr lang="en-IN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MaxIndegree</a:t>
                      </a:r>
                      <a:endParaRPr lang="en-IN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 Score</a:t>
                      </a:r>
                      <a:endParaRPr lang="en-IN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IN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53174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0.9468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2.20e-16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822716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0.9468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2.20e-16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667743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0.9469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2.20e-16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550618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2.20e-16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2468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F16148-C498-1B31-F934-2394FCE3A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08905"/>
              </p:ext>
            </p:extLst>
          </p:nvPr>
        </p:nvGraphicFramePr>
        <p:xfrm>
          <a:off x="1306086" y="4343400"/>
          <a:ext cx="7391403" cy="1997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264">
                  <a:extLst>
                    <a:ext uri="{9D8B030D-6E8A-4147-A177-3AD203B41FA5}">
                      <a16:colId xmlns:a16="http://schemas.microsoft.com/office/drawing/2014/main" val="13928369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6264856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974141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85629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46116415"/>
                    </a:ext>
                  </a:extLst>
                </a:gridCol>
                <a:gridCol w="1502939">
                  <a:extLst>
                    <a:ext uri="{9D8B030D-6E8A-4147-A177-3AD203B41FA5}">
                      <a16:colId xmlns:a16="http://schemas.microsoft.com/office/drawing/2014/main" val="1792087428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avgDist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Regularity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MaxIndegree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 Score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0886288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2.20e-16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3183746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2.20e-16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34762927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2.20e-16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65364103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0.9308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2.20e-16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2376911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0B40F-C104-281B-3437-539EEDD3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10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1208A-181E-449E-C154-E234983BEFB1}"/>
              </a:ext>
            </a:extLst>
          </p:cNvPr>
          <p:cNvSpPr txBox="1"/>
          <p:nvPr/>
        </p:nvSpPr>
        <p:spPr>
          <a:xfrm>
            <a:off x="768669" y="28442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F6FE5-1B0A-E0E4-9C2E-3149763DACBC}"/>
              </a:ext>
            </a:extLst>
          </p:cNvPr>
          <p:cNvSpPr txBox="1"/>
          <p:nvPr/>
        </p:nvSpPr>
        <p:spPr>
          <a:xfrm>
            <a:off x="768669" y="5049549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115578"/>
            <a:ext cx="924070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Partial correlation coefficient</a:t>
            </a:r>
            <a:endParaRPr sz="4000" dirty="0">
              <a:latin typeface="Times New Roman"/>
              <a:cs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C37190-55DB-1ACF-B8CA-EB77C741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29097"/>
              </p:ext>
            </p:extLst>
          </p:nvPr>
        </p:nvGraphicFramePr>
        <p:xfrm>
          <a:off x="869950" y="1946303"/>
          <a:ext cx="7737969" cy="2930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3995">
                  <a:extLst>
                    <a:ext uri="{9D8B030D-6E8A-4147-A177-3AD203B41FA5}">
                      <a16:colId xmlns:a16="http://schemas.microsoft.com/office/drawing/2014/main" val="1151895474"/>
                    </a:ext>
                  </a:extLst>
                </a:gridCol>
                <a:gridCol w="2043992">
                  <a:extLst>
                    <a:ext uri="{9D8B030D-6E8A-4147-A177-3AD203B41FA5}">
                      <a16:colId xmlns:a16="http://schemas.microsoft.com/office/drawing/2014/main" val="1410810325"/>
                    </a:ext>
                  </a:extLst>
                </a:gridCol>
                <a:gridCol w="2406684">
                  <a:extLst>
                    <a:ext uri="{9D8B030D-6E8A-4147-A177-3AD203B41FA5}">
                      <a16:colId xmlns:a16="http://schemas.microsoft.com/office/drawing/2014/main" val="2990236193"/>
                    </a:ext>
                  </a:extLst>
                </a:gridCol>
                <a:gridCol w="1973298">
                  <a:extLst>
                    <a:ext uri="{9D8B030D-6E8A-4147-A177-3AD203B41FA5}">
                      <a16:colId xmlns:a16="http://schemas.microsoft.com/office/drawing/2014/main" val="666525359"/>
                    </a:ext>
                  </a:extLst>
                </a:gridCol>
              </a:tblGrid>
              <a:tr h="58609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 corr coeff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0154742"/>
                  </a:ext>
                </a:extLst>
              </a:tr>
              <a:tr h="58609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avgDD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-0.330754115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9.46e-254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99997453"/>
                  </a:ext>
                </a:extLst>
              </a:tr>
              <a:tr h="58609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avgDIST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0.065209092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6.78e-11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5601376"/>
                  </a:ext>
                </a:extLst>
              </a:tr>
              <a:tr h="58609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Regularity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0.004533591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6.504109e-01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853681"/>
                  </a:ext>
                </a:extLst>
              </a:tr>
              <a:tr h="58609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MaxIndegree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-0.025339279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1.129671e-02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5219289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1F0DD6-0605-D63C-9A48-7797B571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11</a:t>
            </a:fld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061113"/>
            <a:ext cx="30035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>
                <a:solidFill>
                  <a:srgbClr val="A50021"/>
                </a:solidFill>
                <a:latin typeface="Times New Roman"/>
                <a:cs typeface="Times New Roman"/>
              </a:rPr>
              <a:t>Conclusion: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BE105-AEBF-9330-5319-BABFAC609CA4}"/>
              </a:ext>
            </a:extLst>
          </p:cNvPr>
          <p:cNvSpPr txBox="1"/>
          <p:nvPr/>
        </p:nvSpPr>
        <p:spPr>
          <a:xfrm>
            <a:off x="869950" y="1751045"/>
            <a:ext cx="8229600" cy="4730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departure delay and average distance have a high correlation with average arrival delay.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</a:rPr>
              <a:t>Regularity has the least correlation with average arrival delay. It is computationally expensive and has been tested to be statistically least significant. 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Max-Indegree is coming out to be a statistically significant input variable for this regression model.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062668"/>
            <a:ext cx="30035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>
                <a:solidFill>
                  <a:srgbClr val="A50021"/>
                </a:solidFill>
                <a:latin typeface="Times New Roman"/>
                <a:cs typeface="Times New Roman"/>
              </a:rPr>
              <a:t>Future work: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BE105-AEBF-9330-5319-BABFAC609CA4}"/>
              </a:ext>
            </a:extLst>
          </p:cNvPr>
          <p:cNvSpPr txBox="1"/>
          <p:nvPr/>
        </p:nvSpPr>
        <p:spPr>
          <a:xfrm>
            <a:off x="869950" y="1752600"/>
            <a:ext cx="82296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Experiments with the Regularity of the graph, with some improvement, would be employed for performance improvement.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scope for further feature extraction from data with some simulation techniques, that will be studied and implemented in further work.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work on various approaches to regression analysis to achieve better results.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regression analysis, model will be built using different machine learning techniques for further improvement.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3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155700"/>
            <a:ext cx="37251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Reference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5707" y="1676400"/>
            <a:ext cx="90441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921EF-8230-A9F9-C2B4-B699DDE199F5}"/>
              </a:ext>
            </a:extLst>
          </p:cNvPr>
          <p:cNvSpPr txBox="1"/>
          <p:nvPr/>
        </p:nvSpPr>
        <p:spPr>
          <a:xfrm>
            <a:off x="869950" y="1875291"/>
            <a:ext cx="8382000" cy="433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06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sz="2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https://www.kaggle.com/datasets/yuanyuwendymu/airline-delay-and-cancellation-data-2009-2018?select=2018.csv</a:t>
            </a:r>
            <a:endParaRPr lang="en-US" sz="20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06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Flight delay prediction based on deep learning and the Levenberg‑Marquart algorithm.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(Maryam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Farshchian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Yazdi1 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Seyed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Reza Kamel2* , Seyyed Javad Mahdavi Chabok2 and Maryam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Kheirabadi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)-Journal of Big Data.</a:t>
            </a:r>
          </a:p>
          <a:p>
            <a:pPr marL="457200" lvl="0" indent="-457200" algn="just">
              <a:lnSpc>
                <a:spcPct val="106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Linear Regression Analysis.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(Douglas C. Montgomery, Elizabeth A. Peck, G. Geoffrey Vining)</a:t>
            </a:r>
            <a:r>
              <a:rPr lang="en-I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57200" lvl="0" indent="-457200" algn="just">
              <a:lnSpc>
                <a:spcPct val="106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Analyzing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Regularity of Complete k-Partite Graph using Super Strongly Perfect Graphs.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(R. Mary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Jothi,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Ebin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Ephrem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Elavathingaln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)- 2015 Online International Conference on Green Engineering and Technologies (IC-GET 2015)</a:t>
            </a:r>
          </a:p>
          <a:p>
            <a:pPr marL="457200" lvl="0" indent="-457200" algn="just">
              <a:lnSpc>
                <a:spcPct val="106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>
            <a:extLst>
              <a:ext uri="{FF2B5EF4-FFF2-40B4-BE49-F238E27FC236}">
                <a16:creationId xmlns:a16="http://schemas.microsoft.com/office/drawing/2014/main" id="{02184E1E-C644-4B77-87F4-F2E2DFEA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131" y="2768600"/>
            <a:ext cx="6497637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IN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50756-9701-4710-77AA-0ABCF31A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12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E54E-41A7-4B96-A793-46590D49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711" y="747616"/>
            <a:ext cx="7266559" cy="793266"/>
          </a:xfrm>
        </p:spPr>
        <p:txBody>
          <a:bodyPr/>
          <a:lstStyle/>
          <a:p>
            <a:r>
              <a:rPr lang="en-US" sz="40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  <a:r>
              <a:rPr lang="en-US" dirty="0"/>
              <a:t> </a:t>
            </a:r>
            <a:r>
              <a:rPr lang="en-US" sz="40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Data:</a:t>
            </a:r>
            <a:endParaRPr lang="en-IN" sz="40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Canvas 2">
            <a:extLst>
              <a:ext uri="{FF2B5EF4-FFF2-40B4-BE49-F238E27FC236}">
                <a16:creationId xmlns:a16="http://schemas.microsoft.com/office/drawing/2014/main" id="{AF03F8D9-BE87-4A63-824B-1F96D06D1CE8}"/>
              </a:ext>
            </a:extLst>
          </p:cNvPr>
          <p:cNvGrpSpPr/>
          <p:nvPr/>
        </p:nvGrpSpPr>
        <p:grpSpPr>
          <a:xfrm>
            <a:off x="884827" y="1828800"/>
            <a:ext cx="7590245" cy="4427643"/>
            <a:chOff x="0" y="0"/>
            <a:chExt cx="5486400" cy="3200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EBFE1F-8565-4FFA-866A-792D4AEA1113}"/>
                </a:ext>
              </a:extLst>
            </p:cNvPr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solidFill>
              <a:prstClr val="white"/>
            </a:solidFill>
            <a:ln>
              <a:solidFill>
                <a:schemeClr val="tx1"/>
              </a:solidFill>
            </a:ln>
          </p:spPr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2E4A9518-01EF-4D3E-993F-604C1BAA0DAF}"/>
                </a:ext>
              </a:extLst>
            </p:cNvPr>
            <p:cNvSpPr txBox="1"/>
            <p:nvPr/>
          </p:nvSpPr>
          <p:spPr>
            <a:xfrm>
              <a:off x="1820331" y="235527"/>
              <a:ext cx="1862666" cy="35329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NOIR Classification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782632C1-3F0F-433A-847D-486211E41651}"/>
                </a:ext>
              </a:extLst>
            </p:cNvPr>
            <p:cNvSpPr txBox="1"/>
            <p:nvPr/>
          </p:nvSpPr>
          <p:spPr>
            <a:xfrm>
              <a:off x="616518" y="1052946"/>
              <a:ext cx="886691" cy="4849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Nominal</a:t>
              </a:r>
              <a:endPara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4A2D9FC1-4C94-453F-AAEB-737E0964FE26}"/>
                </a:ext>
              </a:extLst>
            </p:cNvPr>
            <p:cNvSpPr txBox="1"/>
            <p:nvPr/>
          </p:nvSpPr>
          <p:spPr>
            <a:xfrm>
              <a:off x="1745554" y="1053350"/>
              <a:ext cx="886460" cy="48450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</a:rPr>
                <a:t>Ordinal</a:t>
              </a:r>
              <a:endParaRPr lang="en-I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BDF60B10-4CE6-4C5F-9786-E3CCC48DEB94}"/>
                </a:ext>
              </a:extLst>
            </p:cNvPr>
            <p:cNvSpPr txBox="1"/>
            <p:nvPr/>
          </p:nvSpPr>
          <p:spPr>
            <a:xfrm>
              <a:off x="4100827" y="1032459"/>
              <a:ext cx="886460" cy="48450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</a:rPr>
                <a:t>Ratio</a:t>
              </a:r>
              <a:endParaRPr lang="en-I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A76AE4C0-EF2A-4613-82C6-616AA5F3FD11}"/>
                </a:ext>
              </a:extLst>
            </p:cNvPr>
            <p:cNvSpPr txBox="1"/>
            <p:nvPr/>
          </p:nvSpPr>
          <p:spPr>
            <a:xfrm>
              <a:off x="2867772" y="1045909"/>
              <a:ext cx="886460" cy="48450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</a:rPr>
                <a:t>Interval</a:t>
              </a:r>
              <a:endParaRPr lang="en-IN" sz="20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A6242351-5716-4805-B85C-89A9E5F569C6}"/>
                </a:ext>
              </a:extLst>
            </p:cNvPr>
            <p:cNvCxnSpPr/>
            <p:nvPr/>
          </p:nvCxnSpPr>
          <p:spPr>
            <a:xfrm rot="16200000" flipH="1">
              <a:off x="1004445" y="1593271"/>
              <a:ext cx="637309" cy="52647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6809BD54-21E5-4FC6-99BB-21CE4A8FAED8}"/>
                </a:ext>
              </a:extLst>
            </p:cNvPr>
            <p:cNvCxnSpPr/>
            <p:nvPr/>
          </p:nvCxnSpPr>
          <p:spPr>
            <a:xfrm rot="5400000">
              <a:off x="1558629" y="1565563"/>
              <a:ext cx="637307" cy="5818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169C79ED-893C-46B1-98E3-602D27F122DC}"/>
                </a:ext>
              </a:extLst>
            </p:cNvPr>
            <p:cNvCxnSpPr/>
            <p:nvPr/>
          </p:nvCxnSpPr>
          <p:spPr>
            <a:xfrm rot="16200000" flipH="1">
              <a:off x="3276656" y="1572209"/>
              <a:ext cx="636905" cy="52641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FB1FE7E9-9F40-4087-80E3-59387FBADA2C}"/>
                </a:ext>
              </a:extLst>
            </p:cNvPr>
            <p:cNvCxnSpPr/>
            <p:nvPr/>
          </p:nvCxnSpPr>
          <p:spPr>
            <a:xfrm rot="5400000">
              <a:off x="3830693" y="1544587"/>
              <a:ext cx="636905" cy="58166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36">
              <a:extLst>
                <a:ext uri="{FF2B5EF4-FFF2-40B4-BE49-F238E27FC236}">
                  <a16:creationId xmlns:a16="http://schemas.microsoft.com/office/drawing/2014/main" id="{08165744-87B5-45CD-BC63-FEF5F80CE95A}"/>
                </a:ext>
              </a:extLst>
            </p:cNvPr>
            <p:cNvSpPr txBox="1"/>
            <p:nvPr/>
          </p:nvSpPr>
          <p:spPr>
            <a:xfrm>
              <a:off x="845118" y="2174649"/>
              <a:ext cx="1433946" cy="58548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</a:rPr>
                <a:t>Categorical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2000" dirty="0">
                  <a:latin typeface="Times New Roman" panose="02020603050405020304" pitchFamily="18" charset="0"/>
                </a:rPr>
                <a:t>Qualitative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36">
              <a:extLst>
                <a:ext uri="{FF2B5EF4-FFF2-40B4-BE49-F238E27FC236}">
                  <a16:creationId xmlns:a16="http://schemas.microsoft.com/office/drawing/2014/main" id="{7F2E6645-4BC5-4EBE-BA50-CC7D63EA95E8}"/>
                </a:ext>
              </a:extLst>
            </p:cNvPr>
            <p:cNvSpPr txBox="1"/>
            <p:nvPr/>
          </p:nvSpPr>
          <p:spPr>
            <a:xfrm>
              <a:off x="3144861" y="2154380"/>
              <a:ext cx="1433830" cy="60575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Numeric Data</a:t>
              </a:r>
              <a:endPara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2000" dirty="0">
                  <a:latin typeface="Times New Roman" panose="02020603050405020304" pitchFamily="18" charset="0"/>
                </a:rPr>
                <a:t>Quantitative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77B7ACC0-9581-4E79-B1FD-07E6909C3D98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5400000">
              <a:off x="2237958" y="539644"/>
              <a:ext cx="464532" cy="56288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DF79FDD2-3290-4568-B5BB-A29CC505C26F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1673700" y="-25018"/>
              <a:ext cx="464128" cy="16918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2EFEA173-FD57-430A-A8B9-A04B97D35923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rot="16200000" flipH="1">
              <a:off x="2802788" y="537694"/>
              <a:ext cx="457091" cy="55933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40243C8C-167E-4DCD-90FE-4EEBD14AE550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6200000" flipH="1">
              <a:off x="3426040" y="-85559"/>
              <a:ext cx="443641" cy="179239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E0FDE8C-CD04-0A96-5719-F2DDE2AA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26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C384-2EBA-44D8-8E48-5D033041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  <a:spcAft>
                <a:spcPts val="200"/>
              </a:spcAft>
              <a:buClr>
                <a:srgbClr val="0BD0D9"/>
              </a:buClr>
              <a:buSzPct val="95000"/>
              <a:tabLst>
                <a:tab pos="286385" algn="l"/>
                <a:tab pos="287020" algn="l"/>
              </a:tabLst>
            </a:pPr>
            <a:r>
              <a:rPr lang="en-IN" sz="4400" spc="5" dirty="0">
                <a:solidFill>
                  <a:srgbClr val="A50021"/>
                </a:solidFill>
                <a:latin typeface="Times New Roman"/>
                <a:cs typeface="Times New Roman"/>
              </a:rPr>
              <a:t>Performance</a:t>
            </a:r>
            <a:r>
              <a:rPr lang="en-IN" sz="4400" b="1" spc="-5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4400" spc="5" dirty="0">
                <a:solidFill>
                  <a:srgbClr val="A50021"/>
                </a:solidFill>
                <a:latin typeface="Times New Roman"/>
                <a:cs typeface="Times New Roman"/>
              </a:rPr>
              <a:t>Estimation</a:t>
            </a:r>
            <a:r>
              <a:rPr lang="en-IN" sz="4400" b="1" spc="-5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9AC5-3CFB-4BE8-BF19-2BA6CC31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90" y="1845734"/>
            <a:ext cx="7721919" cy="4725661"/>
          </a:xfrm>
        </p:spPr>
        <p:txBody>
          <a:bodyPr>
            <a:noAutofit/>
          </a:bodyPr>
          <a:lstStyle/>
          <a:p>
            <a:pPr marL="287020" marR="231775" indent="-27432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marR="231775" indent="-27432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  <a:p>
            <a:pPr marL="1196848" marR="231775" lvl="4" indent="-34290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</a:p>
          <a:p>
            <a:pPr marL="1196848" marR="231775" lvl="4" indent="-34290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pPr marL="1196848" marR="231775" lvl="4" indent="-34290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</a:p>
          <a:p>
            <a:pPr marL="1196848" marR="231775" lvl="4" indent="-34290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</a:t>
            </a:r>
          </a:p>
          <a:p>
            <a:pPr marL="1196848" marR="231775" lvl="4" indent="-34290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 R-Squared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AEADF7-46A8-DD72-3D06-DB625BA2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60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358" y="3034636"/>
            <a:ext cx="758744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BFC722-F002-2D3E-465E-5FA24FA0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18</a:t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933" y="990600"/>
            <a:ext cx="5983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6B90A-6D0B-4205-990C-8F05FABDA522}"/>
              </a:ext>
            </a:extLst>
          </p:cNvPr>
          <p:cNvSpPr txBox="1"/>
          <p:nvPr/>
        </p:nvSpPr>
        <p:spPr>
          <a:xfrm>
            <a:off x="865933" y="1828800"/>
            <a:ext cx="83527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The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Flight delay is inevitable and it plays an important role in both profits and losses of the airlines.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accurate estimation of flight delay is critical for airlines because the results can be applied to increase customer satisfaction and the incomes of airline agencies.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models that had been used to implement flight delay prediction is highly noninterpretable.</a:t>
            </a:r>
            <a:endParaRPr lang="en-US" sz="2400" dirty="0">
              <a:latin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6C4AB5-1D35-E820-F732-585B2C24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117600"/>
            <a:ext cx="4381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A50021"/>
                </a:solidFill>
                <a:latin typeface="Times New Roman"/>
                <a:cs typeface="Times New Roman"/>
              </a:rPr>
              <a:t>Toda</a:t>
            </a:r>
            <a:r>
              <a:rPr lang="en-US" sz="4000" spc="-75" dirty="0">
                <a:solidFill>
                  <a:srgbClr val="A50021"/>
                </a:solidFill>
                <a:latin typeface="Times New Roman"/>
                <a:cs typeface="Times New Roman"/>
              </a:rPr>
              <a:t>y’s discussion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B9DA7-76B6-47AB-BD05-BACFBE58EF7A}"/>
              </a:ext>
            </a:extLst>
          </p:cNvPr>
          <p:cNvSpPr txBox="1"/>
          <p:nvPr/>
        </p:nvSpPr>
        <p:spPr>
          <a:xfrm>
            <a:off x="717550" y="1452206"/>
            <a:ext cx="815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kern="1200" spc="-5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Steps involved in the experiment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spc="-5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Simulate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Pairwise coefficient of correlation</a:t>
            </a:r>
            <a:endParaRPr lang="en-IN" sz="2400" spc="-5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kern="1200" spc="-5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Observations using R2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kern="1200" spc="-5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spc="-5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spc="-5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Future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kern="1200" spc="-5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138E3-E91A-31D1-48A3-DC9DC213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990600"/>
            <a:ext cx="8242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Feature Engineering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950" y="1935637"/>
            <a:ext cx="8161203" cy="3367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IN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available data have many attributes which may not be much useful.</a:t>
            </a:r>
            <a:endParaRPr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2014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raw data into features that better represent the underlying problem to the predictive models, resulting in improved model accuracy on unseen data. </a:t>
            </a:r>
            <a:endParaRPr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IN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data simulation is done in this experiment. </a:t>
            </a: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endParaRPr lang="en-IN"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FF34C-BFDE-06A2-D89E-D883AD54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4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977900"/>
            <a:ext cx="4670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Linear regression</a:t>
            </a:r>
            <a:endParaRPr lang="en-IN" sz="4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782243" y="1828800"/>
                <a:ext cx="7942234" cy="449097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r>
                  <a:rPr lang="en-US" sz="24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Regression is a machine learning algorithm based on supervised learning. It performs a regression task.</a:t>
                </a: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endParaRPr lang="en-US" sz="2400" spc="-5" dirty="0">
                  <a:solidFill>
                    <a:srgbClr val="BDC1C6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r>
                  <a:rPr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00" algn="ctr">
                  <a:spcBef>
                    <a:spcPts val="100"/>
                  </a:spcBef>
                  <a:buSzPct val="95000"/>
                  <a:tabLst>
                    <a:tab pos="324485" algn="l"/>
                    <a:tab pos="325120" algn="l"/>
                  </a:tabLst>
                </a:pP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cost function, </a:t>
                </a: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techniques are used for cost minimization</a:t>
                </a:r>
                <a:endParaRPr lang="en-US" sz="28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000" indent="-457200"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endParaRPr lang="en-US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43" y="1828800"/>
                <a:ext cx="7942234" cy="4490973"/>
              </a:xfrm>
              <a:prstGeom prst="rect">
                <a:avLst/>
              </a:prstGeom>
              <a:blipFill>
                <a:blip r:embed="rId2"/>
                <a:stretch>
                  <a:fillRect l="-1458" t="-1764" r="-2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6234679-6677-2E15-1F79-0F952F7CB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419600"/>
            <a:ext cx="422442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7900E2-A1B0-24EC-0E54-D7B42164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150" y="1145472"/>
            <a:ext cx="581170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150" y="1834490"/>
            <a:ext cx="81610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0675" indent="-342900">
              <a:lnSpc>
                <a:spcPct val="100000"/>
              </a:lnSpc>
              <a:spcBef>
                <a:spcPts val="100"/>
              </a:spcBef>
              <a:buSzPct val="95000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has multiple predictors with one response variable,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06722-8EF4-FB17-5E7E-BF1A580B8283}"/>
              </a:ext>
            </a:extLst>
          </p:cNvPr>
          <p:cNvSpPr txBox="1"/>
          <p:nvPr/>
        </p:nvSpPr>
        <p:spPr>
          <a:xfrm>
            <a:off x="946150" y="3545941"/>
            <a:ext cx="8368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320675" indent="-342900">
              <a:lnSpc>
                <a:spcPct val="100000"/>
              </a:lnSpc>
              <a:spcBef>
                <a:spcPts val="100"/>
              </a:spcBef>
              <a:buSzPct val="95000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Instead of a line, we now have a linear model, the relationship between each coefficient and its variable (feature) is linear.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67C710-DCAF-9E12-EEFB-7CA012DD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6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13BF7-AF9E-704F-CD46-3FD02B1AA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36" y="2696490"/>
            <a:ext cx="4854627" cy="6881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099103"/>
            <a:ext cx="7432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solidFill>
                  <a:srgbClr val="A50021"/>
                </a:solidFill>
                <a:latin typeface="Times New Roman"/>
                <a:cs typeface="Times New Roman"/>
              </a:rPr>
              <a:t>Steps involved in the experiment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000" y="1981200"/>
            <a:ext cx="8167899" cy="4785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data using Poisson distribution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92075" indent="-342900" algn="just">
              <a:lnSpc>
                <a:spcPts val="2620"/>
              </a:lnSpc>
              <a:buSzPct val="95833"/>
              <a:buFont typeface="Arial" panose="020B0604020202020204" pitchFamily="34" charset="0"/>
              <a:buChar char="•"/>
              <a:tabLst>
                <a:tab pos="287020" algn="l"/>
                <a:tab pos="211074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 variables used:</a:t>
            </a:r>
          </a:p>
          <a:p>
            <a:pPr marL="914400" lvl="1" indent="-457200">
              <a:lnSpc>
                <a:spcPct val="115000"/>
              </a:lnSpc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Average departure delay (</a:t>
            </a:r>
            <a:r>
              <a:rPr lang="en-IN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avgDD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15000"/>
              </a:lnSpc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Average distance (</a:t>
            </a:r>
            <a:r>
              <a:rPr lang="en-IN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avgDIST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15000"/>
              </a:lnSpc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Maximum Indegree of flight (</a:t>
            </a:r>
            <a:r>
              <a:rPr lang="en-IN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maxW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15000"/>
              </a:lnSpc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Regularity of graph (</a:t>
            </a:r>
            <a:r>
              <a:rPr lang="en-IN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Regularity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55600" marR="92075" indent="-342900" algn="just">
              <a:lnSpc>
                <a:spcPct val="150000"/>
              </a:lnSpc>
              <a:buSzPct val="95833"/>
              <a:buFont typeface="Arial" panose="020B0604020202020204" pitchFamily="34" charset="0"/>
              <a:buChar char="•"/>
              <a:tabLst>
                <a:tab pos="287020" algn="l"/>
                <a:tab pos="211074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regression analysis</a:t>
            </a:r>
          </a:p>
          <a:p>
            <a:pPr marL="355600" marR="92075" indent="-342900" algn="just">
              <a:lnSpc>
                <a:spcPts val="2620"/>
              </a:lnSpc>
              <a:buSzPct val="95833"/>
              <a:buFont typeface="Arial" panose="020B0604020202020204" pitchFamily="34" charset="0"/>
              <a:buChar char="•"/>
              <a:tabLst>
                <a:tab pos="287020" algn="l"/>
                <a:tab pos="211074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 the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and analyze performance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2105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Regularity of graph is a graph theoretic invariant used to capture geometric structural information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2105"/>
              </a:spcBef>
              <a:buClr>
                <a:srgbClr val="0BD0D9"/>
              </a:buClr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F72AA-1703-BCC2-C8F1-413B24DE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7</a:t>
            </a:fld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059592"/>
            <a:ext cx="52444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Simulate Data</a:t>
            </a:r>
            <a:endParaRPr sz="4000" spc="-5" dirty="0">
              <a:solidFill>
                <a:srgbClr val="A50021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869950" y="1905000"/>
                <a:ext cx="7620000" cy="188513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5600" marR="5080" indent="-342900">
                  <a:lnSpc>
                    <a:spcPct val="100000"/>
                  </a:lnSpc>
                  <a:spcBef>
                    <a:spcPts val="100"/>
                  </a:spcBef>
                  <a:buSzPct val="80000"/>
                  <a:buFont typeface="Wingdings" panose="05000000000000000000" pitchFamily="2" charset="2"/>
                  <a:buChar char="q"/>
                  <a:tabLst>
                    <a:tab pos="286385" algn="l"/>
                    <a:tab pos="287020" algn="l"/>
                  </a:tabLs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Generate Poisson distribution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750 (average number of flights per day), n = 10000</a:t>
                </a:r>
              </a:p>
              <a:p>
                <a:pPr marL="355600" marR="5080" indent="-342900">
                  <a:lnSpc>
                    <a:spcPct val="100000"/>
                  </a:lnSpc>
                  <a:spcBef>
                    <a:spcPts val="100"/>
                  </a:spcBef>
                  <a:buSzPct val="80000"/>
                  <a:buFont typeface="Wingdings" panose="05000000000000000000" pitchFamily="2" charset="2"/>
                  <a:buChar char="q"/>
                  <a:tabLst>
                    <a:tab pos="286385" algn="l"/>
                    <a:tab pos="287020" algn="l"/>
                  </a:tabLst>
                </a:pP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55600" marR="5080" indent="-342900">
                  <a:spcBef>
                    <a:spcPts val="100"/>
                  </a:spcBef>
                  <a:buSzPct val="80000"/>
                  <a:buFont typeface="Wingdings" panose="05000000000000000000" pitchFamily="2" charset="2"/>
                  <a:buChar char="q"/>
                  <a:tabLst>
                    <a:tab pos="286385" algn="l"/>
                    <a:tab pos="287020" algn="l"/>
                  </a:tabLs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Perform an “iter” number of iterations, such that in each iteration, select the nth day, giving n[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] several flights.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1905000"/>
                <a:ext cx="7620000" cy="1885131"/>
              </a:xfrm>
              <a:prstGeom prst="rect">
                <a:avLst/>
              </a:prstGeom>
              <a:blipFill>
                <a:blip r:embed="rId3"/>
                <a:stretch>
                  <a:fillRect l="-1680" t="-4531" b="-8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D5571F-333B-86CE-1D33-89B674E3E0C6}"/>
              </a:ext>
            </a:extLst>
          </p:cNvPr>
          <p:cNvSpPr txBox="1"/>
          <p:nvPr/>
        </p:nvSpPr>
        <p:spPr>
          <a:xfrm>
            <a:off x="793750" y="4069531"/>
            <a:ext cx="5715000" cy="1872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5080" indent="-342900">
              <a:spcBef>
                <a:spcPts val="100"/>
              </a:spcBef>
              <a:buSzPct val="80000"/>
              <a:buFont typeface="Wingdings" panose="05000000000000000000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Randomly select n[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a number of flights (data points) from the original data.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80000"/>
              <a:buFont typeface="Wingdings" panose="05000000000000000000" pitchFamily="2" charset="2"/>
              <a:buChar char="q"/>
              <a:tabLst>
                <a:tab pos="286385" algn="l"/>
                <a:tab pos="287020" algn="l"/>
              </a:tabLs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80000"/>
              <a:buFont typeface="Wingdings" panose="05000000000000000000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independent variables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0000"/>
            </a:pPr>
            <a:endParaRPr lang="en-IN" dirty="0"/>
          </a:p>
        </p:txBody>
      </p:sp>
      <p:pic>
        <p:nvPicPr>
          <p:cNvPr id="1026" name="Picture 7">
            <a:extLst>
              <a:ext uri="{FF2B5EF4-FFF2-40B4-BE49-F238E27FC236}">
                <a16:creationId xmlns:a16="http://schemas.microsoft.com/office/drawing/2014/main" id="{FF1AB2C4-74B1-7698-3D3C-26A7D0A6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92" y="3872916"/>
            <a:ext cx="3370258" cy="214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4A42D6-1DDF-74BA-1622-F09FAB0F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8</a:t>
            </a:fld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059592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Pairwise coefficient of correlation</a:t>
            </a:r>
            <a:endParaRPr sz="4000" spc="-5" dirty="0">
              <a:solidFill>
                <a:srgbClr val="A50021"/>
              </a:solidFill>
              <a:latin typeface="Times New Roman"/>
              <a:cs typeface="Times New Roman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4A42D6-1DDF-74BA-1622-F09FAB0F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DF6EA-8DC0-0F2F-55DA-BE1EA8E4C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2438400"/>
            <a:ext cx="79062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47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869</TotalTime>
  <Words>829</Words>
  <Application>Microsoft Office PowerPoint</Application>
  <PresentationFormat>Custom</PresentationFormat>
  <Paragraphs>219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Cambria Math</vt:lpstr>
      <vt:lpstr>Segoe UI Symbol</vt:lpstr>
      <vt:lpstr>Times New Roman</vt:lpstr>
      <vt:lpstr>Wingdings</vt:lpstr>
      <vt:lpstr>Retrospect</vt:lpstr>
      <vt:lpstr>Flight Delay Prediction using Graph Invariants</vt:lpstr>
      <vt:lpstr>Motivation</vt:lpstr>
      <vt:lpstr>Today’s discussion</vt:lpstr>
      <vt:lpstr>Feature Engineering</vt:lpstr>
      <vt:lpstr>Linear regression</vt:lpstr>
      <vt:lpstr>Multiple linear regression</vt:lpstr>
      <vt:lpstr>Steps involved in the experiment</vt:lpstr>
      <vt:lpstr>Simulate Data</vt:lpstr>
      <vt:lpstr>Pairwise coefficient of correlation</vt:lpstr>
      <vt:lpstr>Observations</vt:lpstr>
      <vt:lpstr>Partial correlation coefficient</vt:lpstr>
      <vt:lpstr>Conclusion:</vt:lpstr>
      <vt:lpstr>Future work:</vt:lpstr>
      <vt:lpstr>Reference</vt:lpstr>
      <vt:lpstr>Thank You</vt:lpstr>
      <vt:lpstr>Categorization of Data:</vt:lpstr>
      <vt:lpstr>Performance Estimation: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#7</dc:title>
  <dc:creator>MOHAMMED KASHIF MOIZUDDIN</dc:creator>
  <cp:lastModifiedBy>MOHAMMED KASHIF MOIZUDDIN</cp:lastModifiedBy>
  <cp:revision>105</cp:revision>
  <dcterms:created xsi:type="dcterms:W3CDTF">2021-11-12T16:45:54Z</dcterms:created>
  <dcterms:modified xsi:type="dcterms:W3CDTF">2022-11-16T09:14:17Z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2021-09-22T00:00:00Z</vt:filetime>
  </property>
  <property fmtid="{D5CDD505-2E9C-101B-9397-08002B2CF9AE}" pid="3" name="LastSaved">
    <vt:filetime>2021-11-12T00:00:00Z</vt:filetime>
  </property>
</Properties>
</file>