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notesMasterIdLst>
    <p:notesMasterId r:id="rId29"/>
  </p:notesMasterIdLst>
  <p:sldIdLst>
    <p:sldId id="256" r:id="rId2"/>
    <p:sldId id="258" r:id="rId3"/>
    <p:sldId id="312" r:id="rId4"/>
    <p:sldId id="314" r:id="rId5"/>
    <p:sldId id="260" r:id="rId6"/>
    <p:sldId id="261" r:id="rId7"/>
    <p:sldId id="268" r:id="rId8"/>
    <p:sldId id="263" r:id="rId9"/>
    <p:sldId id="266" r:id="rId10"/>
    <p:sldId id="269" r:id="rId11"/>
    <p:sldId id="279" r:id="rId12"/>
    <p:sldId id="283" r:id="rId13"/>
    <p:sldId id="286" r:id="rId14"/>
    <p:sldId id="291" r:id="rId15"/>
    <p:sldId id="292" r:id="rId16"/>
    <p:sldId id="293" r:id="rId17"/>
    <p:sldId id="299" r:id="rId18"/>
    <p:sldId id="313" r:id="rId19"/>
    <p:sldId id="300" r:id="rId20"/>
    <p:sldId id="301" r:id="rId21"/>
    <p:sldId id="303" r:id="rId22"/>
    <p:sldId id="304" r:id="rId23"/>
    <p:sldId id="315" r:id="rId24"/>
    <p:sldId id="316" r:id="rId25"/>
    <p:sldId id="307" r:id="rId26"/>
    <p:sldId id="309" r:id="rId27"/>
    <p:sldId id="311" r:id="rId28"/>
  </p:sldIdLst>
  <p:sldSz cx="9359900" cy="6858000"/>
  <p:notesSz cx="93599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fmohammed04@outlook.com" initials="k" lastIdx="1" clrIdx="0">
    <p:extLst>
      <p:ext uri="{19B8F6BF-5375-455C-9EA6-DF929625EA0E}">
        <p15:presenceInfo xmlns:p15="http://schemas.microsoft.com/office/powerpoint/2012/main" userId="b5d4c7508d492d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>
      <p:cViewPr>
        <p:scale>
          <a:sx n="100" d="100"/>
          <a:sy n="100" d="100"/>
        </p:scale>
        <p:origin x="955" y="-7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225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9E90C-1390-406F-BCAA-2F1F240C8100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57250"/>
            <a:ext cx="31591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625" y="3300413"/>
            <a:ext cx="748665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225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18495-E493-4915-BCD7-23AA27ACD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0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91" y="758952"/>
            <a:ext cx="7721918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518" y="4455621"/>
            <a:ext cx="772191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27130" y="4343400"/>
            <a:ext cx="758151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6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414780"/>
            <a:ext cx="201822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414779"/>
            <a:ext cx="5937687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7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37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91" y="758952"/>
            <a:ext cx="772191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91" y="4453128"/>
            <a:ext cx="772191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27130" y="4343400"/>
            <a:ext cx="758151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2391" y="286605"/>
            <a:ext cx="7721918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91" y="1845734"/>
            <a:ext cx="3790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549" y="1845737"/>
            <a:ext cx="3790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1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2391" y="286605"/>
            <a:ext cx="7721918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91" y="1846052"/>
            <a:ext cx="3790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391" y="2582334"/>
            <a:ext cx="3790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549" y="1846052"/>
            <a:ext cx="3790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549" y="2582334"/>
            <a:ext cx="3790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9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22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5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109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01596" y="0"/>
            <a:ext cx="4913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96" y="594359"/>
            <a:ext cx="2456974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938" y="731520"/>
            <a:ext cx="512767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996" y="2926080"/>
            <a:ext cx="2456974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7378" y="6459787"/>
            <a:ext cx="2010252" cy="365125"/>
          </a:xfrm>
        </p:spPr>
        <p:txBody>
          <a:bodyPr/>
          <a:lstStyle>
            <a:lvl1pPr algn="l">
              <a:defRPr/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5461" y="6459787"/>
            <a:ext cx="3568462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0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35746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91" y="5074920"/>
            <a:ext cx="77687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3598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90" y="5907024"/>
            <a:ext cx="77687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69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3599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3599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91" y="286605"/>
            <a:ext cx="772191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90" y="1845734"/>
            <a:ext cx="772191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92" y="6459787"/>
            <a:ext cx="189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@DSamanta,</a:t>
            </a:r>
            <a:r>
              <a:rPr lang="en-IN" spc="-25"/>
              <a:t> </a:t>
            </a:r>
            <a:r>
              <a:rPr lang="en-IN"/>
              <a:t>IIT</a:t>
            </a:r>
            <a:r>
              <a:rPr lang="en-IN" spc="-50"/>
              <a:t> </a:t>
            </a:r>
            <a:r>
              <a:rPr lang="en-IN" spc="-5"/>
              <a:t>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916" y="6459787"/>
            <a:ext cx="3702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dirty="0"/>
              <a:t>CS</a:t>
            </a:r>
            <a:r>
              <a:rPr lang="en-IN" spc="-20" dirty="0"/>
              <a:t> </a:t>
            </a:r>
            <a:r>
              <a:rPr lang="en-IN" spc="-5" dirty="0"/>
              <a:t>61061:</a:t>
            </a:r>
            <a:r>
              <a:rPr lang="en-IN" spc="-15" dirty="0"/>
              <a:t> </a:t>
            </a:r>
            <a:r>
              <a:rPr lang="en-IN" spc="-10" dirty="0"/>
              <a:t>Data</a:t>
            </a:r>
            <a:r>
              <a:rPr lang="en-IN" spc="-65" dirty="0"/>
              <a:t> </a:t>
            </a:r>
            <a:r>
              <a:rPr lang="en-IN" spc="-5" dirty="0" err="1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0665" y="6459787"/>
            <a:ext cx="1007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6285" y="1737845"/>
            <a:ext cx="76517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0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CA11C7-80B9-4913-916E-E3DF56AE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u="sng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lang="en-IN" sz="4800" b="1" u="sng" spc="-7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u="sng" spc="-2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IN" b="1" u="sng" spc="-2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</a:t>
            </a:r>
            <a:r>
              <a:rPr lang="en-IN" sz="4800" b="1" u="sng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en-IN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228C3-71E8-4BA7-BC63-F56580959D2C}"/>
              </a:ext>
            </a:extLst>
          </p:cNvPr>
          <p:cNvSpPr txBox="1"/>
          <p:nvPr/>
        </p:nvSpPr>
        <p:spPr>
          <a:xfrm>
            <a:off x="1365250" y="1524000"/>
            <a:ext cx="6629400" cy="4893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</a:t>
            </a:r>
          </a:p>
          <a:p>
            <a:pPr marR="5080" algn="ctr">
              <a:lnSpc>
                <a:spcPct val="10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ctr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marR="5080" algn="ctr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Kharagpur</a:t>
            </a:r>
          </a:p>
          <a:p>
            <a:pPr marR="5080" algn="ctr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Bengal-</a:t>
            </a:r>
            <a:r>
              <a:rPr lang="en-IN" sz="28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721301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ctr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ctr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Kashif</a:t>
            </a:r>
          </a:p>
          <a:p>
            <a:pPr marR="5080" algn="ctr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21MA60R39</a:t>
            </a:r>
          </a:p>
          <a:p>
            <a:pPr marR="5080" algn="ctr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ctr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M-tech</a:t>
            </a:r>
          </a:p>
          <a:p>
            <a:pPr marR="5080" algn="ctr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Data processing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833E530B-C150-4EF1-9CD5-CAD08A8E9CC6}"/>
              </a:ext>
            </a:extLst>
          </p:cNvPr>
          <p:cNvSpPr txBox="1"/>
          <p:nvPr/>
        </p:nvSpPr>
        <p:spPr>
          <a:xfrm>
            <a:off x="8794750" y="6553200"/>
            <a:ext cx="199316" cy="163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r">
              <a:lnSpc>
                <a:spcPts val="124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990600"/>
            <a:ext cx="5244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Classification</a:t>
            </a:r>
            <a:r>
              <a:rPr sz="4000" spc="-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spc="-35" dirty="0">
                <a:solidFill>
                  <a:srgbClr val="A50021"/>
                </a:solidFill>
                <a:latin typeface="Times New Roman"/>
                <a:cs typeface="Times New Roman"/>
              </a:rPr>
              <a:t>Techniques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4476" y="655101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10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950" y="1905000"/>
            <a:ext cx="8058784" cy="38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class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tabLst>
                <a:tab pos="286385" algn="l"/>
                <a:tab pos="287020" algn="l"/>
              </a:tabLst>
            </a:pP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812800" marR="5080" lvl="1" indent="-342900"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K-nearest Neighbor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spcBef>
                <a:spcPts val="1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rtificial Neural Network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358" y="3034636"/>
            <a:ext cx="758744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3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</a:t>
            </a:r>
            <a:r>
              <a:rPr lang="en-US" spc="-3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pc="-3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spc="-19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7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7489" y="6541854"/>
            <a:ext cx="2343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11</a:t>
            </a:fld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834" y="930191"/>
            <a:ext cx="3400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Joint</a:t>
            </a:r>
            <a:r>
              <a:rPr sz="4000" spc="-9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Probability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660" y="1830323"/>
            <a:ext cx="8060690" cy="3462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Definition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Joint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Probability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P(</a:t>
            </a:r>
            <a:r>
              <a:rPr lang="en-IN" sz="2000" i="1" dirty="0">
                <a:latin typeface="Times New Roman"/>
                <a:cs typeface="Times New Roman"/>
              </a:rPr>
              <a:t>Rain</a:t>
            </a:r>
            <a:r>
              <a:rPr sz="2000" i="1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i="1" dirty="0">
                <a:latin typeface="Times New Roman"/>
                <a:cs typeface="Times New Roman"/>
              </a:rPr>
              <a:t>P(</a:t>
            </a:r>
            <a:r>
              <a:rPr lang="en-IN" sz="2000" i="1" dirty="0">
                <a:latin typeface="Times New Roman"/>
                <a:cs typeface="Times New Roman"/>
              </a:rPr>
              <a:t>Sunny</a:t>
            </a:r>
            <a:r>
              <a:rPr sz="2000" i="1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the probability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events,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537970" algn="ctr">
              <a:lnSpc>
                <a:spcPct val="100000"/>
              </a:lnSpc>
              <a:tabLst>
                <a:tab pos="2498725" algn="l"/>
                <a:tab pos="3267710" algn="l"/>
                <a:tab pos="4034154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lang="en-US" sz="2000" spc="38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𝖴</a:t>
            </a:r>
            <a:r>
              <a:rPr sz="2000" dirty="0">
                <a:latin typeface="Cambria Math"/>
                <a:cs typeface="Cambria Math"/>
              </a:rPr>
              <a:t> 𝐵</a:t>
            </a:r>
            <a:r>
              <a:rPr lang="en-US" sz="2000" dirty="0">
                <a:latin typeface="Cambria Math"/>
                <a:cs typeface="Cambria Math"/>
              </a:rPr>
              <a:t>)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lang="en-US" sz="2000" spc="390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lang="en-US" sz="2000" dirty="0">
                <a:latin typeface="Cambria Math"/>
                <a:cs typeface="Cambria Math"/>
              </a:rPr>
              <a:t>)</a:t>
            </a:r>
            <a:r>
              <a:rPr sz="2000" dirty="0">
                <a:latin typeface="Cambria Math"/>
                <a:cs typeface="Cambria Math"/>
              </a:rPr>
              <a:t>	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lang="en-US" sz="2000" spc="38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𝐵</a:t>
            </a:r>
            <a:r>
              <a:rPr lang="en-US" sz="2000" dirty="0">
                <a:latin typeface="Cambria Math"/>
                <a:cs typeface="Cambria Math"/>
              </a:rPr>
              <a:t>)</a:t>
            </a:r>
            <a:r>
              <a:rPr sz="2000" dirty="0">
                <a:latin typeface="Cambria Math"/>
                <a:cs typeface="Cambria Math"/>
              </a:rPr>
              <a:t>	−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lang="en-US" sz="2000" spc="35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𝐴 ∩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𝐵</a:t>
            </a:r>
            <a:r>
              <a:rPr lang="en-US" sz="2000" dirty="0">
                <a:latin typeface="Cambria Math"/>
                <a:cs typeface="Cambria Math"/>
              </a:rPr>
              <a:t>)</a:t>
            </a:r>
            <a:endParaRPr sz="20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mbria Math"/>
              <a:cs typeface="Cambria Math"/>
            </a:endParaRPr>
          </a:p>
          <a:p>
            <a:pPr marL="12700">
              <a:lnSpc>
                <a:spcPts val="2125"/>
              </a:lnSpc>
              <a:spcBef>
                <a:spcPts val="5"/>
              </a:spcBef>
              <a:tabLst>
                <a:tab pos="4599305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lang="en-IN" sz="2000" i="1" dirty="0">
                <a:latin typeface="Times New Roman"/>
                <a:cs typeface="Times New Roman"/>
              </a:rPr>
              <a:t>Rain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en-IN" sz="2000" i="1" dirty="0">
                <a:latin typeface="Times New Roman"/>
                <a:cs typeface="Times New Roman"/>
              </a:rPr>
              <a:t>Sunny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mutually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exclusive,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lang="en-US" sz="2000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∩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𝐵</a:t>
            </a:r>
            <a:r>
              <a:rPr lang="en-US" sz="2000" dirty="0">
                <a:latin typeface="Cambria Math"/>
                <a:cs typeface="Cambria Math"/>
              </a:rPr>
              <a:t>)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</a:p>
          <a:p>
            <a:pPr marL="12700">
              <a:lnSpc>
                <a:spcPts val="2125"/>
              </a:lnSpc>
              <a:tabLst>
                <a:tab pos="4624705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lang="en-IN" sz="2000" i="1" dirty="0">
                <a:latin typeface="Times New Roman"/>
                <a:cs typeface="Times New Roman"/>
              </a:rPr>
              <a:t>Rain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lang="en-IN" sz="2000" i="1" dirty="0">
                <a:latin typeface="Times New Roman"/>
                <a:cs typeface="Times New Roman"/>
              </a:rPr>
              <a:t>Sunny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ndependent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</a:t>
            </a:r>
            <a:r>
              <a:rPr sz="2000" spc="-5" dirty="0">
                <a:latin typeface="Times New Roman"/>
                <a:cs typeface="Times New Roman"/>
              </a:rPr>
              <a:t>ts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hen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lang="en-US" sz="2000" spc="-10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∩ 𝐵</a:t>
            </a:r>
            <a:r>
              <a:rPr lang="en-US" sz="2000" dirty="0">
                <a:latin typeface="Cambria Math"/>
                <a:cs typeface="Cambria Math"/>
              </a:rPr>
              <a:t>)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lang="en-US" sz="2000" spc="-10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lang="en-US" sz="2000" dirty="0">
                <a:latin typeface="Cambria Math"/>
                <a:cs typeface="Cambria Math"/>
              </a:rPr>
              <a:t>)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.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spc="40" dirty="0">
                <a:latin typeface="Cambria Math"/>
                <a:cs typeface="Cambria Math"/>
              </a:rPr>
              <a:t>𝑃</a:t>
            </a:r>
            <a:r>
              <a:rPr sz="2000" dirty="0">
                <a:latin typeface="Cambria Math"/>
                <a:cs typeface="Cambria Math"/>
              </a:rPr>
              <a:t>(</a:t>
            </a:r>
            <a:r>
              <a:rPr sz="2000" spc="50" dirty="0">
                <a:latin typeface="Cambria Math"/>
                <a:cs typeface="Cambria Math"/>
              </a:rPr>
              <a:t>𝐵</a:t>
            </a:r>
            <a:r>
              <a:rPr sz="2000" dirty="0">
                <a:latin typeface="Cambria Math"/>
                <a:cs typeface="Cambria Math"/>
              </a:rPr>
              <a:t>)</a:t>
            </a:r>
            <a:endParaRPr lang="en-IN" sz="20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2000" dirty="0">
                <a:latin typeface="Cambria Math"/>
                <a:cs typeface="Cambria Math"/>
              </a:rPr>
              <a:t>If </a:t>
            </a:r>
            <a:endParaRPr lang="en-IN" sz="20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Thus,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mutually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exclusive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events</a:t>
            </a:r>
            <a:endParaRPr sz="2000" dirty="0">
              <a:latin typeface="Times New Roman"/>
              <a:cs typeface="Times New Roman"/>
            </a:endParaRPr>
          </a:p>
          <a:p>
            <a:pPr marL="1537970" algn="ctr">
              <a:lnSpc>
                <a:spcPct val="100000"/>
              </a:lnSpc>
              <a:spcBef>
                <a:spcPts val="1130"/>
              </a:spcBef>
              <a:tabLst>
                <a:tab pos="2498725" algn="l"/>
                <a:tab pos="3267710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lang="en-US" sz="2000" spc="38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𝖴</a:t>
            </a:r>
            <a:r>
              <a:rPr sz="2000" dirty="0">
                <a:latin typeface="Cambria Math"/>
                <a:cs typeface="Cambria Math"/>
              </a:rPr>
              <a:t> 𝐵</a:t>
            </a:r>
            <a:r>
              <a:rPr lang="en-US" sz="2000" dirty="0">
                <a:latin typeface="Cambria Math"/>
                <a:cs typeface="Cambria Math"/>
              </a:rPr>
              <a:t>)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lang="en-IN" sz="2000" dirty="0">
                <a:latin typeface="Cambria Math"/>
                <a:cs typeface="Cambria Math"/>
              </a:rPr>
              <a:t>𝑃</a:t>
            </a:r>
            <a:r>
              <a:rPr lang="en-IN" sz="2000" spc="390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lang="en-US" sz="2000" dirty="0">
                <a:latin typeface="Cambria Math"/>
                <a:cs typeface="Cambria Math"/>
              </a:rPr>
              <a:t>)</a:t>
            </a:r>
            <a:r>
              <a:rPr sz="2000" dirty="0">
                <a:latin typeface="Cambria Math"/>
                <a:cs typeface="Cambria Math"/>
              </a:rPr>
              <a:t>	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lang="en-US" sz="2000" spc="34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𝐵</a:t>
            </a:r>
            <a:r>
              <a:rPr lang="en-US" sz="2000" dirty="0">
                <a:latin typeface="Cambria Math"/>
                <a:cs typeface="Cambria Math"/>
              </a:rPr>
              <a:t>)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7489" y="6541854"/>
            <a:ext cx="2343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12</a:t>
            </a:fld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68" y="814978"/>
            <a:ext cx="924070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Conditional</a:t>
            </a:r>
            <a:r>
              <a:rPr sz="4000" spc="-5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Probability</a:t>
            </a:r>
            <a:r>
              <a:rPr lang="en-US" sz="2400" dirty="0">
                <a:solidFill>
                  <a:srgbClr val="A50021"/>
                </a:solidFill>
                <a:latin typeface="Times New Roman"/>
                <a:cs typeface="Times New Roman"/>
              </a:rPr>
              <a:t> (useful for Naïve Bayesian)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0589" y="6513068"/>
            <a:ext cx="146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045C75"/>
                </a:solidFill>
                <a:latin typeface="Constantia"/>
                <a:cs typeface="Constantia"/>
              </a:rPr>
              <a:t>31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18" y="1782174"/>
            <a:ext cx="75005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473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5" dirty="0">
                <a:latin typeface="Constantia"/>
                <a:cs typeface="Constantia"/>
              </a:rPr>
              <a:t>Generalization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Conditional </a:t>
            </a:r>
            <a:r>
              <a:rPr sz="2400" spc="-5" dirty="0">
                <a:latin typeface="Constantia"/>
                <a:cs typeface="Constantia"/>
              </a:rPr>
              <a:t>Probability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1973F9-9287-4774-8B67-DFBCD992A76C}"/>
              </a:ext>
            </a:extLst>
          </p:cNvPr>
          <p:cNvSpPr txBox="1"/>
          <p:nvPr/>
        </p:nvSpPr>
        <p:spPr>
          <a:xfrm>
            <a:off x="1250950" y="2849940"/>
            <a:ext cx="48219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P(Y|X) =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= P(Y^X)/P(X)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= P(X^Y)/P(X)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= P(X|Y) * P(Y)/P(X)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33457-604D-468E-86F6-6FDD01FCFC3A}"/>
              </a:ext>
            </a:extLst>
          </p:cNvPr>
          <p:cNvSpPr txBox="1"/>
          <p:nvPr/>
        </p:nvSpPr>
        <p:spPr>
          <a:xfrm>
            <a:off x="793750" y="4267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Since,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P(Y|X) = P(Y^X)/P(X)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P(Y|X) = (</a:t>
            </a:r>
            <a:r>
              <a:rPr lang="en-US" sz="2400" spc="-5" dirty="0">
                <a:latin typeface="Cambria Math"/>
                <a:cs typeface="Cambria Math"/>
              </a:rPr>
              <a:t>Number</a:t>
            </a:r>
            <a:r>
              <a:rPr lang="en-US" sz="2400" dirty="0">
                <a:latin typeface="Cambria Math"/>
                <a:cs typeface="Cambria Math"/>
              </a:rPr>
              <a:t> </a:t>
            </a:r>
            <a:r>
              <a:rPr lang="en-US" sz="2400" spc="-5" dirty="0">
                <a:latin typeface="Cambria Math"/>
                <a:cs typeface="Cambria Math"/>
              </a:rPr>
              <a:t>of</a:t>
            </a:r>
            <a:r>
              <a:rPr lang="en-US" sz="2400" dirty="0">
                <a:latin typeface="Cambria Math"/>
                <a:cs typeface="Cambria Math"/>
              </a:rPr>
              <a:t> </a:t>
            </a:r>
            <a:r>
              <a:rPr lang="en-US" sz="2400" spc="-15" dirty="0">
                <a:latin typeface="Cambria Math"/>
                <a:cs typeface="Cambria Math"/>
              </a:rPr>
              <a:t>events</a:t>
            </a:r>
            <a:r>
              <a:rPr lang="en-US" sz="2400" spc="5" dirty="0">
                <a:latin typeface="Cambria Math"/>
                <a:cs typeface="Cambria Math"/>
              </a:rPr>
              <a:t> </a:t>
            </a:r>
            <a:r>
              <a:rPr lang="en-US" sz="2400" spc="-5" dirty="0">
                <a:latin typeface="Cambria Math"/>
                <a:cs typeface="Cambria Math"/>
              </a:rPr>
              <a:t>in</a:t>
            </a:r>
            <a:r>
              <a:rPr lang="en-US" sz="2400" spc="-10" dirty="0">
                <a:latin typeface="Cambria Math"/>
                <a:cs typeface="Cambria Math"/>
              </a:rPr>
              <a:t> X</a:t>
            </a:r>
            <a:r>
              <a:rPr lang="en-US" sz="2400" spc="55" dirty="0">
                <a:latin typeface="Cambria Math"/>
                <a:cs typeface="Cambria Math"/>
              </a:rPr>
              <a:t> </a:t>
            </a:r>
            <a:r>
              <a:rPr lang="en-US" sz="2400" spc="-5" dirty="0">
                <a:latin typeface="Cambria Math"/>
                <a:cs typeface="Cambria Math"/>
              </a:rPr>
              <a:t>which</a:t>
            </a:r>
            <a:r>
              <a:rPr lang="en-US" sz="2400" spc="-10" dirty="0">
                <a:latin typeface="Cambria Math"/>
                <a:cs typeface="Cambria Math"/>
              </a:rPr>
              <a:t> </a:t>
            </a:r>
            <a:r>
              <a:rPr lang="en-US" sz="2400" spc="-15" dirty="0">
                <a:latin typeface="Cambria Math"/>
                <a:cs typeface="Cambria Math"/>
              </a:rPr>
              <a:t>are</a:t>
            </a:r>
            <a:r>
              <a:rPr lang="en-US" sz="2400" spc="-5" dirty="0">
                <a:latin typeface="Cambria Math"/>
                <a:cs typeface="Cambria Math"/>
              </a:rPr>
              <a:t> </a:t>
            </a:r>
            <a:r>
              <a:rPr lang="en-US" sz="2400" spc="-15" dirty="0">
                <a:latin typeface="Cambria Math"/>
                <a:cs typeface="Cambria Math"/>
              </a:rPr>
              <a:t>favorable</a:t>
            </a:r>
            <a:r>
              <a:rPr lang="en-US" sz="2400" dirty="0">
                <a:latin typeface="Cambria Math"/>
                <a:cs typeface="Cambria Math"/>
              </a:rPr>
              <a:t> </a:t>
            </a:r>
            <a:r>
              <a:rPr lang="en-US" sz="2400" spc="-15" dirty="0">
                <a:latin typeface="Cambria Math"/>
                <a:cs typeface="Cambria Math"/>
              </a:rPr>
              <a:t>to</a:t>
            </a:r>
            <a:r>
              <a:rPr lang="en-US" sz="2400" spc="-10" dirty="0">
                <a:latin typeface="Cambria Math"/>
                <a:cs typeface="Cambria Math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Y)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/(</a:t>
            </a:r>
            <a:r>
              <a:rPr lang="en-US" sz="2400" spc="-5" dirty="0">
                <a:latin typeface="Cambria Math"/>
                <a:cs typeface="Cambria Math"/>
              </a:rPr>
              <a:t>Number</a:t>
            </a:r>
            <a:r>
              <a:rPr lang="en-US" sz="2400" spc="-10" dirty="0">
                <a:latin typeface="Cambria Math"/>
                <a:cs typeface="Cambria Math"/>
              </a:rPr>
              <a:t> </a:t>
            </a:r>
            <a:r>
              <a:rPr lang="en-US" sz="2400" spc="-5" dirty="0">
                <a:latin typeface="Cambria Math"/>
                <a:cs typeface="Cambria Math"/>
              </a:rPr>
              <a:t>of </a:t>
            </a:r>
            <a:r>
              <a:rPr lang="en-US" sz="2400" spc="-15" dirty="0">
                <a:latin typeface="Cambria Math"/>
                <a:cs typeface="Cambria Math"/>
              </a:rPr>
              <a:t>events</a:t>
            </a:r>
            <a:r>
              <a:rPr lang="en-US" sz="2400" spc="-5" dirty="0">
                <a:latin typeface="Cambria Math"/>
                <a:cs typeface="Cambria Math"/>
              </a:rPr>
              <a:t> in</a:t>
            </a:r>
            <a:r>
              <a:rPr lang="en-US" sz="2400" spc="-20" dirty="0">
                <a:latin typeface="Cambria Math"/>
                <a:cs typeface="Cambria Math"/>
              </a:rPr>
              <a:t> X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835452-539A-4686-A5D6-7DF64CD27DEF}"/>
              </a:ext>
            </a:extLst>
          </p:cNvPr>
          <p:cNvSpPr txBox="1"/>
          <p:nvPr/>
        </p:nvSpPr>
        <p:spPr>
          <a:xfrm>
            <a:off x="717550" y="22815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5" dirty="0">
                <a:latin typeface="Constantia"/>
                <a:cs typeface="Constantia"/>
              </a:rPr>
              <a:t>The</a:t>
            </a:r>
            <a:r>
              <a:rPr lang="en-US" sz="2400" spc="-7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probability</a:t>
            </a:r>
            <a:r>
              <a:rPr lang="en-US" sz="2400" spc="-7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that</a:t>
            </a:r>
            <a:r>
              <a:rPr lang="en-US" sz="2400" spc="-45" dirty="0">
                <a:latin typeface="Constantia"/>
                <a:cs typeface="Constantia"/>
              </a:rPr>
              <a:t> </a:t>
            </a:r>
            <a:r>
              <a:rPr lang="en-US" sz="2400" i="1" spc="-45" dirty="0">
                <a:latin typeface="Constantia"/>
                <a:cs typeface="Constantia"/>
              </a:rPr>
              <a:t>Y</a:t>
            </a:r>
            <a:r>
              <a:rPr lang="en-US" sz="2400" i="1" spc="-25" dirty="0">
                <a:latin typeface="Constantia"/>
                <a:cs typeface="Constantia"/>
              </a:rPr>
              <a:t> </a:t>
            </a:r>
            <a:r>
              <a:rPr lang="en-US" sz="2400" spc="-10" dirty="0">
                <a:latin typeface="Constantia"/>
                <a:cs typeface="Constantia"/>
              </a:rPr>
              <a:t>occurs</a:t>
            </a:r>
            <a:r>
              <a:rPr lang="en-US" sz="2400" spc="-95" dirty="0">
                <a:latin typeface="Constantia"/>
                <a:cs typeface="Constantia"/>
              </a:rPr>
              <a:t> </a:t>
            </a:r>
            <a:r>
              <a:rPr lang="en-US" sz="2400" spc="-15" dirty="0">
                <a:latin typeface="Constantia"/>
                <a:cs typeface="Constantia"/>
              </a:rPr>
              <a:t>given</a:t>
            </a:r>
            <a:r>
              <a:rPr lang="en-US" sz="2400" spc="-4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that</a:t>
            </a:r>
            <a:r>
              <a:rPr lang="en-US" sz="2400" spc="-50" dirty="0">
                <a:latin typeface="Constantia"/>
                <a:cs typeface="Constantia"/>
              </a:rPr>
              <a:t> </a:t>
            </a:r>
            <a:r>
              <a:rPr lang="en-US" sz="2400" i="1" spc="-50" dirty="0">
                <a:latin typeface="Constantia"/>
                <a:cs typeface="Constantia"/>
              </a:rPr>
              <a:t>X</a:t>
            </a:r>
            <a:r>
              <a:rPr lang="en-US" sz="2400" i="1" spc="30" dirty="0">
                <a:latin typeface="Constantia"/>
                <a:cs typeface="Constantia"/>
              </a:rPr>
              <a:t> </a:t>
            </a:r>
            <a:r>
              <a:rPr lang="en-US" sz="2400" dirty="0">
                <a:latin typeface="Constantia"/>
                <a:cs typeface="Constantia"/>
              </a:rPr>
              <a:t>is</a:t>
            </a:r>
            <a:r>
              <a:rPr lang="en-US" sz="2400" spc="-85" dirty="0">
                <a:latin typeface="Constantia"/>
                <a:cs typeface="Constantia"/>
              </a:rPr>
              <a:t> </a:t>
            </a:r>
            <a:r>
              <a:rPr lang="en-US" sz="2400" spc="-5" dirty="0">
                <a:latin typeface="Constantia"/>
                <a:cs typeface="Constantia"/>
              </a:rPr>
              <a:t>denoted </a:t>
            </a:r>
            <a:r>
              <a:rPr lang="en-US" sz="2400" spc="-15" dirty="0">
                <a:latin typeface="Constantia"/>
                <a:cs typeface="Constantia"/>
              </a:rPr>
              <a:t>by:</a:t>
            </a:r>
            <a:r>
              <a:rPr lang="en-US" sz="2400" spc="-50" dirty="0">
                <a:latin typeface="Constantia"/>
                <a:cs typeface="Constantia"/>
              </a:rPr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034" y="780956"/>
            <a:ext cx="33502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0" dirty="0">
                <a:solidFill>
                  <a:srgbClr val="A50021"/>
                </a:solidFill>
                <a:latin typeface="Times New Roman"/>
                <a:cs typeface="Times New Roman"/>
              </a:rPr>
              <a:t>B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a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y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e</a:t>
            </a:r>
            <a:r>
              <a:rPr lang="en-US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'</a:t>
            </a:r>
            <a:r>
              <a:rPr sz="4000" spc="5" dirty="0">
                <a:solidFill>
                  <a:srgbClr val="A50021"/>
                </a:solidFill>
                <a:latin typeface="Times New Roman"/>
                <a:cs typeface="Times New Roman"/>
              </a:rPr>
              <a:t>s</a:t>
            </a:r>
            <a:r>
              <a:rPr sz="4000" spc="-36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A50021"/>
                </a:solidFill>
                <a:latin typeface="Times New Roman"/>
                <a:cs typeface="Times New Roman"/>
              </a:rPr>
              <a:t>T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h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o</a:t>
            </a:r>
            <a:r>
              <a:rPr sz="4000" spc="5" dirty="0">
                <a:solidFill>
                  <a:srgbClr val="A50021"/>
                </a:solidFill>
                <a:latin typeface="Times New Roman"/>
                <a:cs typeface="Times New Roman"/>
              </a:rPr>
              <a:t>r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m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619" y="1779280"/>
            <a:ext cx="7955280" cy="1563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latin typeface="Times New Roman"/>
                <a:cs typeface="Times New Roman"/>
              </a:rPr>
              <a:t>B</a:t>
            </a:r>
            <a:r>
              <a:rPr sz="2400" b="1" dirty="0" err="1">
                <a:latin typeface="Times New Roman"/>
                <a:cs typeface="Times New Roman"/>
              </a:rPr>
              <a:t>ay</a:t>
            </a:r>
            <a:r>
              <a:rPr sz="2400" b="1" spc="-5" dirty="0" err="1">
                <a:latin typeface="Times New Roman"/>
                <a:cs typeface="Times New Roman"/>
              </a:rPr>
              <a:t>e</a:t>
            </a:r>
            <a:r>
              <a:rPr lang="en-US" sz="2400" b="1" spc="-5" dirty="0" err="1">
                <a:latin typeface="Times New Roman"/>
                <a:cs typeface="Times New Roman"/>
              </a:rPr>
              <a:t>'</a:t>
            </a:r>
            <a:r>
              <a:rPr sz="2400" b="1" spc="-5" dirty="0" err="1">
                <a:latin typeface="Times New Roman"/>
                <a:cs typeface="Times New Roman"/>
              </a:rPr>
              <a:t>s</a:t>
            </a:r>
            <a:r>
              <a:rPr sz="2400" b="1" dirty="0" err="1">
                <a:latin typeface="Times New Roman"/>
                <a:cs typeface="Times New Roman"/>
              </a:rPr>
              <a:t>Th</a:t>
            </a:r>
            <a:r>
              <a:rPr sz="2400" b="1" spc="-5" dirty="0" err="1">
                <a:latin typeface="Times New Roman"/>
                <a:cs typeface="Times New Roman"/>
              </a:rPr>
              <a:t>e</a:t>
            </a:r>
            <a:r>
              <a:rPr sz="2400" b="1" dirty="0" err="1">
                <a:latin typeface="Times New Roman"/>
                <a:cs typeface="Times New Roman"/>
              </a:rPr>
              <a:t>o</a:t>
            </a:r>
            <a:r>
              <a:rPr sz="2400" b="1" spc="-40" dirty="0" err="1">
                <a:latin typeface="Times New Roman"/>
                <a:cs typeface="Times New Roman"/>
              </a:rPr>
              <a:t>r</a:t>
            </a:r>
            <a:r>
              <a:rPr sz="2400" b="1" spc="-5" dirty="0" err="1">
                <a:latin typeface="Times New Roman"/>
                <a:cs typeface="Times New Roman"/>
              </a:rPr>
              <a:t>e</a:t>
            </a:r>
            <a:r>
              <a:rPr sz="2400" b="1" dirty="0" err="1">
                <a:latin typeface="Times New Roman"/>
                <a:cs typeface="Times New Roman"/>
              </a:rPr>
              <a:t>m</a:t>
            </a:r>
            <a:r>
              <a:rPr lang="en-US" sz="2400" b="1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50800" marR="43180">
              <a:lnSpc>
                <a:spcPts val="2090"/>
              </a:lnSpc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lang="en-IN" sz="2400" spc="-10" dirty="0">
                <a:latin typeface="Cambria Math"/>
                <a:cs typeface="Cambria Math"/>
              </a:rPr>
              <a:t>𝐸</a:t>
            </a:r>
            <a:r>
              <a:rPr lang="en-IN" sz="2400" spc="-15" baseline="-14957" dirty="0">
                <a:latin typeface="Cambria Math"/>
                <a:cs typeface="Cambria Math"/>
              </a:rPr>
              <a:t>1</a:t>
            </a:r>
            <a:r>
              <a:rPr lang="en-IN" sz="2400" spc="-10" dirty="0">
                <a:latin typeface="Cambria Math"/>
                <a:cs typeface="Cambria Math"/>
              </a:rPr>
              <a:t>,</a:t>
            </a:r>
            <a:r>
              <a:rPr lang="en-IN" sz="2400" spc="-90" dirty="0">
                <a:latin typeface="Cambria Math"/>
                <a:cs typeface="Cambria Math"/>
              </a:rPr>
              <a:t> </a:t>
            </a:r>
            <a:r>
              <a:rPr lang="en-IN" sz="2400" dirty="0">
                <a:latin typeface="Cambria Math"/>
                <a:cs typeface="Cambria Math"/>
              </a:rPr>
              <a:t>𝐸</a:t>
            </a:r>
            <a:r>
              <a:rPr lang="en-IN" sz="2400" baseline="-14957" dirty="0">
                <a:latin typeface="Cambria Math"/>
                <a:cs typeface="Cambria Math"/>
              </a:rPr>
              <a:t>2</a:t>
            </a:r>
            <a:r>
              <a:rPr lang="en-IN" sz="2400" dirty="0">
                <a:latin typeface="Cambria Math"/>
                <a:cs typeface="Cambria Math"/>
              </a:rPr>
              <a:t>,</a:t>
            </a:r>
            <a:r>
              <a:rPr lang="en-IN" sz="2400" spc="-95" dirty="0">
                <a:latin typeface="Cambria Math"/>
                <a:cs typeface="Cambria Math"/>
              </a:rPr>
              <a:t> </a:t>
            </a:r>
            <a:r>
              <a:rPr lang="en-IN" sz="2400" dirty="0">
                <a:latin typeface="Cambria Math"/>
                <a:cs typeface="Cambria Math"/>
              </a:rPr>
              <a:t>…</a:t>
            </a:r>
            <a:r>
              <a:rPr lang="en-IN" sz="2400" spc="-95" dirty="0">
                <a:latin typeface="Cambria Math"/>
                <a:cs typeface="Cambria Math"/>
              </a:rPr>
              <a:t> </a:t>
            </a:r>
            <a:r>
              <a:rPr lang="en-IN" sz="2400" dirty="0">
                <a:latin typeface="Cambria Math"/>
                <a:cs typeface="Cambria Math"/>
              </a:rPr>
              <a:t>…</a:t>
            </a:r>
            <a:r>
              <a:rPr lang="en-IN" sz="2400" spc="-100" dirty="0">
                <a:latin typeface="Cambria Math"/>
                <a:cs typeface="Cambria Math"/>
              </a:rPr>
              <a:t> </a:t>
            </a:r>
            <a:r>
              <a:rPr lang="en-IN" sz="2400" spc="-5" dirty="0">
                <a:latin typeface="Cambria Math"/>
                <a:cs typeface="Cambria Math"/>
              </a:rPr>
              <a:t>𝐸</a:t>
            </a:r>
            <a:r>
              <a:rPr lang="en-IN" sz="2400" spc="-7" baseline="-14957" dirty="0">
                <a:latin typeface="Cambria Math"/>
                <a:cs typeface="Cambria Math"/>
              </a:rPr>
              <a:t>𝑛</a:t>
            </a:r>
            <a:r>
              <a:rPr lang="en-IN" sz="2400" spc="270" baseline="-14957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mutually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exclusive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exhaustive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events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associated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 exper</a:t>
            </a:r>
            <a:r>
              <a:rPr sz="2400" spc="-5" dirty="0">
                <a:latin typeface="Times New Roman"/>
                <a:cs typeface="Times New Roman"/>
              </a:rPr>
              <a:t>im</a:t>
            </a:r>
            <a:r>
              <a:rPr sz="2400" dirty="0">
                <a:latin typeface="Times New Roman"/>
                <a:cs typeface="Times New Roman"/>
              </a:rPr>
              <a:t>ent. If </a:t>
            </a:r>
            <a:r>
              <a:rPr lang="en-IN" sz="2400" i="1" dirty="0"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event wh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ch occurs 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Cambria Math"/>
                <a:cs typeface="Cambria Math"/>
              </a:rPr>
              <a:t>𝐸</a:t>
            </a:r>
            <a:r>
              <a:rPr sz="2400" spc="44" baseline="-17094" dirty="0">
                <a:latin typeface="Cambria Math"/>
                <a:cs typeface="Cambria Math"/>
              </a:rPr>
              <a:t>1</a:t>
            </a:r>
            <a:r>
              <a:rPr sz="2400" baseline="-17094" dirty="0">
                <a:latin typeface="Cambria Math"/>
                <a:cs typeface="Cambria Math"/>
              </a:rPr>
              <a:t> </a:t>
            </a:r>
            <a:r>
              <a:rPr sz="2400" spc="-135" baseline="-1709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𝑜𝑟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100" dirty="0">
                <a:latin typeface="Cambria Math"/>
                <a:cs typeface="Cambria Math"/>
              </a:rPr>
              <a:t>𝐸</a:t>
            </a:r>
            <a:r>
              <a:rPr sz="2400" spc="44" baseline="-17094" dirty="0">
                <a:latin typeface="Cambria Math"/>
                <a:cs typeface="Cambria Math"/>
              </a:rPr>
              <a:t>2</a:t>
            </a:r>
            <a:r>
              <a:rPr sz="2400" baseline="-17094" dirty="0">
                <a:latin typeface="Cambria Math"/>
                <a:cs typeface="Cambria Math"/>
              </a:rPr>
              <a:t> </a:t>
            </a:r>
            <a:r>
              <a:rPr sz="2400" spc="-135" baseline="-1709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𝑜𝑟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00" dirty="0">
                <a:latin typeface="Cambria Math"/>
                <a:cs typeface="Cambria Math"/>
              </a:rPr>
              <a:t> 𝐸</a:t>
            </a:r>
            <a:r>
              <a:rPr sz="2400" spc="254" baseline="-17094" dirty="0">
                <a:latin typeface="Cambria Math"/>
                <a:cs typeface="Cambria Math"/>
              </a:rPr>
              <a:t>𝑛</a:t>
            </a:r>
            <a:r>
              <a:rPr sz="2400" baseline="-17094" dirty="0">
                <a:latin typeface="Cambria Math"/>
                <a:cs typeface="Cambria Math"/>
              </a:rPr>
              <a:t> </a:t>
            </a:r>
            <a:r>
              <a:rPr sz="2400" spc="-30" baseline="-17094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02251" y="6541854"/>
            <a:ext cx="229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Times New Roman"/>
                <a:cs typeface="Times New Roman"/>
              </a:rPr>
              <a:t>14</a:t>
            </a:fld>
            <a:endParaRPr sz="1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91F337-71B4-4C45-964B-671FA1F43D55}"/>
                  </a:ext>
                </a:extLst>
              </p:cNvPr>
              <p:cNvSpPr txBox="1"/>
              <p:nvPr/>
            </p:nvSpPr>
            <p:spPr>
              <a:xfrm>
                <a:off x="2089150" y="3731649"/>
                <a:ext cx="5376218" cy="956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91F337-71B4-4C45-964B-671FA1F4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150" y="3731649"/>
                <a:ext cx="5376218" cy="956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E2191B-D6BD-4D2D-BBD6-CA733B7414C9}"/>
                  </a:ext>
                </a:extLst>
              </p:cNvPr>
              <p:cNvSpPr txBox="1"/>
              <p:nvPr/>
            </p:nvSpPr>
            <p:spPr>
              <a:xfrm>
                <a:off x="2067378" y="5076703"/>
                <a:ext cx="411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event.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E2191B-D6BD-4D2D-BBD6-CA733B741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78" y="5076703"/>
                <a:ext cx="4114800" cy="461665"/>
              </a:xfrm>
              <a:prstGeom prst="rect">
                <a:avLst/>
              </a:prstGeom>
              <a:blipFill>
                <a:blip r:embed="rId3"/>
                <a:stretch>
                  <a:fillRect l="-2222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48" y="768603"/>
            <a:ext cx="6563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Prior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 and 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Posterior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 Probabilities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0589" y="6513068"/>
            <a:ext cx="166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37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25" y="2038603"/>
            <a:ext cx="6530140" cy="377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4860" indent="-342900">
              <a:lnSpc>
                <a:spcPts val="2014"/>
              </a:lnSpc>
              <a:spcBef>
                <a:spcPts val="100"/>
              </a:spcBef>
              <a:buClr>
                <a:srgbClr val="0F6FC6"/>
              </a:buClr>
              <a:buSzPct val="82352"/>
              <a:buFont typeface="Wingdings" panose="05000000000000000000" pitchFamily="2" charset="2"/>
              <a:buChar char="q"/>
              <a:tabLst>
                <a:tab pos="736600" algn="l"/>
                <a:tab pos="737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84860" indent="-342900">
              <a:lnSpc>
                <a:spcPts val="2014"/>
              </a:lnSpc>
              <a:spcBef>
                <a:spcPts val="100"/>
              </a:spcBef>
              <a:buClr>
                <a:srgbClr val="0F6FC6"/>
              </a:buClr>
              <a:buSzPct val="82352"/>
              <a:buFont typeface="Wingdings" panose="05000000000000000000" pitchFamily="2" charset="2"/>
              <a:buChar char="q"/>
              <a:tabLst>
                <a:tab pos="736600" algn="l"/>
                <a:tab pos="73723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4860" indent="-342900">
              <a:lnSpc>
                <a:spcPts val="2014"/>
              </a:lnSpc>
              <a:buClr>
                <a:srgbClr val="0F6FC6"/>
              </a:buClr>
              <a:buSzPct val="82352"/>
              <a:buFont typeface="Wingdings" panose="05000000000000000000" pitchFamily="2" charset="2"/>
              <a:buChar char="q"/>
              <a:tabLst>
                <a:tab pos="736600" algn="l"/>
                <a:tab pos="737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marR="67945" algn="just">
              <a:lnSpc>
                <a:spcPct val="78900"/>
              </a:lnSpc>
              <a:spcBef>
                <a:spcPts val="1395"/>
              </a:spcBef>
              <a:buClr>
                <a:srgbClr val="0BD0D9"/>
              </a:buClr>
              <a:buSzPct val="94736"/>
              <a:tabLst>
                <a:tab pos="41910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any information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  <a:r>
              <a:rPr sz="24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4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space,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get,</a:t>
            </a:r>
          </a:p>
          <a:p>
            <a:pPr marL="76200" marR="67945" algn="just">
              <a:lnSpc>
                <a:spcPct val="78900"/>
              </a:lnSpc>
              <a:spcBef>
                <a:spcPts val="1395"/>
              </a:spcBef>
              <a:buClr>
                <a:srgbClr val="0BD0D9"/>
              </a:buClr>
              <a:buSzPct val="94736"/>
              <a:tabLst>
                <a:tab pos="419100" algn="l"/>
              </a:tabLst>
            </a:pPr>
            <a:r>
              <a:rPr lang="es-E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P(Y=Rain)</a:t>
            </a:r>
            <a:r>
              <a:rPr lang="es-E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0.5; P(Y=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(Prior)</a:t>
            </a:r>
          </a:p>
          <a:p>
            <a:pPr marL="76200" marR="67945" algn="just">
              <a:lnSpc>
                <a:spcPct val="78900"/>
              </a:lnSpc>
              <a:spcBef>
                <a:spcPts val="1395"/>
              </a:spcBef>
              <a:buClr>
                <a:srgbClr val="0BD0D9"/>
              </a:buClr>
              <a:buSzPct val="94736"/>
              <a:tabLst>
                <a:tab pos="4191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Now, P(X = x1/ Y=Rain) = 2/5 =0.4 (Posterior)</a:t>
            </a:r>
          </a:p>
          <a:p>
            <a:pPr marL="419100" marR="67945" indent="-342900" algn="just">
              <a:lnSpc>
                <a:spcPct val="78900"/>
              </a:lnSpc>
              <a:spcBef>
                <a:spcPts val="1395"/>
              </a:spcBef>
              <a:buClr>
                <a:srgbClr val="0BD0D9"/>
              </a:buClr>
              <a:buSzPct val="94736"/>
              <a:buFont typeface="Segoe UI Symbol"/>
              <a:buChar char="⚫"/>
              <a:tabLst>
                <a:tab pos="41910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66035"/>
              </p:ext>
            </p:extLst>
          </p:nvPr>
        </p:nvGraphicFramePr>
        <p:xfrm>
          <a:off x="6672580" y="2198526"/>
          <a:ext cx="2658110" cy="3456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590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i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X</a:t>
                      </a:r>
                      <a:endParaRPr sz="1600" dirty="0">
                        <a:latin typeface="Constantia"/>
                        <a:cs typeface="Constantia"/>
                      </a:endParaRPr>
                    </a:p>
                  </a:txBody>
                  <a:tcPr marL="0" marR="0" marT="381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962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i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Y</a:t>
                      </a:r>
                      <a:endParaRPr sz="1600" dirty="0">
                        <a:latin typeface="Constantia"/>
                        <a:cs typeface="Constantia"/>
                      </a:endParaRPr>
                    </a:p>
                  </a:txBody>
                  <a:tcPr marL="0" marR="0" marT="3810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55">
                <a:tc>
                  <a:txBody>
                    <a:bodyPr/>
                    <a:lstStyle/>
                    <a:p>
                      <a:pPr marR="58547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-22" baseline="-14957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10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Rain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37">
                <a:tc>
                  <a:txBody>
                    <a:bodyPr/>
                    <a:lstStyle/>
                    <a:p>
                      <a:pPr marR="5829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7" baseline="-17094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950" baseline="-17094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10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Rain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9">
                <a:tc>
                  <a:txBody>
                    <a:bodyPr/>
                    <a:lstStyle/>
                    <a:p>
                      <a:pPr marR="5829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9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lang="en-US" sz="1950" spc="142" baseline="-17094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950" baseline="-17094" dirty="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9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Sunny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01">
                <a:tc>
                  <a:txBody>
                    <a:bodyPr/>
                    <a:lstStyle/>
                    <a:p>
                      <a:pPr marR="5829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9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lang="en-US" sz="1950" spc="142" baseline="-14957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950" baseline="-14957" dirty="0">
                        <a:latin typeface="Cambria Math"/>
                        <a:cs typeface="Cambria Math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10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Rain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marR="58293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7" baseline="-14957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950" baseline="-14957" dirty="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9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Sunny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65">
                <a:tc>
                  <a:txBody>
                    <a:bodyPr/>
                    <a:lstStyle/>
                    <a:p>
                      <a:pPr marR="5854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-22" baseline="-14957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 dirty="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10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Rain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97">
                <a:tc>
                  <a:txBody>
                    <a:bodyPr/>
                    <a:lstStyle/>
                    <a:p>
                      <a:pPr marR="5854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-22" baseline="-17094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950" baseline="-17094" dirty="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9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Sunny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829">
                <a:tc>
                  <a:txBody>
                    <a:bodyPr/>
                    <a:lstStyle/>
                    <a:p>
                      <a:pPr marR="5829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9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lang="en-US" sz="1950" spc="142" baseline="-17094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endParaRPr sz="1950" baseline="-17094" dirty="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991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Sunny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795">
                <a:tc>
                  <a:txBody>
                    <a:bodyPr/>
                    <a:lstStyle/>
                    <a:p>
                      <a:pPr marR="5829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7" baseline="-14957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950" baseline="-14957" dirty="0">
                        <a:latin typeface="Cambria Math"/>
                        <a:cs typeface="Cambria Math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99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Sunny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366">
                <a:tc>
                  <a:txBody>
                    <a:bodyPr/>
                    <a:lstStyle/>
                    <a:p>
                      <a:pPr marR="58293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950" spc="7" baseline="-14957" dirty="0">
                          <a:solidFill>
                            <a:srgbClr val="0B5ED7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950" baseline="-14957" dirty="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102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IN" sz="1800" i="1" dirty="0">
                          <a:solidFill>
                            <a:srgbClr val="0B5ED7"/>
                          </a:solidFill>
                          <a:latin typeface="Constantia"/>
                          <a:cs typeface="Constantia"/>
                        </a:rPr>
                        <a:t>Rain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48" y="775226"/>
            <a:ext cx="53028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Naïve</a:t>
            </a:r>
            <a:r>
              <a:rPr sz="40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US" sz="4000" spc="-15" dirty="0">
                <a:solidFill>
                  <a:srgbClr val="A50021"/>
                </a:solidFill>
                <a:latin typeface="Times New Roman"/>
                <a:cs typeface="Times New Roman"/>
              </a:rPr>
              <a:t>B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ayesian</a:t>
            </a:r>
            <a:r>
              <a:rPr sz="4000" spc="-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Classifier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288A1-9FBF-4D1D-AE6E-2BE30315E8CD}"/>
                  </a:ext>
                </a:extLst>
              </p:cNvPr>
              <p:cNvSpPr txBox="1"/>
              <p:nvPr/>
            </p:nvSpPr>
            <p:spPr>
              <a:xfrm>
                <a:off x="392248" y="1752600"/>
                <a:ext cx="8478702" cy="5294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0B0F0"/>
                  </a:buClr>
                  <a:buFontTx/>
                  <a:buChar char="◙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a training dataset D consists of n number of points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a D dimensional space where j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{1,2, 3,…..n}. </a:t>
                </a:r>
              </a:p>
              <a:p>
                <a:pPr marL="342900" indent="-342900">
                  <a:buClr>
                    <a:srgbClr val="00B0F0"/>
                  </a:buClr>
                  <a:buFontTx/>
                  <a:buChar char="◙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the class for each point, 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we considered there are k number of classes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Clr>
                    <a:srgbClr val="00B0F0"/>
                  </a:buClr>
                  <a:buFontTx/>
                  <a:buChar char="◙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final class of given attribute is selected which has highest probabilities.</a:t>
                </a:r>
              </a:p>
              <a:p>
                <a:pPr>
                  <a:buClr>
                    <a:srgbClr val="00B0F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3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3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3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𝒂𝒓𝒈</m:t>
                          </m:r>
                        </m:fName>
                        <m:e>
                          <m:func>
                            <m:funcPr>
                              <m:ctrlPr>
                                <a:rPr lang="en-IN" sz="3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𝒎𝒂𝒙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32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en-IN" sz="32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IN" sz="32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32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32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sz="3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rgbClr val="00B0F0"/>
                  </a:buClr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400" spc="4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spc="1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4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𝑦</a:t>
                </a:r>
                <a:r>
                  <a:rPr lang="en-US" sz="2400" spc="-217" baseline="-148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spc="-104" baseline="-148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sz="2400" i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X=x)</a:t>
                </a:r>
                <a:r>
                  <a:rPr lang="en-US" sz="2400" i="1" spc="3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sz="2400" i="1" spc="3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spc="1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𝑦</a:t>
                </a:r>
                <a:r>
                  <a:rPr lang="en-US" sz="2400" spc="89" baseline="-148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165" baseline="-148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sz="2400" i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X=x)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spc="3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400" spc="3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en-US" sz="2400" spc="3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</a:t>
                </a:r>
                <a:r>
                  <a:rPr lang="en-US" sz="2400" spc="3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en-US" sz="2400" spc="3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4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𝑦</a:t>
                </a:r>
                <a:r>
                  <a:rPr lang="en-US" sz="2400" spc="-217" baseline="-148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spc="-112" baseline="-148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400" spc="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</a:t>
                </a:r>
                <a:r>
                  <a:rPr lang="en-US" sz="2400" spc="3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stronger </a:t>
                </a:r>
                <a:r>
                  <a:rPr lang="en-US" sz="2400" spc="-49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</a:t>
                </a:r>
                <a:r>
                  <a:rPr lang="en-US" sz="2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𝑦</a:t>
                </a:r>
                <a:r>
                  <a:rPr lang="en-US" sz="2400" spc="89" baseline="-148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412" baseline="-148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2400" spc="-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instance</a:t>
                </a:r>
                <a:r>
                  <a:rPr lang="en-US" sz="2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i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7665" marR="17780" indent="-342900">
                  <a:lnSpc>
                    <a:spcPct val="108000"/>
                  </a:lnSpc>
                  <a:spcBef>
                    <a:spcPts val="1705"/>
                  </a:spcBef>
                  <a:buClr>
                    <a:srgbClr val="0BD0D9"/>
                  </a:buClr>
                  <a:buSzPct val="95000"/>
                  <a:buFont typeface="Wingdings" panose="05000000000000000000" pitchFamily="2" charset="2"/>
                  <a:buChar char="§"/>
                  <a:tabLst>
                    <a:tab pos="320040" algn="l"/>
                    <a:tab pos="320675" algn="l"/>
                  </a:tabLst>
                </a:pP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400" spc="-9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strongest</a:t>
                </a:r>
                <a:r>
                  <a:rPr lang="en-US" sz="2400" spc="-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4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𝑦</a:t>
                </a:r>
                <a:r>
                  <a:rPr lang="en-US" sz="2400" spc="-104" baseline="-1481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  <a:r>
                  <a:rPr lang="en-US" sz="2400" spc="-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400" spc="-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</a:t>
                </a:r>
                <a:r>
                  <a:rPr lang="en-US" sz="2400" spc="-4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2400" spc="-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instance</a:t>
                </a:r>
                <a:r>
                  <a:rPr lang="en-US" sz="2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i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rgbClr val="00B0F0"/>
                  </a:buClr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rgbClr val="00B0F0"/>
                  </a:buClr>
                  <a:buFontTx/>
                  <a:buChar char="◙"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288A1-9FBF-4D1D-AE6E-2BE30315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" y="1752600"/>
                <a:ext cx="8478702" cy="5294078"/>
              </a:xfrm>
              <a:prstGeom prst="rect">
                <a:avLst/>
              </a:prstGeom>
              <a:blipFill>
                <a:blip r:embed="rId2"/>
                <a:stretch>
                  <a:fillRect l="-935" t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234" y="1006082"/>
            <a:ext cx="53028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Naïve</a:t>
            </a:r>
            <a:r>
              <a:rPr sz="40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B</a:t>
            </a:r>
            <a:r>
              <a:rPr sz="4000" spc="-5" dirty="0" err="1">
                <a:solidFill>
                  <a:srgbClr val="A50021"/>
                </a:solidFill>
                <a:latin typeface="Times New Roman"/>
                <a:cs typeface="Times New Roman"/>
              </a:rPr>
              <a:t>ayesian</a:t>
            </a:r>
            <a:r>
              <a:rPr sz="4000" spc="-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Classifier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7600665" y="6797675"/>
            <a:ext cx="1007253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551234" y="2186241"/>
                <a:ext cx="8624516" cy="3223959"/>
              </a:xfrm>
              <a:prstGeom prst="rect">
                <a:avLst/>
              </a:prstGeom>
            </p:spPr>
            <p:txBody>
              <a:bodyPr vert="horz" wrap="square" lIns="0" tIns="182880" rIns="0" bIns="0" rtlCol="0">
                <a:spAutoFit/>
              </a:bodyPr>
              <a:lstStyle/>
              <a:p>
                <a:pPr marL="127635">
                  <a:lnSpc>
                    <a:spcPct val="100000"/>
                  </a:lnSpc>
                  <a:spcBef>
                    <a:spcPts val="1440"/>
                  </a:spcBef>
                </a:pPr>
                <a:r>
                  <a:rPr lang="en-IN" sz="2400" b="1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b="1" spc="-1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lgorithm</a:t>
                </a:r>
                <a:r>
                  <a:rPr lang="en-IN" sz="2400" b="1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spc="-2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Naïve</a:t>
                </a:r>
                <a:r>
                  <a:rPr lang="en-IN" sz="2400" b="1" spc="-5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spc="-1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2400" b="1" spc="-15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ayesian</a:t>
                </a:r>
                <a:r>
                  <a:rPr lang="en-IN" sz="2400" b="1" spc="-4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</a:t>
                </a:r>
                <a:endParaRPr lang="en-I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1210"/>
                  </a:spcBef>
                  <a:tabLst>
                    <a:tab pos="1041400" algn="l"/>
                  </a:tabLst>
                </a:pPr>
                <a:r>
                  <a:rPr lang="en-IN" sz="2400" b="1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</a:t>
                </a:r>
                <a:r>
                  <a:rPr lang="en-IN" sz="2400" spc="-1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IN" sz="2400" spc="37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spc="35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en-IN" sz="2400" spc="36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i="1" spc="1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mutually</a:t>
                </a:r>
                <a:r>
                  <a:rPr lang="en-IN" sz="2400" spc="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exclusive</a:t>
                </a:r>
                <a:r>
                  <a:rPr lang="en-IN" sz="2400" spc="36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IN" sz="2400" spc="40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exhaustive</a:t>
                </a:r>
                <a:r>
                  <a:rPr lang="en-IN" sz="2400" spc="35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classes</a:t>
                </a:r>
                <a:r>
                  <a:rPr lang="en-IN" sz="2400" spc="36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sz="2400" i="1" spc="42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IN" sz="2400" spc="-9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𝑐</a:t>
                </a:r>
                <a:r>
                  <a:rPr lang="en-IN" sz="2400" spc="165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spc="-9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𝑐</a:t>
                </a:r>
                <a:r>
                  <a:rPr lang="en-IN" sz="2400" spc="165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spc="-9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IN" sz="2400" spc="-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sz="2400" spc="-9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sz="2400" spc="-9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spc="-9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𝑐</a:t>
                </a:r>
                <a:r>
                  <a:rPr lang="en-IN" sz="2400" spc="187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𝑘</a:t>
                </a:r>
                <a:r>
                  <a:rPr lang="en-IN" sz="2400" spc="-4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}.</a:t>
                </a:r>
                <a:endParaRPr lang="en-IN" sz="2400" spc="-4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1210"/>
                  </a:spcBef>
                  <a:tabLst>
                    <a:tab pos="1041400" algn="l"/>
                  </a:tabLst>
                </a:pPr>
                <a:r>
                  <a:rPr lang="en-IN" sz="2400" spc="-2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IN" sz="2400" spc="-3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IN" sz="2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spc="-4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400" spc="-7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ior</a:t>
                </a:r>
                <a:r>
                  <a:rPr lang="en-IN" sz="2400" spc="-9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2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bab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ities</a:t>
                </a:r>
                <a:r>
                  <a:rPr lang="en-IN" sz="2400" spc="-4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</a:t>
                </a:r>
                <a:r>
                  <a:rPr lang="en-IN" sz="2400" i="1" spc="7" baseline="-13888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400" i="1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P(C</a:t>
                </a:r>
                <a:r>
                  <a:rPr lang="en-IN" sz="2400" i="1" spc="-7" baseline="-13888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i="1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IN" sz="2400" i="1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 P(C</a:t>
                </a:r>
                <a:r>
                  <a:rPr lang="en-IN" sz="2400" i="1" spc="-7" baseline="-13888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i="1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0800">
                  <a:lnSpc>
                    <a:spcPct val="100000"/>
                  </a:lnSpc>
                  <a:spcBef>
                    <a:spcPts val="1210"/>
                  </a:spcBef>
                  <a:tabLst>
                    <a:tab pos="1041400" algn="l"/>
                  </a:tabLst>
                </a:pPr>
                <a:endParaRPr lang="en-I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 marR="43180">
                  <a:lnSpc>
                    <a:spcPct val="102200"/>
                  </a:lnSpc>
                  <a:tabLst>
                    <a:tab pos="2967355" algn="l"/>
                  </a:tabLst>
                </a:pP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i="1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</a:t>
                </a:r>
                <a:r>
                  <a:rPr lang="en-IN" sz="2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2400" spc="-4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i="1" spc="2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…</m:t>
                        </m:r>
                        <m:sSub>
                          <m:sSubPr>
                            <m:ctrlPr>
                              <a:rPr lang="ar-A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ar-AE" sz="2400" spc="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2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IN" sz="2400" spc="-4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IN" sz="2400" spc="-7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spc="-5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sz="2400" spc="-1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400" spc="-4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spc="-3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400" spc="-4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IN" sz="2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spc="-4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 </a:t>
                </a:r>
                <a:r>
                  <a:rPr lang="en-IN" sz="2400" spc="-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</a:t>
                </a:r>
                <a:r>
                  <a:rPr lang="en-IN" sz="2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r-AE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400" spc="-15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400" spc="367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2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IN" sz="2400" spc="30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400" spc="2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r-AE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400" spc="15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spc="367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1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IN" sz="2400" spc="22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spc="1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,…..,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r-AE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400" spc="67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</a:t>
                </a:r>
                <a:r>
                  <a:rPr lang="en-IN" sz="2400" spc="397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2400" spc="-1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45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en-IN" sz="2400" spc="67" baseline="-1495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</a:t>
                </a:r>
                <a:endParaRPr lang="en-IN" sz="2400" baseline="-1495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4" y="2186241"/>
                <a:ext cx="8624516" cy="3223959"/>
              </a:xfrm>
              <a:prstGeom prst="rect">
                <a:avLst/>
              </a:prstGeom>
              <a:blipFill>
                <a:blip r:embed="rId2"/>
                <a:stretch>
                  <a:fillRect l="-1555" r="-1413" b="-47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EE02CF-48B3-4FDA-93F7-0F472041E930}"/>
                  </a:ext>
                </a:extLst>
              </p:cNvPr>
              <p:cNvSpPr txBox="1"/>
              <p:nvPr/>
            </p:nvSpPr>
            <p:spPr>
              <a:xfrm>
                <a:off x="2780991" y="2667000"/>
                <a:ext cx="3797916" cy="859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EE02CF-48B3-4FDA-93F7-0F472041E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991" y="2667000"/>
                <a:ext cx="3797916" cy="859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247E82-CDDD-4874-AADC-244A23C1B89E}"/>
                  </a:ext>
                </a:extLst>
              </p:cNvPr>
              <p:cNvSpPr txBox="1"/>
              <p:nvPr/>
            </p:nvSpPr>
            <p:spPr>
              <a:xfrm>
                <a:off x="2780991" y="3729335"/>
                <a:ext cx="37979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 …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247E82-CDDD-4874-AADC-244A23C1B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991" y="3729335"/>
                <a:ext cx="3797916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9">
            <a:extLst>
              <a:ext uri="{FF2B5EF4-FFF2-40B4-BE49-F238E27FC236}">
                <a16:creationId xmlns:a16="http://schemas.microsoft.com/office/drawing/2014/main" id="{FEFD7EBB-D4A9-42BE-972A-5C910480EBDA}"/>
              </a:ext>
            </a:extLst>
          </p:cNvPr>
          <p:cNvSpPr txBox="1"/>
          <p:nvPr/>
        </p:nvSpPr>
        <p:spPr>
          <a:xfrm>
            <a:off x="694774" y="4572093"/>
            <a:ext cx="8023776" cy="1334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algn="just">
              <a:lnSpc>
                <a:spcPct val="100000"/>
              </a:lnSpc>
              <a:spcBef>
                <a:spcPts val="2160"/>
              </a:spcBef>
              <a:tabLst>
                <a:tab pos="1375410" algn="l"/>
              </a:tabLst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𝐶</a:t>
            </a:r>
            <a:r>
              <a:rPr sz="2400" spc="-22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sz="2400" spc="375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marR="43180" algn="just">
              <a:lnSpc>
                <a:spcPct val="78900"/>
              </a:lnSpc>
              <a:spcBef>
                <a:spcPts val="5"/>
              </a:spcBef>
            </a:pP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sz="2400" spc="-15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𝒑</a:t>
            </a:r>
            <a:r>
              <a:rPr sz="2400" spc="-7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𝒊</a:t>
            </a:r>
            <a:r>
              <a:rPr sz="2400" spc="322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𝟏,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</a:t>
            </a:r>
            <a:r>
              <a:rPr sz="24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476D6-FEF7-4878-AABF-5EF625EA2CE8}"/>
              </a:ext>
            </a:extLst>
          </p:cNvPr>
          <p:cNvSpPr txBox="1"/>
          <p:nvPr/>
        </p:nvSpPr>
        <p:spPr>
          <a:xfrm>
            <a:off x="589620" y="1618416"/>
            <a:ext cx="85099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tabLst>
                <a:tab pos="748665" algn="l"/>
                <a:tab pos="1916430" algn="l"/>
              </a:tabLst>
            </a:pP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𝑐</a:t>
            </a:r>
            <a:r>
              <a:rPr lang="en-US" sz="2400" spc="30" baseline="-1495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30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0800">
              <a:lnSpc>
                <a:spcPct val="100000"/>
              </a:lnSpc>
              <a:tabLst>
                <a:tab pos="748665" algn="l"/>
                <a:tab pos="1916430" algn="l"/>
              </a:tabLst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1,2,…..,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01C096D3-90A7-40A4-8AB2-8305695F6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398" y="877241"/>
            <a:ext cx="83273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sz="4000" spc="-1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000" spc="-5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ayesian</a:t>
            </a:r>
            <a:r>
              <a:rPr sz="4000" spc="-1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Algorithm continue)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8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550" y="928829"/>
            <a:ext cx="53028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sz="4000" spc="-1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sz="4000" spc="-1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7550" y="2057400"/>
            <a:ext cx="8234680" cy="313675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one,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1360" lvl="1" indent="-343535">
              <a:lnSpc>
                <a:spcPct val="100000"/>
              </a:lnSpc>
              <a:spcBef>
                <a:spcPts val="1585"/>
              </a:spcBef>
              <a:buClr>
                <a:srgbClr val="0F6FC6"/>
              </a:buClr>
              <a:buSzPct val="85000"/>
              <a:buFont typeface="Segoe UI Symbol"/>
              <a:buChar char="⚫"/>
              <a:tabLst>
                <a:tab pos="720725" algn="l"/>
                <a:tab pos="721360" algn="l"/>
              </a:tabLst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>
                <a:srgbClr val="0F6FC6"/>
              </a:buClr>
              <a:buFont typeface="Segoe UI Symbol"/>
              <a:buChar char="⚫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1360" lvl="1" indent="-343535">
              <a:lnSpc>
                <a:spcPct val="100000"/>
              </a:lnSpc>
              <a:buClr>
                <a:srgbClr val="0F6FC6"/>
              </a:buClr>
              <a:buSzPct val="85000"/>
              <a:buFont typeface="Segoe UI Symbol"/>
              <a:buChar char="⚫"/>
              <a:tabLst>
                <a:tab pos="720725" algn="l"/>
                <a:tab pos="72136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750" y="1000743"/>
            <a:ext cx="4381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" dirty="0">
                <a:solidFill>
                  <a:srgbClr val="A50021"/>
                </a:solidFill>
                <a:latin typeface="Times New Roman"/>
                <a:cs typeface="Times New Roman"/>
              </a:rPr>
              <a:t>Toda</a:t>
            </a:r>
            <a:r>
              <a:rPr lang="en-US" sz="4000" spc="-75" dirty="0">
                <a:solidFill>
                  <a:srgbClr val="A50021"/>
                </a:solidFill>
                <a:latin typeface="Times New Roman"/>
                <a:cs typeface="Times New Roman"/>
              </a:rPr>
              <a:t>y’s discussion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95195A3-50AE-4F6B-A79A-6EB425B9BB66}"/>
              </a:ext>
            </a:extLst>
          </p:cNvPr>
          <p:cNvSpPr txBox="1"/>
          <p:nvPr/>
        </p:nvSpPr>
        <p:spPr>
          <a:xfrm>
            <a:off x="8352579" y="6553200"/>
            <a:ext cx="594571" cy="163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r">
              <a:lnSpc>
                <a:spcPts val="124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B9DA7-76B6-47AB-BD05-BACFBE58EF7A}"/>
              </a:ext>
            </a:extLst>
          </p:cNvPr>
          <p:cNvSpPr txBox="1"/>
          <p:nvPr/>
        </p:nvSpPr>
        <p:spPr>
          <a:xfrm>
            <a:off x="779780" y="1752600"/>
            <a:ext cx="81534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400" spc="-2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1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Classification?</a:t>
            </a:r>
            <a:endParaRPr lang="en-US" sz="2400" spc="-5" dirty="0">
              <a:solidFill>
                <a:srgbClr val="A50021"/>
              </a:solidFill>
              <a:latin typeface="Times New Roman"/>
              <a:cs typeface="Times New Roman"/>
            </a:endParaRP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Classification</a:t>
            </a:r>
            <a:r>
              <a:rPr lang="en-IN" sz="2400" spc="-4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>
                <a:solidFill>
                  <a:srgbClr val="A50021"/>
                </a:solidFill>
                <a:latin typeface="Times New Roman"/>
                <a:cs typeface="Times New Roman"/>
              </a:rPr>
              <a:t>Problem</a:t>
            </a:r>
            <a:endParaRPr lang="en-US" sz="2400" spc="-5" dirty="0">
              <a:solidFill>
                <a:srgbClr val="A50021"/>
              </a:solidFill>
              <a:latin typeface="Times New Roman"/>
              <a:cs typeface="Times New Roman"/>
            </a:endParaRP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IN" sz="2400" spc="-7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marL="914400" lvl="1" indent="-45720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A50021"/>
                </a:solidFill>
                <a:latin typeface="Times New Roman"/>
                <a:cs typeface="Times New Roman"/>
              </a:rPr>
              <a:t>Supervised</a:t>
            </a:r>
          </a:p>
          <a:p>
            <a:pPr marL="914400" lvl="1" indent="-45720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A50021"/>
                </a:solidFill>
                <a:latin typeface="Times New Roman"/>
                <a:cs typeface="Times New Roman"/>
              </a:rPr>
              <a:t>Unsupervised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Classification</a:t>
            </a:r>
            <a:r>
              <a:rPr lang="en-IN" sz="2400" spc="-7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IN" sz="2400" spc="-35" dirty="0">
                <a:solidFill>
                  <a:srgbClr val="A50021"/>
                </a:solidFill>
                <a:latin typeface="Times New Roman"/>
                <a:cs typeface="Times New Roman"/>
              </a:rPr>
              <a:t>Techniques</a:t>
            </a:r>
            <a:endParaRPr lang="en-US" sz="2400" spc="-5" dirty="0">
              <a:solidFill>
                <a:srgbClr val="A50021"/>
              </a:solidFill>
              <a:latin typeface="Times New Roman"/>
              <a:cs typeface="Times New Roman"/>
            </a:endParaRP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A50021"/>
                </a:solidFill>
                <a:latin typeface="Times New Roman"/>
                <a:cs typeface="Times New Roman"/>
              </a:rPr>
              <a:t>Naïve</a:t>
            </a:r>
            <a:r>
              <a:rPr lang="en-IN" sz="2400" spc="-15" dirty="0">
                <a:solidFill>
                  <a:srgbClr val="A50021"/>
                </a:solidFill>
                <a:latin typeface="Times New Roman"/>
                <a:cs typeface="Times New Roman"/>
              </a:rPr>
              <a:t> B</a:t>
            </a:r>
            <a:r>
              <a:rPr lang="en-IN" sz="2400" spc="-5" dirty="0">
                <a:solidFill>
                  <a:srgbClr val="A50021"/>
                </a:solidFill>
                <a:latin typeface="Times New Roman"/>
                <a:cs typeface="Times New Roman"/>
              </a:rPr>
              <a:t>ayesian</a:t>
            </a:r>
            <a:r>
              <a:rPr lang="en-IN" sz="2400" spc="-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IN" sz="24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Classifier</a:t>
            </a:r>
            <a:endParaRPr lang="en-US" sz="2400" spc="-5" dirty="0">
              <a:solidFill>
                <a:srgbClr val="A50021"/>
              </a:solidFill>
              <a:latin typeface="Times New Roman"/>
              <a:cs typeface="Times New Roman"/>
            </a:endParaRPr>
          </a:p>
          <a:p>
            <a:pPr marL="800100" lvl="1" indent="-34290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000" spc="-5" dirty="0">
                <a:solidFill>
                  <a:srgbClr val="A50021"/>
                </a:solidFill>
                <a:latin typeface="Times New Roman"/>
                <a:cs typeface="Times New Roman"/>
              </a:rPr>
              <a:t>Gaussian Naïve</a:t>
            </a:r>
            <a:r>
              <a:rPr lang="en-US" sz="20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A50021"/>
                </a:solidFill>
                <a:latin typeface="Times New Roman"/>
                <a:cs typeface="Times New Roman"/>
              </a:rPr>
              <a:t>Bayesian</a:t>
            </a:r>
            <a:r>
              <a:rPr lang="en-US" sz="2000" spc="-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Classifier</a:t>
            </a:r>
          </a:p>
          <a:p>
            <a:pPr marL="800100" lvl="1" indent="-34290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IN" sz="2000" spc="5" dirty="0">
                <a:solidFill>
                  <a:srgbClr val="A50021"/>
                </a:solidFill>
                <a:latin typeface="Times New Roman"/>
                <a:cs typeface="Times New Roman"/>
              </a:rPr>
              <a:t>M-</a:t>
            </a:r>
            <a:r>
              <a:rPr lang="en-IN" sz="2000" spc="-5" dirty="0">
                <a:solidFill>
                  <a:srgbClr val="A50021"/>
                </a:solidFill>
                <a:latin typeface="Times New Roman"/>
                <a:cs typeface="Times New Roman"/>
              </a:rPr>
              <a:t>e</a:t>
            </a:r>
            <a:r>
              <a:rPr lang="en-IN" sz="2000" spc="5" dirty="0">
                <a:solidFill>
                  <a:srgbClr val="A50021"/>
                </a:solidFill>
                <a:latin typeface="Times New Roman"/>
                <a:cs typeface="Times New Roman"/>
              </a:rPr>
              <a:t>s</a:t>
            </a:r>
            <a:r>
              <a:rPr lang="en-IN" sz="2000" dirty="0">
                <a:solidFill>
                  <a:srgbClr val="A50021"/>
                </a:solidFill>
                <a:latin typeface="Times New Roman"/>
                <a:cs typeface="Times New Roman"/>
              </a:rPr>
              <a:t>tim</a:t>
            </a:r>
            <a:r>
              <a:rPr lang="en-IN" sz="2000" spc="-5" dirty="0">
                <a:solidFill>
                  <a:srgbClr val="A50021"/>
                </a:solidFill>
                <a:latin typeface="Times New Roman"/>
                <a:cs typeface="Times New Roman"/>
              </a:rPr>
              <a:t>a</a:t>
            </a:r>
            <a:r>
              <a:rPr lang="en-IN" sz="2000" dirty="0">
                <a:solidFill>
                  <a:srgbClr val="A50021"/>
                </a:solidFill>
                <a:latin typeface="Times New Roman"/>
                <a:cs typeface="Times New Roman"/>
              </a:rPr>
              <a:t>te</a:t>
            </a:r>
            <a:r>
              <a:rPr lang="en-IN" sz="2000" spc="-22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rgbClr val="A50021"/>
                </a:solidFill>
                <a:latin typeface="Times New Roman"/>
                <a:cs typeface="Times New Roman"/>
              </a:rPr>
              <a:t>A</a:t>
            </a:r>
            <a:r>
              <a:rPr lang="en-IN" sz="2000" dirty="0">
                <a:solidFill>
                  <a:srgbClr val="A50021"/>
                </a:solidFill>
                <a:latin typeface="Times New Roman"/>
                <a:cs typeface="Times New Roman"/>
              </a:rPr>
              <a:t>pp</a:t>
            </a:r>
            <a:r>
              <a:rPr lang="en-IN" sz="2000" spc="5" dirty="0">
                <a:solidFill>
                  <a:srgbClr val="A50021"/>
                </a:solidFill>
                <a:latin typeface="Times New Roman"/>
                <a:cs typeface="Times New Roman"/>
              </a:rPr>
              <a:t>r</a:t>
            </a:r>
            <a:r>
              <a:rPr lang="en-IN" sz="2000" dirty="0">
                <a:solidFill>
                  <a:srgbClr val="A50021"/>
                </a:solidFill>
                <a:latin typeface="Times New Roman"/>
                <a:cs typeface="Times New Roman"/>
              </a:rPr>
              <a:t>o</a:t>
            </a:r>
            <a:r>
              <a:rPr lang="en-IN" sz="2000" spc="-5" dirty="0">
                <a:solidFill>
                  <a:srgbClr val="A50021"/>
                </a:solidFill>
                <a:latin typeface="Times New Roman"/>
                <a:cs typeface="Times New Roman"/>
              </a:rPr>
              <a:t>ac</a:t>
            </a:r>
            <a:r>
              <a:rPr lang="en-IN" sz="2000" dirty="0">
                <a:solidFill>
                  <a:srgbClr val="A50021"/>
                </a:solidFill>
                <a:latin typeface="Times New Roman"/>
                <a:cs typeface="Times New Roman"/>
              </a:rPr>
              <a:t>h</a:t>
            </a:r>
          </a:p>
          <a:p>
            <a:pPr marL="285750" indent="-285750">
              <a:spcBef>
                <a:spcPts val="125"/>
              </a:spcBef>
              <a:spcAft>
                <a:spcPts val="125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A50021"/>
                </a:solidFill>
                <a:latin typeface="Times New Roman"/>
                <a:cs typeface="Times New Roman"/>
              </a:rPr>
              <a:t>Accuracy Estimation</a:t>
            </a:r>
            <a:endParaRPr lang="en-US" spc="-5" dirty="0">
              <a:solidFill>
                <a:srgbClr val="A5002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550" y="1017543"/>
            <a:ext cx="53028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Naïve</a:t>
            </a:r>
            <a:r>
              <a:rPr sz="40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B</a:t>
            </a:r>
            <a:r>
              <a:rPr sz="4000" spc="-5" dirty="0" err="1">
                <a:solidFill>
                  <a:srgbClr val="A50021"/>
                </a:solidFill>
                <a:latin typeface="Times New Roman"/>
                <a:cs typeface="Times New Roman"/>
              </a:rPr>
              <a:t>ayesian</a:t>
            </a:r>
            <a:r>
              <a:rPr sz="4000" spc="-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Classifier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17550" y="1642872"/>
                <a:ext cx="8555673" cy="5757795"/>
              </a:xfrm>
              <a:prstGeom prst="rect">
                <a:avLst/>
              </a:prstGeom>
            </p:spPr>
            <p:txBody>
              <a:bodyPr vert="horz" wrap="square" lIns="0" tIns="131445" rIns="0" bIns="0" rtlCol="0">
                <a:spAutoFit/>
              </a:bodyPr>
              <a:lstStyle/>
              <a:p>
                <a:pPr marL="12700">
                  <a:spcBef>
                    <a:spcPts val="1035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to overcome the limitations in Naïve Bayesian Classification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1035"/>
                  </a:spcBef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Estimating the posterior probabilities for continuous attributes.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1035"/>
                  </a:spcBef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discretize each continuous attributes and then replace the continuous  values with its corresponding discrete intervals.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1035"/>
                  </a:spcBef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Gaussian  distribution is usually chosen to represent the posterior probabilities for continuous  attributes. A general form of Gaussian distribution will look like,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1035"/>
                  </a:spcBef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035"/>
                  </a:spcBef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ⅈ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d>
                          <m:d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ⅈ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Where,</a:t>
                </a:r>
                <a:endParaRPr lang="en-IN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 mean of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values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endParaRPr lang="en-IN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can be estimated from the calculation of variance of such training records.</a:t>
                </a:r>
                <a:endParaRPr lang="en-IN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1035"/>
                  </a:spcBef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35"/>
                  </a:spcBef>
                </a:pP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1642872"/>
                <a:ext cx="8555673" cy="5757795"/>
              </a:xfrm>
              <a:prstGeom prst="rect">
                <a:avLst/>
              </a:prstGeom>
              <a:blipFill>
                <a:blip r:embed="rId2"/>
                <a:stretch>
                  <a:fillRect l="-1711" r="-22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115" y="900378"/>
            <a:ext cx="74606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Gaussian 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Naïve</a:t>
            </a:r>
            <a:r>
              <a:rPr sz="40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B</a:t>
            </a:r>
            <a:r>
              <a:rPr sz="4000" spc="-5" dirty="0" err="1">
                <a:solidFill>
                  <a:srgbClr val="A50021"/>
                </a:solidFill>
                <a:latin typeface="Times New Roman"/>
                <a:cs typeface="Times New Roman"/>
              </a:rPr>
              <a:t>ayesian</a:t>
            </a:r>
            <a:r>
              <a:rPr sz="4000" spc="-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Classifier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2115" y="1828800"/>
            <a:ext cx="8215670" cy="350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M-estimate</a:t>
            </a:r>
            <a:r>
              <a:rPr sz="24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20" indent="-342900">
              <a:lnSpc>
                <a:spcPct val="100000"/>
              </a:lnSpc>
              <a:buClr>
                <a:srgbClr val="0BD0D9"/>
              </a:buClr>
              <a:buSzPct val="95000"/>
              <a:buFont typeface="Segoe UI Symbol"/>
              <a:buChar char="⚫"/>
              <a:tabLst>
                <a:tab pos="354965" algn="l"/>
                <a:tab pos="355600" algn="l"/>
                <a:tab pos="909955" algn="l"/>
                <a:tab pos="2538730" algn="l"/>
                <a:tab pos="2844165" algn="l"/>
                <a:tab pos="3194685" algn="l"/>
                <a:tab pos="3790315" algn="l"/>
                <a:tab pos="4415155" algn="l"/>
                <a:tab pos="4902835" algn="l"/>
                <a:tab pos="6026150" algn="l"/>
                <a:tab pos="7085965" algn="l"/>
                <a:tab pos="7442834" algn="l"/>
                <a:tab pos="818705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	M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	deal	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	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	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ï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 Classifier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marR="11430" lvl="1" indent="-342900">
              <a:lnSpc>
                <a:spcPct val="101099"/>
              </a:lnSpc>
              <a:spcBef>
                <a:spcPts val="1595"/>
              </a:spcBef>
              <a:buClr>
                <a:srgbClr val="0F6FC6"/>
              </a:buClr>
              <a:buSzPct val="83333"/>
              <a:buFont typeface="Segoe UI Symbol"/>
              <a:buChar char="⚫"/>
              <a:tabLst>
                <a:tab pos="720725" algn="l"/>
                <a:tab pos="72136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zero,</a:t>
            </a:r>
            <a:r>
              <a:rPr sz="20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20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 </a:t>
            </a:r>
            <a:r>
              <a:rPr sz="20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marR="5080" lvl="1" indent="-342900">
              <a:lnSpc>
                <a:spcPct val="101099"/>
              </a:lnSpc>
              <a:spcBef>
                <a:spcPts val="1535"/>
              </a:spcBef>
              <a:buClr>
                <a:srgbClr val="0F6FC6"/>
              </a:buClr>
              <a:buSzPct val="83333"/>
              <a:buFont typeface="Segoe UI Symbol"/>
              <a:buChar char="⚫"/>
              <a:tabLst>
                <a:tab pos="720725" algn="l"/>
                <a:tab pos="72136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>
                <a:srgbClr val="0F6FC6"/>
              </a:buClr>
              <a:buFont typeface="Segoe UI Symbol"/>
              <a:buChar char="⚫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Clr>
                <a:srgbClr val="0BD0D9"/>
              </a:buClr>
              <a:buSzPct val="95000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M-estimate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48" y="787419"/>
            <a:ext cx="44443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" dirty="0">
                <a:solidFill>
                  <a:srgbClr val="A50021"/>
                </a:solidFill>
                <a:latin typeface="Times New Roman"/>
                <a:cs typeface="Times New Roman"/>
              </a:rPr>
              <a:t>M-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e</a:t>
            </a:r>
            <a:r>
              <a:rPr sz="4000" spc="5" dirty="0">
                <a:solidFill>
                  <a:srgbClr val="A50021"/>
                </a:solidFill>
                <a:latin typeface="Times New Roman"/>
                <a:cs typeface="Times New Roman"/>
              </a:rPr>
              <a:t>s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tim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a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te</a:t>
            </a:r>
            <a:r>
              <a:rPr sz="4000" spc="-22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A</a:t>
            </a:r>
            <a:r>
              <a:rPr sz="4000" dirty="0" err="1">
                <a:solidFill>
                  <a:srgbClr val="A50021"/>
                </a:solidFill>
                <a:latin typeface="Times New Roman"/>
                <a:cs typeface="Times New Roman"/>
              </a:rPr>
              <a:t>pp</a:t>
            </a:r>
            <a:r>
              <a:rPr sz="4000" spc="5" dirty="0" err="1">
                <a:solidFill>
                  <a:srgbClr val="A50021"/>
                </a:solidFill>
                <a:latin typeface="Times New Roman"/>
                <a:cs typeface="Times New Roman"/>
              </a:rPr>
              <a:t>r</a:t>
            </a:r>
            <a:r>
              <a:rPr sz="4000" dirty="0" err="1">
                <a:solidFill>
                  <a:srgbClr val="A50021"/>
                </a:solidFill>
                <a:latin typeface="Times New Roman"/>
                <a:cs typeface="Times New Roman"/>
              </a:rPr>
              <a:t>o</a:t>
            </a:r>
            <a:r>
              <a:rPr sz="4000" spc="-5" dirty="0" err="1">
                <a:solidFill>
                  <a:srgbClr val="A50021"/>
                </a:solidFill>
                <a:latin typeface="Times New Roman"/>
                <a:cs typeface="Times New Roman"/>
              </a:rPr>
              <a:t>ac</a:t>
            </a:r>
            <a:r>
              <a:rPr sz="4000" dirty="0" err="1">
                <a:solidFill>
                  <a:srgbClr val="A50021"/>
                </a:solidFill>
                <a:latin typeface="Times New Roman"/>
                <a:cs typeface="Times New Roman"/>
              </a:rPr>
              <a:t>h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"/>
              <p:cNvSpPr txBox="1"/>
              <p:nvPr/>
            </p:nvSpPr>
            <p:spPr>
              <a:xfrm>
                <a:off x="392248" y="1752600"/>
                <a:ext cx="8763635" cy="4414029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136525">
                  <a:spcBef>
                    <a:spcPts val="605"/>
                  </a:spcBef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This problem can be addressed by M-estimate approach.</a:t>
                </a:r>
              </a:p>
              <a:p>
                <a:pPr marL="136525">
                  <a:spcBef>
                    <a:spcPts val="605"/>
                  </a:spcBef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solve this problem, we add count 1 in each attribute. The number of count we add to each word is typically referred to with the m, is given as,</a:t>
                </a:r>
              </a:p>
              <a:p>
                <a:pPr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ar-A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𝑚𝑝</m:t>
                        </m:r>
                      </m:num>
                      <m:den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ar-A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</a:p>
              <a:p>
                <a:pPr marL="342900" lvl="0" indent="-342900">
                  <a:lnSpc>
                    <a:spcPct val="115000"/>
                  </a:lnSpc>
                  <a:buClr>
                    <a:srgbClr val="00B0F0"/>
                  </a:buClr>
                  <a:buFont typeface="Symbol" panose="05050102010706020507" pitchFamily="18" charset="2"/>
                  <a:buChar char="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is number of training example for which Class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2900" lvl="0" indent="-342900">
                  <a:lnSpc>
                    <a:spcPct val="115000"/>
                  </a:lnSpc>
                  <a:buClr>
                    <a:srgbClr val="00B0F0"/>
                  </a:buClr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ar-A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examples for which Class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2900" lvl="0" indent="-342900">
                  <a:lnSpc>
                    <a:spcPct val="115000"/>
                  </a:lnSpc>
                  <a:buClr>
                    <a:srgbClr val="00B0F0"/>
                  </a:buClr>
                  <a:buFont typeface="Symbol" panose="05050102010706020507" pitchFamily="18" charset="2"/>
                  <a:buChar char="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is a constant called equivalent constant size (equivalent sample size), </a:t>
                </a:r>
              </a:p>
              <a:p>
                <a:pPr marL="342900" lvl="0" indent="-342900">
                  <a:lnSpc>
                    <a:spcPct val="115000"/>
                  </a:lnSpc>
                  <a:buClr>
                    <a:srgbClr val="00B0F0"/>
                  </a:buClr>
                  <a:buFont typeface="Symbol" panose="05050102010706020507" pitchFamily="18" charset="2"/>
                  <a:buChar char="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is prior estimate of probability.</a:t>
                </a:r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9375">
                  <a:lnSpc>
                    <a:spcPct val="100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</a:t>
                </a:r>
              </a:p>
              <a:p>
                <a:pPr marL="74295" marR="982980" indent="-11430">
                  <a:lnSpc>
                    <a:spcPts val="2900"/>
                  </a:lnSpc>
                  <a:spcBef>
                    <a:spcPts val="110"/>
                  </a:spcBef>
                  <a:tabLst>
                    <a:tab pos="7221855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 = 0, that is, if there is no training data available, then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  so, this is a different value, in absence of sample value.</a:t>
                </a:r>
              </a:p>
            </p:txBody>
          </p:sp>
        </mc:Choice>
        <mc:Fallback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" y="1752600"/>
                <a:ext cx="8763635" cy="4414029"/>
              </a:xfrm>
              <a:prstGeom prst="rect">
                <a:avLst/>
              </a:prstGeom>
              <a:blipFill>
                <a:blip r:embed="rId2"/>
                <a:stretch>
                  <a:fillRect l="-1808" t="-138" r="-2364" b="-16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C384-2EBA-44D8-8E48-5D033041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  <a:spcAft>
                <a:spcPts val="200"/>
              </a:spcAft>
              <a:buClr>
                <a:srgbClr val="0BD0D9"/>
              </a:buClr>
              <a:buSzPct val="95000"/>
              <a:tabLst>
                <a:tab pos="286385" algn="l"/>
                <a:tab pos="287020" algn="l"/>
              </a:tabLst>
            </a:pPr>
            <a:r>
              <a:rPr lang="en-IN" sz="4400" spc="5" dirty="0">
                <a:solidFill>
                  <a:srgbClr val="A50021"/>
                </a:solidFill>
                <a:latin typeface="Times New Roman"/>
                <a:cs typeface="Times New Roman"/>
              </a:rPr>
              <a:t>Accuracy</a:t>
            </a:r>
            <a:r>
              <a:rPr lang="en-IN" sz="4400" b="1" spc="-5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4400" spc="5" dirty="0">
                <a:solidFill>
                  <a:srgbClr val="A50021"/>
                </a:solidFill>
                <a:latin typeface="Times New Roman"/>
                <a:cs typeface="Times New Roman"/>
              </a:rPr>
              <a:t>Estimation</a:t>
            </a:r>
            <a:r>
              <a:rPr lang="en-IN" sz="4400" b="1" spc="-5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9AC5-3CFB-4BE8-BF19-2BA6CC318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390" y="1845734"/>
                <a:ext cx="7721919" cy="4725661"/>
              </a:xfrm>
            </p:spPr>
            <p:txBody>
              <a:bodyPr>
                <a:noAutofit/>
              </a:bodyPr>
              <a:lstStyle/>
              <a:p>
                <a:pPr marL="287020" marR="231775" indent="-274320">
                  <a:lnSpc>
                    <a:spcPct val="100000"/>
                  </a:lnSpc>
                  <a:spcBef>
                    <a:spcPts val="100"/>
                  </a:spcBef>
                  <a:buClr>
                    <a:srgbClr val="0BD0D9"/>
                  </a:buClr>
                  <a:buSzPct val="95000"/>
                  <a:buFont typeface="Segoe UI Symbol"/>
                  <a:buChar char="⚫"/>
                  <a:tabLst>
                    <a:tab pos="286385" algn="l"/>
                    <a:tab pos="287020" algn="l"/>
                  </a:tabLst>
                </a:pP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</a:t>
                </a:r>
                <a:r>
                  <a:rPr lang="en-US" spc="-48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classifier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7020" marR="231775" indent="-274320">
                  <a:lnSpc>
                    <a:spcPct val="100000"/>
                  </a:lnSpc>
                  <a:spcBef>
                    <a:spcPts val="100"/>
                  </a:spcBef>
                  <a:buClr>
                    <a:srgbClr val="0BD0D9"/>
                  </a:buClr>
                  <a:buSzPct val="95000"/>
                  <a:buFont typeface="Segoe UI Symbol"/>
                  <a:buChar char="⚫"/>
                  <a:tabLst>
                    <a:tab pos="286385" algn="l"/>
                    <a:tab pos="287020" algn="l"/>
                  </a:tabLst>
                </a:pP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mainly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US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things 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classifier</a:t>
                </a:r>
              </a:p>
              <a:p>
                <a:pPr marL="1196848" marR="231775" lvl="4" indent="-342900">
                  <a:lnSpc>
                    <a:spcPct val="100000"/>
                  </a:lnSpc>
                  <a:spcBef>
                    <a:spcPts val="100"/>
                  </a:spcBef>
                  <a:buClr>
                    <a:srgbClr val="0BD0D9"/>
                  </a:buClr>
                  <a:buSzPct val="95000"/>
                  <a:buFont typeface="Wingdings" panose="05000000000000000000" pitchFamily="2" charset="2"/>
                  <a:buChar char="q"/>
                  <a:tabLst>
                    <a:tab pos="286385" algn="l"/>
                    <a:tab pos="287020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  <a:p>
                <a:pPr marL="1196848" marR="231775" lvl="4" indent="-342900">
                  <a:lnSpc>
                    <a:spcPct val="100000"/>
                  </a:lnSpc>
                  <a:spcBef>
                    <a:spcPts val="100"/>
                  </a:spcBef>
                  <a:buClr>
                    <a:srgbClr val="0BD0D9"/>
                  </a:buClr>
                  <a:buSzPct val="95000"/>
                  <a:buFont typeface="Wingdings" panose="05000000000000000000" pitchFamily="2" charset="2"/>
                  <a:buChar char="q"/>
                  <a:tabLst>
                    <a:tab pos="286385" algn="l"/>
                    <a:tab pos="287020" algn="l"/>
                  </a:tabLst>
                </a:pP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7020" indent="-274320">
                  <a:lnSpc>
                    <a:spcPct val="100000"/>
                  </a:lnSpc>
                  <a:spcBef>
                    <a:spcPts val="1650"/>
                  </a:spcBef>
                  <a:buClr>
                    <a:srgbClr val="0BD0D9"/>
                  </a:buClr>
                  <a:buSzPct val="95000"/>
                  <a:buFont typeface="Segoe UI Symbol"/>
                  <a:buChar char="⚫"/>
                  <a:tabLst>
                    <a:tab pos="286385" algn="l"/>
                    <a:tab pos="287020" algn="l"/>
                  </a:tabLst>
                </a:pPr>
                <a:r>
                  <a:rPr lang="en-US" b="1" spc="-5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en-US" b="1" spc="-3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spc="-5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52780" marR="5080" lvl="1" indent="-247015">
                  <a:lnSpc>
                    <a:spcPts val="2090"/>
                  </a:lnSpc>
                  <a:spcBef>
                    <a:spcPts val="640"/>
                  </a:spcBef>
                  <a:buClr>
                    <a:srgbClr val="0F6FC6"/>
                  </a:buClr>
                  <a:buSzPct val="83333"/>
                  <a:buFont typeface="Segoe UI Symbol"/>
                  <a:buChar char="⚫"/>
                  <a:tabLst>
                    <a:tab pos="652145" algn="l"/>
                    <a:tab pos="652780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instances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classifier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tested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</a:t>
                </a:r>
                <a:r>
                  <a:rPr lang="en-US" sz="2000" spc="-43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correctly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classified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instances,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accuracy can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</a:t>
                </a:r>
              </a:p>
              <a:p>
                <a:pPr marL="405765" marR="5080" lvl="1" indent="0">
                  <a:lnSpc>
                    <a:spcPts val="2090"/>
                  </a:lnSpc>
                  <a:spcBef>
                    <a:spcPts val="640"/>
                  </a:spcBef>
                  <a:buClr>
                    <a:srgbClr val="0F6FC6"/>
                  </a:buClr>
                  <a:buSzPct val="83333"/>
                  <a:buNone/>
                  <a:tabLst>
                    <a:tab pos="652145" algn="l"/>
                    <a:tab pos="65278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IN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52780" marR="5080" lvl="1" indent="-247015">
                  <a:lnSpc>
                    <a:spcPts val="2090"/>
                  </a:lnSpc>
                  <a:spcBef>
                    <a:spcPts val="640"/>
                  </a:spcBef>
                  <a:buClr>
                    <a:srgbClr val="0F6FC6"/>
                  </a:buClr>
                  <a:buSzPct val="83333"/>
                  <a:buFont typeface="Segoe UI Symbol"/>
                  <a:buChar char="⚫"/>
                  <a:tabLst>
                    <a:tab pos="652145" algn="l"/>
                    <a:tab pos="652780" algn="l"/>
                  </a:tabLst>
                </a:pP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r>
                  <a:rPr lang="en-US" sz="2000" spc="5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</a:t>
                </a:r>
                <a:r>
                  <a:rPr lang="en-US" sz="2000" spc="5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(i.e.,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misclassification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rate)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8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2000" spc="-1245" baseline="462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000" spc="165" baseline="462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000" spc="-43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Rate = 1 -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9AC5-3CFB-4BE8-BF19-2BA6CC318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390" y="1845734"/>
                <a:ext cx="7721919" cy="4725661"/>
              </a:xfrm>
              <a:blipFill>
                <a:blip r:embed="rId2"/>
                <a:stretch>
                  <a:fillRect l="-1973" t="-1161" r="-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60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FD91-98CA-4B18-8F7A-2692C368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90" y="685800"/>
            <a:ext cx="5437759" cy="975362"/>
          </a:xfrm>
        </p:spPr>
        <p:txBody>
          <a:bodyPr>
            <a:normAutofit/>
          </a:bodyPr>
          <a:lstStyle/>
          <a:p>
            <a:r>
              <a:rPr lang="en-IN" sz="4400" spc="5" dirty="0">
                <a:solidFill>
                  <a:srgbClr val="A50021"/>
                </a:solidFill>
                <a:latin typeface="Times New Roman"/>
                <a:cs typeface="Times New Roman"/>
              </a:rPr>
              <a:t>Confusion Matrix</a:t>
            </a:r>
            <a:endParaRPr lang="en-IN" sz="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6BBD-61DB-4BE7-A41B-33AFAFB0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50" y="1661162"/>
            <a:ext cx="8257160" cy="4023360"/>
          </a:xfrm>
        </p:spPr>
        <p:txBody>
          <a:bodyPr>
            <a:normAutofit fontScale="92500" lnSpcReduction="20000"/>
          </a:bodyPr>
          <a:lstStyle/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quadrants in the confusion matrix, which are symbolized as  below,</a:t>
            </a:r>
          </a:p>
          <a:p>
            <a:pPr marL="457200" indent="-457200">
              <a:buClr>
                <a:srgbClr val="00B0F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(TP: f++) : The number of instances that were positive (+) and  correctly classified as positive (+v).</a:t>
            </a:r>
          </a:p>
          <a:p>
            <a:pPr marL="457200" indent="-457200">
              <a:buClr>
                <a:srgbClr val="00B0F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(FN: f+-): The number of instances that were positive (+) and  incorrectly classified as negative (-). It is also known as Type 2 Error.</a:t>
            </a:r>
          </a:p>
          <a:p>
            <a:pPr marL="457200" indent="-457200">
              <a:buClr>
                <a:srgbClr val="00B0F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(FP: f-+): The number of instances that were negative (-) and  incorrectly classified as (+). This also known as Type 1 Error.</a:t>
            </a:r>
          </a:p>
          <a:p>
            <a:pPr marL="457200" indent="-457200">
              <a:buClr>
                <a:srgbClr val="00B0F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(TN: f--): The number of instances that were negative (-) and  correctly classified as (-).</a:t>
            </a:r>
          </a:p>
        </p:txBody>
      </p:sp>
    </p:spTree>
    <p:extLst>
      <p:ext uri="{BB962C8B-B14F-4D97-AF65-F5344CB8AC3E}">
        <p14:creationId xmlns:p14="http://schemas.microsoft.com/office/powerpoint/2010/main" val="364993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550" y="838200"/>
            <a:ext cx="30035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rgbClr val="A50021"/>
                </a:solidFill>
                <a:latin typeface="Times New Roman"/>
                <a:cs typeface="Times New Roman"/>
              </a:rPr>
              <a:t>Example: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74775"/>
              </p:ext>
            </p:extLst>
          </p:nvPr>
        </p:nvGraphicFramePr>
        <p:xfrm>
          <a:off x="1194935" y="1928811"/>
          <a:ext cx="6956423" cy="43894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WE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THER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TEMPER</a:t>
                      </a:r>
                      <a:r>
                        <a:rPr lang="en-IN" sz="1100" b="1" spc="-5" dirty="0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TURE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HUMIDITY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WINDY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PL</a:t>
                      </a:r>
                      <a:r>
                        <a:rPr lang="en-IN" sz="1100" b="1" spc="-5" dirty="0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Y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GOLF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/>
                        <a:t>Rainy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/>
                        <a:t>Hot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/>
                        <a:t>High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/>
                        <a:t>False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/>
                        <a:t>No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Rainy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/>
                        <a:t>Hot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/>
                        <a:t>High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True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/>
                        <a:t>No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Overcast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/>
                        <a:t>Hot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/>
                        <a:t>High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False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Yes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5" dirty="0"/>
                        <a:t>Sunny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dirty="0"/>
                        <a:t>Mild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dirty="0"/>
                        <a:t>High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5" dirty="0"/>
                        <a:t>False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5" dirty="0"/>
                        <a:t>Yes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Sunny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/>
                        <a:t>Cool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Normal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False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Yes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Sunny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/>
                        <a:t>Cool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Normal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True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/>
                        <a:t>No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5" dirty="0"/>
                        <a:t>Overcast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/>
                        <a:t>Cool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5" dirty="0"/>
                        <a:t>Normal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5" dirty="0"/>
                        <a:t>True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5" dirty="0"/>
                        <a:t>Yes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/>
                        <a:t>Rainy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/>
                        <a:t>Mild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/>
                        <a:t>High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5" dirty="0"/>
                        <a:t>False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/>
                        <a:t>No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9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/>
                        <a:t>Rainy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/>
                        <a:t>Cool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/>
                        <a:t>Normal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/>
                        <a:t>False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/>
                        <a:t>Yes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Sunny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/>
                        <a:t>Mild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Normal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False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Yes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11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Rainy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/>
                        <a:t>Mild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Normal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True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Yes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5" dirty="0"/>
                        <a:t>Overcast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dirty="0"/>
                        <a:t>Mild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dirty="0"/>
                        <a:t>High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5" dirty="0"/>
                        <a:t>True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5" dirty="0"/>
                        <a:t>Yes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8894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13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Overcast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/>
                        <a:t>Hot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Normal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False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/>
                        <a:t>Yes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145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14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Sunny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/>
                        <a:t>Mild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/>
                        <a:t>High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930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/>
                        <a:t>True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/>
                        <a:t>No</a:t>
                      </a:r>
                      <a:endParaRPr sz="1100" dirty="0">
                        <a:latin typeface="Constantia"/>
                        <a:cs typeface="Constantia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430" y="631443"/>
            <a:ext cx="2084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Reference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5707" y="1676400"/>
            <a:ext cx="9044193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Analysis: Fundamental Concepts and Algorithms: Mohammed J.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Wagner Meira Jr.</a:t>
            </a: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different supervised machine learning algorithms for disease prediction: (BMC Medical Informatics and Decision Making). </a:t>
            </a: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https://highdemandskills.com</a:t>
            </a: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&amp; Statistics for Engineers &amp; Scientists: (Ronald E. Walpole )</a:t>
            </a: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20 News Group with Naïve Bayes Classifier: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Abdulwahab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Implementation of Naive Bayes Classifier: Feng-Jen Yang</a:t>
            </a: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Data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Performance of a Naive Bayes Classifier: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Priyanga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Chandrasekar;Kai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Qian</a:t>
            </a: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>
            <a:extLst>
              <a:ext uri="{FF2B5EF4-FFF2-40B4-BE49-F238E27FC236}">
                <a16:creationId xmlns:a16="http://schemas.microsoft.com/office/drawing/2014/main" id="{02184E1E-C644-4B77-87F4-F2E2DFEA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131" y="2768600"/>
            <a:ext cx="6497637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IN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212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E54E-41A7-4B96-A793-46590D49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711" y="747616"/>
            <a:ext cx="7266559" cy="793266"/>
          </a:xfrm>
        </p:spPr>
        <p:txBody>
          <a:bodyPr/>
          <a:lstStyle/>
          <a:p>
            <a:r>
              <a:rPr lang="en-US" sz="4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r>
              <a:rPr lang="en-US" dirty="0"/>
              <a:t> </a:t>
            </a:r>
            <a:r>
              <a:rPr lang="en-US" sz="4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Data:</a:t>
            </a:r>
            <a:endParaRPr lang="en-IN" sz="40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Canvas 2">
            <a:extLst>
              <a:ext uri="{FF2B5EF4-FFF2-40B4-BE49-F238E27FC236}">
                <a16:creationId xmlns:a16="http://schemas.microsoft.com/office/drawing/2014/main" id="{AF03F8D9-BE87-4A63-824B-1F96D06D1CE8}"/>
              </a:ext>
            </a:extLst>
          </p:cNvPr>
          <p:cNvGrpSpPr/>
          <p:nvPr/>
        </p:nvGrpSpPr>
        <p:grpSpPr>
          <a:xfrm>
            <a:off x="884827" y="1828800"/>
            <a:ext cx="7590245" cy="4427643"/>
            <a:chOff x="0" y="0"/>
            <a:chExt cx="5486400" cy="320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EBFE1F-8565-4FFA-866A-792D4AEA1113}"/>
                </a:ext>
              </a:extLst>
            </p:cNvPr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solidFill>
              <a:prstClr val="white"/>
            </a:solidFill>
            <a:ln>
              <a:solidFill>
                <a:schemeClr val="tx1"/>
              </a:solidFill>
            </a:ln>
          </p:spPr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2E4A9518-01EF-4D3E-993F-604C1BAA0DAF}"/>
                </a:ext>
              </a:extLst>
            </p:cNvPr>
            <p:cNvSpPr txBox="1"/>
            <p:nvPr/>
          </p:nvSpPr>
          <p:spPr>
            <a:xfrm>
              <a:off x="1820331" y="235527"/>
              <a:ext cx="1862666" cy="35329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NOIR Classification</a:t>
              </a:r>
              <a:endPara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82632C1-3F0F-433A-847D-486211E41651}"/>
                </a:ext>
              </a:extLst>
            </p:cNvPr>
            <p:cNvSpPr txBox="1"/>
            <p:nvPr/>
          </p:nvSpPr>
          <p:spPr>
            <a:xfrm>
              <a:off x="616518" y="1052946"/>
              <a:ext cx="886691" cy="4849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Nominal</a:t>
              </a:r>
              <a:endPara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A2D9FC1-4C94-453F-AAEB-737E0964FE26}"/>
                </a:ext>
              </a:extLst>
            </p:cNvPr>
            <p:cNvSpPr txBox="1"/>
            <p:nvPr/>
          </p:nvSpPr>
          <p:spPr>
            <a:xfrm>
              <a:off x="1745554" y="1053350"/>
              <a:ext cx="886460" cy="48450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</a:rPr>
                <a:t>Ordinal</a:t>
              </a:r>
              <a:endParaRPr lang="en-I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BDF60B10-4CE6-4C5F-9786-E3CCC48DEB94}"/>
                </a:ext>
              </a:extLst>
            </p:cNvPr>
            <p:cNvSpPr txBox="1"/>
            <p:nvPr/>
          </p:nvSpPr>
          <p:spPr>
            <a:xfrm>
              <a:off x="4100827" y="1032459"/>
              <a:ext cx="886460" cy="48450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</a:rPr>
                <a:t>Ratio</a:t>
              </a:r>
              <a:endParaRPr lang="en-I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A76AE4C0-EF2A-4613-82C6-616AA5F3FD11}"/>
                </a:ext>
              </a:extLst>
            </p:cNvPr>
            <p:cNvSpPr txBox="1"/>
            <p:nvPr/>
          </p:nvSpPr>
          <p:spPr>
            <a:xfrm>
              <a:off x="2867772" y="1045909"/>
              <a:ext cx="886460" cy="48450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</a:rPr>
                <a:t>Interval</a:t>
              </a:r>
              <a:endParaRPr lang="en-IN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A6242351-5716-4805-B85C-89A9E5F569C6}"/>
                </a:ext>
              </a:extLst>
            </p:cNvPr>
            <p:cNvCxnSpPr/>
            <p:nvPr/>
          </p:nvCxnSpPr>
          <p:spPr>
            <a:xfrm rot="16200000" flipH="1">
              <a:off x="1004445" y="1593271"/>
              <a:ext cx="637309" cy="52647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6809BD54-21E5-4FC6-99BB-21CE4A8FAED8}"/>
                </a:ext>
              </a:extLst>
            </p:cNvPr>
            <p:cNvCxnSpPr/>
            <p:nvPr/>
          </p:nvCxnSpPr>
          <p:spPr>
            <a:xfrm rot="5400000">
              <a:off x="1558629" y="1565563"/>
              <a:ext cx="637307" cy="5818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169C79ED-893C-46B1-98E3-602D27F122DC}"/>
                </a:ext>
              </a:extLst>
            </p:cNvPr>
            <p:cNvCxnSpPr/>
            <p:nvPr/>
          </p:nvCxnSpPr>
          <p:spPr>
            <a:xfrm rot="16200000" flipH="1">
              <a:off x="3276656" y="1572209"/>
              <a:ext cx="636905" cy="5264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B1FE7E9-9F40-4087-80E3-59387FBADA2C}"/>
                </a:ext>
              </a:extLst>
            </p:cNvPr>
            <p:cNvCxnSpPr/>
            <p:nvPr/>
          </p:nvCxnSpPr>
          <p:spPr>
            <a:xfrm rot="5400000">
              <a:off x="3830693" y="1544587"/>
              <a:ext cx="636905" cy="5816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36">
              <a:extLst>
                <a:ext uri="{FF2B5EF4-FFF2-40B4-BE49-F238E27FC236}">
                  <a16:creationId xmlns:a16="http://schemas.microsoft.com/office/drawing/2014/main" id="{08165744-87B5-45CD-BC63-FEF5F80CE95A}"/>
                </a:ext>
              </a:extLst>
            </p:cNvPr>
            <p:cNvSpPr txBox="1"/>
            <p:nvPr/>
          </p:nvSpPr>
          <p:spPr>
            <a:xfrm>
              <a:off x="845118" y="2174649"/>
              <a:ext cx="1433946" cy="58548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</a:rPr>
                <a:t>Categorical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2000" dirty="0">
                  <a:latin typeface="Times New Roman" panose="02020603050405020304" pitchFamily="18" charset="0"/>
                </a:rPr>
                <a:t>Qualitative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36">
              <a:extLst>
                <a:ext uri="{FF2B5EF4-FFF2-40B4-BE49-F238E27FC236}">
                  <a16:creationId xmlns:a16="http://schemas.microsoft.com/office/drawing/2014/main" id="{7F2E6645-4BC5-4EBE-BA50-CC7D63EA95E8}"/>
                </a:ext>
              </a:extLst>
            </p:cNvPr>
            <p:cNvSpPr txBox="1"/>
            <p:nvPr/>
          </p:nvSpPr>
          <p:spPr>
            <a:xfrm>
              <a:off x="3144861" y="2154380"/>
              <a:ext cx="1433830" cy="60575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Numeric Data</a:t>
              </a:r>
              <a:endPara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sz="2000" dirty="0">
                  <a:latin typeface="Times New Roman" panose="02020603050405020304" pitchFamily="18" charset="0"/>
                </a:rPr>
                <a:t>Quantitative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77B7ACC0-9581-4E79-B1FD-07E6909C3D98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2237958" y="539644"/>
              <a:ext cx="464532" cy="56288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DF79FDD2-3290-4568-B5BB-A29CC505C26F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1673700" y="-25018"/>
              <a:ext cx="464128" cy="16918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2EFEA173-FD57-430A-A8B9-A04B97D35923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rot="16200000" flipH="1">
              <a:off x="2802788" y="537694"/>
              <a:ext cx="457091" cy="55933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40243C8C-167E-4DCD-90FE-4EEBD14AE550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3426040" y="-85559"/>
              <a:ext cx="443641" cy="179239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26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F97B-21D3-499B-99F2-3FD2103C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91" y="762000"/>
            <a:ext cx="7721918" cy="97536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rgbClr val="A50021"/>
                </a:solidFill>
                <a:latin typeface="Times New Roman"/>
                <a:cs typeface="Times New Roman"/>
              </a:rPr>
              <a:t>Table for Data Categorization</a:t>
            </a:r>
            <a:endParaRPr lang="en-IN" sz="4400" spc="-5" dirty="0">
              <a:solidFill>
                <a:srgbClr val="A5002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182953-2710-4388-9D19-38FAB0100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14753"/>
              </p:ext>
            </p:extLst>
          </p:nvPr>
        </p:nvGraphicFramePr>
        <p:xfrm>
          <a:off x="793750" y="1981200"/>
          <a:ext cx="8104759" cy="3467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4312">
                  <a:extLst>
                    <a:ext uri="{9D8B030D-6E8A-4147-A177-3AD203B41FA5}">
                      <a16:colId xmlns:a16="http://schemas.microsoft.com/office/drawing/2014/main" val="2740899893"/>
                    </a:ext>
                  </a:extLst>
                </a:gridCol>
                <a:gridCol w="1931446">
                  <a:extLst>
                    <a:ext uri="{9D8B030D-6E8A-4147-A177-3AD203B41FA5}">
                      <a16:colId xmlns:a16="http://schemas.microsoft.com/office/drawing/2014/main" val="72119175"/>
                    </a:ext>
                  </a:extLst>
                </a:gridCol>
                <a:gridCol w="1943912">
                  <a:extLst>
                    <a:ext uri="{9D8B030D-6E8A-4147-A177-3AD203B41FA5}">
                      <a16:colId xmlns:a16="http://schemas.microsoft.com/office/drawing/2014/main" val="3659421585"/>
                    </a:ext>
                  </a:extLst>
                </a:gridCol>
                <a:gridCol w="2125089">
                  <a:extLst>
                    <a:ext uri="{9D8B030D-6E8A-4147-A177-3AD203B41FA5}">
                      <a16:colId xmlns:a16="http://schemas.microsoft.com/office/drawing/2014/main" val="2044593962"/>
                    </a:ext>
                  </a:extLst>
                </a:gridCol>
              </a:tblGrid>
              <a:tr h="683884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No.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extLst>
                  <a:ext uri="{0D108BD9-81ED-4DB2-BD59-A6C34878D82A}">
                    <a16:rowId xmlns:a16="http://schemas.microsoft.com/office/drawing/2014/main" val="1383112125"/>
                  </a:ext>
                </a:extLst>
              </a:tr>
              <a:tr h="683884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Distinctiveness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and !=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771" marR="87771" marT="43886" marB="43886" anchor="ctr"/>
                </a:tc>
                <a:extLst>
                  <a:ext uri="{0D108BD9-81ED-4DB2-BD59-A6C34878D82A}">
                    <a16:rowId xmlns:a16="http://schemas.microsoft.com/office/drawing/2014/main" val="3468831808"/>
                  </a:ext>
                </a:extLst>
              </a:tr>
              <a:tr h="683884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&lt;,&lt;=,&gt;,&gt;=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8048"/>
                  </a:ext>
                </a:extLst>
              </a:tr>
              <a:tr h="683884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(+) and (-)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771" marR="87771" marT="43886" marB="43886" anchor="ctr"/>
                </a:tc>
                <a:extLst>
                  <a:ext uri="{0D108BD9-81ED-4DB2-BD59-A6C34878D82A}">
                    <a16:rowId xmlns:a16="http://schemas.microsoft.com/office/drawing/2014/main" val="1236915133"/>
                  </a:ext>
                </a:extLst>
              </a:tr>
              <a:tr h="683884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and \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88" marR="71988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5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1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" y="838200"/>
            <a:ext cx="5983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000" spc="-2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4000" spc="-1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3295" y="6553200"/>
            <a:ext cx="594571" cy="163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r">
              <a:lnSpc>
                <a:spcPts val="124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3550" y="4038600"/>
            <a:ext cx="2362200" cy="18542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600"/>
              </a:spcBef>
              <a:tabLst>
                <a:tab pos="209740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≥ 𝟗𝟎	:</a:t>
            </a:r>
          </a:p>
          <a:p>
            <a:pPr marL="28575" marR="17780">
              <a:lnSpc>
                <a:spcPct val="121000"/>
              </a:lnSpc>
              <a:tabLst>
                <a:tab pos="2068830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𝟗𝟎 &gt; Mark ≥ 𝟖𝟎	:  8𝟎 &gt; Mark ≥ 𝟕𝟎	:</a:t>
            </a:r>
          </a:p>
          <a:p>
            <a:pPr marL="41275" marR="33655" indent="-28575">
              <a:lnSpc>
                <a:spcPct val="117000"/>
              </a:lnSpc>
              <a:spcBef>
                <a:spcPts val="75"/>
              </a:spcBef>
              <a:tabLst>
                <a:tab pos="2050414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𝟕𝟎 &gt; Mark ≥ 𝟔𝟎	</a:t>
            </a:r>
            <a:r>
              <a:rPr lang="en-I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6𝟎 &gt; Mark	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0" y="4038600"/>
            <a:ext cx="533400" cy="18817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4604" algn="just">
              <a:lnSpc>
                <a:spcPct val="119800"/>
              </a:lnSpc>
              <a:spcBef>
                <a:spcPts val="125"/>
              </a:spcBef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14604" algn="just">
              <a:lnSpc>
                <a:spcPct val="119800"/>
              </a:lnSpc>
              <a:spcBef>
                <a:spcPts val="125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2700" marR="5080" indent="14604" algn="just">
              <a:lnSpc>
                <a:spcPct val="119800"/>
              </a:lnSpc>
              <a:spcBef>
                <a:spcPts val="125"/>
              </a:spcBef>
            </a:pPr>
            <a:r>
              <a:rPr sz="2000" b="1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14604" algn="just">
              <a:lnSpc>
                <a:spcPct val="119800"/>
              </a:lnSpc>
              <a:spcBef>
                <a:spcPts val="125"/>
              </a:spcBef>
            </a:pPr>
            <a:r>
              <a:rPr sz="2000" b="1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14604" algn="just">
              <a:lnSpc>
                <a:spcPct val="119800"/>
              </a:lnSpc>
              <a:spcBef>
                <a:spcPts val="125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6B90A-6D0B-4205-990C-8F05FABDA522}"/>
              </a:ext>
            </a:extLst>
          </p:cNvPr>
          <p:cNvSpPr txBox="1"/>
          <p:nvPr/>
        </p:nvSpPr>
        <p:spPr>
          <a:xfrm>
            <a:off x="565150" y="1752600"/>
            <a:ext cx="8741717" cy="244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classification is a process of organizing and analyzing different data whether in structured form or unstructured form.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buClr>
                <a:srgbClr val="0BD0D9"/>
              </a:buClr>
              <a:buSzPct val="95000"/>
              <a:tabLst>
                <a:tab pos="286385" algn="l"/>
                <a:tab pos="287020" algn="l"/>
              </a:tabLst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Teacher</a:t>
            </a:r>
            <a:r>
              <a:rPr lang="en-US"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</a:t>
            </a:r>
            <a:r>
              <a:rPr lang="en-US"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r>
              <a:rPr lang="en-US"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marks.</a:t>
            </a:r>
            <a:r>
              <a:rPr lang="en-US"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48" y="658386"/>
            <a:ext cx="8242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Examples 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of 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Classification</a:t>
            </a:r>
            <a:r>
              <a:rPr sz="4000" spc="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US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of</a:t>
            </a: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Data</a:t>
            </a:r>
            <a:r>
              <a:rPr lang="en-US" sz="4000" spc="-200" dirty="0">
                <a:solidFill>
                  <a:srgbClr val="A50021"/>
                </a:solidFill>
                <a:latin typeface="Times New Roman"/>
                <a:cs typeface="Times New Roman"/>
              </a:rPr>
              <a:t>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2101" y="6551019"/>
            <a:ext cx="1600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6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747" y="2110818"/>
            <a:ext cx="8161203" cy="2636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833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Science: Predicting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diseases.</a:t>
            </a:r>
            <a:endParaRPr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BD0D9"/>
              </a:buClr>
              <a:buSzPct val="95833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Prediction: Weather, voting, political dynamics, etc.</a:t>
            </a:r>
          </a:p>
          <a:p>
            <a:pPr marL="355600" marR="5080" indent="-342900">
              <a:lnSpc>
                <a:spcPct val="100800"/>
              </a:lnSpc>
              <a:spcBef>
                <a:spcPts val="1995"/>
              </a:spcBef>
              <a:buClr>
                <a:srgbClr val="0BD0D9"/>
              </a:buClr>
              <a:buSzPct val="95833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Entertainment: Categorizing news stories as finance, weather,  entertainment, sports, etc.</a:t>
            </a: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BD0D9"/>
              </a:buClr>
              <a:buSzPct val="95833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media: Identifying the current trend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48" y="768603"/>
            <a:ext cx="4670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Classification</a:t>
            </a:r>
            <a:r>
              <a:rPr lang="en-IN" sz="4000" spc="-4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A50021"/>
                </a:solidFill>
                <a:latin typeface="Times New Roman"/>
                <a:cs typeface="Times New Roman"/>
              </a:rPr>
              <a:t>Problem</a:t>
            </a:r>
            <a:endParaRPr lang="en-IN" sz="4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317" y="1889800"/>
            <a:ext cx="8667033" cy="367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274320" algn="just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400" spc="-25" dirty="0">
                <a:latin typeface="Constantia"/>
                <a:cs typeface="Constantia"/>
              </a:rPr>
              <a:t>More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precisely,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classification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stated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below:</a:t>
            </a:r>
            <a:endParaRPr sz="2400" dirty="0">
              <a:latin typeface="Constantia"/>
              <a:cs typeface="Constantia"/>
            </a:endParaRPr>
          </a:p>
          <a:p>
            <a:pPr marL="773430" indent="-342900" algn="just">
              <a:lnSpc>
                <a:spcPct val="100000"/>
              </a:lnSpc>
              <a:spcBef>
                <a:spcPts val="173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3430" indent="-342900" algn="just">
              <a:lnSpc>
                <a:spcPct val="100000"/>
              </a:lnSpc>
              <a:spcBef>
                <a:spcPts val="1730"/>
              </a:spcBef>
              <a:buFont typeface="Arial" panose="020B0604020202020204" pitchFamily="34" charset="0"/>
              <a:buChar char="•"/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4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sz="2400" spc="15" baseline="-170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sz="2400" spc="37" baseline="-170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sz="2400" spc="75" baseline="-170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𝑚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sz="24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sz="24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𝑐</a:t>
            </a:r>
            <a:r>
              <a:rPr sz="2400" spc="7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𝑐</a:t>
            </a:r>
            <a:r>
              <a:rPr sz="2400" spc="30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𝑐</a:t>
            </a:r>
            <a:r>
              <a:rPr sz="2400" spc="7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sz="2400"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∶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𝐶,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sz="2400" spc="44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419" baseline="-149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934" indent="-342900" algn="just">
              <a:lnSpc>
                <a:spcPts val="2135"/>
              </a:lnSpc>
              <a:buFont typeface="Arial" panose="020B0604020202020204" pitchFamily="34" charset="0"/>
              <a:buChar char="•"/>
              <a:tabLst>
                <a:tab pos="2891155" algn="l"/>
                <a:tab pos="436753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934" indent="-34290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27580" algn="l"/>
                <a:tab pos="6233795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en-IN" sz="2400" spc="135" baseline="-170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35" baseline="-170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𝐷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ined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sz="2400" spc="165" baseline="-170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sz="2400" spc="165" baseline="-170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sz="2400" spc="254" baseline="-170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24476" y="655101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7</a:t>
            </a:fld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48" y="652779"/>
            <a:ext cx="5244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4000" spc="-7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2101" y="6551019"/>
            <a:ext cx="160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905000"/>
            <a:ext cx="8161020" cy="3605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20675" indent="-27432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ass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D0D9"/>
              </a:buClr>
              <a:buFont typeface="Segoe UI Symbol"/>
              <a:buChar char="⚫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indent="-274320">
              <a:lnSpc>
                <a:spcPct val="100000"/>
              </a:lnSpc>
              <a:buClr>
                <a:srgbClr val="0B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2400" b="1" spc="-3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780" lvl="1" indent="-247650">
              <a:lnSpc>
                <a:spcPct val="100000"/>
              </a:lnSpc>
              <a:spcBef>
                <a:spcPts val="1110"/>
              </a:spcBef>
              <a:buClr>
                <a:srgbClr val="0F6FC6"/>
              </a:buClr>
              <a:buSzPct val="83333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F6FC6"/>
              </a:buClr>
              <a:buFont typeface="Segoe UI Symbol"/>
              <a:buChar char="⚫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indent="-274320">
              <a:lnSpc>
                <a:spcPct val="100000"/>
              </a:lnSpc>
              <a:buClr>
                <a:srgbClr val="0BD0D9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5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z="2400" b="1" spc="-1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780" marR="5080" lvl="1" indent="-247015">
              <a:lnSpc>
                <a:spcPct val="101099"/>
              </a:lnSpc>
              <a:spcBef>
                <a:spcPts val="1090"/>
              </a:spcBef>
              <a:buClr>
                <a:srgbClr val="0F6FC6"/>
              </a:buClr>
              <a:buSzPct val="83333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known.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fter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222" y="914400"/>
            <a:ext cx="7432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A50021"/>
                </a:solidFill>
                <a:latin typeface="Times New Roman"/>
                <a:cs typeface="Times New Roman"/>
              </a:rPr>
              <a:t>Supervised</a:t>
            </a:r>
            <a:r>
              <a:rPr sz="4000" spc="-1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Classification</a:t>
            </a:r>
            <a:r>
              <a:rPr sz="4000" spc="-8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4000" spc="-35" dirty="0">
                <a:solidFill>
                  <a:srgbClr val="A50021"/>
                </a:solidFill>
                <a:latin typeface="Times New Roman"/>
                <a:cs typeface="Times New Roman"/>
              </a:rPr>
              <a:t>Technique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4476" y="655101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9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000" y="2209800"/>
            <a:ext cx="8167899" cy="268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833"/>
              <a:buFont typeface="Segoe UI Symbol"/>
              <a:buChar char="⚫"/>
              <a:tabLst>
                <a:tab pos="287020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marR="92075" indent="-274320" algn="just">
              <a:lnSpc>
                <a:spcPts val="2620"/>
              </a:lnSpc>
              <a:buClr>
                <a:srgbClr val="0BD0D9"/>
              </a:buClr>
              <a:buSzPct val="95833"/>
              <a:buFont typeface="Segoe UI Symbol"/>
              <a:buChar char="⚫"/>
              <a:tabLst>
                <a:tab pos="287020" algn="l"/>
                <a:tab pos="2110740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other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marR="5080" indent="-274320" algn="just">
              <a:lnSpc>
                <a:spcPts val="2590"/>
              </a:lnSpc>
              <a:spcBef>
                <a:spcPts val="2105"/>
              </a:spcBef>
              <a:buClr>
                <a:srgbClr val="0BD0D9"/>
              </a:buClr>
              <a:buSzPct val="95833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“mutually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572</TotalTime>
  <Words>2042</Words>
  <Application>Microsoft Office PowerPoint</Application>
  <PresentationFormat>Custom</PresentationFormat>
  <Paragraphs>358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Constantia</vt:lpstr>
      <vt:lpstr>Courier New</vt:lpstr>
      <vt:lpstr>Segoe UI Symbol</vt:lpstr>
      <vt:lpstr>Symbol</vt:lpstr>
      <vt:lpstr>Times New Roman</vt:lpstr>
      <vt:lpstr>Wingdings</vt:lpstr>
      <vt:lpstr>Retrospect</vt:lpstr>
      <vt:lpstr>Naïve Bayesian Classifier</vt:lpstr>
      <vt:lpstr>Today’s discussion</vt:lpstr>
      <vt:lpstr>Categorization of Data:</vt:lpstr>
      <vt:lpstr>Table for Data Categorization</vt:lpstr>
      <vt:lpstr>What is Data Classification?</vt:lpstr>
      <vt:lpstr>Examples of Classification of Data.</vt:lpstr>
      <vt:lpstr>Classification Problem</vt:lpstr>
      <vt:lpstr>Classification Techniques</vt:lpstr>
      <vt:lpstr>Supervised Classification Technique</vt:lpstr>
      <vt:lpstr>Classification Techniques</vt:lpstr>
      <vt:lpstr>Baye's Theorem of Probability</vt:lpstr>
      <vt:lpstr>Joint Probability</vt:lpstr>
      <vt:lpstr>Conditional Probability (useful for Naïve Bayesian)</vt:lpstr>
      <vt:lpstr>Baye's Theorem</vt:lpstr>
      <vt:lpstr>Prior and Posterior Probabilities</vt:lpstr>
      <vt:lpstr>Naïve Bayesian Classifier</vt:lpstr>
      <vt:lpstr>Naïve Bayesian Classifier</vt:lpstr>
      <vt:lpstr>Naïve Bayesian Classifier ( Algorithm continue)</vt:lpstr>
      <vt:lpstr>Naïve Bayesian Classifier</vt:lpstr>
      <vt:lpstr>Naïve Bayesian Classifier</vt:lpstr>
      <vt:lpstr>Gaussian Naïve Bayesian Classifier</vt:lpstr>
      <vt:lpstr>M-estimate Approach</vt:lpstr>
      <vt:lpstr>Accuracy Estimation:</vt:lpstr>
      <vt:lpstr>Confusion Matrix</vt:lpstr>
      <vt:lpstr>Example: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#7</dc:title>
  <dc:creator>MOHAMMED KASHIF MOIZUDDIN</dc:creator>
  <cp:lastModifiedBy>kashifmohammed04@outlook.com</cp:lastModifiedBy>
  <cp:revision>52</cp:revision>
  <dcterms:created xsi:type="dcterms:W3CDTF">2021-11-12T16:45:54Z</dcterms:created>
  <dcterms:modified xsi:type="dcterms:W3CDTF">2021-11-17T11:23:49Z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2021-09-22T00:00:00Z</vt:filetime>
  </property>
  <property fmtid="{D5CDD505-2E9C-101B-9397-08002B2CF9AE}" pid="3" name="LastSaved">
    <vt:filetime>2021-11-12T00:00:00Z</vt:filetime>
  </property>
</Properties>
</file>