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59" r:id="rId1"/>
  </p:sldMasterIdLst>
  <p:notesMasterIdLst>
    <p:notesMasterId r:id="rId24"/>
  </p:notesMasterIdLst>
  <p:sldIdLst>
    <p:sldId id="256" r:id="rId2"/>
    <p:sldId id="272" r:id="rId3"/>
    <p:sldId id="261" r:id="rId4"/>
    <p:sldId id="262" r:id="rId5"/>
    <p:sldId id="260" r:id="rId6"/>
    <p:sldId id="295" r:id="rId7"/>
    <p:sldId id="265" r:id="rId8"/>
    <p:sldId id="258" r:id="rId9"/>
    <p:sldId id="299" r:id="rId10"/>
    <p:sldId id="300" r:id="rId11"/>
    <p:sldId id="297" r:id="rId12"/>
    <p:sldId id="298" r:id="rId13"/>
    <p:sldId id="273" r:id="rId14"/>
    <p:sldId id="304" r:id="rId15"/>
    <p:sldId id="275" r:id="rId16"/>
    <p:sldId id="277" r:id="rId17"/>
    <p:sldId id="294" r:id="rId18"/>
    <p:sldId id="301" r:id="rId19"/>
    <p:sldId id="305" r:id="rId20"/>
    <p:sldId id="302" r:id="rId21"/>
    <p:sldId id="287" r:id="rId22"/>
    <p:sldId id="303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Inria Serif" panose="020B0604020202020204" charset="0"/>
      <p:regular r:id="rId30"/>
      <p:bold r:id="rId31"/>
      <p:italic r:id="rId32"/>
      <p:boldItalic r:id="rId33"/>
    </p:embeddedFont>
    <p:embeddedFont>
      <p:font typeface="Inria Serif Light" panose="020B0604020202020204" charset="0"/>
      <p:regular r:id="rId34"/>
      <p:bold r:id="rId35"/>
      <p:italic r:id="rId36"/>
      <p:boldItalic r:id="rId37"/>
    </p:embeddedFont>
    <p:embeddedFont>
      <p:font typeface="IrisUPC" panose="020B0604020202020204" pitchFamily="34" charset="-34"/>
      <p:regular r:id="rId38"/>
      <p:bold r:id="rId39"/>
      <p:italic r:id="rId40"/>
      <p:boldItalic r:id="rId41"/>
    </p:embeddedFont>
    <p:embeddedFont>
      <p:font typeface="Playfair Display" panose="00000500000000000000" pitchFamily="2" charset="0"/>
      <p:regular r:id="rId42"/>
      <p:bold r:id="rId43"/>
      <p:italic r:id="rId44"/>
      <p:boldItalic r:id="rId45"/>
    </p:embeddedFont>
    <p:embeddedFont>
      <p:font typeface="Playfair Display Regular" panose="00000500000000000000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A59B7E9-D91F-462F-85E6-868FA1A7AEF3}">
          <p14:sldIdLst>
            <p14:sldId id="256"/>
            <p14:sldId id="272"/>
            <p14:sldId id="261"/>
            <p14:sldId id="262"/>
            <p14:sldId id="260"/>
            <p14:sldId id="295"/>
            <p14:sldId id="265"/>
            <p14:sldId id="258"/>
            <p14:sldId id="299"/>
            <p14:sldId id="300"/>
            <p14:sldId id="297"/>
            <p14:sldId id="298"/>
            <p14:sldId id="273"/>
            <p14:sldId id="304"/>
            <p14:sldId id="275"/>
            <p14:sldId id="277"/>
            <p14:sldId id="294"/>
            <p14:sldId id="301"/>
            <p14:sldId id="305"/>
            <p14:sldId id="302"/>
            <p14:sldId id="287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5B6"/>
    <a:srgbClr val="DEAD85"/>
    <a:srgbClr val="E2D1C2"/>
    <a:srgbClr val="B2A18E"/>
    <a:srgbClr val="C6B8AD"/>
    <a:srgbClr val="FFFFCC"/>
    <a:srgbClr val="A69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24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80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083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a24d6954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a24d6954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980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37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87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 dirty="0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10" Type="http://schemas.openxmlformats.org/officeDocument/2006/relationships/image" Target="../media/image3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colah.github.io/posts/2014-07-NLP-RNNs-Representations/" TargetMode="External"/><Relationship Id="rId3" Type="http://schemas.openxmlformats.org/officeDocument/2006/relationships/hyperlink" Target="http://colah.github.io/posts/2015-08-Understanding-LSTMs/" TargetMode="External"/><Relationship Id="rId7" Type="http://schemas.openxmlformats.org/officeDocument/2006/relationships/hyperlink" Target="https://medium.com/@dcameronsteinke/tf-idf-vs-word-embedding-a-comparison-and-code-tutorial-5ba341379ab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hindawi.com/search/all/lstm/" TargetMode="External"/><Relationship Id="rId5" Type="http://schemas.openxmlformats.org/officeDocument/2006/relationships/hyperlink" Target="https://www.hindawi.com/journals/misy/2021/6654029/" TargetMode="External"/><Relationship Id="rId4" Type="http://schemas.openxmlformats.org/officeDocument/2006/relationships/hyperlink" Target="https://www.analyticsvidhya.com/blog/2021/06/the-challenge-of-vanishing-exploding-gradients-in-deep-neural-network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image" Target="../media/image2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311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16.png"/><Relationship Id="rId5" Type="http://schemas.openxmlformats.org/officeDocument/2006/relationships/image" Target="../media/image2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2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FFFFFF"/>
            </a:gs>
            <a:gs pos="10000">
              <a:srgbClr val="FFFFFF"/>
            </a:gs>
            <a:gs pos="0">
              <a:schemeClr val="accent2">
                <a:lumMod val="0"/>
                <a:lumOff val="100000"/>
              </a:schemeClr>
            </a:gs>
            <a:gs pos="20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793909" y="-133101"/>
            <a:ext cx="594805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Long-Short Term Memory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9AB18-B181-43DC-AEF0-96AC91173C17}"/>
              </a:ext>
            </a:extLst>
          </p:cNvPr>
          <p:cNvSpPr txBox="1"/>
          <p:nvPr/>
        </p:nvSpPr>
        <p:spPr>
          <a:xfrm>
            <a:off x="350639" y="1070287"/>
            <a:ext cx="662940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5080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Seminar Presentation</a:t>
            </a:r>
          </a:p>
          <a:p>
            <a:pPr marR="5080">
              <a:lnSpc>
                <a:spcPct val="100000"/>
              </a:lnSpc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Playfair Display" panose="00000500000000000000" pitchFamily="2" charset="0"/>
              <a:cs typeface="Times New Roman" panose="02020603050405020304" pitchFamily="18" charset="0"/>
            </a:endParaRPr>
          </a:p>
          <a:p>
            <a:pPr marR="5080"/>
            <a:r>
              <a:rPr lang="en-US" sz="2400" b="1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IIT Kharagpur</a:t>
            </a:r>
          </a:p>
          <a:p>
            <a:pPr marR="5080">
              <a:lnSpc>
                <a:spcPct val="100000"/>
              </a:lnSpc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West Bengal-</a:t>
            </a:r>
            <a:r>
              <a:rPr lang="en-IN" sz="1800" i="0" dirty="0">
                <a:solidFill>
                  <a:schemeClr val="tx2">
                    <a:lumMod val="10000"/>
                  </a:schemeClr>
                </a:solidFill>
                <a:effectLst/>
                <a:latin typeface="Playfair Display" panose="00000500000000000000" pitchFamily="2" charset="0"/>
                <a:cs typeface="Times New Roman" panose="02020603050405020304" pitchFamily="18" charset="0"/>
              </a:rPr>
              <a:t>721301</a:t>
            </a:r>
            <a:endParaRPr lang="en-US" sz="1800" dirty="0">
              <a:solidFill>
                <a:schemeClr val="tx2">
                  <a:lumMod val="10000"/>
                </a:schemeClr>
              </a:solidFill>
              <a:latin typeface="Playfair Display" panose="00000500000000000000" pitchFamily="2" charset="0"/>
              <a:cs typeface="Times New Roman" panose="02020603050405020304" pitchFamily="18" charset="0"/>
            </a:endParaRPr>
          </a:p>
          <a:p>
            <a:pPr marR="5080">
              <a:lnSpc>
                <a:spcPct val="100000"/>
              </a:lnSpc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Playfair Display" panose="00000500000000000000" pitchFamily="2" charset="0"/>
              <a:cs typeface="Times New Roman" panose="02020603050405020304" pitchFamily="18" charset="0"/>
            </a:endParaRPr>
          </a:p>
          <a:p>
            <a:pPr marR="5080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Mohammed Kashif</a:t>
            </a:r>
          </a:p>
          <a:p>
            <a:pPr marR="5080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21MA60R39</a:t>
            </a:r>
          </a:p>
          <a:p>
            <a:pPr marR="5080">
              <a:lnSpc>
                <a:spcPct val="100000"/>
              </a:lnSpc>
            </a:pPr>
            <a:endParaRPr lang="en-US" sz="2400" dirty="0">
              <a:solidFill>
                <a:schemeClr val="tx2">
                  <a:lumMod val="10000"/>
                </a:schemeClr>
              </a:solidFill>
              <a:latin typeface="Playfair Display" panose="00000500000000000000" pitchFamily="2" charset="0"/>
              <a:cs typeface="Times New Roman" panose="02020603050405020304" pitchFamily="18" charset="0"/>
            </a:endParaRPr>
          </a:p>
          <a:p>
            <a:pPr marR="5080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M-tech</a:t>
            </a:r>
          </a:p>
          <a:p>
            <a:pPr marR="5080">
              <a:lnSpc>
                <a:spcPct val="100000"/>
              </a:lnSpc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Playfair Display" panose="00000500000000000000" pitchFamily="2" charset="0"/>
                <a:cs typeface="Times New Roman" panose="02020603050405020304" pitchFamily="18" charset="0"/>
              </a:rPr>
              <a:t>Computer science and Data processing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805FE48B-4A50-4161-93C7-A30BAF67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883" y="0"/>
            <a:ext cx="811412" cy="90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06979B-6F8C-43DF-8531-C0DB37CE4A9B}"/>
              </a:ext>
            </a:extLst>
          </p:cNvPr>
          <p:cNvGrpSpPr/>
          <p:nvPr/>
        </p:nvGrpSpPr>
        <p:grpSpPr>
          <a:xfrm>
            <a:off x="5542729" y="1864241"/>
            <a:ext cx="3250632" cy="2006008"/>
            <a:chOff x="5542729" y="1864241"/>
            <a:chExt cx="3250632" cy="20060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FDE000-412B-4E03-B0D9-91F44A37F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729" y="1864241"/>
              <a:ext cx="3250632" cy="2006008"/>
            </a:xfrm>
            <a:prstGeom prst="rect">
              <a:avLst/>
            </a:prstGeom>
            <a:ln w="19050">
              <a:solidFill>
                <a:srgbClr val="00B0F0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A40F2B-183B-40D1-8653-2529095DF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9916" y="2888201"/>
              <a:ext cx="272806" cy="1502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10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522145" y="484162"/>
            <a:ext cx="4778375" cy="403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10000"/>
                  </a:schemeClr>
                </a:solidFill>
              </a:rPr>
              <a:t>1. Constant Error Carousel</a:t>
            </a:r>
            <a:endParaRPr sz="30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467291" y="874460"/>
            <a:ext cx="4303184" cy="1978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just">
              <a:buClrTx/>
              <a:buFont typeface="IrisUPC" panose="020B0502040204020203" pitchFamily="34" charset="-34"/>
              <a:buChar char="▫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The LSTM has ability to manipulate information to the cell state, carefully regulated by different gate elements.(Memory cell)</a:t>
            </a:r>
          </a:p>
          <a:p>
            <a:pPr marL="285750" indent="-285750" algn="just">
              <a:buClrTx/>
              <a:buFont typeface="IrisUPC" panose="020B0502040204020203" pitchFamily="34" charset="-34"/>
              <a:buChar char="▫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</a:rPr>
              <a:t>Information regulated, considered from previous time step and present time step, to the output.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6" name="Google Shape;95;p16">
            <a:extLst>
              <a:ext uri="{FF2B5EF4-FFF2-40B4-BE49-F238E27FC236}">
                <a16:creationId xmlns:a16="http://schemas.microsoft.com/office/drawing/2014/main" id="{E1DE96FE-9886-4584-8D4C-00DFC4106B8B}"/>
              </a:ext>
            </a:extLst>
          </p:cNvPr>
          <p:cNvSpPr txBox="1">
            <a:spLocks/>
          </p:cNvSpPr>
          <p:nvPr/>
        </p:nvSpPr>
        <p:spPr>
          <a:xfrm>
            <a:off x="522145" y="2827195"/>
            <a:ext cx="31950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 b="0" i="0" u="none" strike="noStrike" cap="none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r>
              <a:rPr lang="en-IN" sz="3000" dirty="0">
                <a:solidFill>
                  <a:schemeClr val="accent2">
                    <a:lumMod val="10000"/>
                  </a:schemeClr>
                </a:solidFill>
              </a:rPr>
              <a:t>2. Forget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96;p16">
                <a:extLst>
                  <a:ext uri="{FF2B5EF4-FFF2-40B4-BE49-F238E27FC236}">
                    <a16:creationId xmlns:a16="http://schemas.microsoft.com/office/drawing/2014/main" id="{6C1800E1-26A6-4B38-98FE-4C19F01D4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378" y="3324372"/>
                <a:ext cx="3766320" cy="16268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▫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1pPr>
                <a:lvl2pPr marL="914400" marR="0" lvl="1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2pPr>
                <a:lvl3pPr marL="1371600" marR="0" lvl="2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▫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3pPr>
                <a:lvl4pPr marL="1828800" marR="0" lvl="3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4pPr>
                <a:lvl5pPr marL="2286000" marR="0" lvl="4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5pPr>
                <a:lvl6pPr marL="2743200" marR="0" lvl="5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6pPr>
                <a:lvl7pPr marL="3200400" marR="0" lvl="6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7pPr>
                <a:lvl8pPr marL="3657600" marR="0" lvl="7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8pPr>
                <a:lvl9pPr marL="4114800" marR="0" lvl="8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2000"/>
                  <a:buFont typeface="Inria Serif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.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800" i="1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solidFill>
                    <a:schemeClr val="accent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sz="1800" dirty="0">
                    <a:solidFill>
                      <a:schemeClr val="accent2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1, remember all</a:t>
                </a:r>
              </a:p>
              <a:p>
                <a:pPr lvl="1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IN" sz="1800" dirty="0">
                    <a:solidFill>
                      <a:schemeClr val="accent2">
                        <a:lumMod val="10000"/>
                      </a:schemeClr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forget all</a:t>
                </a:r>
              </a:p>
            </p:txBody>
          </p:sp>
        </mc:Choice>
        <mc:Fallback xmlns="">
          <p:sp>
            <p:nvSpPr>
              <p:cNvPr id="7" name="Google Shape;96;p16">
                <a:extLst>
                  <a:ext uri="{FF2B5EF4-FFF2-40B4-BE49-F238E27FC236}">
                    <a16:creationId xmlns:a16="http://schemas.microsoft.com/office/drawing/2014/main" id="{6C1800E1-26A6-4B38-98FE-4C19F01D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78" y="3324372"/>
                <a:ext cx="3766320" cy="1626874"/>
              </a:xfrm>
              <a:prstGeom prst="rect">
                <a:avLst/>
              </a:prstGeom>
              <a:blipFill>
                <a:blip r:embed="rId3"/>
                <a:stretch>
                  <a:fillRect l="-1780" t="-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1C540E8-0DFF-4F9F-AB7C-42FD464D55F9}"/>
              </a:ext>
            </a:extLst>
          </p:cNvPr>
          <p:cNvGrpSpPr/>
          <p:nvPr/>
        </p:nvGrpSpPr>
        <p:grpSpPr>
          <a:xfrm>
            <a:off x="5236464" y="475488"/>
            <a:ext cx="3267456" cy="1834724"/>
            <a:chOff x="5236464" y="475488"/>
            <a:chExt cx="3267456" cy="18347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7B619C4-47F1-4BB8-A519-B32512763C10}"/>
                </a:ext>
              </a:extLst>
            </p:cNvPr>
            <p:cNvGrpSpPr/>
            <p:nvPr/>
          </p:nvGrpSpPr>
          <p:grpSpPr>
            <a:xfrm>
              <a:off x="5236464" y="475488"/>
              <a:ext cx="3267456" cy="1834724"/>
              <a:chOff x="5236464" y="475488"/>
              <a:chExt cx="3267456" cy="18347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33AA7D1-A1BC-4607-8161-EB468F1FC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5426" y="546126"/>
                <a:ext cx="2873958" cy="1764086"/>
              </a:xfrm>
              <a:prstGeom prst="rect">
                <a:avLst/>
              </a:prstGeom>
              <a:ln>
                <a:solidFill>
                  <a:schemeClr val="accent2">
                    <a:lumMod val="10000"/>
                  </a:schemeClr>
                </a:solidFill>
              </a:ln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4E87B5-EA2E-4B35-8A0E-7471E9877D1E}"/>
                  </a:ext>
                </a:extLst>
              </p:cNvPr>
              <p:cNvSpPr/>
              <p:nvPr/>
            </p:nvSpPr>
            <p:spPr>
              <a:xfrm>
                <a:off x="5236464" y="475488"/>
                <a:ext cx="3267456" cy="5120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n>
                    <a:solidFill>
                      <a:srgbClr val="FF0000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0E02ED7-4BCA-4528-B626-ED114A241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066" y="1444426"/>
              <a:ext cx="272806" cy="15027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4C633-6514-4F49-870C-63DED395CD49}"/>
              </a:ext>
            </a:extLst>
          </p:cNvPr>
          <p:cNvGrpSpPr/>
          <p:nvPr/>
        </p:nvGrpSpPr>
        <p:grpSpPr>
          <a:xfrm>
            <a:off x="5100963" y="3020641"/>
            <a:ext cx="3157784" cy="1829562"/>
            <a:chOff x="5181600" y="2571750"/>
            <a:chExt cx="3157784" cy="18295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8CA543-F355-4F93-BE51-33606AD54667}"/>
                </a:ext>
              </a:extLst>
            </p:cNvPr>
            <p:cNvGrpSpPr/>
            <p:nvPr/>
          </p:nvGrpSpPr>
          <p:grpSpPr>
            <a:xfrm>
              <a:off x="5181600" y="2571750"/>
              <a:ext cx="3157784" cy="1829562"/>
              <a:chOff x="5181600" y="2571750"/>
              <a:chExt cx="3157784" cy="182956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8EBCC4E-8655-420D-8822-DC09535AEE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5426" y="2571750"/>
                <a:ext cx="2873958" cy="1764086"/>
              </a:xfrm>
              <a:prstGeom prst="rect">
                <a:avLst/>
              </a:prstGeom>
              <a:ln>
                <a:solidFill>
                  <a:schemeClr val="accent2">
                    <a:lumMod val="10000"/>
                  </a:schemeClr>
                </a:solidFill>
              </a:ln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3F080C-078B-47B1-878B-397BEF848B42}"/>
                  </a:ext>
                </a:extLst>
              </p:cNvPr>
              <p:cNvSpPr/>
              <p:nvPr/>
            </p:nvSpPr>
            <p:spPr>
              <a:xfrm>
                <a:off x="5181600" y="3028946"/>
                <a:ext cx="1255776" cy="13723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61530CD-CBA3-4738-8B85-082A1DEB6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22339" y="3467128"/>
              <a:ext cx="272806" cy="15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15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11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82937" y="415314"/>
            <a:ext cx="3195638" cy="403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10000"/>
                  </a:schemeClr>
                </a:solidFill>
              </a:rPr>
              <a:t>3. Input Gate</a:t>
            </a:r>
            <a:endParaRPr sz="3000" dirty="0">
              <a:solidFill>
                <a:schemeClr val="accent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482937" y="966226"/>
                <a:ext cx="3965575" cy="180975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ar-AE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ar-AE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𝜎</m:t>
                    </m:r>
                    <m:r>
                      <a:rPr lang="ar-AE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[ 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. </m:t>
                    </m:r>
                    <m:d>
                      <m:dPr>
                        <m:begChr m:val="["/>
                        <m:endChr m:val="]"/>
                        <m:ctrlPr>
                          <a:rPr lang="ar-AE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ar-AE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ar-AE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chemeClr val="accent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𝑡𝑎𝑛</m:t>
                    </m:r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h</m:t>
                    </m:r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[ 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. 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endParaRPr lang="en-IN" sz="1800" dirty="0">
                  <a:solidFill>
                    <a:schemeClr val="accent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1400" dirty="0">
                  <a:solidFill>
                    <a:schemeClr val="accent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Google Shape;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82937" y="966226"/>
                <a:ext cx="3965575" cy="180975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96;p16">
                <a:extLst>
                  <a:ext uri="{FF2B5EF4-FFF2-40B4-BE49-F238E27FC236}">
                    <a16:creationId xmlns:a16="http://schemas.microsoft.com/office/drawing/2014/main" id="{6C1800E1-26A6-4B38-98FE-4C19F01D4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937" y="2512695"/>
                <a:ext cx="3844581" cy="1764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▫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1pPr>
                <a:lvl2pPr marL="914400" marR="0" lvl="1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▪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2pPr>
                <a:lvl3pPr marL="1371600" marR="0" lvl="2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ts val="2000"/>
                  <a:buFont typeface="Inria Serif Light"/>
                  <a:buChar char="▫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3pPr>
                <a:lvl4pPr marL="1828800" marR="0" lvl="3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4pPr>
                <a:lvl5pPr marL="2286000" marR="0" lvl="4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5pPr>
                <a:lvl6pPr marL="2743200" marR="0" lvl="5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6pPr>
                <a:lvl7pPr marL="3200400" marR="0" lvl="6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●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7pPr>
                <a:lvl8pPr marL="3657600" marR="0" lvl="7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Inria Serif Light"/>
                  <a:buChar char="○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8pPr>
                <a:lvl9pPr marL="4114800" marR="0" lvl="8" indent="-35560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chemeClr val="dk1"/>
                  </a:buClr>
                  <a:buSzPts val="2000"/>
                  <a:buFont typeface="Inria Serif Light"/>
                  <a:buChar char="■"/>
                  <a:defRPr sz="2000" b="0" i="0" u="none" strike="noStrike" cap="none">
                    <a:solidFill>
                      <a:schemeClr val="dk1"/>
                    </a:solidFill>
                    <a:latin typeface="Inria Serif Light"/>
                    <a:ea typeface="Inria Serif Light"/>
                    <a:cs typeface="Inria Serif Light"/>
                    <a:sym typeface="Inria Serif Light"/>
                  </a:defRPr>
                </a:lvl9pPr>
              </a:lstStyle>
              <a:p>
                <a:pPr marL="0" indent="0">
                  <a:buFont typeface="Inria Serif Light"/>
                  <a:buNone/>
                </a:pPr>
                <a:r>
                  <a:rPr lang="en-US" b="1" dirty="0">
                    <a:solidFill>
                      <a:schemeClr val="tx2">
                        <a:lumMod val="10000"/>
                      </a:schemeClr>
                    </a:solidFill>
                  </a:rPr>
                  <a:t>New state value:</a:t>
                </a:r>
              </a:p>
              <a:p>
                <a:pPr marL="0" indent="0">
                  <a:buFont typeface="Inria Serif Light"/>
                  <a:buNone/>
                </a:pPr>
                <a:endParaRPr lang="en-US" dirty="0">
                  <a:solidFill>
                    <a:schemeClr val="tx2">
                      <a:lumMod val="10000"/>
                    </a:schemeClr>
                  </a:solidFill>
                </a:endParaRPr>
              </a:p>
              <a:p>
                <a:pPr algn="just">
                  <a:lnSpc>
                    <a:spcPct val="150000"/>
                  </a:lnSpc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1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>
                  <a:solidFill>
                    <a:schemeClr val="accent2">
                      <a:lumMod val="10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Google Shape;96;p16">
                <a:extLst>
                  <a:ext uri="{FF2B5EF4-FFF2-40B4-BE49-F238E27FC236}">
                    <a16:creationId xmlns:a16="http://schemas.microsoft.com/office/drawing/2014/main" id="{6C1800E1-26A6-4B38-98FE-4C19F01D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7" y="2512695"/>
                <a:ext cx="3844581" cy="1764086"/>
              </a:xfrm>
              <a:prstGeom prst="rect">
                <a:avLst/>
              </a:prstGeom>
              <a:blipFill>
                <a:blip r:embed="rId4"/>
                <a:stretch>
                  <a:fillRect l="-3962" t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A9393FE-E9E2-487F-8ABC-53C78977173B}"/>
              </a:ext>
            </a:extLst>
          </p:cNvPr>
          <p:cNvGrpSpPr/>
          <p:nvPr/>
        </p:nvGrpSpPr>
        <p:grpSpPr>
          <a:xfrm>
            <a:off x="5358765" y="2573655"/>
            <a:ext cx="3050037" cy="1814164"/>
            <a:chOff x="5358765" y="2512695"/>
            <a:chExt cx="3050037" cy="1814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5068D6-CADC-4B11-906B-C9604D38AF7E}"/>
                </a:ext>
              </a:extLst>
            </p:cNvPr>
            <p:cNvGrpSpPr/>
            <p:nvPr/>
          </p:nvGrpSpPr>
          <p:grpSpPr>
            <a:xfrm>
              <a:off x="5358765" y="2512695"/>
              <a:ext cx="3050037" cy="1814164"/>
              <a:chOff x="5358765" y="2512695"/>
              <a:chExt cx="3050037" cy="181416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146D893-AA0A-4599-BA5F-69700D010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5426" y="2562773"/>
                <a:ext cx="2873958" cy="1764086"/>
              </a:xfrm>
              <a:prstGeom prst="rect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</p:pic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DB9559C-69C8-49D8-80A4-A1557C4BFA95}"/>
                  </a:ext>
                </a:extLst>
              </p:cNvPr>
              <p:cNvSpPr/>
              <p:nvPr/>
            </p:nvSpPr>
            <p:spPr>
              <a:xfrm>
                <a:off x="5358765" y="2512695"/>
                <a:ext cx="3050037" cy="972149"/>
              </a:xfrm>
              <a:custGeom>
                <a:avLst/>
                <a:gdLst>
                  <a:gd name="connsiteX0" fmla="*/ 123825 w 3050037"/>
                  <a:gd name="connsiteY0" fmla="*/ 91440 h 972149"/>
                  <a:gd name="connsiteX1" fmla="*/ 100965 w 3050037"/>
                  <a:gd name="connsiteY1" fmla="*/ 116205 h 972149"/>
                  <a:gd name="connsiteX2" fmla="*/ 62865 w 3050037"/>
                  <a:gd name="connsiteY2" fmla="*/ 144780 h 972149"/>
                  <a:gd name="connsiteX3" fmla="*/ 45720 w 3050037"/>
                  <a:gd name="connsiteY3" fmla="*/ 161925 h 972149"/>
                  <a:gd name="connsiteX4" fmla="*/ 11430 w 3050037"/>
                  <a:gd name="connsiteY4" fmla="*/ 209550 h 972149"/>
                  <a:gd name="connsiteX5" fmla="*/ 0 w 3050037"/>
                  <a:gd name="connsiteY5" fmla="*/ 236220 h 972149"/>
                  <a:gd name="connsiteX6" fmla="*/ 3810 w 3050037"/>
                  <a:gd name="connsiteY6" fmla="*/ 306705 h 972149"/>
                  <a:gd name="connsiteX7" fmla="*/ 7620 w 3050037"/>
                  <a:gd name="connsiteY7" fmla="*/ 403860 h 972149"/>
                  <a:gd name="connsiteX8" fmla="*/ 24765 w 3050037"/>
                  <a:gd name="connsiteY8" fmla="*/ 523875 h 972149"/>
                  <a:gd name="connsiteX9" fmla="*/ 36195 w 3050037"/>
                  <a:gd name="connsiteY9" fmla="*/ 554355 h 972149"/>
                  <a:gd name="connsiteX10" fmla="*/ 47625 w 3050037"/>
                  <a:gd name="connsiteY10" fmla="*/ 588645 h 972149"/>
                  <a:gd name="connsiteX11" fmla="*/ 68580 w 3050037"/>
                  <a:gd name="connsiteY11" fmla="*/ 624840 h 972149"/>
                  <a:gd name="connsiteX12" fmla="*/ 81915 w 3050037"/>
                  <a:gd name="connsiteY12" fmla="*/ 657225 h 972149"/>
                  <a:gd name="connsiteX13" fmla="*/ 142875 w 3050037"/>
                  <a:gd name="connsiteY13" fmla="*/ 727710 h 972149"/>
                  <a:gd name="connsiteX14" fmla="*/ 169545 w 3050037"/>
                  <a:gd name="connsiteY14" fmla="*/ 763905 h 972149"/>
                  <a:gd name="connsiteX15" fmla="*/ 175260 w 3050037"/>
                  <a:gd name="connsiteY15" fmla="*/ 773430 h 972149"/>
                  <a:gd name="connsiteX16" fmla="*/ 180975 w 3050037"/>
                  <a:gd name="connsiteY16" fmla="*/ 784860 h 972149"/>
                  <a:gd name="connsiteX17" fmla="*/ 215265 w 3050037"/>
                  <a:gd name="connsiteY17" fmla="*/ 826770 h 972149"/>
                  <a:gd name="connsiteX18" fmla="*/ 220980 w 3050037"/>
                  <a:gd name="connsiteY18" fmla="*/ 830580 h 972149"/>
                  <a:gd name="connsiteX19" fmla="*/ 245745 w 3050037"/>
                  <a:gd name="connsiteY19" fmla="*/ 845820 h 972149"/>
                  <a:gd name="connsiteX20" fmla="*/ 257175 w 3050037"/>
                  <a:gd name="connsiteY20" fmla="*/ 847725 h 972149"/>
                  <a:gd name="connsiteX21" fmla="*/ 268605 w 3050037"/>
                  <a:gd name="connsiteY21" fmla="*/ 851535 h 972149"/>
                  <a:gd name="connsiteX22" fmla="*/ 297180 w 3050037"/>
                  <a:gd name="connsiteY22" fmla="*/ 855345 h 972149"/>
                  <a:gd name="connsiteX23" fmla="*/ 377190 w 3050037"/>
                  <a:gd name="connsiteY23" fmla="*/ 859155 h 972149"/>
                  <a:gd name="connsiteX24" fmla="*/ 527685 w 3050037"/>
                  <a:gd name="connsiteY24" fmla="*/ 864870 h 972149"/>
                  <a:gd name="connsiteX25" fmla="*/ 548640 w 3050037"/>
                  <a:gd name="connsiteY25" fmla="*/ 868680 h 972149"/>
                  <a:gd name="connsiteX26" fmla="*/ 558165 w 3050037"/>
                  <a:gd name="connsiteY26" fmla="*/ 870585 h 972149"/>
                  <a:gd name="connsiteX27" fmla="*/ 628650 w 3050037"/>
                  <a:gd name="connsiteY27" fmla="*/ 880110 h 972149"/>
                  <a:gd name="connsiteX28" fmla="*/ 653415 w 3050037"/>
                  <a:gd name="connsiteY28" fmla="*/ 885825 h 972149"/>
                  <a:gd name="connsiteX29" fmla="*/ 680085 w 3050037"/>
                  <a:gd name="connsiteY29" fmla="*/ 889635 h 972149"/>
                  <a:gd name="connsiteX30" fmla="*/ 756285 w 3050037"/>
                  <a:gd name="connsiteY30" fmla="*/ 902970 h 972149"/>
                  <a:gd name="connsiteX31" fmla="*/ 786765 w 3050037"/>
                  <a:gd name="connsiteY31" fmla="*/ 908685 h 972149"/>
                  <a:gd name="connsiteX32" fmla="*/ 862965 w 3050037"/>
                  <a:gd name="connsiteY32" fmla="*/ 916305 h 972149"/>
                  <a:gd name="connsiteX33" fmla="*/ 986790 w 3050037"/>
                  <a:gd name="connsiteY33" fmla="*/ 912495 h 972149"/>
                  <a:gd name="connsiteX34" fmla="*/ 1074420 w 3050037"/>
                  <a:gd name="connsiteY34" fmla="*/ 918210 h 972149"/>
                  <a:gd name="connsiteX35" fmla="*/ 1141095 w 3050037"/>
                  <a:gd name="connsiteY35" fmla="*/ 920115 h 972149"/>
                  <a:gd name="connsiteX36" fmla="*/ 1184910 w 3050037"/>
                  <a:gd name="connsiteY36" fmla="*/ 927735 h 972149"/>
                  <a:gd name="connsiteX37" fmla="*/ 1217295 w 3050037"/>
                  <a:gd name="connsiteY37" fmla="*/ 933450 h 972149"/>
                  <a:gd name="connsiteX38" fmla="*/ 1264920 w 3050037"/>
                  <a:gd name="connsiteY38" fmla="*/ 944880 h 972149"/>
                  <a:gd name="connsiteX39" fmla="*/ 1282065 w 3050037"/>
                  <a:gd name="connsiteY39" fmla="*/ 946785 h 972149"/>
                  <a:gd name="connsiteX40" fmla="*/ 1400175 w 3050037"/>
                  <a:gd name="connsiteY40" fmla="*/ 948690 h 972149"/>
                  <a:gd name="connsiteX41" fmla="*/ 1432560 w 3050037"/>
                  <a:gd name="connsiteY41" fmla="*/ 950595 h 972149"/>
                  <a:gd name="connsiteX42" fmla="*/ 1447800 w 3050037"/>
                  <a:gd name="connsiteY42" fmla="*/ 952500 h 972149"/>
                  <a:gd name="connsiteX43" fmla="*/ 1463040 w 3050037"/>
                  <a:gd name="connsiteY43" fmla="*/ 963930 h 972149"/>
                  <a:gd name="connsiteX44" fmla="*/ 1466850 w 3050037"/>
                  <a:gd name="connsiteY44" fmla="*/ 971550 h 972149"/>
                  <a:gd name="connsiteX45" fmla="*/ 1461135 w 3050037"/>
                  <a:gd name="connsiteY45" fmla="*/ 948690 h 972149"/>
                  <a:gd name="connsiteX46" fmla="*/ 1438275 w 3050037"/>
                  <a:gd name="connsiteY46" fmla="*/ 950595 h 972149"/>
                  <a:gd name="connsiteX47" fmla="*/ 1426845 w 3050037"/>
                  <a:gd name="connsiteY47" fmla="*/ 958215 h 972149"/>
                  <a:gd name="connsiteX48" fmla="*/ 1432560 w 3050037"/>
                  <a:gd name="connsiteY48" fmla="*/ 962025 h 972149"/>
                  <a:gd name="connsiteX49" fmla="*/ 1449705 w 3050037"/>
                  <a:gd name="connsiteY49" fmla="*/ 960120 h 972149"/>
                  <a:gd name="connsiteX50" fmla="*/ 1533525 w 3050037"/>
                  <a:gd name="connsiteY50" fmla="*/ 958215 h 972149"/>
                  <a:gd name="connsiteX51" fmla="*/ 1541145 w 3050037"/>
                  <a:gd name="connsiteY51" fmla="*/ 954405 h 972149"/>
                  <a:gd name="connsiteX52" fmla="*/ 1594485 w 3050037"/>
                  <a:gd name="connsiteY52" fmla="*/ 954405 h 972149"/>
                  <a:gd name="connsiteX53" fmla="*/ 1624965 w 3050037"/>
                  <a:gd name="connsiteY53" fmla="*/ 956310 h 972149"/>
                  <a:gd name="connsiteX54" fmla="*/ 1638300 w 3050037"/>
                  <a:gd name="connsiteY54" fmla="*/ 958215 h 972149"/>
                  <a:gd name="connsiteX55" fmla="*/ 1645920 w 3050037"/>
                  <a:gd name="connsiteY55" fmla="*/ 960120 h 972149"/>
                  <a:gd name="connsiteX56" fmla="*/ 1676400 w 3050037"/>
                  <a:gd name="connsiteY56" fmla="*/ 963930 h 972149"/>
                  <a:gd name="connsiteX57" fmla="*/ 1758315 w 3050037"/>
                  <a:gd name="connsiteY57" fmla="*/ 965835 h 972149"/>
                  <a:gd name="connsiteX58" fmla="*/ 1765935 w 3050037"/>
                  <a:gd name="connsiteY58" fmla="*/ 967740 h 972149"/>
                  <a:gd name="connsiteX59" fmla="*/ 1864995 w 3050037"/>
                  <a:gd name="connsiteY59" fmla="*/ 965835 h 972149"/>
                  <a:gd name="connsiteX60" fmla="*/ 1870710 w 3050037"/>
                  <a:gd name="connsiteY60" fmla="*/ 963930 h 972149"/>
                  <a:gd name="connsiteX61" fmla="*/ 1880235 w 3050037"/>
                  <a:gd name="connsiteY61" fmla="*/ 942975 h 972149"/>
                  <a:gd name="connsiteX62" fmla="*/ 1885950 w 3050037"/>
                  <a:gd name="connsiteY62" fmla="*/ 931545 h 972149"/>
                  <a:gd name="connsiteX63" fmla="*/ 1893570 w 3050037"/>
                  <a:gd name="connsiteY63" fmla="*/ 912495 h 972149"/>
                  <a:gd name="connsiteX64" fmla="*/ 1891665 w 3050037"/>
                  <a:gd name="connsiteY64" fmla="*/ 800100 h 972149"/>
                  <a:gd name="connsiteX65" fmla="*/ 1893570 w 3050037"/>
                  <a:gd name="connsiteY65" fmla="*/ 609600 h 972149"/>
                  <a:gd name="connsiteX66" fmla="*/ 1906905 w 3050037"/>
                  <a:gd name="connsiteY66" fmla="*/ 558165 h 972149"/>
                  <a:gd name="connsiteX67" fmla="*/ 1946910 w 3050037"/>
                  <a:gd name="connsiteY67" fmla="*/ 504825 h 972149"/>
                  <a:gd name="connsiteX68" fmla="*/ 2023110 w 3050037"/>
                  <a:gd name="connsiteY68" fmla="*/ 470535 h 972149"/>
                  <a:gd name="connsiteX69" fmla="*/ 2038350 w 3050037"/>
                  <a:gd name="connsiteY69" fmla="*/ 464820 h 972149"/>
                  <a:gd name="connsiteX70" fmla="*/ 2049780 w 3050037"/>
                  <a:gd name="connsiteY70" fmla="*/ 461010 h 972149"/>
                  <a:gd name="connsiteX71" fmla="*/ 2063115 w 3050037"/>
                  <a:gd name="connsiteY71" fmla="*/ 455295 h 972149"/>
                  <a:gd name="connsiteX72" fmla="*/ 2200275 w 3050037"/>
                  <a:gd name="connsiteY72" fmla="*/ 436245 h 972149"/>
                  <a:gd name="connsiteX73" fmla="*/ 2236470 w 3050037"/>
                  <a:gd name="connsiteY73" fmla="*/ 434340 h 972149"/>
                  <a:gd name="connsiteX74" fmla="*/ 2341245 w 3050037"/>
                  <a:gd name="connsiteY74" fmla="*/ 441960 h 972149"/>
                  <a:gd name="connsiteX75" fmla="*/ 2377440 w 3050037"/>
                  <a:gd name="connsiteY75" fmla="*/ 449580 h 972149"/>
                  <a:gd name="connsiteX76" fmla="*/ 2419350 w 3050037"/>
                  <a:gd name="connsiteY76" fmla="*/ 453390 h 972149"/>
                  <a:gd name="connsiteX77" fmla="*/ 2470785 w 3050037"/>
                  <a:gd name="connsiteY77" fmla="*/ 459105 h 972149"/>
                  <a:gd name="connsiteX78" fmla="*/ 2531745 w 3050037"/>
                  <a:gd name="connsiteY78" fmla="*/ 461010 h 972149"/>
                  <a:gd name="connsiteX79" fmla="*/ 2594610 w 3050037"/>
                  <a:gd name="connsiteY79" fmla="*/ 464820 h 972149"/>
                  <a:gd name="connsiteX80" fmla="*/ 2684145 w 3050037"/>
                  <a:gd name="connsiteY80" fmla="*/ 474345 h 972149"/>
                  <a:gd name="connsiteX81" fmla="*/ 2731770 w 3050037"/>
                  <a:gd name="connsiteY81" fmla="*/ 478155 h 972149"/>
                  <a:gd name="connsiteX82" fmla="*/ 2952750 w 3050037"/>
                  <a:gd name="connsiteY82" fmla="*/ 468630 h 972149"/>
                  <a:gd name="connsiteX83" fmla="*/ 2975610 w 3050037"/>
                  <a:gd name="connsiteY83" fmla="*/ 462915 h 972149"/>
                  <a:gd name="connsiteX84" fmla="*/ 2998470 w 3050037"/>
                  <a:gd name="connsiteY84" fmla="*/ 457200 h 972149"/>
                  <a:gd name="connsiteX85" fmla="*/ 3006090 w 3050037"/>
                  <a:gd name="connsiteY85" fmla="*/ 453390 h 972149"/>
                  <a:gd name="connsiteX86" fmla="*/ 3023235 w 3050037"/>
                  <a:gd name="connsiteY86" fmla="*/ 436245 h 972149"/>
                  <a:gd name="connsiteX87" fmla="*/ 3036570 w 3050037"/>
                  <a:gd name="connsiteY87" fmla="*/ 421005 h 972149"/>
                  <a:gd name="connsiteX88" fmla="*/ 3044190 w 3050037"/>
                  <a:gd name="connsiteY88" fmla="*/ 409575 h 972149"/>
                  <a:gd name="connsiteX89" fmla="*/ 3046095 w 3050037"/>
                  <a:gd name="connsiteY89" fmla="*/ 401955 h 972149"/>
                  <a:gd name="connsiteX90" fmla="*/ 3049905 w 3050037"/>
                  <a:gd name="connsiteY90" fmla="*/ 394335 h 972149"/>
                  <a:gd name="connsiteX91" fmla="*/ 3048000 w 3050037"/>
                  <a:gd name="connsiteY91" fmla="*/ 318135 h 972149"/>
                  <a:gd name="connsiteX92" fmla="*/ 3046095 w 3050037"/>
                  <a:gd name="connsiteY92" fmla="*/ 302895 h 972149"/>
                  <a:gd name="connsiteX93" fmla="*/ 3044190 w 3050037"/>
                  <a:gd name="connsiteY93" fmla="*/ 283845 h 972149"/>
                  <a:gd name="connsiteX94" fmla="*/ 3038475 w 3050037"/>
                  <a:gd name="connsiteY94" fmla="*/ 251460 h 972149"/>
                  <a:gd name="connsiteX95" fmla="*/ 3034665 w 3050037"/>
                  <a:gd name="connsiteY95" fmla="*/ 207645 h 972149"/>
                  <a:gd name="connsiteX96" fmla="*/ 3030855 w 3050037"/>
                  <a:gd name="connsiteY96" fmla="*/ 192405 h 972149"/>
                  <a:gd name="connsiteX97" fmla="*/ 3028950 w 3050037"/>
                  <a:gd name="connsiteY97" fmla="*/ 179070 h 972149"/>
                  <a:gd name="connsiteX98" fmla="*/ 3019425 w 3050037"/>
                  <a:gd name="connsiteY98" fmla="*/ 156210 h 972149"/>
                  <a:gd name="connsiteX99" fmla="*/ 3011805 w 3050037"/>
                  <a:gd name="connsiteY99" fmla="*/ 139065 h 972149"/>
                  <a:gd name="connsiteX100" fmla="*/ 3006090 w 3050037"/>
                  <a:gd name="connsiteY100" fmla="*/ 129540 h 972149"/>
                  <a:gd name="connsiteX101" fmla="*/ 2994660 w 3050037"/>
                  <a:gd name="connsiteY101" fmla="*/ 121920 h 972149"/>
                  <a:gd name="connsiteX102" fmla="*/ 2952750 w 3050037"/>
                  <a:gd name="connsiteY102" fmla="*/ 108585 h 972149"/>
                  <a:gd name="connsiteX103" fmla="*/ 2914650 w 3050037"/>
                  <a:gd name="connsiteY103" fmla="*/ 97155 h 972149"/>
                  <a:gd name="connsiteX104" fmla="*/ 2901315 w 3050037"/>
                  <a:gd name="connsiteY104" fmla="*/ 93345 h 972149"/>
                  <a:gd name="connsiteX105" fmla="*/ 2874645 w 3050037"/>
                  <a:gd name="connsiteY105" fmla="*/ 91440 h 972149"/>
                  <a:gd name="connsiteX106" fmla="*/ 2838450 w 3050037"/>
                  <a:gd name="connsiteY106" fmla="*/ 85725 h 972149"/>
                  <a:gd name="connsiteX107" fmla="*/ 2720340 w 3050037"/>
                  <a:gd name="connsiteY107" fmla="*/ 78105 h 972149"/>
                  <a:gd name="connsiteX108" fmla="*/ 2665095 w 3050037"/>
                  <a:gd name="connsiteY108" fmla="*/ 74295 h 972149"/>
                  <a:gd name="connsiteX109" fmla="*/ 2625090 w 3050037"/>
                  <a:gd name="connsiteY109" fmla="*/ 68580 h 972149"/>
                  <a:gd name="connsiteX110" fmla="*/ 2541270 w 3050037"/>
                  <a:gd name="connsiteY110" fmla="*/ 60960 h 972149"/>
                  <a:gd name="connsiteX111" fmla="*/ 2463165 w 3050037"/>
                  <a:gd name="connsiteY111" fmla="*/ 47625 h 972149"/>
                  <a:gd name="connsiteX112" fmla="*/ 2289810 w 3050037"/>
                  <a:gd name="connsiteY112" fmla="*/ 20955 h 972149"/>
                  <a:gd name="connsiteX113" fmla="*/ 2221230 w 3050037"/>
                  <a:gd name="connsiteY113" fmla="*/ 9525 h 972149"/>
                  <a:gd name="connsiteX114" fmla="*/ 2103120 w 3050037"/>
                  <a:gd name="connsiteY114" fmla="*/ 0 h 972149"/>
                  <a:gd name="connsiteX115" fmla="*/ 1855470 w 3050037"/>
                  <a:gd name="connsiteY115" fmla="*/ 7620 h 972149"/>
                  <a:gd name="connsiteX116" fmla="*/ 1765935 w 3050037"/>
                  <a:gd name="connsiteY116" fmla="*/ 19050 h 972149"/>
                  <a:gd name="connsiteX117" fmla="*/ 1617345 w 3050037"/>
                  <a:gd name="connsiteY117" fmla="*/ 34290 h 972149"/>
                  <a:gd name="connsiteX118" fmla="*/ 1394460 w 3050037"/>
                  <a:gd name="connsiteY118" fmla="*/ 47625 h 972149"/>
                  <a:gd name="connsiteX119" fmla="*/ 1329690 w 3050037"/>
                  <a:gd name="connsiteY119" fmla="*/ 49530 h 972149"/>
                  <a:gd name="connsiteX120" fmla="*/ 1295400 w 3050037"/>
                  <a:gd name="connsiteY120" fmla="*/ 51435 h 972149"/>
                  <a:gd name="connsiteX121" fmla="*/ 737235 w 3050037"/>
                  <a:gd name="connsiteY121" fmla="*/ 53340 h 972149"/>
                  <a:gd name="connsiteX122" fmla="*/ 525780 w 3050037"/>
                  <a:gd name="connsiteY122" fmla="*/ 68580 h 972149"/>
                  <a:gd name="connsiteX123" fmla="*/ 461010 w 3050037"/>
                  <a:gd name="connsiteY123" fmla="*/ 74295 h 972149"/>
                  <a:gd name="connsiteX124" fmla="*/ 443865 w 3050037"/>
                  <a:gd name="connsiteY124" fmla="*/ 76200 h 972149"/>
                  <a:gd name="connsiteX125" fmla="*/ 249555 w 3050037"/>
                  <a:gd name="connsiteY125" fmla="*/ 78105 h 972149"/>
                  <a:gd name="connsiteX126" fmla="*/ 125730 w 3050037"/>
                  <a:gd name="connsiteY126" fmla="*/ 80010 h 972149"/>
                  <a:gd name="connsiteX127" fmla="*/ 112395 w 3050037"/>
                  <a:gd name="connsiteY127" fmla="*/ 85725 h 972149"/>
                  <a:gd name="connsiteX128" fmla="*/ 110490 w 3050037"/>
                  <a:gd name="connsiteY128" fmla="*/ 91440 h 972149"/>
                  <a:gd name="connsiteX129" fmla="*/ 106680 w 3050037"/>
                  <a:gd name="connsiteY129" fmla="*/ 99060 h 972149"/>
                  <a:gd name="connsiteX130" fmla="*/ 123825 w 3050037"/>
                  <a:gd name="connsiteY130" fmla="*/ 91440 h 972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3050037" h="972149">
                    <a:moveTo>
                      <a:pt x="123825" y="91440"/>
                    </a:moveTo>
                    <a:cubicBezTo>
                      <a:pt x="122872" y="94298"/>
                      <a:pt x="111532" y="107525"/>
                      <a:pt x="100965" y="116205"/>
                    </a:cubicBezTo>
                    <a:cubicBezTo>
                      <a:pt x="88698" y="126281"/>
                      <a:pt x="74090" y="133555"/>
                      <a:pt x="62865" y="144780"/>
                    </a:cubicBezTo>
                    <a:cubicBezTo>
                      <a:pt x="57150" y="150495"/>
                      <a:pt x="51127" y="155918"/>
                      <a:pt x="45720" y="161925"/>
                    </a:cubicBezTo>
                    <a:cubicBezTo>
                      <a:pt x="33133" y="175911"/>
                      <a:pt x="20281" y="193028"/>
                      <a:pt x="11430" y="209550"/>
                    </a:cubicBezTo>
                    <a:cubicBezTo>
                      <a:pt x="6863" y="218076"/>
                      <a:pt x="3810" y="227330"/>
                      <a:pt x="0" y="236220"/>
                    </a:cubicBezTo>
                    <a:cubicBezTo>
                      <a:pt x="1270" y="259715"/>
                      <a:pt x="2773" y="283199"/>
                      <a:pt x="3810" y="306705"/>
                    </a:cubicBezTo>
                    <a:cubicBezTo>
                      <a:pt x="5909" y="354272"/>
                      <a:pt x="4871" y="361712"/>
                      <a:pt x="7620" y="403860"/>
                    </a:cubicBezTo>
                    <a:cubicBezTo>
                      <a:pt x="9874" y="438424"/>
                      <a:pt x="13247" y="493160"/>
                      <a:pt x="24765" y="523875"/>
                    </a:cubicBezTo>
                    <a:cubicBezTo>
                      <a:pt x="28575" y="534035"/>
                      <a:pt x="32584" y="544123"/>
                      <a:pt x="36195" y="554355"/>
                    </a:cubicBezTo>
                    <a:cubicBezTo>
                      <a:pt x="40205" y="565716"/>
                      <a:pt x="42595" y="577697"/>
                      <a:pt x="47625" y="588645"/>
                    </a:cubicBezTo>
                    <a:cubicBezTo>
                      <a:pt x="53445" y="601313"/>
                      <a:pt x="62345" y="612371"/>
                      <a:pt x="68580" y="624840"/>
                    </a:cubicBezTo>
                    <a:cubicBezTo>
                      <a:pt x="73801" y="635282"/>
                      <a:pt x="75080" y="647761"/>
                      <a:pt x="81915" y="657225"/>
                    </a:cubicBezTo>
                    <a:cubicBezTo>
                      <a:pt x="100102" y="682407"/>
                      <a:pt x="124448" y="702702"/>
                      <a:pt x="142875" y="727710"/>
                    </a:cubicBezTo>
                    <a:cubicBezTo>
                      <a:pt x="151765" y="739775"/>
                      <a:pt x="161834" y="751054"/>
                      <a:pt x="169545" y="763905"/>
                    </a:cubicBezTo>
                    <a:cubicBezTo>
                      <a:pt x="171450" y="767080"/>
                      <a:pt x="173487" y="770179"/>
                      <a:pt x="175260" y="773430"/>
                    </a:cubicBezTo>
                    <a:cubicBezTo>
                      <a:pt x="177300" y="777170"/>
                      <a:pt x="178575" y="781341"/>
                      <a:pt x="180975" y="784860"/>
                    </a:cubicBezTo>
                    <a:cubicBezTo>
                      <a:pt x="182674" y="787352"/>
                      <a:pt x="205204" y="820063"/>
                      <a:pt x="215265" y="826770"/>
                    </a:cubicBezTo>
                    <a:cubicBezTo>
                      <a:pt x="217170" y="828040"/>
                      <a:pt x="219221" y="829114"/>
                      <a:pt x="220980" y="830580"/>
                    </a:cubicBezTo>
                    <a:cubicBezTo>
                      <a:pt x="230327" y="838369"/>
                      <a:pt x="227943" y="842853"/>
                      <a:pt x="245745" y="845820"/>
                    </a:cubicBezTo>
                    <a:cubicBezTo>
                      <a:pt x="249555" y="846455"/>
                      <a:pt x="253428" y="846788"/>
                      <a:pt x="257175" y="847725"/>
                    </a:cubicBezTo>
                    <a:cubicBezTo>
                      <a:pt x="261071" y="848699"/>
                      <a:pt x="264660" y="850784"/>
                      <a:pt x="268605" y="851535"/>
                    </a:cubicBezTo>
                    <a:cubicBezTo>
                      <a:pt x="278045" y="853333"/>
                      <a:pt x="287634" y="854244"/>
                      <a:pt x="297180" y="855345"/>
                    </a:cubicBezTo>
                    <a:cubicBezTo>
                      <a:pt x="326406" y="858717"/>
                      <a:pt x="342978" y="857911"/>
                      <a:pt x="377190" y="859155"/>
                    </a:cubicBezTo>
                    <a:lnTo>
                      <a:pt x="527685" y="864870"/>
                    </a:lnTo>
                    <a:lnTo>
                      <a:pt x="548640" y="868680"/>
                    </a:lnTo>
                    <a:cubicBezTo>
                      <a:pt x="551822" y="869277"/>
                      <a:pt x="554952" y="870183"/>
                      <a:pt x="558165" y="870585"/>
                    </a:cubicBezTo>
                    <a:cubicBezTo>
                      <a:pt x="600632" y="875893"/>
                      <a:pt x="587410" y="872128"/>
                      <a:pt x="628650" y="880110"/>
                    </a:cubicBezTo>
                    <a:cubicBezTo>
                      <a:pt x="636968" y="881720"/>
                      <a:pt x="645085" y="884282"/>
                      <a:pt x="653415" y="885825"/>
                    </a:cubicBezTo>
                    <a:cubicBezTo>
                      <a:pt x="662245" y="887460"/>
                      <a:pt x="671227" y="888159"/>
                      <a:pt x="680085" y="889635"/>
                    </a:cubicBezTo>
                    <a:lnTo>
                      <a:pt x="756285" y="902970"/>
                    </a:lnTo>
                    <a:cubicBezTo>
                      <a:pt x="766461" y="904787"/>
                      <a:pt x="776451" y="907997"/>
                      <a:pt x="786765" y="908685"/>
                    </a:cubicBezTo>
                    <a:cubicBezTo>
                      <a:pt x="831293" y="911654"/>
                      <a:pt x="805862" y="909453"/>
                      <a:pt x="862965" y="916305"/>
                    </a:cubicBezTo>
                    <a:cubicBezTo>
                      <a:pt x="904240" y="915035"/>
                      <a:pt x="945497" y="912123"/>
                      <a:pt x="986790" y="912495"/>
                    </a:cubicBezTo>
                    <a:cubicBezTo>
                      <a:pt x="1016061" y="912759"/>
                      <a:pt x="1045160" y="917374"/>
                      <a:pt x="1074420" y="918210"/>
                    </a:cubicBezTo>
                    <a:lnTo>
                      <a:pt x="1141095" y="920115"/>
                    </a:lnTo>
                    <a:cubicBezTo>
                      <a:pt x="1197605" y="928188"/>
                      <a:pt x="1143324" y="919738"/>
                      <a:pt x="1184910" y="927735"/>
                    </a:cubicBezTo>
                    <a:cubicBezTo>
                      <a:pt x="1195675" y="929805"/>
                      <a:pt x="1206577" y="931153"/>
                      <a:pt x="1217295" y="933450"/>
                    </a:cubicBezTo>
                    <a:cubicBezTo>
                      <a:pt x="1233258" y="936871"/>
                      <a:pt x="1248930" y="941588"/>
                      <a:pt x="1264920" y="944880"/>
                    </a:cubicBezTo>
                    <a:cubicBezTo>
                      <a:pt x="1270552" y="946040"/>
                      <a:pt x="1276317" y="946623"/>
                      <a:pt x="1282065" y="946785"/>
                    </a:cubicBezTo>
                    <a:cubicBezTo>
                      <a:pt x="1321425" y="947894"/>
                      <a:pt x="1360805" y="948055"/>
                      <a:pt x="1400175" y="948690"/>
                    </a:cubicBezTo>
                    <a:cubicBezTo>
                      <a:pt x="1410970" y="949325"/>
                      <a:pt x="1421781" y="949733"/>
                      <a:pt x="1432560" y="950595"/>
                    </a:cubicBezTo>
                    <a:cubicBezTo>
                      <a:pt x="1437663" y="951003"/>
                      <a:pt x="1443110" y="950448"/>
                      <a:pt x="1447800" y="952500"/>
                    </a:cubicBezTo>
                    <a:cubicBezTo>
                      <a:pt x="1453618" y="955045"/>
                      <a:pt x="1457960" y="960120"/>
                      <a:pt x="1463040" y="963930"/>
                    </a:cubicBezTo>
                    <a:cubicBezTo>
                      <a:pt x="1464310" y="966470"/>
                      <a:pt x="1467202" y="974368"/>
                      <a:pt x="1466850" y="971550"/>
                    </a:cubicBezTo>
                    <a:cubicBezTo>
                      <a:pt x="1465876" y="963756"/>
                      <a:pt x="1467469" y="953335"/>
                      <a:pt x="1461135" y="948690"/>
                    </a:cubicBezTo>
                    <a:cubicBezTo>
                      <a:pt x="1454969" y="944168"/>
                      <a:pt x="1445895" y="949960"/>
                      <a:pt x="1438275" y="950595"/>
                    </a:cubicBezTo>
                    <a:cubicBezTo>
                      <a:pt x="1434465" y="953135"/>
                      <a:pt x="1428893" y="954119"/>
                      <a:pt x="1426845" y="958215"/>
                    </a:cubicBezTo>
                    <a:cubicBezTo>
                      <a:pt x="1425821" y="960263"/>
                      <a:pt x="1430278" y="961835"/>
                      <a:pt x="1432560" y="962025"/>
                    </a:cubicBezTo>
                    <a:cubicBezTo>
                      <a:pt x="1438290" y="962503"/>
                      <a:pt x="1443959" y="960337"/>
                      <a:pt x="1449705" y="960120"/>
                    </a:cubicBezTo>
                    <a:cubicBezTo>
                      <a:pt x="1477632" y="959066"/>
                      <a:pt x="1505585" y="958850"/>
                      <a:pt x="1533525" y="958215"/>
                    </a:cubicBezTo>
                    <a:cubicBezTo>
                      <a:pt x="1536065" y="956945"/>
                      <a:pt x="1538535" y="955524"/>
                      <a:pt x="1541145" y="954405"/>
                    </a:cubicBezTo>
                    <a:cubicBezTo>
                      <a:pt x="1557670" y="947323"/>
                      <a:pt x="1578580" y="953629"/>
                      <a:pt x="1594485" y="954405"/>
                    </a:cubicBezTo>
                    <a:cubicBezTo>
                      <a:pt x="1604653" y="954901"/>
                      <a:pt x="1614805" y="955675"/>
                      <a:pt x="1624965" y="956310"/>
                    </a:cubicBezTo>
                    <a:cubicBezTo>
                      <a:pt x="1629410" y="956945"/>
                      <a:pt x="1633882" y="957412"/>
                      <a:pt x="1638300" y="958215"/>
                    </a:cubicBezTo>
                    <a:cubicBezTo>
                      <a:pt x="1640876" y="958683"/>
                      <a:pt x="1643353" y="959607"/>
                      <a:pt x="1645920" y="960120"/>
                    </a:cubicBezTo>
                    <a:cubicBezTo>
                      <a:pt x="1654687" y="961873"/>
                      <a:pt x="1668307" y="963625"/>
                      <a:pt x="1676400" y="963930"/>
                    </a:cubicBezTo>
                    <a:cubicBezTo>
                      <a:pt x="1703693" y="964960"/>
                      <a:pt x="1731010" y="965200"/>
                      <a:pt x="1758315" y="965835"/>
                    </a:cubicBezTo>
                    <a:cubicBezTo>
                      <a:pt x="1760855" y="966470"/>
                      <a:pt x="1763368" y="967227"/>
                      <a:pt x="1765935" y="967740"/>
                    </a:cubicBezTo>
                    <a:cubicBezTo>
                      <a:pt x="1800692" y="974691"/>
                      <a:pt x="1815238" y="967998"/>
                      <a:pt x="1864995" y="965835"/>
                    </a:cubicBezTo>
                    <a:cubicBezTo>
                      <a:pt x="1866900" y="965200"/>
                      <a:pt x="1869403" y="965455"/>
                      <a:pt x="1870710" y="963930"/>
                    </a:cubicBezTo>
                    <a:cubicBezTo>
                      <a:pt x="1874062" y="960019"/>
                      <a:pt x="1877967" y="947964"/>
                      <a:pt x="1880235" y="942975"/>
                    </a:cubicBezTo>
                    <a:cubicBezTo>
                      <a:pt x="1881998" y="939097"/>
                      <a:pt x="1884165" y="935413"/>
                      <a:pt x="1885950" y="931545"/>
                    </a:cubicBezTo>
                    <a:cubicBezTo>
                      <a:pt x="1891155" y="920268"/>
                      <a:pt x="1890676" y="921177"/>
                      <a:pt x="1893570" y="912495"/>
                    </a:cubicBezTo>
                    <a:cubicBezTo>
                      <a:pt x="1892935" y="875030"/>
                      <a:pt x="1891665" y="837570"/>
                      <a:pt x="1891665" y="800100"/>
                    </a:cubicBezTo>
                    <a:cubicBezTo>
                      <a:pt x="1891665" y="736597"/>
                      <a:pt x="1889578" y="672978"/>
                      <a:pt x="1893570" y="609600"/>
                    </a:cubicBezTo>
                    <a:cubicBezTo>
                      <a:pt x="1894683" y="591923"/>
                      <a:pt x="1898618" y="573819"/>
                      <a:pt x="1906905" y="558165"/>
                    </a:cubicBezTo>
                    <a:cubicBezTo>
                      <a:pt x="1917593" y="537977"/>
                      <a:pt x="1925071" y="515745"/>
                      <a:pt x="1946910" y="504825"/>
                    </a:cubicBezTo>
                    <a:cubicBezTo>
                      <a:pt x="1971823" y="492369"/>
                      <a:pt x="1997030" y="480315"/>
                      <a:pt x="2023110" y="470535"/>
                    </a:cubicBezTo>
                    <a:lnTo>
                      <a:pt x="2038350" y="464820"/>
                    </a:lnTo>
                    <a:cubicBezTo>
                      <a:pt x="2042132" y="463469"/>
                      <a:pt x="2046032" y="462452"/>
                      <a:pt x="2049780" y="461010"/>
                    </a:cubicBezTo>
                    <a:cubicBezTo>
                      <a:pt x="2054294" y="459274"/>
                      <a:pt x="2058391" y="456332"/>
                      <a:pt x="2063115" y="455295"/>
                    </a:cubicBezTo>
                    <a:cubicBezTo>
                      <a:pt x="2111493" y="444675"/>
                      <a:pt x="2150667" y="440597"/>
                      <a:pt x="2200275" y="436245"/>
                    </a:cubicBezTo>
                    <a:cubicBezTo>
                      <a:pt x="2212310" y="435189"/>
                      <a:pt x="2224405" y="434975"/>
                      <a:pt x="2236470" y="434340"/>
                    </a:cubicBezTo>
                    <a:cubicBezTo>
                      <a:pt x="2271395" y="436880"/>
                      <a:pt x="2306431" y="438196"/>
                      <a:pt x="2341245" y="441960"/>
                    </a:cubicBezTo>
                    <a:cubicBezTo>
                      <a:pt x="2353503" y="443285"/>
                      <a:pt x="2365240" y="447795"/>
                      <a:pt x="2377440" y="449580"/>
                    </a:cubicBezTo>
                    <a:cubicBezTo>
                      <a:pt x="2391320" y="451611"/>
                      <a:pt x="2405395" y="451966"/>
                      <a:pt x="2419350" y="453390"/>
                    </a:cubicBezTo>
                    <a:cubicBezTo>
                      <a:pt x="2436511" y="455141"/>
                      <a:pt x="2453574" y="457938"/>
                      <a:pt x="2470785" y="459105"/>
                    </a:cubicBezTo>
                    <a:cubicBezTo>
                      <a:pt x="2491068" y="460480"/>
                      <a:pt x="2511437" y="460073"/>
                      <a:pt x="2531745" y="461010"/>
                    </a:cubicBezTo>
                    <a:cubicBezTo>
                      <a:pt x="2552716" y="461978"/>
                      <a:pt x="2573674" y="463269"/>
                      <a:pt x="2594610" y="464820"/>
                    </a:cubicBezTo>
                    <a:cubicBezTo>
                      <a:pt x="2637877" y="468025"/>
                      <a:pt x="2637788" y="469800"/>
                      <a:pt x="2684145" y="474345"/>
                    </a:cubicBezTo>
                    <a:cubicBezTo>
                      <a:pt x="2699995" y="475899"/>
                      <a:pt x="2715895" y="476885"/>
                      <a:pt x="2731770" y="478155"/>
                    </a:cubicBezTo>
                    <a:cubicBezTo>
                      <a:pt x="2871652" y="476728"/>
                      <a:pt x="2868718" y="489638"/>
                      <a:pt x="2952750" y="468630"/>
                    </a:cubicBezTo>
                    <a:cubicBezTo>
                      <a:pt x="2960370" y="466725"/>
                      <a:pt x="2967943" y="464619"/>
                      <a:pt x="2975610" y="462915"/>
                    </a:cubicBezTo>
                    <a:cubicBezTo>
                      <a:pt x="2990367" y="459636"/>
                      <a:pt x="2984035" y="462974"/>
                      <a:pt x="2998470" y="457200"/>
                    </a:cubicBezTo>
                    <a:cubicBezTo>
                      <a:pt x="3001107" y="456145"/>
                      <a:pt x="3003922" y="455224"/>
                      <a:pt x="3006090" y="453390"/>
                    </a:cubicBezTo>
                    <a:cubicBezTo>
                      <a:pt x="3012260" y="448169"/>
                      <a:pt x="3017520" y="441960"/>
                      <a:pt x="3023235" y="436245"/>
                    </a:cubicBezTo>
                    <a:cubicBezTo>
                      <a:pt x="3031121" y="428359"/>
                      <a:pt x="3030449" y="429750"/>
                      <a:pt x="3036570" y="421005"/>
                    </a:cubicBezTo>
                    <a:cubicBezTo>
                      <a:pt x="3039196" y="417254"/>
                      <a:pt x="3044190" y="409575"/>
                      <a:pt x="3044190" y="409575"/>
                    </a:cubicBezTo>
                    <a:cubicBezTo>
                      <a:pt x="3044825" y="407035"/>
                      <a:pt x="3045176" y="404406"/>
                      <a:pt x="3046095" y="401955"/>
                    </a:cubicBezTo>
                    <a:cubicBezTo>
                      <a:pt x="3047092" y="399296"/>
                      <a:pt x="3049840" y="397174"/>
                      <a:pt x="3049905" y="394335"/>
                    </a:cubicBezTo>
                    <a:cubicBezTo>
                      <a:pt x="3050482" y="368934"/>
                      <a:pt x="3049058" y="343521"/>
                      <a:pt x="3048000" y="318135"/>
                    </a:cubicBezTo>
                    <a:cubicBezTo>
                      <a:pt x="3047787" y="313020"/>
                      <a:pt x="3046660" y="307983"/>
                      <a:pt x="3046095" y="302895"/>
                    </a:cubicBezTo>
                    <a:cubicBezTo>
                      <a:pt x="3045390" y="296552"/>
                      <a:pt x="3045185" y="290149"/>
                      <a:pt x="3044190" y="283845"/>
                    </a:cubicBezTo>
                    <a:cubicBezTo>
                      <a:pt x="3038910" y="250403"/>
                      <a:pt x="3041421" y="282390"/>
                      <a:pt x="3038475" y="251460"/>
                    </a:cubicBezTo>
                    <a:cubicBezTo>
                      <a:pt x="3037897" y="245393"/>
                      <a:pt x="3035994" y="215616"/>
                      <a:pt x="3034665" y="207645"/>
                    </a:cubicBezTo>
                    <a:cubicBezTo>
                      <a:pt x="3033804" y="202480"/>
                      <a:pt x="3031882" y="197540"/>
                      <a:pt x="3030855" y="192405"/>
                    </a:cubicBezTo>
                    <a:cubicBezTo>
                      <a:pt x="3029974" y="188002"/>
                      <a:pt x="3029960" y="183445"/>
                      <a:pt x="3028950" y="179070"/>
                    </a:cubicBezTo>
                    <a:cubicBezTo>
                      <a:pt x="3026352" y="167813"/>
                      <a:pt x="3024222" y="166762"/>
                      <a:pt x="3019425" y="156210"/>
                    </a:cubicBezTo>
                    <a:cubicBezTo>
                      <a:pt x="3014126" y="144553"/>
                      <a:pt x="3017505" y="149324"/>
                      <a:pt x="3011805" y="139065"/>
                    </a:cubicBezTo>
                    <a:cubicBezTo>
                      <a:pt x="3010007" y="135828"/>
                      <a:pt x="3008708" y="132158"/>
                      <a:pt x="3006090" y="129540"/>
                    </a:cubicBezTo>
                    <a:cubicBezTo>
                      <a:pt x="3002852" y="126302"/>
                      <a:pt x="2998636" y="124192"/>
                      <a:pt x="2994660" y="121920"/>
                    </a:cubicBezTo>
                    <a:cubicBezTo>
                      <a:pt x="2973422" y="109784"/>
                      <a:pt x="2981558" y="116211"/>
                      <a:pt x="2952750" y="108585"/>
                    </a:cubicBezTo>
                    <a:cubicBezTo>
                      <a:pt x="2939932" y="105192"/>
                      <a:pt x="2927363" y="100922"/>
                      <a:pt x="2914650" y="97155"/>
                    </a:cubicBezTo>
                    <a:cubicBezTo>
                      <a:pt x="2910218" y="95842"/>
                      <a:pt x="2905926" y="93674"/>
                      <a:pt x="2901315" y="93345"/>
                    </a:cubicBezTo>
                    <a:lnTo>
                      <a:pt x="2874645" y="91440"/>
                    </a:lnTo>
                    <a:cubicBezTo>
                      <a:pt x="2862580" y="89535"/>
                      <a:pt x="2850579" y="87169"/>
                      <a:pt x="2838450" y="85725"/>
                    </a:cubicBezTo>
                    <a:cubicBezTo>
                      <a:pt x="2799210" y="81054"/>
                      <a:pt x="2759733" y="80469"/>
                      <a:pt x="2720340" y="78105"/>
                    </a:cubicBezTo>
                    <a:lnTo>
                      <a:pt x="2665095" y="74295"/>
                    </a:lnTo>
                    <a:cubicBezTo>
                      <a:pt x="2651760" y="72390"/>
                      <a:pt x="2638483" y="70022"/>
                      <a:pt x="2625090" y="68580"/>
                    </a:cubicBezTo>
                    <a:cubicBezTo>
                      <a:pt x="2597196" y="65576"/>
                      <a:pt x="2569093" y="64561"/>
                      <a:pt x="2541270" y="60960"/>
                    </a:cubicBezTo>
                    <a:cubicBezTo>
                      <a:pt x="2515077" y="57570"/>
                      <a:pt x="2489249" y="51775"/>
                      <a:pt x="2463165" y="47625"/>
                    </a:cubicBezTo>
                    <a:lnTo>
                      <a:pt x="2289810" y="20955"/>
                    </a:lnTo>
                    <a:cubicBezTo>
                      <a:pt x="2266917" y="17350"/>
                      <a:pt x="2244316" y="11562"/>
                      <a:pt x="2221230" y="9525"/>
                    </a:cubicBezTo>
                    <a:cubicBezTo>
                      <a:pt x="2138704" y="2243"/>
                      <a:pt x="2178079" y="5354"/>
                      <a:pt x="2103120" y="0"/>
                    </a:cubicBezTo>
                    <a:cubicBezTo>
                      <a:pt x="2020570" y="2540"/>
                      <a:pt x="1937928" y="2961"/>
                      <a:pt x="1855470" y="7620"/>
                    </a:cubicBezTo>
                    <a:cubicBezTo>
                      <a:pt x="1825431" y="9317"/>
                      <a:pt x="1795835" y="15701"/>
                      <a:pt x="1765935" y="19050"/>
                    </a:cubicBezTo>
                    <a:lnTo>
                      <a:pt x="1617345" y="34290"/>
                    </a:lnTo>
                    <a:cubicBezTo>
                      <a:pt x="1589647" y="36647"/>
                      <a:pt x="1428898" y="46060"/>
                      <a:pt x="1394460" y="47625"/>
                    </a:cubicBezTo>
                    <a:cubicBezTo>
                      <a:pt x="1372883" y="48606"/>
                      <a:pt x="1351273" y="48700"/>
                      <a:pt x="1329690" y="49530"/>
                    </a:cubicBezTo>
                    <a:cubicBezTo>
                      <a:pt x="1318251" y="49970"/>
                      <a:pt x="1306847" y="51361"/>
                      <a:pt x="1295400" y="51435"/>
                    </a:cubicBezTo>
                    <a:lnTo>
                      <a:pt x="737235" y="53340"/>
                    </a:lnTo>
                    <a:cubicBezTo>
                      <a:pt x="579249" y="69368"/>
                      <a:pt x="649817" y="65627"/>
                      <a:pt x="525780" y="68580"/>
                    </a:cubicBezTo>
                    <a:cubicBezTo>
                      <a:pt x="484010" y="75542"/>
                      <a:pt x="519898" y="70496"/>
                      <a:pt x="461010" y="74295"/>
                    </a:cubicBezTo>
                    <a:cubicBezTo>
                      <a:pt x="455272" y="74665"/>
                      <a:pt x="449614" y="76096"/>
                      <a:pt x="443865" y="76200"/>
                    </a:cubicBezTo>
                    <a:lnTo>
                      <a:pt x="249555" y="78105"/>
                    </a:lnTo>
                    <a:lnTo>
                      <a:pt x="125730" y="80010"/>
                    </a:lnTo>
                    <a:cubicBezTo>
                      <a:pt x="122315" y="81148"/>
                      <a:pt x="114749" y="83371"/>
                      <a:pt x="112395" y="85725"/>
                    </a:cubicBezTo>
                    <a:cubicBezTo>
                      <a:pt x="110975" y="87145"/>
                      <a:pt x="111281" y="89594"/>
                      <a:pt x="110490" y="91440"/>
                    </a:cubicBezTo>
                    <a:cubicBezTo>
                      <a:pt x="109371" y="94050"/>
                      <a:pt x="107677" y="96401"/>
                      <a:pt x="106680" y="99060"/>
                    </a:cubicBezTo>
                    <a:cubicBezTo>
                      <a:pt x="98899" y="119810"/>
                      <a:pt x="124778" y="88582"/>
                      <a:pt x="123825" y="91440"/>
                    </a:cubicBezTo>
                    <a:close/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AA775D6-4445-4B82-963C-07F7678BE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2339" y="3467128"/>
              <a:ext cx="272806" cy="15027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137071A-360A-499D-AE52-60DC2F0A80FD}"/>
              </a:ext>
            </a:extLst>
          </p:cNvPr>
          <p:cNvGrpSpPr/>
          <p:nvPr/>
        </p:nvGrpSpPr>
        <p:grpSpPr>
          <a:xfrm>
            <a:off x="5389245" y="546126"/>
            <a:ext cx="2950139" cy="1800834"/>
            <a:chOff x="5389245" y="546126"/>
            <a:chExt cx="2950139" cy="180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0CBA99-C3DF-4EDD-84E0-97FBF0051E32}"/>
                </a:ext>
              </a:extLst>
            </p:cNvPr>
            <p:cNvGrpSpPr/>
            <p:nvPr/>
          </p:nvGrpSpPr>
          <p:grpSpPr>
            <a:xfrm>
              <a:off x="5389245" y="546126"/>
              <a:ext cx="2950139" cy="1800834"/>
              <a:chOff x="5389245" y="546126"/>
              <a:chExt cx="2950139" cy="1800834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CD5AE9-0D57-4ED6-A411-B431E9501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5426" y="546126"/>
                <a:ext cx="2873958" cy="1764086"/>
              </a:xfrm>
              <a:prstGeom prst="rect">
                <a:avLst/>
              </a:prstGeom>
              <a:ln>
                <a:solidFill>
                  <a:schemeClr val="tx2">
                    <a:lumMod val="10000"/>
                  </a:schemeClr>
                </a:solidFill>
              </a:ln>
            </p:spPr>
          </p:pic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2B8E5E1-D442-488A-815F-60C23BF1CFA2}"/>
                  </a:ext>
                </a:extLst>
              </p:cNvPr>
              <p:cNvSpPr/>
              <p:nvPr/>
            </p:nvSpPr>
            <p:spPr>
              <a:xfrm>
                <a:off x="5389245" y="1057275"/>
                <a:ext cx="1914525" cy="1289685"/>
              </a:xfrm>
              <a:custGeom>
                <a:avLst/>
                <a:gdLst>
                  <a:gd name="connsiteX0" fmla="*/ 1409700 w 1914525"/>
                  <a:gd name="connsiteY0" fmla="*/ 19050 h 1289685"/>
                  <a:gd name="connsiteX1" fmla="*/ 1647825 w 1914525"/>
                  <a:gd name="connsiteY1" fmla="*/ 20955 h 1289685"/>
                  <a:gd name="connsiteX2" fmla="*/ 1680210 w 1914525"/>
                  <a:gd name="connsiteY2" fmla="*/ 26670 h 1289685"/>
                  <a:gd name="connsiteX3" fmla="*/ 1729740 w 1914525"/>
                  <a:gd name="connsiteY3" fmla="*/ 28575 h 1289685"/>
                  <a:gd name="connsiteX4" fmla="*/ 1744980 w 1914525"/>
                  <a:gd name="connsiteY4" fmla="*/ 36195 h 1289685"/>
                  <a:gd name="connsiteX5" fmla="*/ 1764030 w 1914525"/>
                  <a:gd name="connsiteY5" fmla="*/ 55245 h 1289685"/>
                  <a:gd name="connsiteX6" fmla="*/ 1775460 w 1914525"/>
                  <a:gd name="connsiteY6" fmla="*/ 66675 h 1289685"/>
                  <a:gd name="connsiteX7" fmla="*/ 1790700 w 1914525"/>
                  <a:gd name="connsiteY7" fmla="*/ 89535 h 1289685"/>
                  <a:gd name="connsiteX8" fmla="*/ 1798320 w 1914525"/>
                  <a:gd name="connsiteY8" fmla="*/ 99060 h 1289685"/>
                  <a:gd name="connsiteX9" fmla="*/ 1805940 w 1914525"/>
                  <a:gd name="connsiteY9" fmla="*/ 114300 h 1289685"/>
                  <a:gd name="connsiteX10" fmla="*/ 1809750 w 1914525"/>
                  <a:gd name="connsiteY10" fmla="*/ 123825 h 1289685"/>
                  <a:gd name="connsiteX11" fmla="*/ 1813560 w 1914525"/>
                  <a:gd name="connsiteY11" fmla="*/ 131445 h 1289685"/>
                  <a:gd name="connsiteX12" fmla="*/ 1821180 w 1914525"/>
                  <a:gd name="connsiteY12" fmla="*/ 148590 h 1289685"/>
                  <a:gd name="connsiteX13" fmla="*/ 1842135 w 1914525"/>
                  <a:gd name="connsiteY13" fmla="*/ 180975 h 1289685"/>
                  <a:gd name="connsiteX14" fmla="*/ 1845945 w 1914525"/>
                  <a:gd name="connsiteY14" fmla="*/ 196215 h 1289685"/>
                  <a:gd name="connsiteX15" fmla="*/ 1851660 w 1914525"/>
                  <a:gd name="connsiteY15" fmla="*/ 209550 h 1289685"/>
                  <a:gd name="connsiteX16" fmla="*/ 1855470 w 1914525"/>
                  <a:gd name="connsiteY16" fmla="*/ 228600 h 1289685"/>
                  <a:gd name="connsiteX17" fmla="*/ 1857375 w 1914525"/>
                  <a:gd name="connsiteY17" fmla="*/ 236220 h 1289685"/>
                  <a:gd name="connsiteX18" fmla="*/ 1861185 w 1914525"/>
                  <a:gd name="connsiteY18" fmla="*/ 243840 h 1289685"/>
                  <a:gd name="connsiteX19" fmla="*/ 1863090 w 1914525"/>
                  <a:gd name="connsiteY19" fmla="*/ 251460 h 1289685"/>
                  <a:gd name="connsiteX20" fmla="*/ 1868805 w 1914525"/>
                  <a:gd name="connsiteY20" fmla="*/ 270510 h 1289685"/>
                  <a:gd name="connsiteX21" fmla="*/ 1872615 w 1914525"/>
                  <a:gd name="connsiteY21" fmla="*/ 287655 h 1289685"/>
                  <a:gd name="connsiteX22" fmla="*/ 1882140 w 1914525"/>
                  <a:gd name="connsiteY22" fmla="*/ 306705 h 1289685"/>
                  <a:gd name="connsiteX23" fmla="*/ 1887855 w 1914525"/>
                  <a:gd name="connsiteY23" fmla="*/ 325755 h 1289685"/>
                  <a:gd name="connsiteX24" fmla="*/ 1895475 w 1914525"/>
                  <a:gd name="connsiteY24" fmla="*/ 348615 h 1289685"/>
                  <a:gd name="connsiteX25" fmla="*/ 1897380 w 1914525"/>
                  <a:gd name="connsiteY25" fmla="*/ 363855 h 1289685"/>
                  <a:gd name="connsiteX26" fmla="*/ 1899285 w 1914525"/>
                  <a:gd name="connsiteY26" fmla="*/ 384810 h 1289685"/>
                  <a:gd name="connsiteX27" fmla="*/ 1905000 w 1914525"/>
                  <a:gd name="connsiteY27" fmla="*/ 409575 h 1289685"/>
                  <a:gd name="connsiteX28" fmla="*/ 1910715 w 1914525"/>
                  <a:gd name="connsiteY28" fmla="*/ 478155 h 1289685"/>
                  <a:gd name="connsiteX29" fmla="*/ 1912620 w 1914525"/>
                  <a:gd name="connsiteY29" fmla="*/ 501015 h 1289685"/>
                  <a:gd name="connsiteX30" fmla="*/ 1914525 w 1914525"/>
                  <a:gd name="connsiteY30" fmla="*/ 525780 h 1289685"/>
                  <a:gd name="connsiteX31" fmla="*/ 1906905 w 1914525"/>
                  <a:gd name="connsiteY31" fmla="*/ 695325 h 1289685"/>
                  <a:gd name="connsiteX32" fmla="*/ 1899285 w 1914525"/>
                  <a:gd name="connsiteY32" fmla="*/ 729615 h 1289685"/>
                  <a:gd name="connsiteX33" fmla="*/ 1855470 w 1914525"/>
                  <a:gd name="connsiteY33" fmla="*/ 828675 h 1289685"/>
                  <a:gd name="connsiteX34" fmla="*/ 1815465 w 1914525"/>
                  <a:gd name="connsiteY34" fmla="*/ 872490 h 1289685"/>
                  <a:gd name="connsiteX35" fmla="*/ 1769745 w 1914525"/>
                  <a:gd name="connsiteY35" fmla="*/ 906780 h 1289685"/>
                  <a:gd name="connsiteX36" fmla="*/ 1695450 w 1914525"/>
                  <a:gd name="connsiteY36" fmla="*/ 941070 h 1289685"/>
                  <a:gd name="connsiteX37" fmla="*/ 1550670 w 1914525"/>
                  <a:gd name="connsiteY37" fmla="*/ 986790 h 1289685"/>
                  <a:gd name="connsiteX38" fmla="*/ 1537335 w 1914525"/>
                  <a:gd name="connsiteY38" fmla="*/ 992505 h 1289685"/>
                  <a:gd name="connsiteX39" fmla="*/ 1474470 w 1914525"/>
                  <a:gd name="connsiteY39" fmla="*/ 1038225 h 1289685"/>
                  <a:gd name="connsiteX40" fmla="*/ 1445895 w 1914525"/>
                  <a:gd name="connsiteY40" fmla="*/ 1068705 h 1289685"/>
                  <a:gd name="connsiteX41" fmla="*/ 1423035 w 1914525"/>
                  <a:gd name="connsiteY41" fmla="*/ 1085850 h 1289685"/>
                  <a:gd name="connsiteX42" fmla="*/ 1394460 w 1914525"/>
                  <a:gd name="connsiteY42" fmla="*/ 1108710 h 1289685"/>
                  <a:gd name="connsiteX43" fmla="*/ 1367790 w 1914525"/>
                  <a:gd name="connsiteY43" fmla="*/ 1123950 h 1289685"/>
                  <a:gd name="connsiteX44" fmla="*/ 1333500 w 1914525"/>
                  <a:gd name="connsiteY44" fmla="*/ 1141095 h 1289685"/>
                  <a:gd name="connsiteX45" fmla="*/ 1291590 w 1914525"/>
                  <a:gd name="connsiteY45" fmla="*/ 1156335 h 1289685"/>
                  <a:gd name="connsiteX46" fmla="*/ 1272540 w 1914525"/>
                  <a:gd name="connsiteY46" fmla="*/ 1162050 h 1289685"/>
                  <a:gd name="connsiteX47" fmla="*/ 1257300 w 1914525"/>
                  <a:gd name="connsiteY47" fmla="*/ 1160145 h 1289685"/>
                  <a:gd name="connsiteX48" fmla="*/ 1259205 w 1914525"/>
                  <a:gd name="connsiteY48" fmla="*/ 1143000 h 1289685"/>
                  <a:gd name="connsiteX49" fmla="*/ 1293495 w 1914525"/>
                  <a:gd name="connsiteY49" fmla="*/ 1110615 h 1289685"/>
                  <a:gd name="connsiteX50" fmla="*/ 1308735 w 1914525"/>
                  <a:gd name="connsiteY50" fmla="*/ 1095375 h 1289685"/>
                  <a:gd name="connsiteX51" fmla="*/ 1303020 w 1914525"/>
                  <a:gd name="connsiteY51" fmla="*/ 1102995 h 1289685"/>
                  <a:gd name="connsiteX52" fmla="*/ 1301115 w 1914525"/>
                  <a:gd name="connsiteY52" fmla="*/ 1093470 h 1289685"/>
                  <a:gd name="connsiteX53" fmla="*/ 1356360 w 1914525"/>
                  <a:gd name="connsiteY53" fmla="*/ 1104900 h 1289685"/>
                  <a:gd name="connsiteX54" fmla="*/ 1354455 w 1914525"/>
                  <a:gd name="connsiteY54" fmla="*/ 1133475 h 1289685"/>
                  <a:gd name="connsiteX55" fmla="*/ 1348740 w 1914525"/>
                  <a:gd name="connsiteY55" fmla="*/ 1135380 h 1289685"/>
                  <a:gd name="connsiteX56" fmla="*/ 1329690 w 1914525"/>
                  <a:gd name="connsiteY56" fmla="*/ 1139190 h 1289685"/>
                  <a:gd name="connsiteX57" fmla="*/ 1314450 w 1914525"/>
                  <a:gd name="connsiteY57" fmla="*/ 1143000 h 1289685"/>
                  <a:gd name="connsiteX58" fmla="*/ 1303020 w 1914525"/>
                  <a:gd name="connsiteY58" fmla="*/ 1144905 h 1289685"/>
                  <a:gd name="connsiteX59" fmla="*/ 1283970 w 1914525"/>
                  <a:gd name="connsiteY59" fmla="*/ 1148715 h 1289685"/>
                  <a:gd name="connsiteX60" fmla="*/ 1276350 w 1914525"/>
                  <a:gd name="connsiteY60" fmla="*/ 1150620 h 1289685"/>
                  <a:gd name="connsiteX61" fmla="*/ 1257300 w 1914525"/>
                  <a:gd name="connsiteY61" fmla="*/ 1152525 h 1289685"/>
                  <a:gd name="connsiteX62" fmla="*/ 1247775 w 1914525"/>
                  <a:gd name="connsiteY62" fmla="*/ 1163955 h 1289685"/>
                  <a:gd name="connsiteX63" fmla="*/ 1242060 w 1914525"/>
                  <a:gd name="connsiteY63" fmla="*/ 1167765 h 1289685"/>
                  <a:gd name="connsiteX64" fmla="*/ 1219200 w 1914525"/>
                  <a:gd name="connsiteY64" fmla="*/ 1183005 h 1289685"/>
                  <a:gd name="connsiteX65" fmla="*/ 1207770 w 1914525"/>
                  <a:gd name="connsiteY65" fmla="*/ 1188720 h 1289685"/>
                  <a:gd name="connsiteX66" fmla="*/ 1141095 w 1914525"/>
                  <a:gd name="connsiteY66" fmla="*/ 1200150 h 1289685"/>
                  <a:gd name="connsiteX67" fmla="*/ 1078230 w 1914525"/>
                  <a:gd name="connsiteY67" fmla="*/ 1209675 h 1289685"/>
                  <a:gd name="connsiteX68" fmla="*/ 1051560 w 1914525"/>
                  <a:gd name="connsiteY68" fmla="*/ 1213485 h 1289685"/>
                  <a:gd name="connsiteX69" fmla="*/ 963930 w 1914525"/>
                  <a:gd name="connsiteY69" fmla="*/ 1223010 h 1289685"/>
                  <a:gd name="connsiteX70" fmla="*/ 918210 w 1914525"/>
                  <a:gd name="connsiteY70" fmla="*/ 1232535 h 1289685"/>
                  <a:gd name="connsiteX71" fmla="*/ 887730 w 1914525"/>
                  <a:gd name="connsiteY71" fmla="*/ 1234440 h 1289685"/>
                  <a:gd name="connsiteX72" fmla="*/ 851535 w 1914525"/>
                  <a:gd name="connsiteY72" fmla="*/ 1238250 h 1289685"/>
                  <a:gd name="connsiteX73" fmla="*/ 807720 w 1914525"/>
                  <a:gd name="connsiteY73" fmla="*/ 1242060 h 1289685"/>
                  <a:gd name="connsiteX74" fmla="*/ 767715 w 1914525"/>
                  <a:gd name="connsiteY74" fmla="*/ 1245870 h 1289685"/>
                  <a:gd name="connsiteX75" fmla="*/ 748665 w 1914525"/>
                  <a:gd name="connsiteY75" fmla="*/ 1249680 h 1289685"/>
                  <a:gd name="connsiteX76" fmla="*/ 739140 w 1914525"/>
                  <a:gd name="connsiteY76" fmla="*/ 1251585 h 1289685"/>
                  <a:gd name="connsiteX77" fmla="*/ 714375 w 1914525"/>
                  <a:gd name="connsiteY77" fmla="*/ 1255395 h 1289685"/>
                  <a:gd name="connsiteX78" fmla="*/ 706755 w 1914525"/>
                  <a:gd name="connsiteY78" fmla="*/ 1257300 h 1289685"/>
                  <a:gd name="connsiteX79" fmla="*/ 695325 w 1914525"/>
                  <a:gd name="connsiteY79" fmla="*/ 1259205 h 1289685"/>
                  <a:gd name="connsiteX80" fmla="*/ 689610 w 1914525"/>
                  <a:gd name="connsiteY80" fmla="*/ 1261110 h 1289685"/>
                  <a:gd name="connsiteX81" fmla="*/ 664845 w 1914525"/>
                  <a:gd name="connsiteY81" fmla="*/ 1264920 h 1289685"/>
                  <a:gd name="connsiteX82" fmla="*/ 641985 w 1914525"/>
                  <a:gd name="connsiteY82" fmla="*/ 1270635 h 1289685"/>
                  <a:gd name="connsiteX83" fmla="*/ 619125 w 1914525"/>
                  <a:gd name="connsiteY83" fmla="*/ 1274445 h 1289685"/>
                  <a:gd name="connsiteX84" fmla="*/ 603885 w 1914525"/>
                  <a:gd name="connsiteY84" fmla="*/ 1278255 h 1289685"/>
                  <a:gd name="connsiteX85" fmla="*/ 552450 w 1914525"/>
                  <a:gd name="connsiteY85" fmla="*/ 1282065 h 1289685"/>
                  <a:gd name="connsiteX86" fmla="*/ 531495 w 1914525"/>
                  <a:gd name="connsiteY86" fmla="*/ 1285875 h 1289685"/>
                  <a:gd name="connsiteX87" fmla="*/ 510540 w 1914525"/>
                  <a:gd name="connsiteY87" fmla="*/ 1287780 h 1289685"/>
                  <a:gd name="connsiteX88" fmla="*/ 495300 w 1914525"/>
                  <a:gd name="connsiteY88" fmla="*/ 1289685 h 1289685"/>
                  <a:gd name="connsiteX89" fmla="*/ 396240 w 1914525"/>
                  <a:gd name="connsiteY89" fmla="*/ 1287780 h 1289685"/>
                  <a:gd name="connsiteX90" fmla="*/ 363855 w 1914525"/>
                  <a:gd name="connsiteY90" fmla="*/ 1276350 h 1289685"/>
                  <a:gd name="connsiteX91" fmla="*/ 262890 w 1914525"/>
                  <a:gd name="connsiteY91" fmla="*/ 1243965 h 1289685"/>
                  <a:gd name="connsiteX92" fmla="*/ 219075 w 1914525"/>
                  <a:gd name="connsiteY92" fmla="*/ 1181100 h 1289685"/>
                  <a:gd name="connsiteX93" fmla="*/ 186690 w 1914525"/>
                  <a:gd name="connsiteY93" fmla="*/ 1112520 h 1289685"/>
                  <a:gd name="connsiteX94" fmla="*/ 152400 w 1914525"/>
                  <a:gd name="connsiteY94" fmla="*/ 1059180 h 1289685"/>
                  <a:gd name="connsiteX95" fmla="*/ 118110 w 1914525"/>
                  <a:gd name="connsiteY95" fmla="*/ 994410 h 1289685"/>
                  <a:gd name="connsiteX96" fmla="*/ 97155 w 1914525"/>
                  <a:gd name="connsiteY96" fmla="*/ 950595 h 1289685"/>
                  <a:gd name="connsiteX97" fmla="*/ 80010 w 1914525"/>
                  <a:gd name="connsiteY97" fmla="*/ 920115 h 1289685"/>
                  <a:gd name="connsiteX98" fmla="*/ 49530 w 1914525"/>
                  <a:gd name="connsiteY98" fmla="*/ 855345 h 1289685"/>
                  <a:gd name="connsiteX99" fmla="*/ 9525 w 1914525"/>
                  <a:gd name="connsiteY99" fmla="*/ 748665 h 1289685"/>
                  <a:gd name="connsiteX100" fmla="*/ 3810 w 1914525"/>
                  <a:gd name="connsiteY100" fmla="*/ 708660 h 1289685"/>
                  <a:gd name="connsiteX101" fmla="*/ 0 w 1914525"/>
                  <a:gd name="connsiteY101" fmla="*/ 674370 h 1289685"/>
                  <a:gd name="connsiteX102" fmla="*/ 3810 w 1914525"/>
                  <a:gd name="connsiteY102" fmla="*/ 537210 h 1289685"/>
                  <a:gd name="connsiteX103" fmla="*/ 5715 w 1914525"/>
                  <a:gd name="connsiteY103" fmla="*/ 521970 h 1289685"/>
                  <a:gd name="connsiteX104" fmla="*/ 9525 w 1914525"/>
                  <a:gd name="connsiteY104" fmla="*/ 506730 h 1289685"/>
                  <a:gd name="connsiteX105" fmla="*/ 17145 w 1914525"/>
                  <a:gd name="connsiteY105" fmla="*/ 474345 h 1289685"/>
                  <a:gd name="connsiteX106" fmla="*/ 36195 w 1914525"/>
                  <a:gd name="connsiteY106" fmla="*/ 440055 h 1289685"/>
                  <a:gd name="connsiteX107" fmla="*/ 76200 w 1914525"/>
                  <a:gd name="connsiteY107" fmla="*/ 405765 h 1289685"/>
                  <a:gd name="connsiteX108" fmla="*/ 91440 w 1914525"/>
                  <a:gd name="connsiteY108" fmla="*/ 398145 h 1289685"/>
                  <a:gd name="connsiteX109" fmla="*/ 121920 w 1914525"/>
                  <a:gd name="connsiteY109" fmla="*/ 381000 h 1289685"/>
                  <a:gd name="connsiteX110" fmla="*/ 161925 w 1914525"/>
                  <a:gd name="connsiteY110" fmla="*/ 369570 h 1289685"/>
                  <a:gd name="connsiteX111" fmla="*/ 175260 w 1914525"/>
                  <a:gd name="connsiteY111" fmla="*/ 365760 h 1289685"/>
                  <a:gd name="connsiteX112" fmla="*/ 219075 w 1914525"/>
                  <a:gd name="connsiteY112" fmla="*/ 363855 h 1289685"/>
                  <a:gd name="connsiteX113" fmla="*/ 299085 w 1914525"/>
                  <a:gd name="connsiteY113" fmla="*/ 373380 h 1289685"/>
                  <a:gd name="connsiteX114" fmla="*/ 327660 w 1914525"/>
                  <a:gd name="connsiteY114" fmla="*/ 388620 h 1289685"/>
                  <a:gd name="connsiteX115" fmla="*/ 342900 w 1914525"/>
                  <a:gd name="connsiteY115" fmla="*/ 400050 h 1289685"/>
                  <a:gd name="connsiteX116" fmla="*/ 358140 w 1914525"/>
                  <a:gd name="connsiteY116" fmla="*/ 409575 h 1289685"/>
                  <a:gd name="connsiteX117" fmla="*/ 369570 w 1914525"/>
                  <a:gd name="connsiteY117" fmla="*/ 421005 h 1289685"/>
                  <a:gd name="connsiteX118" fmla="*/ 392430 w 1914525"/>
                  <a:gd name="connsiteY118" fmla="*/ 438150 h 1289685"/>
                  <a:gd name="connsiteX119" fmla="*/ 417195 w 1914525"/>
                  <a:gd name="connsiteY119" fmla="*/ 457200 h 1289685"/>
                  <a:gd name="connsiteX120" fmla="*/ 441960 w 1914525"/>
                  <a:gd name="connsiteY120" fmla="*/ 481965 h 1289685"/>
                  <a:gd name="connsiteX121" fmla="*/ 453390 w 1914525"/>
                  <a:gd name="connsiteY121" fmla="*/ 489585 h 1289685"/>
                  <a:gd name="connsiteX122" fmla="*/ 474345 w 1914525"/>
                  <a:gd name="connsiteY122" fmla="*/ 504825 h 1289685"/>
                  <a:gd name="connsiteX123" fmla="*/ 485775 w 1914525"/>
                  <a:gd name="connsiteY123" fmla="*/ 510540 h 1289685"/>
                  <a:gd name="connsiteX124" fmla="*/ 499110 w 1914525"/>
                  <a:gd name="connsiteY124" fmla="*/ 520065 h 1289685"/>
                  <a:gd name="connsiteX125" fmla="*/ 529590 w 1914525"/>
                  <a:gd name="connsiteY125" fmla="*/ 535305 h 1289685"/>
                  <a:gd name="connsiteX126" fmla="*/ 556260 w 1914525"/>
                  <a:gd name="connsiteY126" fmla="*/ 548640 h 1289685"/>
                  <a:gd name="connsiteX127" fmla="*/ 588645 w 1914525"/>
                  <a:gd name="connsiteY127" fmla="*/ 561975 h 1289685"/>
                  <a:gd name="connsiteX128" fmla="*/ 624840 w 1914525"/>
                  <a:gd name="connsiteY128" fmla="*/ 567690 h 1289685"/>
                  <a:gd name="connsiteX129" fmla="*/ 716280 w 1914525"/>
                  <a:gd name="connsiteY129" fmla="*/ 569595 h 1289685"/>
                  <a:gd name="connsiteX130" fmla="*/ 746760 w 1914525"/>
                  <a:gd name="connsiteY130" fmla="*/ 567690 h 1289685"/>
                  <a:gd name="connsiteX131" fmla="*/ 786765 w 1914525"/>
                  <a:gd name="connsiteY131" fmla="*/ 563880 h 1289685"/>
                  <a:gd name="connsiteX132" fmla="*/ 800100 w 1914525"/>
                  <a:gd name="connsiteY132" fmla="*/ 561975 h 1289685"/>
                  <a:gd name="connsiteX133" fmla="*/ 815340 w 1914525"/>
                  <a:gd name="connsiteY133" fmla="*/ 560070 h 1289685"/>
                  <a:gd name="connsiteX134" fmla="*/ 840105 w 1914525"/>
                  <a:gd name="connsiteY134" fmla="*/ 550545 h 1289685"/>
                  <a:gd name="connsiteX135" fmla="*/ 880110 w 1914525"/>
                  <a:gd name="connsiteY135" fmla="*/ 541020 h 1289685"/>
                  <a:gd name="connsiteX136" fmla="*/ 912495 w 1914525"/>
                  <a:gd name="connsiteY136" fmla="*/ 527685 h 1289685"/>
                  <a:gd name="connsiteX137" fmla="*/ 925830 w 1914525"/>
                  <a:gd name="connsiteY137" fmla="*/ 520065 h 1289685"/>
                  <a:gd name="connsiteX138" fmla="*/ 948690 w 1914525"/>
                  <a:gd name="connsiteY138" fmla="*/ 510540 h 1289685"/>
                  <a:gd name="connsiteX139" fmla="*/ 982980 w 1914525"/>
                  <a:gd name="connsiteY139" fmla="*/ 489585 h 1289685"/>
                  <a:gd name="connsiteX140" fmla="*/ 1007745 w 1914525"/>
                  <a:gd name="connsiteY140" fmla="*/ 470535 h 1289685"/>
                  <a:gd name="connsiteX141" fmla="*/ 1017270 w 1914525"/>
                  <a:gd name="connsiteY141" fmla="*/ 449580 h 1289685"/>
                  <a:gd name="connsiteX142" fmla="*/ 1022985 w 1914525"/>
                  <a:gd name="connsiteY142" fmla="*/ 434340 h 1289685"/>
                  <a:gd name="connsiteX143" fmla="*/ 1028700 w 1914525"/>
                  <a:gd name="connsiteY143" fmla="*/ 407670 h 1289685"/>
                  <a:gd name="connsiteX144" fmla="*/ 1026795 w 1914525"/>
                  <a:gd name="connsiteY144" fmla="*/ 285750 h 1289685"/>
                  <a:gd name="connsiteX145" fmla="*/ 1022985 w 1914525"/>
                  <a:gd name="connsiteY145" fmla="*/ 247650 h 1289685"/>
                  <a:gd name="connsiteX146" fmla="*/ 1026795 w 1914525"/>
                  <a:gd name="connsiteY146" fmla="*/ 160020 h 1289685"/>
                  <a:gd name="connsiteX147" fmla="*/ 1028700 w 1914525"/>
                  <a:gd name="connsiteY147" fmla="*/ 140970 h 1289685"/>
                  <a:gd name="connsiteX148" fmla="*/ 1032510 w 1914525"/>
                  <a:gd name="connsiteY148" fmla="*/ 123825 h 1289685"/>
                  <a:gd name="connsiteX149" fmla="*/ 1038225 w 1914525"/>
                  <a:gd name="connsiteY149" fmla="*/ 95250 h 1289685"/>
                  <a:gd name="connsiteX150" fmla="*/ 1043940 w 1914525"/>
                  <a:gd name="connsiteY150" fmla="*/ 76200 h 1289685"/>
                  <a:gd name="connsiteX151" fmla="*/ 1045845 w 1914525"/>
                  <a:gd name="connsiteY151" fmla="*/ 68580 h 1289685"/>
                  <a:gd name="connsiteX152" fmla="*/ 1070610 w 1914525"/>
                  <a:gd name="connsiteY152" fmla="*/ 45720 h 1289685"/>
                  <a:gd name="connsiteX153" fmla="*/ 1087755 w 1914525"/>
                  <a:gd name="connsiteY153" fmla="*/ 38100 h 1289685"/>
                  <a:gd name="connsiteX154" fmla="*/ 1112520 w 1914525"/>
                  <a:gd name="connsiteY154" fmla="*/ 24765 h 1289685"/>
                  <a:gd name="connsiteX155" fmla="*/ 1120140 w 1914525"/>
                  <a:gd name="connsiteY155" fmla="*/ 20955 h 1289685"/>
                  <a:gd name="connsiteX156" fmla="*/ 1139190 w 1914525"/>
                  <a:gd name="connsiteY156" fmla="*/ 11430 h 1289685"/>
                  <a:gd name="connsiteX157" fmla="*/ 1175385 w 1914525"/>
                  <a:gd name="connsiteY157" fmla="*/ 1905 h 1289685"/>
                  <a:gd name="connsiteX158" fmla="*/ 1251585 w 1914525"/>
                  <a:gd name="connsiteY158" fmla="*/ 0 h 1289685"/>
                  <a:gd name="connsiteX159" fmla="*/ 1314450 w 1914525"/>
                  <a:gd name="connsiteY159" fmla="*/ 1905 h 1289685"/>
                  <a:gd name="connsiteX160" fmla="*/ 1323975 w 1914525"/>
                  <a:gd name="connsiteY160" fmla="*/ 3810 h 1289685"/>
                  <a:gd name="connsiteX161" fmla="*/ 1358265 w 1914525"/>
                  <a:gd name="connsiteY161" fmla="*/ 7620 h 1289685"/>
                  <a:gd name="connsiteX162" fmla="*/ 1377315 w 1914525"/>
                  <a:gd name="connsiteY162" fmla="*/ 13335 h 1289685"/>
                  <a:gd name="connsiteX163" fmla="*/ 1400175 w 1914525"/>
                  <a:gd name="connsiteY163" fmla="*/ 17145 h 1289685"/>
                  <a:gd name="connsiteX164" fmla="*/ 1405890 w 1914525"/>
                  <a:gd name="connsiteY164" fmla="*/ 19050 h 1289685"/>
                  <a:gd name="connsiteX165" fmla="*/ 1468755 w 1914525"/>
                  <a:gd name="connsiteY165" fmla="*/ 19050 h 12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1914525" h="1289685">
                    <a:moveTo>
                      <a:pt x="1409700" y="19050"/>
                    </a:moveTo>
                    <a:lnTo>
                      <a:pt x="1647825" y="20955"/>
                    </a:lnTo>
                    <a:cubicBezTo>
                      <a:pt x="1673524" y="21341"/>
                      <a:pt x="1652751" y="24316"/>
                      <a:pt x="1680210" y="26670"/>
                    </a:cubicBezTo>
                    <a:cubicBezTo>
                      <a:pt x="1696672" y="28081"/>
                      <a:pt x="1713230" y="27940"/>
                      <a:pt x="1729740" y="28575"/>
                    </a:cubicBezTo>
                    <a:cubicBezTo>
                      <a:pt x="1734820" y="31115"/>
                      <a:pt x="1740964" y="32179"/>
                      <a:pt x="1744980" y="36195"/>
                    </a:cubicBezTo>
                    <a:cubicBezTo>
                      <a:pt x="1751330" y="42545"/>
                      <a:pt x="1759049" y="47773"/>
                      <a:pt x="1764030" y="55245"/>
                    </a:cubicBezTo>
                    <a:cubicBezTo>
                      <a:pt x="1769601" y="63602"/>
                      <a:pt x="1766008" y="59586"/>
                      <a:pt x="1775460" y="66675"/>
                    </a:cubicBezTo>
                    <a:cubicBezTo>
                      <a:pt x="1779624" y="79167"/>
                      <a:pt x="1776242" y="71134"/>
                      <a:pt x="1790700" y="89535"/>
                    </a:cubicBezTo>
                    <a:cubicBezTo>
                      <a:pt x="1793212" y="92732"/>
                      <a:pt x="1798320" y="99060"/>
                      <a:pt x="1798320" y="99060"/>
                    </a:cubicBezTo>
                    <a:cubicBezTo>
                      <a:pt x="1802451" y="119715"/>
                      <a:pt x="1796523" y="99233"/>
                      <a:pt x="1805940" y="114300"/>
                    </a:cubicBezTo>
                    <a:cubicBezTo>
                      <a:pt x="1807752" y="117200"/>
                      <a:pt x="1808361" y="120700"/>
                      <a:pt x="1809750" y="123825"/>
                    </a:cubicBezTo>
                    <a:cubicBezTo>
                      <a:pt x="1810903" y="126420"/>
                      <a:pt x="1812370" y="128867"/>
                      <a:pt x="1813560" y="131445"/>
                    </a:cubicBezTo>
                    <a:cubicBezTo>
                      <a:pt x="1816181" y="137123"/>
                      <a:pt x="1818055" y="143173"/>
                      <a:pt x="1821180" y="148590"/>
                    </a:cubicBezTo>
                    <a:cubicBezTo>
                      <a:pt x="1827605" y="159727"/>
                      <a:pt x="1842135" y="180975"/>
                      <a:pt x="1842135" y="180975"/>
                    </a:cubicBezTo>
                    <a:cubicBezTo>
                      <a:pt x="1843405" y="186055"/>
                      <a:pt x="1844289" y="191247"/>
                      <a:pt x="1845945" y="196215"/>
                    </a:cubicBezTo>
                    <a:cubicBezTo>
                      <a:pt x="1847474" y="200803"/>
                      <a:pt x="1850295" y="204910"/>
                      <a:pt x="1851660" y="209550"/>
                    </a:cubicBezTo>
                    <a:cubicBezTo>
                      <a:pt x="1853487" y="215763"/>
                      <a:pt x="1853899" y="222318"/>
                      <a:pt x="1855470" y="228600"/>
                    </a:cubicBezTo>
                    <a:cubicBezTo>
                      <a:pt x="1856105" y="231140"/>
                      <a:pt x="1856456" y="233769"/>
                      <a:pt x="1857375" y="236220"/>
                    </a:cubicBezTo>
                    <a:cubicBezTo>
                      <a:pt x="1858372" y="238879"/>
                      <a:pt x="1860188" y="241181"/>
                      <a:pt x="1861185" y="243840"/>
                    </a:cubicBezTo>
                    <a:cubicBezTo>
                      <a:pt x="1862104" y="246291"/>
                      <a:pt x="1862371" y="248943"/>
                      <a:pt x="1863090" y="251460"/>
                    </a:cubicBezTo>
                    <a:cubicBezTo>
                      <a:pt x="1864911" y="257835"/>
                      <a:pt x="1867118" y="264099"/>
                      <a:pt x="1868805" y="270510"/>
                    </a:cubicBezTo>
                    <a:cubicBezTo>
                      <a:pt x="1870295" y="276172"/>
                      <a:pt x="1870591" y="282162"/>
                      <a:pt x="1872615" y="287655"/>
                    </a:cubicBezTo>
                    <a:cubicBezTo>
                      <a:pt x="1875069" y="294317"/>
                      <a:pt x="1879503" y="300113"/>
                      <a:pt x="1882140" y="306705"/>
                    </a:cubicBezTo>
                    <a:cubicBezTo>
                      <a:pt x="1884602" y="312860"/>
                      <a:pt x="1885845" y="319437"/>
                      <a:pt x="1887855" y="325755"/>
                    </a:cubicBezTo>
                    <a:cubicBezTo>
                      <a:pt x="1890290" y="333409"/>
                      <a:pt x="1892935" y="340995"/>
                      <a:pt x="1895475" y="348615"/>
                    </a:cubicBezTo>
                    <a:cubicBezTo>
                      <a:pt x="1896110" y="353695"/>
                      <a:pt x="1896844" y="358764"/>
                      <a:pt x="1897380" y="363855"/>
                    </a:cubicBezTo>
                    <a:cubicBezTo>
                      <a:pt x="1898114" y="370830"/>
                      <a:pt x="1898132" y="377892"/>
                      <a:pt x="1899285" y="384810"/>
                    </a:cubicBezTo>
                    <a:cubicBezTo>
                      <a:pt x="1900678" y="393167"/>
                      <a:pt x="1903095" y="401320"/>
                      <a:pt x="1905000" y="409575"/>
                    </a:cubicBezTo>
                    <a:cubicBezTo>
                      <a:pt x="1908349" y="453112"/>
                      <a:pt x="1905622" y="418735"/>
                      <a:pt x="1910715" y="478155"/>
                    </a:cubicBezTo>
                    <a:cubicBezTo>
                      <a:pt x="1911368" y="485773"/>
                      <a:pt x="1912010" y="493393"/>
                      <a:pt x="1912620" y="501015"/>
                    </a:cubicBezTo>
                    <a:cubicBezTo>
                      <a:pt x="1913280" y="509268"/>
                      <a:pt x="1914525" y="525780"/>
                      <a:pt x="1914525" y="525780"/>
                    </a:cubicBezTo>
                    <a:cubicBezTo>
                      <a:pt x="1914030" y="542626"/>
                      <a:pt x="1913661" y="651413"/>
                      <a:pt x="1906905" y="695325"/>
                    </a:cubicBezTo>
                    <a:cubicBezTo>
                      <a:pt x="1905125" y="706898"/>
                      <a:pt x="1902535" y="718366"/>
                      <a:pt x="1899285" y="729615"/>
                    </a:cubicBezTo>
                    <a:cubicBezTo>
                      <a:pt x="1888432" y="767183"/>
                      <a:pt x="1878843" y="796621"/>
                      <a:pt x="1855470" y="828675"/>
                    </a:cubicBezTo>
                    <a:cubicBezTo>
                      <a:pt x="1843818" y="844655"/>
                      <a:pt x="1830084" y="859170"/>
                      <a:pt x="1815465" y="872490"/>
                    </a:cubicBezTo>
                    <a:cubicBezTo>
                      <a:pt x="1801383" y="885320"/>
                      <a:pt x="1786285" y="897329"/>
                      <a:pt x="1769745" y="906780"/>
                    </a:cubicBezTo>
                    <a:cubicBezTo>
                      <a:pt x="1746063" y="920312"/>
                      <a:pt x="1721070" y="931713"/>
                      <a:pt x="1695450" y="941070"/>
                    </a:cubicBezTo>
                    <a:cubicBezTo>
                      <a:pt x="1647912" y="958432"/>
                      <a:pt x="1597187" y="966854"/>
                      <a:pt x="1550670" y="986790"/>
                    </a:cubicBezTo>
                    <a:cubicBezTo>
                      <a:pt x="1546225" y="988695"/>
                      <a:pt x="1541454" y="989970"/>
                      <a:pt x="1537335" y="992505"/>
                    </a:cubicBezTo>
                    <a:cubicBezTo>
                      <a:pt x="1524455" y="1000431"/>
                      <a:pt x="1487387" y="1026198"/>
                      <a:pt x="1474470" y="1038225"/>
                    </a:cubicBezTo>
                    <a:cubicBezTo>
                      <a:pt x="1464277" y="1047715"/>
                      <a:pt x="1456114" y="1059243"/>
                      <a:pt x="1445895" y="1068705"/>
                    </a:cubicBezTo>
                    <a:cubicBezTo>
                      <a:pt x="1438906" y="1075176"/>
                      <a:pt x="1430511" y="1079948"/>
                      <a:pt x="1423035" y="1085850"/>
                    </a:cubicBezTo>
                    <a:cubicBezTo>
                      <a:pt x="1397263" y="1106196"/>
                      <a:pt x="1422644" y="1088579"/>
                      <a:pt x="1394460" y="1108710"/>
                    </a:cubicBezTo>
                    <a:cubicBezTo>
                      <a:pt x="1379684" y="1119264"/>
                      <a:pt x="1385414" y="1114550"/>
                      <a:pt x="1367790" y="1123950"/>
                    </a:cubicBezTo>
                    <a:cubicBezTo>
                      <a:pt x="1346813" y="1135138"/>
                      <a:pt x="1360585" y="1129810"/>
                      <a:pt x="1333500" y="1141095"/>
                    </a:cubicBezTo>
                    <a:cubicBezTo>
                      <a:pt x="1319961" y="1146736"/>
                      <a:pt x="1305650" y="1151941"/>
                      <a:pt x="1291590" y="1156335"/>
                    </a:cubicBezTo>
                    <a:cubicBezTo>
                      <a:pt x="1256697" y="1167239"/>
                      <a:pt x="1291166" y="1155841"/>
                      <a:pt x="1272540" y="1162050"/>
                    </a:cubicBezTo>
                    <a:cubicBezTo>
                      <a:pt x="1267460" y="1161415"/>
                      <a:pt x="1260236" y="1164339"/>
                      <a:pt x="1257300" y="1160145"/>
                    </a:cubicBezTo>
                    <a:cubicBezTo>
                      <a:pt x="1254002" y="1155434"/>
                      <a:pt x="1257016" y="1148317"/>
                      <a:pt x="1259205" y="1143000"/>
                    </a:cubicBezTo>
                    <a:cubicBezTo>
                      <a:pt x="1265634" y="1127386"/>
                      <a:pt x="1281628" y="1120702"/>
                      <a:pt x="1293495" y="1110615"/>
                    </a:cubicBezTo>
                    <a:cubicBezTo>
                      <a:pt x="1298969" y="1105962"/>
                      <a:pt x="1303125" y="1099863"/>
                      <a:pt x="1308735" y="1095375"/>
                    </a:cubicBezTo>
                    <a:cubicBezTo>
                      <a:pt x="1311214" y="1093392"/>
                      <a:pt x="1304925" y="1100455"/>
                      <a:pt x="1303020" y="1102995"/>
                    </a:cubicBezTo>
                    <a:cubicBezTo>
                      <a:pt x="1302385" y="1099820"/>
                      <a:pt x="1297900" y="1093856"/>
                      <a:pt x="1301115" y="1093470"/>
                    </a:cubicBezTo>
                    <a:cubicBezTo>
                      <a:pt x="1346671" y="1088003"/>
                      <a:pt x="1342079" y="1085858"/>
                      <a:pt x="1356360" y="1104900"/>
                    </a:cubicBezTo>
                    <a:cubicBezTo>
                      <a:pt x="1355725" y="1114425"/>
                      <a:pt x="1356770" y="1124214"/>
                      <a:pt x="1354455" y="1133475"/>
                    </a:cubicBezTo>
                    <a:cubicBezTo>
                      <a:pt x="1353968" y="1135423"/>
                      <a:pt x="1350671" y="1134828"/>
                      <a:pt x="1348740" y="1135380"/>
                    </a:cubicBezTo>
                    <a:cubicBezTo>
                      <a:pt x="1336724" y="1138813"/>
                      <a:pt x="1344659" y="1135982"/>
                      <a:pt x="1329690" y="1139190"/>
                    </a:cubicBezTo>
                    <a:cubicBezTo>
                      <a:pt x="1324570" y="1140287"/>
                      <a:pt x="1319570" y="1141903"/>
                      <a:pt x="1314450" y="1143000"/>
                    </a:cubicBezTo>
                    <a:cubicBezTo>
                      <a:pt x="1310673" y="1143809"/>
                      <a:pt x="1306816" y="1144193"/>
                      <a:pt x="1303020" y="1144905"/>
                    </a:cubicBezTo>
                    <a:cubicBezTo>
                      <a:pt x="1296655" y="1146098"/>
                      <a:pt x="1290302" y="1147358"/>
                      <a:pt x="1283970" y="1148715"/>
                    </a:cubicBezTo>
                    <a:cubicBezTo>
                      <a:pt x="1281410" y="1149264"/>
                      <a:pt x="1278942" y="1150250"/>
                      <a:pt x="1276350" y="1150620"/>
                    </a:cubicBezTo>
                    <a:cubicBezTo>
                      <a:pt x="1270032" y="1151523"/>
                      <a:pt x="1263650" y="1151890"/>
                      <a:pt x="1257300" y="1152525"/>
                    </a:cubicBezTo>
                    <a:cubicBezTo>
                      <a:pt x="1253554" y="1158144"/>
                      <a:pt x="1253275" y="1159371"/>
                      <a:pt x="1247775" y="1163955"/>
                    </a:cubicBezTo>
                    <a:cubicBezTo>
                      <a:pt x="1246016" y="1165421"/>
                      <a:pt x="1243923" y="1166434"/>
                      <a:pt x="1242060" y="1167765"/>
                    </a:cubicBezTo>
                    <a:cubicBezTo>
                      <a:pt x="1230108" y="1176302"/>
                      <a:pt x="1236263" y="1173255"/>
                      <a:pt x="1219200" y="1183005"/>
                    </a:cubicBezTo>
                    <a:cubicBezTo>
                      <a:pt x="1215502" y="1185118"/>
                      <a:pt x="1211872" y="1187571"/>
                      <a:pt x="1207770" y="1188720"/>
                    </a:cubicBezTo>
                    <a:cubicBezTo>
                      <a:pt x="1178270" y="1196980"/>
                      <a:pt x="1169929" y="1196031"/>
                      <a:pt x="1141095" y="1200150"/>
                    </a:cubicBezTo>
                    <a:lnTo>
                      <a:pt x="1078230" y="1209675"/>
                    </a:lnTo>
                    <a:cubicBezTo>
                      <a:pt x="1069348" y="1210998"/>
                      <a:pt x="1060479" y="1212436"/>
                      <a:pt x="1051560" y="1213485"/>
                    </a:cubicBezTo>
                    <a:cubicBezTo>
                      <a:pt x="1000789" y="1219458"/>
                      <a:pt x="1029987" y="1216177"/>
                      <a:pt x="963930" y="1223010"/>
                    </a:cubicBezTo>
                    <a:cubicBezTo>
                      <a:pt x="948690" y="1226185"/>
                      <a:pt x="933747" y="1231564"/>
                      <a:pt x="918210" y="1232535"/>
                    </a:cubicBezTo>
                    <a:cubicBezTo>
                      <a:pt x="908050" y="1233170"/>
                      <a:pt x="897873" y="1233571"/>
                      <a:pt x="887730" y="1234440"/>
                    </a:cubicBezTo>
                    <a:cubicBezTo>
                      <a:pt x="875643" y="1235476"/>
                      <a:pt x="863612" y="1237100"/>
                      <a:pt x="851535" y="1238250"/>
                    </a:cubicBezTo>
                    <a:lnTo>
                      <a:pt x="807720" y="1242060"/>
                    </a:lnTo>
                    <a:cubicBezTo>
                      <a:pt x="750914" y="1247557"/>
                      <a:pt x="851520" y="1239423"/>
                      <a:pt x="767715" y="1245870"/>
                    </a:cubicBezTo>
                    <a:lnTo>
                      <a:pt x="748665" y="1249680"/>
                    </a:lnTo>
                    <a:cubicBezTo>
                      <a:pt x="745490" y="1250315"/>
                      <a:pt x="742340" y="1251093"/>
                      <a:pt x="739140" y="1251585"/>
                    </a:cubicBezTo>
                    <a:cubicBezTo>
                      <a:pt x="730885" y="1252855"/>
                      <a:pt x="722600" y="1253944"/>
                      <a:pt x="714375" y="1255395"/>
                    </a:cubicBezTo>
                    <a:cubicBezTo>
                      <a:pt x="711797" y="1255850"/>
                      <a:pt x="709322" y="1256787"/>
                      <a:pt x="706755" y="1257300"/>
                    </a:cubicBezTo>
                    <a:cubicBezTo>
                      <a:pt x="702967" y="1258058"/>
                      <a:pt x="699096" y="1258367"/>
                      <a:pt x="695325" y="1259205"/>
                    </a:cubicBezTo>
                    <a:cubicBezTo>
                      <a:pt x="693365" y="1259641"/>
                      <a:pt x="691584" y="1260740"/>
                      <a:pt x="689610" y="1261110"/>
                    </a:cubicBezTo>
                    <a:cubicBezTo>
                      <a:pt x="681401" y="1262649"/>
                      <a:pt x="673035" y="1263282"/>
                      <a:pt x="664845" y="1264920"/>
                    </a:cubicBezTo>
                    <a:cubicBezTo>
                      <a:pt x="657143" y="1266460"/>
                      <a:pt x="649674" y="1269033"/>
                      <a:pt x="641985" y="1270635"/>
                    </a:cubicBezTo>
                    <a:cubicBezTo>
                      <a:pt x="634422" y="1272211"/>
                      <a:pt x="626700" y="1272930"/>
                      <a:pt x="619125" y="1274445"/>
                    </a:cubicBezTo>
                    <a:cubicBezTo>
                      <a:pt x="613990" y="1275472"/>
                      <a:pt x="609081" y="1277606"/>
                      <a:pt x="603885" y="1278255"/>
                    </a:cubicBezTo>
                    <a:cubicBezTo>
                      <a:pt x="540777" y="1286143"/>
                      <a:pt x="601200" y="1275417"/>
                      <a:pt x="552450" y="1282065"/>
                    </a:cubicBezTo>
                    <a:cubicBezTo>
                      <a:pt x="545416" y="1283024"/>
                      <a:pt x="538529" y="1284916"/>
                      <a:pt x="531495" y="1285875"/>
                    </a:cubicBezTo>
                    <a:cubicBezTo>
                      <a:pt x="524546" y="1286823"/>
                      <a:pt x="517515" y="1287046"/>
                      <a:pt x="510540" y="1287780"/>
                    </a:cubicBezTo>
                    <a:cubicBezTo>
                      <a:pt x="505449" y="1288316"/>
                      <a:pt x="500380" y="1289050"/>
                      <a:pt x="495300" y="1289685"/>
                    </a:cubicBezTo>
                    <a:lnTo>
                      <a:pt x="396240" y="1287780"/>
                    </a:lnTo>
                    <a:cubicBezTo>
                      <a:pt x="384851" y="1286625"/>
                      <a:pt x="374837" y="1279580"/>
                      <a:pt x="363855" y="1276350"/>
                    </a:cubicBezTo>
                    <a:cubicBezTo>
                      <a:pt x="268490" y="1248301"/>
                      <a:pt x="330184" y="1272299"/>
                      <a:pt x="262890" y="1243965"/>
                    </a:cubicBezTo>
                    <a:cubicBezTo>
                      <a:pt x="248285" y="1223010"/>
                      <a:pt x="229982" y="1204197"/>
                      <a:pt x="219075" y="1181100"/>
                    </a:cubicBezTo>
                    <a:cubicBezTo>
                      <a:pt x="208280" y="1158240"/>
                      <a:pt x="200361" y="1133786"/>
                      <a:pt x="186690" y="1112520"/>
                    </a:cubicBezTo>
                    <a:cubicBezTo>
                      <a:pt x="175260" y="1094740"/>
                      <a:pt x="162290" y="1077861"/>
                      <a:pt x="152400" y="1059180"/>
                    </a:cubicBezTo>
                    <a:cubicBezTo>
                      <a:pt x="140970" y="1037590"/>
                      <a:pt x="128650" y="1016448"/>
                      <a:pt x="118110" y="994410"/>
                    </a:cubicBezTo>
                    <a:cubicBezTo>
                      <a:pt x="111125" y="979805"/>
                      <a:pt x="104542" y="965001"/>
                      <a:pt x="97155" y="950595"/>
                    </a:cubicBezTo>
                    <a:cubicBezTo>
                      <a:pt x="91836" y="940222"/>
                      <a:pt x="85223" y="930541"/>
                      <a:pt x="80010" y="920115"/>
                    </a:cubicBezTo>
                    <a:cubicBezTo>
                      <a:pt x="69339" y="898773"/>
                      <a:pt x="58483" y="877463"/>
                      <a:pt x="49530" y="855345"/>
                    </a:cubicBezTo>
                    <a:cubicBezTo>
                      <a:pt x="32665" y="813678"/>
                      <a:pt x="18947" y="787924"/>
                      <a:pt x="9525" y="748665"/>
                    </a:cubicBezTo>
                    <a:cubicBezTo>
                      <a:pt x="5338" y="731220"/>
                      <a:pt x="5734" y="725975"/>
                      <a:pt x="3810" y="708660"/>
                    </a:cubicBezTo>
                    <a:cubicBezTo>
                      <a:pt x="-1583" y="660122"/>
                      <a:pt x="5776" y="732128"/>
                      <a:pt x="0" y="674370"/>
                    </a:cubicBezTo>
                    <a:cubicBezTo>
                      <a:pt x="1270" y="628650"/>
                      <a:pt x="2096" y="582916"/>
                      <a:pt x="3810" y="537210"/>
                    </a:cubicBezTo>
                    <a:cubicBezTo>
                      <a:pt x="4002" y="532094"/>
                      <a:pt x="4772" y="527002"/>
                      <a:pt x="5715" y="521970"/>
                    </a:cubicBezTo>
                    <a:cubicBezTo>
                      <a:pt x="6680" y="516823"/>
                      <a:pt x="8348" y="511832"/>
                      <a:pt x="9525" y="506730"/>
                    </a:cubicBezTo>
                    <a:cubicBezTo>
                      <a:pt x="13709" y="488600"/>
                      <a:pt x="8854" y="502536"/>
                      <a:pt x="17145" y="474345"/>
                    </a:cubicBezTo>
                    <a:cubicBezTo>
                      <a:pt x="20211" y="463919"/>
                      <a:pt x="31475" y="444775"/>
                      <a:pt x="36195" y="440055"/>
                    </a:cubicBezTo>
                    <a:cubicBezTo>
                      <a:pt x="47860" y="428390"/>
                      <a:pt x="63791" y="411969"/>
                      <a:pt x="76200" y="405765"/>
                    </a:cubicBezTo>
                    <a:cubicBezTo>
                      <a:pt x="81280" y="403225"/>
                      <a:pt x="86570" y="401067"/>
                      <a:pt x="91440" y="398145"/>
                    </a:cubicBezTo>
                    <a:cubicBezTo>
                      <a:pt x="109704" y="387187"/>
                      <a:pt x="99967" y="388318"/>
                      <a:pt x="121920" y="381000"/>
                    </a:cubicBezTo>
                    <a:cubicBezTo>
                      <a:pt x="135077" y="376614"/>
                      <a:pt x="148590" y="373380"/>
                      <a:pt x="161925" y="369570"/>
                    </a:cubicBezTo>
                    <a:cubicBezTo>
                      <a:pt x="166370" y="368300"/>
                      <a:pt x="170641" y="365961"/>
                      <a:pt x="175260" y="365760"/>
                    </a:cubicBezTo>
                    <a:lnTo>
                      <a:pt x="219075" y="363855"/>
                    </a:lnTo>
                    <a:cubicBezTo>
                      <a:pt x="245730" y="364880"/>
                      <a:pt x="273791" y="362841"/>
                      <a:pt x="299085" y="373380"/>
                    </a:cubicBezTo>
                    <a:cubicBezTo>
                      <a:pt x="304713" y="375725"/>
                      <a:pt x="324671" y="386686"/>
                      <a:pt x="327660" y="388620"/>
                    </a:cubicBezTo>
                    <a:cubicBezTo>
                      <a:pt x="332991" y="392070"/>
                      <a:pt x="337667" y="396453"/>
                      <a:pt x="342900" y="400050"/>
                    </a:cubicBezTo>
                    <a:cubicBezTo>
                      <a:pt x="347836" y="403444"/>
                      <a:pt x="353429" y="405874"/>
                      <a:pt x="358140" y="409575"/>
                    </a:cubicBezTo>
                    <a:cubicBezTo>
                      <a:pt x="362377" y="412904"/>
                      <a:pt x="365431" y="417556"/>
                      <a:pt x="369570" y="421005"/>
                    </a:cubicBezTo>
                    <a:cubicBezTo>
                      <a:pt x="376887" y="427103"/>
                      <a:pt x="384762" y="432500"/>
                      <a:pt x="392430" y="438150"/>
                    </a:cubicBezTo>
                    <a:cubicBezTo>
                      <a:pt x="402339" y="445451"/>
                      <a:pt x="408343" y="448814"/>
                      <a:pt x="417195" y="457200"/>
                    </a:cubicBezTo>
                    <a:cubicBezTo>
                      <a:pt x="425670" y="465229"/>
                      <a:pt x="432246" y="475489"/>
                      <a:pt x="441960" y="481965"/>
                    </a:cubicBezTo>
                    <a:cubicBezTo>
                      <a:pt x="445770" y="484505"/>
                      <a:pt x="449687" y="486892"/>
                      <a:pt x="453390" y="489585"/>
                    </a:cubicBezTo>
                    <a:cubicBezTo>
                      <a:pt x="465495" y="498388"/>
                      <a:pt x="460653" y="496838"/>
                      <a:pt x="474345" y="504825"/>
                    </a:cubicBezTo>
                    <a:cubicBezTo>
                      <a:pt x="478024" y="506971"/>
                      <a:pt x="482147" y="508307"/>
                      <a:pt x="485775" y="510540"/>
                    </a:cubicBezTo>
                    <a:cubicBezTo>
                      <a:pt x="490427" y="513403"/>
                      <a:pt x="494355" y="517377"/>
                      <a:pt x="499110" y="520065"/>
                    </a:cubicBezTo>
                    <a:cubicBezTo>
                      <a:pt x="508999" y="525654"/>
                      <a:pt x="520139" y="529004"/>
                      <a:pt x="529590" y="535305"/>
                    </a:cubicBezTo>
                    <a:cubicBezTo>
                      <a:pt x="547079" y="546965"/>
                      <a:pt x="534902" y="540097"/>
                      <a:pt x="556260" y="548640"/>
                    </a:cubicBezTo>
                    <a:cubicBezTo>
                      <a:pt x="567099" y="552976"/>
                      <a:pt x="577197" y="559685"/>
                      <a:pt x="588645" y="561975"/>
                    </a:cubicBezTo>
                    <a:cubicBezTo>
                      <a:pt x="613334" y="566913"/>
                      <a:pt x="601259" y="565070"/>
                      <a:pt x="624840" y="567690"/>
                    </a:cubicBezTo>
                    <a:cubicBezTo>
                      <a:pt x="661211" y="579814"/>
                      <a:pt x="634693" y="572408"/>
                      <a:pt x="716280" y="569595"/>
                    </a:cubicBezTo>
                    <a:cubicBezTo>
                      <a:pt x="726454" y="569244"/>
                      <a:pt x="736600" y="568325"/>
                      <a:pt x="746760" y="567690"/>
                    </a:cubicBezTo>
                    <a:cubicBezTo>
                      <a:pt x="776764" y="563404"/>
                      <a:pt x="740042" y="568330"/>
                      <a:pt x="786765" y="563880"/>
                    </a:cubicBezTo>
                    <a:cubicBezTo>
                      <a:pt x="791235" y="563454"/>
                      <a:pt x="795649" y="562568"/>
                      <a:pt x="800100" y="561975"/>
                    </a:cubicBezTo>
                    <a:lnTo>
                      <a:pt x="815340" y="560070"/>
                    </a:lnTo>
                    <a:cubicBezTo>
                      <a:pt x="823365" y="556631"/>
                      <a:pt x="831562" y="552681"/>
                      <a:pt x="840105" y="550545"/>
                    </a:cubicBezTo>
                    <a:cubicBezTo>
                      <a:pt x="859852" y="545608"/>
                      <a:pt x="863852" y="546439"/>
                      <a:pt x="880110" y="541020"/>
                    </a:cubicBezTo>
                    <a:cubicBezTo>
                      <a:pt x="889540" y="537877"/>
                      <a:pt x="903839" y="532013"/>
                      <a:pt x="912495" y="527685"/>
                    </a:cubicBezTo>
                    <a:cubicBezTo>
                      <a:pt x="917074" y="525395"/>
                      <a:pt x="921203" y="522257"/>
                      <a:pt x="925830" y="520065"/>
                    </a:cubicBezTo>
                    <a:cubicBezTo>
                      <a:pt x="933290" y="516531"/>
                      <a:pt x="941307" y="514232"/>
                      <a:pt x="948690" y="510540"/>
                    </a:cubicBezTo>
                    <a:cubicBezTo>
                      <a:pt x="963633" y="503069"/>
                      <a:pt x="966634" y="502158"/>
                      <a:pt x="982980" y="489585"/>
                    </a:cubicBezTo>
                    <a:lnTo>
                      <a:pt x="1007745" y="470535"/>
                    </a:lnTo>
                    <a:cubicBezTo>
                      <a:pt x="1016337" y="456216"/>
                      <a:pt x="1011410" y="465988"/>
                      <a:pt x="1017270" y="449580"/>
                    </a:cubicBezTo>
                    <a:cubicBezTo>
                      <a:pt x="1019095" y="444471"/>
                      <a:pt x="1021367" y="439518"/>
                      <a:pt x="1022985" y="434340"/>
                    </a:cubicBezTo>
                    <a:cubicBezTo>
                      <a:pt x="1026376" y="423490"/>
                      <a:pt x="1026935" y="418263"/>
                      <a:pt x="1028700" y="407670"/>
                    </a:cubicBezTo>
                    <a:cubicBezTo>
                      <a:pt x="1028065" y="367030"/>
                      <a:pt x="1028246" y="326369"/>
                      <a:pt x="1026795" y="285750"/>
                    </a:cubicBezTo>
                    <a:cubicBezTo>
                      <a:pt x="1026339" y="272995"/>
                      <a:pt x="1022985" y="260413"/>
                      <a:pt x="1022985" y="247650"/>
                    </a:cubicBezTo>
                    <a:cubicBezTo>
                      <a:pt x="1022985" y="218412"/>
                      <a:pt x="1025231" y="189216"/>
                      <a:pt x="1026795" y="160020"/>
                    </a:cubicBezTo>
                    <a:cubicBezTo>
                      <a:pt x="1027136" y="153647"/>
                      <a:pt x="1027705" y="147274"/>
                      <a:pt x="1028700" y="140970"/>
                    </a:cubicBezTo>
                    <a:cubicBezTo>
                      <a:pt x="1029613" y="135187"/>
                      <a:pt x="1031431" y="129579"/>
                      <a:pt x="1032510" y="123825"/>
                    </a:cubicBezTo>
                    <a:cubicBezTo>
                      <a:pt x="1037277" y="98401"/>
                      <a:pt x="1030852" y="122899"/>
                      <a:pt x="1038225" y="95250"/>
                    </a:cubicBezTo>
                    <a:cubicBezTo>
                      <a:pt x="1053727" y="37116"/>
                      <a:pt x="1035734" y="104921"/>
                      <a:pt x="1043940" y="76200"/>
                    </a:cubicBezTo>
                    <a:cubicBezTo>
                      <a:pt x="1044659" y="73683"/>
                      <a:pt x="1044574" y="70869"/>
                      <a:pt x="1045845" y="68580"/>
                    </a:cubicBezTo>
                    <a:cubicBezTo>
                      <a:pt x="1050768" y="59719"/>
                      <a:pt x="1063112" y="50302"/>
                      <a:pt x="1070610" y="45720"/>
                    </a:cubicBezTo>
                    <a:cubicBezTo>
                      <a:pt x="1075946" y="42459"/>
                      <a:pt x="1082096" y="40763"/>
                      <a:pt x="1087755" y="38100"/>
                    </a:cubicBezTo>
                    <a:cubicBezTo>
                      <a:pt x="1111435" y="26956"/>
                      <a:pt x="1094781" y="34620"/>
                      <a:pt x="1112520" y="24765"/>
                    </a:cubicBezTo>
                    <a:cubicBezTo>
                      <a:pt x="1115002" y="23386"/>
                      <a:pt x="1117658" y="22334"/>
                      <a:pt x="1120140" y="20955"/>
                    </a:cubicBezTo>
                    <a:cubicBezTo>
                      <a:pt x="1128933" y="16070"/>
                      <a:pt x="1129611" y="14224"/>
                      <a:pt x="1139190" y="11430"/>
                    </a:cubicBezTo>
                    <a:cubicBezTo>
                      <a:pt x="1151167" y="7937"/>
                      <a:pt x="1162913" y="2217"/>
                      <a:pt x="1175385" y="1905"/>
                    </a:cubicBezTo>
                    <a:lnTo>
                      <a:pt x="1251585" y="0"/>
                    </a:lnTo>
                    <a:cubicBezTo>
                      <a:pt x="1272540" y="635"/>
                      <a:pt x="1293514" y="803"/>
                      <a:pt x="1314450" y="1905"/>
                    </a:cubicBezTo>
                    <a:cubicBezTo>
                      <a:pt x="1317683" y="2075"/>
                      <a:pt x="1320764" y="3391"/>
                      <a:pt x="1323975" y="3810"/>
                    </a:cubicBezTo>
                    <a:cubicBezTo>
                      <a:pt x="1335379" y="5297"/>
                      <a:pt x="1358265" y="7620"/>
                      <a:pt x="1358265" y="7620"/>
                    </a:cubicBezTo>
                    <a:cubicBezTo>
                      <a:pt x="1364306" y="9634"/>
                      <a:pt x="1371396" y="12089"/>
                      <a:pt x="1377315" y="13335"/>
                    </a:cubicBezTo>
                    <a:cubicBezTo>
                      <a:pt x="1384874" y="14926"/>
                      <a:pt x="1392846" y="14702"/>
                      <a:pt x="1400175" y="17145"/>
                    </a:cubicBezTo>
                    <a:cubicBezTo>
                      <a:pt x="1402080" y="17780"/>
                      <a:pt x="1403883" y="18994"/>
                      <a:pt x="1405890" y="19050"/>
                    </a:cubicBezTo>
                    <a:cubicBezTo>
                      <a:pt x="1426837" y="19632"/>
                      <a:pt x="1447800" y="19050"/>
                      <a:pt x="1468755" y="1905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C2E83E-67DD-4BA7-88EB-E9D7A523C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2066" y="1444426"/>
              <a:ext cx="272806" cy="15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153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12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65138" y="484029"/>
            <a:ext cx="3898900" cy="4032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>
                    <a:lumMod val="10000"/>
                  </a:schemeClr>
                </a:solidFill>
              </a:rPr>
              <a:t>4. Output Gate</a:t>
            </a:r>
            <a:endParaRPr sz="3000" dirty="0">
              <a:solidFill>
                <a:schemeClr val="accent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Google Shape;96;p16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492115" y="1003976"/>
                <a:ext cx="4364038" cy="1861144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R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800" b="0" i="1" smtClean="0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  <m:sub>
                        <m: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ar-AE" sz="1800" b="0" i="1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ar-AE" sz="1800" b="0" i="1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𝜎</m:t>
                    </m:r>
                    <m:r>
                      <a:rPr lang="ar-AE" sz="1800" b="0" i="1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[ </m:t>
                    </m:r>
                    <m:sSub>
                      <m:sSubPr>
                        <m:ctrlP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. </m:t>
                    </m:r>
                    <m:d>
                      <m:dPr>
                        <m:begChr m:val="["/>
                        <m:endChr m:val="]"/>
                        <m:ctrlP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800" b="0" i="1">
                                <a:solidFill>
                                  <a:srgbClr val="1C150E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ar-AE" sz="1800" b="0" i="1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ar-AE" sz="1800" b="0" i="1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ar-AE" sz="1800" b="0" i="1" smtClean="0">
                            <a:solidFill>
                              <a:srgbClr val="1C150E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lang="ar-AE" sz="1800" b="0" i="1">
                        <a:solidFill>
                          <a:srgbClr val="1C150E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IN" sz="1800" dirty="0">
                  <a:effectLst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ar-AE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IN" sz="1800" dirty="0">
                  <a:solidFill>
                    <a:schemeClr val="accent2">
                      <a:lumMod val="10000"/>
                    </a:schemeClr>
                  </a:solidFill>
                </a:endParaRPr>
              </a:p>
              <a:p>
                <a:pPr marL="101600" indent="0" algn="just">
                  <a:lnSpc>
                    <a:spcPct val="150000"/>
                  </a:lnSpc>
                  <a:buNone/>
                </a:pP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Adjusting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ar-AE" sz="18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ar-AE" sz="18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?</a:t>
                </a:r>
              </a:p>
              <a:p>
                <a:pPr algn="just">
                  <a:lnSpc>
                    <a:spcPct val="150000"/>
                  </a:lnSpc>
                </a:pPr>
                <a:endParaRPr lang="en-IN" sz="1800" dirty="0">
                  <a:effectLst/>
                </a:endParaRPr>
              </a:p>
              <a:p>
                <a:pPr marR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IN" sz="1200" dirty="0">
                  <a:effectLst/>
                </a:endParaRPr>
              </a:p>
            </p:txBody>
          </p:sp>
        </mc:Choice>
        <mc:Fallback xmlns="">
          <p:sp>
            <p:nvSpPr>
              <p:cNvPr id="96" name="Google Shape;9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492115" y="1003976"/>
                <a:ext cx="4364038" cy="1861144"/>
              </a:xfrm>
              <a:prstGeom prst="rect">
                <a:avLst/>
              </a:prstGeom>
              <a:blipFill>
                <a:blip r:embed="rId3"/>
                <a:stretch>
                  <a:fillRect l="-1676" t="-2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3910F7-DD94-4C7F-9F90-73BD0404F951}"/>
                  </a:ext>
                </a:extLst>
              </p:cNvPr>
              <p:cNvSpPr txBox="1"/>
              <p:nvPr/>
            </p:nvSpPr>
            <p:spPr>
              <a:xfrm>
                <a:off x="910653" y="2571749"/>
                <a:ext cx="7044411" cy="2029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>
                    <a:solidFill>
                      <a:schemeClr val="accent2">
                        <a:lumMod val="10000"/>
                      </a:schemeClr>
                    </a:solidFill>
                    <a:latin typeface="Inria Serif" panose="020B0604020202020204" charset="0"/>
                    <a:sym typeface="Playfair Display Regular"/>
                  </a:rPr>
                  <a:t>The Weight update rule for Gradient descent (Single Layer)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𝐸</m:t>
                      </m:r>
                      <m:r>
                        <a:rPr lang="en-IN" sz="2000" i="0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=</m:t>
                      </m:r>
                      <m:f>
                        <m:fPr>
                          <m:ctrlPr>
                            <a:rPr lang="en-IN" sz="2000" i="1" dirty="0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</m:ctrlPr>
                        </m:fPr>
                        <m:num>
                          <m:r>
                            <a:rPr lang="en-IN" sz="2000" i="0" dirty="0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1</m:t>
                          </m:r>
                        </m:num>
                        <m:den>
                          <m:r>
                            <a:rPr lang="en-IN" sz="2000" i="0" dirty="0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Playfair Display Regular"/>
                        </a:rPr>
                        <m:t> </m:t>
                      </m:r>
                      <m:sSup>
                        <m:sSupPr>
                          <m:ctrlPr>
                            <a:rPr lang="en-IN" sz="2000" i="1" dirty="0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( 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Playfair Display Regular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Playfair Display Regular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Playfair Display Regular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Playfair Display Regular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Playfair Display Regular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Playfair Display Regular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sym typeface="Playfair Display Regular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)</m:t>
                          </m:r>
                        </m:e>
                        <m:sup>
                          <m:r>
                            <a:rPr lang="en-IN" sz="2000" i="0" dirty="0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Playfair Display Regular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chemeClr val="accent2">
                      <a:lumMod val="10000"/>
                    </a:schemeClr>
                  </a:solidFill>
                  <a:latin typeface="Playfair Display Regular"/>
                  <a:sym typeface="Playfair Display Regular"/>
                </a:endParaRPr>
              </a:p>
              <a:p>
                <a:endParaRPr lang="en-IN" sz="1100" dirty="0">
                  <a:solidFill>
                    <a:schemeClr val="accent1"/>
                  </a:solidFill>
                  <a:latin typeface="Playfair Display Regular"/>
                  <a:sym typeface="Playfair Display Regular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accent2">
                        <a:lumMod val="1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accent2">
                        <a:lumMod val="10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sz="2000" i="1" dirty="0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dirty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000" i="1" dirty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IN" sz="20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dirty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000" dirty="0">
                    <a:solidFill>
                      <a:schemeClr val="accent2">
                        <a:lumMod val="10000"/>
                      </a:schemeClr>
                    </a:solidFill>
                  </a:rPr>
                  <a:t>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chemeClr val="accent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8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Learning rate.</a:t>
                </a:r>
                <a:endParaRPr lang="en-IN" sz="2400" dirty="0">
                  <a:solidFill>
                    <a:schemeClr val="accent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3910F7-DD94-4C7F-9F90-73BD0404F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53" y="2571749"/>
                <a:ext cx="7044411" cy="2029851"/>
              </a:xfrm>
              <a:prstGeom prst="rect">
                <a:avLst/>
              </a:prstGeom>
              <a:blipFill>
                <a:blip r:embed="rId4"/>
                <a:stretch>
                  <a:fillRect l="-865" t="-1802" r="-519" b="-3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803F9A8-C9DB-48EB-B0B4-A1E4C8D9A965}"/>
              </a:ext>
            </a:extLst>
          </p:cNvPr>
          <p:cNvGrpSpPr/>
          <p:nvPr/>
        </p:nvGrpSpPr>
        <p:grpSpPr>
          <a:xfrm>
            <a:off x="6174524" y="3156831"/>
            <a:ext cx="2397904" cy="1444513"/>
            <a:chOff x="6174524" y="3156831"/>
            <a:chExt cx="2397904" cy="14445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4D06BAE-B2C8-4E80-9C5B-F6D85FB2690B}"/>
                </a:ext>
              </a:extLst>
            </p:cNvPr>
            <p:cNvGrpSpPr/>
            <p:nvPr/>
          </p:nvGrpSpPr>
          <p:grpSpPr>
            <a:xfrm>
              <a:off x="6174524" y="3156831"/>
              <a:ext cx="2058823" cy="1444513"/>
              <a:chOff x="8737" y="1013460"/>
              <a:chExt cx="2058823" cy="144451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A44DDF8-2BBA-4D5F-ADA6-0068DB234349}"/>
                  </a:ext>
                </a:extLst>
              </p:cNvPr>
              <p:cNvSpPr/>
              <p:nvPr/>
            </p:nvSpPr>
            <p:spPr>
              <a:xfrm>
                <a:off x="772633" y="1495647"/>
                <a:ext cx="964018" cy="552893"/>
              </a:xfrm>
              <a:prstGeom prst="ellipse">
                <a:avLst/>
              </a:prstGeom>
              <a:noFill/>
              <a:ln w="0">
                <a:solidFill>
                  <a:schemeClr val="accent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439638F-E76F-4643-9121-228E955AF516}"/>
                  </a:ext>
                </a:extLst>
              </p:cNvPr>
              <p:cNvCxnSpPr>
                <a:stCxn id="11" idx="1"/>
                <a:endCxn id="11" idx="3"/>
              </p:cNvCxnSpPr>
              <p:nvPr/>
            </p:nvCxnSpPr>
            <p:spPr>
              <a:xfrm>
                <a:off x="913810" y="1576616"/>
                <a:ext cx="0" cy="390955"/>
              </a:xfrm>
              <a:prstGeom prst="line">
                <a:avLst/>
              </a:prstGeom>
              <a:ln>
                <a:solidFill>
                  <a:schemeClr val="accent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BEA734-AD67-43CA-A7E5-C24ACBC77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3706" y="1513840"/>
                <a:ext cx="0" cy="510540"/>
              </a:xfrm>
              <a:prstGeom prst="line">
                <a:avLst/>
              </a:prstGeom>
              <a:ln>
                <a:solidFill>
                  <a:schemeClr val="accent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A4E471-4D2E-49EA-8E00-BF1B32F6B839}"/>
                  </a:ext>
                </a:extLst>
              </p:cNvPr>
              <p:cNvSpPr txBox="1"/>
              <p:nvPr/>
            </p:nvSpPr>
            <p:spPr>
              <a:xfrm>
                <a:off x="913808" y="1534429"/>
                <a:ext cx="63329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Inria Serif Light" panose="020B0604020202020204" charset="0"/>
                  </a:rPr>
                  <a:t>Kernel</a:t>
                </a:r>
                <a:endParaRPr lang="en-IN" sz="1050" dirty="0">
                  <a:latin typeface="Inria Serif Light" panose="020B0604020202020204" charset="0"/>
                </a:endParaRPr>
              </a:p>
              <a:p>
                <a:pPr algn="ctr"/>
                <a:r>
                  <a:rPr lang="en-IN" sz="1050" dirty="0">
                    <a:latin typeface="+mj-lt"/>
                  </a:rPr>
                  <a:t>g</a:t>
                </a:r>
                <a:endParaRPr lang="en-US" sz="1050" dirty="0">
                  <a:latin typeface="+mj-lt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448222-109F-46DB-AD1A-0798F8F19A71}"/>
                  </a:ext>
                </a:extLst>
              </p:cNvPr>
              <p:cNvSpPr txBox="1"/>
              <p:nvPr/>
            </p:nvSpPr>
            <p:spPr>
              <a:xfrm>
                <a:off x="747535" y="1619157"/>
                <a:ext cx="1984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</a:t>
                </a:r>
                <a:endParaRPr lang="en-IN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06191B9-0A55-423D-BA45-D962C4E65B46}"/>
                      </a:ext>
                    </a:extLst>
                  </p:cNvPr>
                  <p:cNvSpPr txBox="1"/>
                  <p:nvPr/>
                </p:nvSpPr>
                <p:spPr>
                  <a:xfrm>
                    <a:off x="1402462" y="1617434"/>
                    <a:ext cx="38681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06191B9-0A55-423D-BA45-D962C4E65B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2462" y="1617434"/>
                    <a:ext cx="38681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47E3813-32CA-4105-A147-963A1575FD72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89015" y="1773046"/>
                <a:ext cx="658520" cy="0"/>
              </a:xfrm>
              <a:prstGeom prst="straightConnector1">
                <a:avLst/>
              </a:prstGeom>
              <a:ln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CF17EDC-D126-4639-A932-1447DAAB1E3D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160020" y="1495647"/>
                <a:ext cx="686748" cy="123510"/>
              </a:xfrm>
              <a:prstGeom prst="straightConnector1">
                <a:avLst/>
              </a:prstGeom>
              <a:ln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58EE51D-15DC-4956-B1C1-25FE2A77AB23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162142" y="1926934"/>
                <a:ext cx="684626" cy="97446"/>
              </a:xfrm>
              <a:prstGeom prst="straightConnector1">
                <a:avLst/>
              </a:prstGeom>
              <a:ln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B86A2B0-FEB1-4D4C-8C37-941FFAD4A7D3}"/>
                  </a:ext>
                </a:extLst>
              </p:cNvPr>
              <p:cNvCxnSpPr/>
              <p:nvPr/>
            </p:nvCxnSpPr>
            <p:spPr>
              <a:xfrm>
                <a:off x="913808" y="1013460"/>
                <a:ext cx="0" cy="563156"/>
              </a:xfrm>
              <a:prstGeom prst="straightConnector1">
                <a:avLst/>
              </a:prstGeom>
              <a:ln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A08BF22-889C-447A-AEE0-8012E55EB506}"/>
                  </a:ext>
                </a:extLst>
              </p:cNvPr>
              <p:cNvCxnSpPr/>
              <p:nvPr/>
            </p:nvCxnSpPr>
            <p:spPr>
              <a:xfrm>
                <a:off x="1736651" y="1769108"/>
                <a:ext cx="330909" cy="0"/>
              </a:xfrm>
              <a:prstGeom prst="straightConnector1">
                <a:avLst/>
              </a:prstGeom>
              <a:ln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90E9A2-2181-4971-B1A5-96C776E6BF62}"/>
                  </a:ext>
                </a:extLst>
              </p:cNvPr>
              <p:cNvSpPr txBox="1"/>
              <p:nvPr/>
            </p:nvSpPr>
            <p:spPr>
              <a:xfrm>
                <a:off x="899394" y="2027086"/>
                <a:ext cx="8898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>
                        <a:lumMod val="10000"/>
                      </a:schemeClr>
                    </a:solidFill>
                    <a:latin typeface="Inria Serif Light" panose="020B0604020202020204" charset="0"/>
                  </a:rPr>
                  <a:t>Activation function</a:t>
                </a:r>
                <a:endParaRPr lang="en-IN" sz="1050" dirty="0">
                  <a:solidFill>
                    <a:schemeClr val="accent2">
                      <a:lumMod val="10000"/>
                    </a:schemeClr>
                  </a:solidFill>
                  <a:latin typeface="Inria Serif Light" panose="020B060402020202020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D47938-ECFD-47BA-BFFD-1E14616668F8}"/>
                  </a:ext>
                </a:extLst>
              </p:cNvPr>
              <p:cNvSpPr txBox="1"/>
              <p:nvPr/>
            </p:nvSpPr>
            <p:spPr>
              <a:xfrm>
                <a:off x="846768" y="1033702"/>
                <a:ext cx="8174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Inria Serif Light" panose="020B0604020202020204" charset="0"/>
                  </a:rPr>
                  <a:t>Bias input </a:t>
                </a:r>
                <a:endParaRPr lang="en-IN" sz="1000" dirty="0">
                  <a:latin typeface="Inria Serif Light" panose="020B060402020202020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BA37A23-5034-4EA6-ABF5-4C75EDB947A7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" y="1480407"/>
                    <a:ext cx="386815" cy="3250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BA37A23-5034-4EA6-ABF5-4C75EDB947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7" y="1480407"/>
                    <a:ext cx="386815" cy="32508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70956E4-BE35-4D7D-9EE3-EE00DF53C6A2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49" y="1483823"/>
                    <a:ext cx="669722" cy="3250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70956E4-BE35-4D7D-9EE3-EE00DF53C6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649" y="1483823"/>
                    <a:ext cx="669722" cy="3250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77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65F815-125D-4EE7-BD12-A87F3F0EAFFC}"/>
                </a:ext>
              </a:extLst>
            </p:cNvPr>
            <p:cNvSpPr txBox="1"/>
            <p:nvPr/>
          </p:nvSpPr>
          <p:spPr>
            <a:xfrm>
              <a:off x="7894266" y="3933349"/>
              <a:ext cx="6781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accent2">
                      <a:lumMod val="10000"/>
                    </a:schemeClr>
                  </a:solidFill>
                  <a:latin typeface="Inria Serif Light" panose="020B0604020202020204" charset="0"/>
                </a:rPr>
                <a:t>Output</a:t>
              </a:r>
              <a:endParaRPr lang="en-IN" sz="1050" dirty="0">
                <a:solidFill>
                  <a:schemeClr val="accent2">
                    <a:lumMod val="10000"/>
                  </a:schemeClr>
                </a:solidFill>
                <a:latin typeface="Inria Serif Light" panose="020B060402020202020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A1D69-9980-4DED-944A-E38E85532102}"/>
              </a:ext>
            </a:extLst>
          </p:cNvPr>
          <p:cNvGrpSpPr/>
          <p:nvPr/>
        </p:nvGrpSpPr>
        <p:grpSpPr>
          <a:xfrm>
            <a:off x="5108115" y="484028"/>
            <a:ext cx="3621095" cy="2087721"/>
            <a:chOff x="5108115" y="484028"/>
            <a:chExt cx="3621095" cy="20877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2D3735-7FC7-46F6-A22F-41322947EB63}"/>
                </a:ext>
              </a:extLst>
            </p:cNvPr>
            <p:cNvGrpSpPr/>
            <p:nvPr/>
          </p:nvGrpSpPr>
          <p:grpSpPr>
            <a:xfrm>
              <a:off x="5108115" y="484028"/>
              <a:ext cx="3621095" cy="2087721"/>
              <a:chOff x="5313680" y="546126"/>
              <a:chExt cx="3129280" cy="180416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7542351-3978-44AA-A969-90D7EABC0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5426" y="546126"/>
                <a:ext cx="2873958" cy="1764086"/>
              </a:xfrm>
              <a:prstGeom prst="rect">
                <a:avLst/>
              </a:prstGeom>
              <a:ln>
                <a:solidFill>
                  <a:schemeClr val="accent2">
                    <a:lumMod val="10000"/>
                  </a:schemeClr>
                </a:solidFill>
              </a:ln>
            </p:spPr>
          </p:pic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FD83958-843A-4240-9A61-6FA481C087F5}"/>
                  </a:ext>
                </a:extLst>
              </p:cNvPr>
              <p:cNvSpPr/>
              <p:nvPr/>
            </p:nvSpPr>
            <p:spPr>
              <a:xfrm>
                <a:off x="5313680" y="887254"/>
                <a:ext cx="3129280" cy="1463040"/>
              </a:xfrm>
              <a:custGeom>
                <a:avLst/>
                <a:gdLst>
                  <a:gd name="connsiteX0" fmla="*/ 0 w 3129280"/>
                  <a:gd name="connsiteY0" fmla="*/ 792480 h 1463040"/>
                  <a:gd name="connsiteX1" fmla="*/ 5080 w 3129280"/>
                  <a:gd name="connsiteY1" fmla="*/ 706120 h 1463040"/>
                  <a:gd name="connsiteX2" fmla="*/ 40640 w 3129280"/>
                  <a:gd name="connsiteY2" fmla="*/ 640080 h 1463040"/>
                  <a:gd name="connsiteX3" fmla="*/ 50800 w 3129280"/>
                  <a:gd name="connsiteY3" fmla="*/ 599440 h 1463040"/>
                  <a:gd name="connsiteX4" fmla="*/ 106680 w 3129280"/>
                  <a:gd name="connsiteY4" fmla="*/ 538480 h 1463040"/>
                  <a:gd name="connsiteX5" fmla="*/ 142240 w 3129280"/>
                  <a:gd name="connsiteY5" fmla="*/ 508000 h 1463040"/>
                  <a:gd name="connsiteX6" fmla="*/ 182880 w 3129280"/>
                  <a:gd name="connsiteY6" fmla="*/ 482600 h 1463040"/>
                  <a:gd name="connsiteX7" fmla="*/ 213360 w 3129280"/>
                  <a:gd name="connsiteY7" fmla="*/ 477520 h 1463040"/>
                  <a:gd name="connsiteX8" fmla="*/ 330200 w 3129280"/>
                  <a:gd name="connsiteY8" fmla="*/ 492760 h 1463040"/>
                  <a:gd name="connsiteX9" fmla="*/ 355600 w 3129280"/>
                  <a:gd name="connsiteY9" fmla="*/ 502920 h 1463040"/>
                  <a:gd name="connsiteX10" fmla="*/ 406400 w 3129280"/>
                  <a:gd name="connsiteY10" fmla="*/ 543560 h 1463040"/>
                  <a:gd name="connsiteX11" fmla="*/ 462280 w 3129280"/>
                  <a:gd name="connsiteY11" fmla="*/ 604520 h 1463040"/>
                  <a:gd name="connsiteX12" fmla="*/ 528320 w 3129280"/>
                  <a:gd name="connsiteY12" fmla="*/ 640080 h 1463040"/>
                  <a:gd name="connsiteX13" fmla="*/ 553720 w 3129280"/>
                  <a:gd name="connsiteY13" fmla="*/ 655320 h 1463040"/>
                  <a:gd name="connsiteX14" fmla="*/ 584200 w 3129280"/>
                  <a:gd name="connsiteY14" fmla="*/ 665480 h 1463040"/>
                  <a:gd name="connsiteX15" fmla="*/ 604520 w 3129280"/>
                  <a:gd name="connsiteY15" fmla="*/ 675640 h 1463040"/>
                  <a:gd name="connsiteX16" fmla="*/ 640080 w 3129280"/>
                  <a:gd name="connsiteY16" fmla="*/ 685800 h 1463040"/>
                  <a:gd name="connsiteX17" fmla="*/ 706120 w 3129280"/>
                  <a:gd name="connsiteY17" fmla="*/ 701040 h 1463040"/>
                  <a:gd name="connsiteX18" fmla="*/ 741680 w 3129280"/>
                  <a:gd name="connsiteY18" fmla="*/ 706120 h 1463040"/>
                  <a:gd name="connsiteX19" fmla="*/ 762000 w 3129280"/>
                  <a:gd name="connsiteY19" fmla="*/ 711200 h 1463040"/>
                  <a:gd name="connsiteX20" fmla="*/ 828040 w 3129280"/>
                  <a:gd name="connsiteY20" fmla="*/ 721360 h 1463040"/>
                  <a:gd name="connsiteX21" fmla="*/ 878840 w 3129280"/>
                  <a:gd name="connsiteY21" fmla="*/ 731520 h 1463040"/>
                  <a:gd name="connsiteX22" fmla="*/ 1219200 w 3129280"/>
                  <a:gd name="connsiteY22" fmla="*/ 741680 h 1463040"/>
                  <a:gd name="connsiteX23" fmla="*/ 1254760 w 3129280"/>
                  <a:gd name="connsiteY23" fmla="*/ 746760 h 1463040"/>
                  <a:gd name="connsiteX24" fmla="*/ 1330960 w 3129280"/>
                  <a:gd name="connsiteY24" fmla="*/ 741680 h 1463040"/>
                  <a:gd name="connsiteX25" fmla="*/ 1351280 w 3129280"/>
                  <a:gd name="connsiteY25" fmla="*/ 736600 h 1463040"/>
                  <a:gd name="connsiteX26" fmla="*/ 1376680 w 3129280"/>
                  <a:gd name="connsiteY26" fmla="*/ 731520 h 1463040"/>
                  <a:gd name="connsiteX27" fmla="*/ 1412240 w 3129280"/>
                  <a:gd name="connsiteY27" fmla="*/ 721360 h 1463040"/>
                  <a:gd name="connsiteX28" fmla="*/ 1432560 w 3129280"/>
                  <a:gd name="connsiteY28" fmla="*/ 716280 h 1463040"/>
                  <a:gd name="connsiteX29" fmla="*/ 1447800 w 3129280"/>
                  <a:gd name="connsiteY29" fmla="*/ 711200 h 1463040"/>
                  <a:gd name="connsiteX30" fmla="*/ 1488440 w 3129280"/>
                  <a:gd name="connsiteY30" fmla="*/ 706120 h 1463040"/>
                  <a:gd name="connsiteX31" fmla="*/ 1508760 w 3129280"/>
                  <a:gd name="connsiteY31" fmla="*/ 701040 h 1463040"/>
                  <a:gd name="connsiteX32" fmla="*/ 1905000 w 3129280"/>
                  <a:gd name="connsiteY32" fmla="*/ 695960 h 1463040"/>
                  <a:gd name="connsiteX33" fmla="*/ 1920240 w 3129280"/>
                  <a:gd name="connsiteY33" fmla="*/ 690880 h 1463040"/>
                  <a:gd name="connsiteX34" fmla="*/ 1950720 w 3129280"/>
                  <a:gd name="connsiteY34" fmla="*/ 619760 h 1463040"/>
                  <a:gd name="connsiteX35" fmla="*/ 1945640 w 3129280"/>
                  <a:gd name="connsiteY35" fmla="*/ 548640 h 1463040"/>
                  <a:gd name="connsiteX36" fmla="*/ 1940560 w 3129280"/>
                  <a:gd name="connsiteY36" fmla="*/ 528320 h 1463040"/>
                  <a:gd name="connsiteX37" fmla="*/ 1935480 w 3129280"/>
                  <a:gd name="connsiteY37" fmla="*/ 502920 h 1463040"/>
                  <a:gd name="connsiteX38" fmla="*/ 1930400 w 3129280"/>
                  <a:gd name="connsiteY38" fmla="*/ 482600 h 1463040"/>
                  <a:gd name="connsiteX39" fmla="*/ 1925320 w 3129280"/>
                  <a:gd name="connsiteY39" fmla="*/ 441960 h 1463040"/>
                  <a:gd name="connsiteX40" fmla="*/ 1935480 w 3129280"/>
                  <a:gd name="connsiteY40" fmla="*/ 101600 h 1463040"/>
                  <a:gd name="connsiteX41" fmla="*/ 1971040 w 3129280"/>
                  <a:gd name="connsiteY41" fmla="*/ 71120 h 1463040"/>
                  <a:gd name="connsiteX42" fmla="*/ 2006600 w 3129280"/>
                  <a:gd name="connsiteY42" fmla="*/ 40640 h 1463040"/>
                  <a:gd name="connsiteX43" fmla="*/ 2021840 w 3129280"/>
                  <a:gd name="connsiteY43" fmla="*/ 35560 h 1463040"/>
                  <a:gd name="connsiteX44" fmla="*/ 2052320 w 3129280"/>
                  <a:gd name="connsiteY44" fmla="*/ 15240 h 1463040"/>
                  <a:gd name="connsiteX45" fmla="*/ 2067560 w 3129280"/>
                  <a:gd name="connsiteY45" fmla="*/ 5080 h 1463040"/>
                  <a:gd name="connsiteX46" fmla="*/ 2103120 w 3129280"/>
                  <a:gd name="connsiteY46" fmla="*/ 0 h 1463040"/>
                  <a:gd name="connsiteX47" fmla="*/ 2423160 w 3129280"/>
                  <a:gd name="connsiteY47" fmla="*/ 5080 h 1463040"/>
                  <a:gd name="connsiteX48" fmla="*/ 2448560 w 3129280"/>
                  <a:gd name="connsiteY48" fmla="*/ 10160 h 1463040"/>
                  <a:gd name="connsiteX49" fmla="*/ 2484120 w 3129280"/>
                  <a:gd name="connsiteY49" fmla="*/ 15240 h 1463040"/>
                  <a:gd name="connsiteX50" fmla="*/ 2540000 w 3129280"/>
                  <a:gd name="connsiteY50" fmla="*/ 30480 h 1463040"/>
                  <a:gd name="connsiteX51" fmla="*/ 2570480 w 3129280"/>
                  <a:gd name="connsiteY51" fmla="*/ 45720 h 1463040"/>
                  <a:gd name="connsiteX52" fmla="*/ 2631440 w 3129280"/>
                  <a:gd name="connsiteY52" fmla="*/ 60960 h 1463040"/>
                  <a:gd name="connsiteX53" fmla="*/ 2687320 w 3129280"/>
                  <a:gd name="connsiteY53" fmla="*/ 96520 h 1463040"/>
                  <a:gd name="connsiteX54" fmla="*/ 2692400 w 3129280"/>
                  <a:gd name="connsiteY54" fmla="*/ 111760 h 1463040"/>
                  <a:gd name="connsiteX55" fmla="*/ 2712720 w 3129280"/>
                  <a:gd name="connsiteY55" fmla="*/ 147320 h 1463040"/>
                  <a:gd name="connsiteX56" fmla="*/ 2727960 w 3129280"/>
                  <a:gd name="connsiteY56" fmla="*/ 187960 h 1463040"/>
                  <a:gd name="connsiteX57" fmla="*/ 2743200 w 3129280"/>
                  <a:gd name="connsiteY57" fmla="*/ 208280 h 1463040"/>
                  <a:gd name="connsiteX58" fmla="*/ 2758440 w 3129280"/>
                  <a:gd name="connsiteY58" fmla="*/ 233680 h 1463040"/>
                  <a:gd name="connsiteX59" fmla="*/ 2763520 w 3129280"/>
                  <a:gd name="connsiteY59" fmla="*/ 248920 h 1463040"/>
                  <a:gd name="connsiteX60" fmla="*/ 2778760 w 3129280"/>
                  <a:gd name="connsiteY60" fmla="*/ 264160 h 1463040"/>
                  <a:gd name="connsiteX61" fmla="*/ 2794000 w 3129280"/>
                  <a:gd name="connsiteY61" fmla="*/ 284480 h 1463040"/>
                  <a:gd name="connsiteX62" fmla="*/ 2809240 w 3129280"/>
                  <a:gd name="connsiteY62" fmla="*/ 325120 h 1463040"/>
                  <a:gd name="connsiteX63" fmla="*/ 2849880 w 3129280"/>
                  <a:gd name="connsiteY63" fmla="*/ 396240 h 1463040"/>
                  <a:gd name="connsiteX64" fmla="*/ 2870200 w 3129280"/>
                  <a:gd name="connsiteY64" fmla="*/ 426720 h 1463040"/>
                  <a:gd name="connsiteX65" fmla="*/ 2875280 w 3129280"/>
                  <a:gd name="connsiteY65" fmla="*/ 447040 h 1463040"/>
                  <a:gd name="connsiteX66" fmla="*/ 2895600 w 3129280"/>
                  <a:gd name="connsiteY66" fmla="*/ 472440 h 1463040"/>
                  <a:gd name="connsiteX67" fmla="*/ 2931160 w 3129280"/>
                  <a:gd name="connsiteY67" fmla="*/ 528320 h 1463040"/>
                  <a:gd name="connsiteX68" fmla="*/ 2961640 w 3129280"/>
                  <a:gd name="connsiteY68" fmla="*/ 563880 h 1463040"/>
                  <a:gd name="connsiteX69" fmla="*/ 3002280 w 3129280"/>
                  <a:gd name="connsiteY69" fmla="*/ 614680 h 1463040"/>
                  <a:gd name="connsiteX70" fmla="*/ 3037840 w 3129280"/>
                  <a:gd name="connsiteY70" fmla="*/ 665480 h 1463040"/>
                  <a:gd name="connsiteX71" fmla="*/ 3048000 w 3129280"/>
                  <a:gd name="connsiteY71" fmla="*/ 680720 h 1463040"/>
                  <a:gd name="connsiteX72" fmla="*/ 3073400 w 3129280"/>
                  <a:gd name="connsiteY72" fmla="*/ 726440 h 1463040"/>
                  <a:gd name="connsiteX73" fmla="*/ 3088640 w 3129280"/>
                  <a:gd name="connsiteY73" fmla="*/ 746760 h 1463040"/>
                  <a:gd name="connsiteX74" fmla="*/ 3103880 w 3129280"/>
                  <a:gd name="connsiteY74" fmla="*/ 792480 h 1463040"/>
                  <a:gd name="connsiteX75" fmla="*/ 3124200 w 3129280"/>
                  <a:gd name="connsiteY75" fmla="*/ 848360 h 1463040"/>
                  <a:gd name="connsiteX76" fmla="*/ 3129280 w 3129280"/>
                  <a:gd name="connsiteY76" fmla="*/ 878840 h 1463040"/>
                  <a:gd name="connsiteX77" fmla="*/ 3108960 w 3129280"/>
                  <a:gd name="connsiteY77" fmla="*/ 980440 h 1463040"/>
                  <a:gd name="connsiteX78" fmla="*/ 3088640 w 3129280"/>
                  <a:gd name="connsiteY78" fmla="*/ 1000760 h 1463040"/>
                  <a:gd name="connsiteX79" fmla="*/ 3063240 w 3129280"/>
                  <a:gd name="connsiteY79" fmla="*/ 1021080 h 1463040"/>
                  <a:gd name="connsiteX80" fmla="*/ 2971800 w 3129280"/>
                  <a:gd name="connsiteY80" fmla="*/ 1061720 h 1463040"/>
                  <a:gd name="connsiteX81" fmla="*/ 2819400 w 3129280"/>
                  <a:gd name="connsiteY81" fmla="*/ 1117600 h 1463040"/>
                  <a:gd name="connsiteX82" fmla="*/ 2727960 w 3129280"/>
                  <a:gd name="connsiteY82" fmla="*/ 1148080 h 1463040"/>
                  <a:gd name="connsiteX83" fmla="*/ 2565400 w 3129280"/>
                  <a:gd name="connsiteY83" fmla="*/ 1188720 h 1463040"/>
                  <a:gd name="connsiteX84" fmla="*/ 2331720 w 3129280"/>
                  <a:gd name="connsiteY84" fmla="*/ 1219200 h 1463040"/>
                  <a:gd name="connsiteX85" fmla="*/ 2087880 w 3129280"/>
                  <a:gd name="connsiteY85" fmla="*/ 1259840 h 1463040"/>
                  <a:gd name="connsiteX86" fmla="*/ 1930400 w 3129280"/>
                  <a:gd name="connsiteY86" fmla="*/ 1285240 h 1463040"/>
                  <a:gd name="connsiteX87" fmla="*/ 1620520 w 3129280"/>
                  <a:gd name="connsiteY87" fmla="*/ 1320800 h 1463040"/>
                  <a:gd name="connsiteX88" fmla="*/ 1493520 w 3129280"/>
                  <a:gd name="connsiteY88" fmla="*/ 1341120 h 1463040"/>
                  <a:gd name="connsiteX89" fmla="*/ 1356360 w 3129280"/>
                  <a:gd name="connsiteY89" fmla="*/ 1366520 h 1463040"/>
                  <a:gd name="connsiteX90" fmla="*/ 1219200 w 3129280"/>
                  <a:gd name="connsiteY90" fmla="*/ 1376680 h 1463040"/>
                  <a:gd name="connsiteX91" fmla="*/ 924560 w 3129280"/>
                  <a:gd name="connsiteY91" fmla="*/ 1381760 h 1463040"/>
                  <a:gd name="connsiteX92" fmla="*/ 868680 w 3129280"/>
                  <a:gd name="connsiteY92" fmla="*/ 1386840 h 1463040"/>
                  <a:gd name="connsiteX93" fmla="*/ 838200 w 3129280"/>
                  <a:gd name="connsiteY93" fmla="*/ 1397000 h 1463040"/>
                  <a:gd name="connsiteX94" fmla="*/ 792480 w 3129280"/>
                  <a:gd name="connsiteY94" fmla="*/ 1407160 h 1463040"/>
                  <a:gd name="connsiteX95" fmla="*/ 716280 w 3129280"/>
                  <a:gd name="connsiteY95" fmla="*/ 1437640 h 1463040"/>
                  <a:gd name="connsiteX96" fmla="*/ 690880 w 3129280"/>
                  <a:gd name="connsiteY96" fmla="*/ 1447800 h 1463040"/>
                  <a:gd name="connsiteX97" fmla="*/ 655320 w 3129280"/>
                  <a:gd name="connsiteY97" fmla="*/ 1452880 h 1463040"/>
                  <a:gd name="connsiteX98" fmla="*/ 635000 w 3129280"/>
                  <a:gd name="connsiteY98" fmla="*/ 1457960 h 1463040"/>
                  <a:gd name="connsiteX99" fmla="*/ 589280 w 3129280"/>
                  <a:gd name="connsiteY99" fmla="*/ 1463040 h 1463040"/>
                  <a:gd name="connsiteX100" fmla="*/ 477520 w 3129280"/>
                  <a:gd name="connsiteY100" fmla="*/ 1437640 h 1463040"/>
                  <a:gd name="connsiteX101" fmla="*/ 441960 w 3129280"/>
                  <a:gd name="connsiteY101" fmla="*/ 1422400 h 1463040"/>
                  <a:gd name="connsiteX102" fmla="*/ 401320 w 3129280"/>
                  <a:gd name="connsiteY102" fmla="*/ 1407160 h 1463040"/>
                  <a:gd name="connsiteX103" fmla="*/ 360680 w 3129280"/>
                  <a:gd name="connsiteY103" fmla="*/ 1371600 h 1463040"/>
                  <a:gd name="connsiteX104" fmla="*/ 320040 w 3129280"/>
                  <a:gd name="connsiteY104" fmla="*/ 1346200 h 1463040"/>
                  <a:gd name="connsiteX105" fmla="*/ 198120 w 3129280"/>
                  <a:gd name="connsiteY105" fmla="*/ 1188720 h 1463040"/>
                  <a:gd name="connsiteX106" fmla="*/ 132080 w 3129280"/>
                  <a:gd name="connsiteY106" fmla="*/ 1097280 h 1463040"/>
                  <a:gd name="connsiteX107" fmla="*/ 96520 w 3129280"/>
                  <a:gd name="connsiteY107" fmla="*/ 1016000 h 1463040"/>
                  <a:gd name="connsiteX108" fmla="*/ 86360 w 3129280"/>
                  <a:gd name="connsiteY108" fmla="*/ 985520 h 1463040"/>
                  <a:gd name="connsiteX109" fmla="*/ 71120 w 3129280"/>
                  <a:gd name="connsiteY109" fmla="*/ 955040 h 1463040"/>
                  <a:gd name="connsiteX110" fmla="*/ 50800 w 3129280"/>
                  <a:gd name="connsiteY110" fmla="*/ 883920 h 1463040"/>
                  <a:gd name="connsiteX111" fmla="*/ 0 w 3129280"/>
                  <a:gd name="connsiteY111" fmla="*/ 807720 h 1463040"/>
                  <a:gd name="connsiteX112" fmla="*/ 10160 w 3129280"/>
                  <a:gd name="connsiteY112" fmla="*/ 721360 h 146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3129280" h="1463040">
                    <a:moveTo>
                      <a:pt x="0" y="792480"/>
                    </a:moveTo>
                    <a:cubicBezTo>
                      <a:pt x="1693" y="763693"/>
                      <a:pt x="-575" y="734396"/>
                      <a:pt x="5080" y="706120"/>
                    </a:cubicBezTo>
                    <a:cubicBezTo>
                      <a:pt x="7554" y="693752"/>
                      <a:pt x="32121" y="654279"/>
                      <a:pt x="40640" y="640080"/>
                    </a:cubicBezTo>
                    <a:cubicBezTo>
                      <a:pt x="44027" y="626533"/>
                      <a:pt x="44555" y="611929"/>
                      <a:pt x="50800" y="599440"/>
                    </a:cubicBezTo>
                    <a:cubicBezTo>
                      <a:pt x="57078" y="586884"/>
                      <a:pt x="97616" y="546846"/>
                      <a:pt x="106680" y="538480"/>
                    </a:cubicBezTo>
                    <a:cubicBezTo>
                      <a:pt x="118152" y="527891"/>
                      <a:pt x="130157" y="517886"/>
                      <a:pt x="142240" y="508000"/>
                    </a:cubicBezTo>
                    <a:cubicBezTo>
                      <a:pt x="153111" y="499105"/>
                      <a:pt x="168857" y="486807"/>
                      <a:pt x="182880" y="482600"/>
                    </a:cubicBezTo>
                    <a:cubicBezTo>
                      <a:pt x="192746" y="479640"/>
                      <a:pt x="203200" y="479213"/>
                      <a:pt x="213360" y="477520"/>
                    </a:cubicBezTo>
                    <a:cubicBezTo>
                      <a:pt x="274982" y="481628"/>
                      <a:pt x="280503" y="477469"/>
                      <a:pt x="330200" y="492760"/>
                    </a:cubicBezTo>
                    <a:cubicBezTo>
                      <a:pt x="338916" y="495442"/>
                      <a:pt x="347595" y="498553"/>
                      <a:pt x="355600" y="502920"/>
                    </a:cubicBezTo>
                    <a:cubicBezTo>
                      <a:pt x="378561" y="515444"/>
                      <a:pt x="389597" y="524890"/>
                      <a:pt x="406400" y="543560"/>
                    </a:cubicBezTo>
                    <a:cubicBezTo>
                      <a:pt x="426306" y="565678"/>
                      <a:pt x="438411" y="585766"/>
                      <a:pt x="462280" y="604520"/>
                    </a:cubicBezTo>
                    <a:cubicBezTo>
                      <a:pt x="508111" y="640530"/>
                      <a:pt x="489538" y="620689"/>
                      <a:pt x="528320" y="640080"/>
                    </a:cubicBezTo>
                    <a:cubicBezTo>
                      <a:pt x="537151" y="644496"/>
                      <a:pt x="544731" y="651234"/>
                      <a:pt x="553720" y="655320"/>
                    </a:cubicBezTo>
                    <a:cubicBezTo>
                      <a:pt x="563470" y="659752"/>
                      <a:pt x="574256" y="661503"/>
                      <a:pt x="584200" y="665480"/>
                    </a:cubicBezTo>
                    <a:cubicBezTo>
                      <a:pt x="591231" y="668292"/>
                      <a:pt x="597403" y="673052"/>
                      <a:pt x="604520" y="675640"/>
                    </a:cubicBezTo>
                    <a:cubicBezTo>
                      <a:pt x="616105" y="679853"/>
                      <a:pt x="628169" y="682624"/>
                      <a:pt x="640080" y="685800"/>
                    </a:cubicBezTo>
                    <a:cubicBezTo>
                      <a:pt x="659853" y="691073"/>
                      <a:pt x="685110" y="697538"/>
                      <a:pt x="706120" y="701040"/>
                    </a:cubicBezTo>
                    <a:cubicBezTo>
                      <a:pt x="717931" y="703008"/>
                      <a:pt x="729899" y="703978"/>
                      <a:pt x="741680" y="706120"/>
                    </a:cubicBezTo>
                    <a:cubicBezTo>
                      <a:pt x="748549" y="707369"/>
                      <a:pt x="755124" y="709987"/>
                      <a:pt x="762000" y="711200"/>
                    </a:cubicBezTo>
                    <a:cubicBezTo>
                      <a:pt x="783933" y="715071"/>
                      <a:pt x="806097" y="717544"/>
                      <a:pt x="828040" y="721360"/>
                    </a:cubicBezTo>
                    <a:cubicBezTo>
                      <a:pt x="845053" y="724319"/>
                      <a:pt x="861647" y="729908"/>
                      <a:pt x="878840" y="731520"/>
                    </a:cubicBezTo>
                    <a:cubicBezTo>
                      <a:pt x="939870" y="737242"/>
                      <a:pt x="1212620" y="741534"/>
                      <a:pt x="1219200" y="741680"/>
                    </a:cubicBezTo>
                    <a:cubicBezTo>
                      <a:pt x="1231053" y="743373"/>
                      <a:pt x="1242786" y="746760"/>
                      <a:pt x="1254760" y="746760"/>
                    </a:cubicBezTo>
                    <a:cubicBezTo>
                      <a:pt x="1280216" y="746760"/>
                      <a:pt x="1305643" y="744345"/>
                      <a:pt x="1330960" y="741680"/>
                    </a:cubicBezTo>
                    <a:cubicBezTo>
                      <a:pt x="1337903" y="740949"/>
                      <a:pt x="1344464" y="738115"/>
                      <a:pt x="1351280" y="736600"/>
                    </a:cubicBezTo>
                    <a:cubicBezTo>
                      <a:pt x="1359709" y="734727"/>
                      <a:pt x="1368303" y="733614"/>
                      <a:pt x="1376680" y="731520"/>
                    </a:cubicBezTo>
                    <a:cubicBezTo>
                      <a:pt x="1388640" y="728530"/>
                      <a:pt x="1400347" y="724604"/>
                      <a:pt x="1412240" y="721360"/>
                    </a:cubicBezTo>
                    <a:cubicBezTo>
                      <a:pt x="1418976" y="719523"/>
                      <a:pt x="1425847" y="718198"/>
                      <a:pt x="1432560" y="716280"/>
                    </a:cubicBezTo>
                    <a:cubicBezTo>
                      <a:pt x="1437709" y="714809"/>
                      <a:pt x="1442532" y="712158"/>
                      <a:pt x="1447800" y="711200"/>
                    </a:cubicBezTo>
                    <a:cubicBezTo>
                      <a:pt x="1461232" y="708758"/>
                      <a:pt x="1474974" y="708364"/>
                      <a:pt x="1488440" y="706120"/>
                    </a:cubicBezTo>
                    <a:cubicBezTo>
                      <a:pt x="1495327" y="704972"/>
                      <a:pt x="1501780" y="701210"/>
                      <a:pt x="1508760" y="701040"/>
                    </a:cubicBezTo>
                    <a:cubicBezTo>
                      <a:pt x="1640812" y="697819"/>
                      <a:pt x="1772920" y="697653"/>
                      <a:pt x="1905000" y="695960"/>
                    </a:cubicBezTo>
                    <a:cubicBezTo>
                      <a:pt x="1910080" y="694267"/>
                      <a:pt x="1915883" y="693992"/>
                      <a:pt x="1920240" y="690880"/>
                    </a:cubicBezTo>
                    <a:cubicBezTo>
                      <a:pt x="1950602" y="669193"/>
                      <a:pt x="1942591" y="660404"/>
                      <a:pt x="1950720" y="619760"/>
                    </a:cubicBezTo>
                    <a:cubicBezTo>
                      <a:pt x="1949027" y="596053"/>
                      <a:pt x="1948265" y="572262"/>
                      <a:pt x="1945640" y="548640"/>
                    </a:cubicBezTo>
                    <a:cubicBezTo>
                      <a:pt x="1944869" y="541701"/>
                      <a:pt x="1942075" y="535136"/>
                      <a:pt x="1940560" y="528320"/>
                    </a:cubicBezTo>
                    <a:cubicBezTo>
                      <a:pt x="1938687" y="519891"/>
                      <a:pt x="1937353" y="511349"/>
                      <a:pt x="1935480" y="502920"/>
                    </a:cubicBezTo>
                    <a:cubicBezTo>
                      <a:pt x="1933965" y="496104"/>
                      <a:pt x="1931548" y="489487"/>
                      <a:pt x="1930400" y="482600"/>
                    </a:cubicBezTo>
                    <a:cubicBezTo>
                      <a:pt x="1928156" y="469134"/>
                      <a:pt x="1927013" y="455507"/>
                      <a:pt x="1925320" y="441960"/>
                    </a:cubicBezTo>
                    <a:cubicBezTo>
                      <a:pt x="1928707" y="328507"/>
                      <a:pt x="1926054" y="214712"/>
                      <a:pt x="1935480" y="101600"/>
                    </a:cubicBezTo>
                    <a:cubicBezTo>
                      <a:pt x="1937339" y="79287"/>
                      <a:pt x="1956283" y="76039"/>
                      <a:pt x="1971040" y="71120"/>
                    </a:cubicBezTo>
                    <a:cubicBezTo>
                      <a:pt x="1983051" y="59109"/>
                      <a:pt x="1991394" y="49329"/>
                      <a:pt x="2006600" y="40640"/>
                    </a:cubicBezTo>
                    <a:cubicBezTo>
                      <a:pt x="2011249" y="37983"/>
                      <a:pt x="2017159" y="38161"/>
                      <a:pt x="2021840" y="35560"/>
                    </a:cubicBezTo>
                    <a:cubicBezTo>
                      <a:pt x="2032514" y="29630"/>
                      <a:pt x="2042160" y="22013"/>
                      <a:pt x="2052320" y="15240"/>
                    </a:cubicBezTo>
                    <a:cubicBezTo>
                      <a:pt x="2057400" y="11853"/>
                      <a:pt x="2061516" y="5943"/>
                      <a:pt x="2067560" y="5080"/>
                    </a:cubicBezTo>
                    <a:lnTo>
                      <a:pt x="2103120" y="0"/>
                    </a:lnTo>
                    <a:lnTo>
                      <a:pt x="2423160" y="5080"/>
                    </a:lnTo>
                    <a:cubicBezTo>
                      <a:pt x="2431791" y="5334"/>
                      <a:pt x="2440043" y="8741"/>
                      <a:pt x="2448560" y="10160"/>
                    </a:cubicBezTo>
                    <a:cubicBezTo>
                      <a:pt x="2460371" y="12128"/>
                      <a:pt x="2472339" y="13098"/>
                      <a:pt x="2484120" y="15240"/>
                    </a:cubicBezTo>
                    <a:cubicBezTo>
                      <a:pt x="2494883" y="17197"/>
                      <a:pt x="2535719" y="29196"/>
                      <a:pt x="2540000" y="30480"/>
                    </a:cubicBezTo>
                    <a:cubicBezTo>
                      <a:pt x="2600086" y="48506"/>
                      <a:pt x="2506257" y="20031"/>
                      <a:pt x="2570480" y="45720"/>
                    </a:cubicBezTo>
                    <a:cubicBezTo>
                      <a:pt x="2589278" y="53239"/>
                      <a:pt x="2611507" y="56973"/>
                      <a:pt x="2631440" y="60960"/>
                    </a:cubicBezTo>
                    <a:cubicBezTo>
                      <a:pt x="2650067" y="72813"/>
                      <a:pt x="2670359" y="82386"/>
                      <a:pt x="2687320" y="96520"/>
                    </a:cubicBezTo>
                    <a:cubicBezTo>
                      <a:pt x="2691434" y="99948"/>
                      <a:pt x="2690005" y="106971"/>
                      <a:pt x="2692400" y="111760"/>
                    </a:cubicBezTo>
                    <a:cubicBezTo>
                      <a:pt x="2698505" y="123971"/>
                      <a:pt x="2706947" y="134949"/>
                      <a:pt x="2712720" y="147320"/>
                    </a:cubicBezTo>
                    <a:cubicBezTo>
                      <a:pt x="2718838" y="160431"/>
                      <a:pt x="2721490" y="175020"/>
                      <a:pt x="2727960" y="187960"/>
                    </a:cubicBezTo>
                    <a:cubicBezTo>
                      <a:pt x="2731746" y="195533"/>
                      <a:pt x="2738504" y="201235"/>
                      <a:pt x="2743200" y="208280"/>
                    </a:cubicBezTo>
                    <a:cubicBezTo>
                      <a:pt x="2748677" y="216495"/>
                      <a:pt x="2754024" y="224849"/>
                      <a:pt x="2758440" y="233680"/>
                    </a:cubicBezTo>
                    <a:cubicBezTo>
                      <a:pt x="2760835" y="238469"/>
                      <a:pt x="2760550" y="244465"/>
                      <a:pt x="2763520" y="248920"/>
                    </a:cubicBezTo>
                    <a:cubicBezTo>
                      <a:pt x="2767505" y="254898"/>
                      <a:pt x="2774085" y="258705"/>
                      <a:pt x="2778760" y="264160"/>
                    </a:cubicBezTo>
                    <a:cubicBezTo>
                      <a:pt x="2784270" y="270588"/>
                      <a:pt x="2789513" y="277300"/>
                      <a:pt x="2794000" y="284480"/>
                    </a:cubicBezTo>
                    <a:cubicBezTo>
                      <a:pt x="2817088" y="321421"/>
                      <a:pt x="2793283" y="287887"/>
                      <a:pt x="2809240" y="325120"/>
                    </a:cubicBezTo>
                    <a:cubicBezTo>
                      <a:pt x="2828698" y="370521"/>
                      <a:pt x="2827632" y="366576"/>
                      <a:pt x="2849880" y="396240"/>
                    </a:cubicBezTo>
                    <a:cubicBezTo>
                      <a:pt x="2864464" y="454577"/>
                      <a:pt x="2842134" y="384622"/>
                      <a:pt x="2870200" y="426720"/>
                    </a:cubicBezTo>
                    <a:cubicBezTo>
                      <a:pt x="2874073" y="432529"/>
                      <a:pt x="2871889" y="440937"/>
                      <a:pt x="2875280" y="447040"/>
                    </a:cubicBezTo>
                    <a:cubicBezTo>
                      <a:pt x="2880546" y="456518"/>
                      <a:pt x="2888827" y="463973"/>
                      <a:pt x="2895600" y="472440"/>
                    </a:cubicBezTo>
                    <a:cubicBezTo>
                      <a:pt x="2907219" y="507296"/>
                      <a:pt x="2893723" y="472165"/>
                      <a:pt x="2931160" y="528320"/>
                    </a:cubicBezTo>
                    <a:cubicBezTo>
                      <a:pt x="2954485" y="563308"/>
                      <a:pt x="2924684" y="520765"/>
                      <a:pt x="2961640" y="563880"/>
                    </a:cubicBezTo>
                    <a:cubicBezTo>
                      <a:pt x="2975753" y="580345"/>
                      <a:pt x="2989844" y="596915"/>
                      <a:pt x="3002280" y="614680"/>
                    </a:cubicBezTo>
                    <a:lnTo>
                      <a:pt x="3037840" y="665480"/>
                    </a:lnTo>
                    <a:cubicBezTo>
                      <a:pt x="3041315" y="670500"/>
                      <a:pt x="3045270" y="675259"/>
                      <a:pt x="3048000" y="680720"/>
                    </a:cubicBezTo>
                    <a:cubicBezTo>
                      <a:pt x="3057683" y="700087"/>
                      <a:pt x="3060643" y="707304"/>
                      <a:pt x="3073400" y="726440"/>
                    </a:cubicBezTo>
                    <a:cubicBezTo>
                      <a:pt x="3078096" y="733485"/>
                      <a:pt x="3084528" y="739359"/>
                      <a:pt x="3088640" y="746760"/>
                    </a:cubicBezTo>
                    <a:cubicBezTo>
                      <a:pt x="3101890" y="770610"/>
                      <a:pt x="3096208" y="769463"/>
                      <a:pt x="3103880" y="792480"/>
                    </a:cubicBezTo>
                    <a:cubicBezTo>
                      <a:pt x="3109267" y="808642"/>
                      <a:pt x="3121433" y="831756"/>
                      <a:pt x="3124200" y="848360"/>
                    </a:cubicBezTo>
                    <a:lnTo>
                      <a:pt x="3129280" y="878840"/>
                    </a:lnTo>
                    <a:cubicBezTo>
                      <a:pt x="3126247" y="903107"/>
                      <a:pt x="3129094" y="953595"/>
                      <a:pt x="3108960" y="980440"/>
                    </a:cubicBezTo>
                    <a:cubicBezTo>
                      <a:pt x="3103213" y="988103"/>
                      <a:pt x="3095799" y="994396"/>
                      <a:pt x="3088640" y="1000760"/>
                    </a:cubicBezTo>
                    <a:cubicBezTo>
                      <a:pt x="3080536" y="1007963"/>
                      <a:pt x="3072388" y="1015259"/>
                      <a:pt x="3063240" y="1021080"/>
                    </a:cubicBezTo>
                    <a:cubicBezTo>
                      <a:pt x="3045011" y="1032680"/>
                      <a:pt x="2981347" y="1058083"/>
                      <a:pt x="2971800" y="1061720"/>
                    </a:cubicBezTo>
                    <a:cubicBezTo>
                      <a:pt x="2921237" y="1080982"/>
                      <a:pt x="2870403" y="1099536"/>
                      <a:pt x="2819400" y="1117600"/>
                    </a:cubicBezTo>
                    <a:cubicBezTo>
                      <a:pt x="2789115" y="1128326"/>
                      <a:pt x="2758597" y="1138405"/>
                      <a:pt x="2727960" y="1148080"/>
                    </a:cubicBezTo>
                    <a:cubicBezTo>
                      <a:pt x="2647180" y="1173590"/>
                      <a:pt x="2637611" y="1179092"/>
                      <a:pt x="2565400" y="1188720"/>
                    </a:cubicBezTo>
                    <a:cubicBezTo>
                      <a:pt x="2368222" y="1215010"/>
                      <a:pt x="2595112" y="1177612"/>
                      <a:pt x="2331720" y="1219200"/>
                    </a:cubicBezTo>
                    <a:lnTo>
                      <a:pt x="2087880" y="1259840"/>
                    </a:lnTo>
                    <a:cubicBezTo>
                      <a:pt x="2035414" y="1268474"/>
                      <a:pt x="1983289" y="1279769"/>
                      <a:pt x="1930400" y="1285240"/>
                    </a:cubicBezTo>
                    <a:cubicBezTo>
                      <a:pt x="1808318" y="1297869"/>
                      <a:pt x="1744067" y="1303460"/>
                      <a:pt x="1620520" y="1320800"/>
                    </a:cubicBezTo>
                    <a:cubicBezTo>
                      <a:pt x="1578064" y="1326759"/>
                      <a:pt x="1535635" y="1333098"/>
                      <a:pt x="1493520" y="1341120"/>
                    </a:cubicBezTo>
                    <a:cubicBezTo>
                      <a:pt x="1356994" y="1367125"/>
                      <a:pt x="1455922" y="1357469"/>
                      <a:pt x="1356360" y="1366520"/>
                    </a:cubicBezTo>
                    <a:cubicBezTo>
                      <a:pt x="1328143" y="1369085"/>
                      <a:pt x="1243196" y="1376023"/>
                      <a:pt x="1219200" y="1376680"/>
                    </a:cubicBezTo>
                    <a:cubicBezTo>
                      <a:pt x="1121009" y="1379370"/>
                      <a:pt x="1022773" y="1380067"/>
                      <a:pt x="924560" y="1381760"/>
                    </a:cubicBezTo>
                    <a:cubicBezTo>
                      <a:pt x="905933" y="1383453"/>
                      <a:pt x="887099" y="1383590"/>
                      <a:pt x="868680" y="1386840"/>
                    </a:cubicBezTo>
                    <a:cubicBezTo>
                      <a:pt x="858133" y="1388701"/>
                      <a:pt x="848458" y="1393923"/>
                      <a:pt x="838200" y="1397000"/>
                    </a:cubicBezTo>
                    <a:cubicBezTo>
                      <a:pt x="823852" y="1401304"/>
                      <a:pt x="806982" y="1404260"/>
                      <a:pt x="792480" y="1407160"/>
                    </a:cubicBezTo>
                    <a:cubicBezTo>
                      <a:pt x="754661" y="1432372"/>
                      <a:pt x="799720" y="1404264"/>
                      <a:pt x="716280" y="1437640"/>
                    </a:cubicBezTo>
                    <a:cubicBezTo>
                      <a:pt x="707813" y="1441027"/>
                      <a:pt x="699727" y="1445588"/>
                      <a:pt x="690880" y="1447800"/>
                    </a:cubicBezTo>
                    <a:cubicBezTo>
                      <a:pt x="679264" y="1450704"/>
                      <a:pt x="667101" y="1450738"/>
                      <a:pt x="655320" y="1452880"/>
                    </a:cubicBezTo>
                    <a:cubicBezTo>
                      <a:pt x="648451" y="1454129"/>
                      <a:pt x="641901" y="1456898"/>
                      <a:pt x="635000" y="1457960"/>
                    </a:cubicBezTo>
                    <a:cubicBezTo>
                      <a:pt x="619845" y="1460292"/>
                      <a:pt x="604520" y="1461347"/>
                      <a:pt x="589280" y="1463040"/>
                    </a:cubicBezTo>
                    <a:cubicBezTo>
                      <a:pt x="552027" y="1454573"/>
                      <a:pt x="514348" y="1447799"/>
                      <a:pt x="477520" y="1437640"/>
                    </a:cubicBezTo>
                    <a:cubicBezTo>
                      <a:pt x="465088" y="1434211"/>
                      <a:pt x="453934" y="1427189"/>
                      <a:pt x="441960" y="1422400"/>
                    </a:cubicBezTo>
                    <a:cubicBezTo>
                      <a:pt x="428527" y="1417027"/>
                      <a:pt x="414867" y="1412240"/>
                      <a:pt x="401320" y="1407160"/>
                    </a:cubicBezTo>
                    <a:cubicBezTo>
                      <a:pt x="387773" y="1395307"/>
                      <a:pt x="375080" y="1382400"/>
                      <a:pt x="360680" y="1371600"/>
                    </a:cubicBezTo>
                    <a:cubicBezTo>
                      <a:pt x="347900" y="1362015"/>
                      <a:pt x="331336" y="1357496"/>
                      <a:pt x="320040" y="1346200"/>
                    </a:cubicBezTo>
                    <a:cubicBezTo>
                      <a:pt x="253351" y="1279511"/>
                      <a:pt x="248440" y="1256800"/>
                      <a:pt x="198120" y="1188720"/>
                    </a:cubicBezTo>
                    <a:cubicBezTo>
                      <a:pt x="153296" y="1128076"/>
                      <a:pt x="164703" y="1154371"/>
                      <a:pt x="132080" y="1097280"/>
                    </a:cubicBezTo>
                    <a:cubicBezTo>
                      <a:pt x="117843" y="1072366"/>
                      <a:pt x="106352" y="1042220"/>
                      <a:pt x="96520" y="1016000"/>
                    </a:cubicBezTo>
                    <a:cubicBezTo>
                      <a:pt x="92760" y="1005972"/>
                      <a:pt x="90479" y="995406"/>
                      <a:pt x="86360" y="985520"/>
                    </a:cubicBezTo>
                    <a:cubicBezTo>
                      <a:pt x="81991" y="975035"/>
                      <a:pt x="74941" y="965737"/>
                      <a:pt x="71120" y="955040"/>
                    </a:cubicBezTo>
                    <a:cubicBezTo>
                      <a:pt x="69942" y="951743"/>
                      <a:pt x="56494" y="891038"/>
                      <a:pt x="50800" y="883920"/>
                    </a:cubicBezTo>
                    <a:cubicBezTo>
                      <a:pt x="4463" y="825999"/>
                      <a:pt x="18214" y="853254"/>
                      <a:pt x="0" y="807720"/>
                    </a:cubicBezTo>
                    <a:cubicBezTo>
                      <a:pt x="5332" y="727742"/>
                      <a:pt x="-6304" y="754289"/>
                      <a:pt x="10160" y="72136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CCCB20-EF33-4671-9813-94122D8B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34461" y="1532056"/>
              <a:ext cx="272806" cy="15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1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1" y="444570"/>
            <a:ext cx="3803785" cy="4466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>
                    <a:lumMod val="10000"/>
                  </a:schemeClr>
                </a:solidFill>
              </a:rPr>
              <a:t>Embedding used in code:</a:t>
            </a:r>
            <a:br>
              <a:rPr lang="en" sz="2400" dirty="0">
                <a:solidFill>
                  <a:schemeClr val="accent2">
                    <a:lumMod val="10000"/>
                  </a:schemeClr>
                </a:solidFill>
              </a:rPr>
            </a:br>
            <a:endParaRPr sz="24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>
                    <a:lumMod val="10000"/>
                  </a:schemeClr>
                </a:solidFill>
              </a:rPr>
              <a:t>13</a:t>
            </a:fld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1070484-EDD4-44E3-A495-0F5AE21006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09953" y="891250"/>
                <a:ext cx="4276847" cy="4074289"/>
              </a:xfrm>
            </p:spPr>
            <p:txBody>
              <a:bodyPr/>
              <a:lstStyle/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...,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0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2000" dirty="0">
                  <a:solidFill>
                    <a:schemeClr val="accent2">
                      <a:lumMod val="10000"/>
                    </a:schemeClr>
                  </a:solidFill>
                </a:endParaRPr>
              </a:p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0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2000" dirty="0">
                  <a:solidFill>
                    <a:schemeClr val="accent2">
                      <a:lumMod val="10000"/>
                    </a:schemeClr>
                  </a:solidFill>
                </a:endParaRPr>
              </a:p>
              <a:p>
                <a:pPr marL="127000" indent="0" algn="ctr">
                  <a:buNone/>
                </a:pPr>
                <a:r>
                  <a:rPr lang="en-IN" sz="2000" i="1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127000" indent="0" algn="ctr">
                  <a:buNone/>
                </a:pPr>
                <a:r>
                  <a:rPr lang="en-IN" sz="2000" i="1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&lt;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..., 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IN" sz="2000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accent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IN" sz="2000" i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2000" dirty="0">
                  <a:solidFill>
                    <a:schemeClr val="accent2">
                      <a:lumMod val="10000"/>
                    </a:schemeClr>
                  </a:solidFill>
                </a:endParaRPr>
              </a:p>
              <a:p>
                <a:pPr marL="127000" indent="0" algn="just">
                  <a:buNone/>
                </a:pPr>
                <a:r>
                  <a:rPr lang="en-IN" sz="2000" dirty="0">
                    <a:solidFill>
                      <a:schemeClr val="accent2">
                        <a:lumMod val="10000"/>
                      </a:schemeClr>
                    </a:solidFill>
                  </a:rPr>
                  <a:t>Padding: </a:t>
                </a:r>
                <a:r>
                  <a:rPr lang="en-US" dirty="0">
                    <a:solidFill>
                      <a:schemeClr val="accent2">
                        <a:lumMod val="10000"/>
                      </a:schemeClr>
                    </a:solidFill>
                  </a:rPr>
                  <a:t>These n vectors are of different sizes. So, perform padding by considering size(Let say 600) of vector for each of n-reviews in terms of words.</a:t>
                </a:r>
                <a:endParaRPr lang="en-IN" dirty="0">
                  <a:solidFill>
                    <a:schemeClr val="accent2">
                      <a:lumMod val="10000"/>
                    </a:schemeClr>
                  </a:solidFill>
                </a:endParaRPr>
              </a:p>
              <a:p>
                <a:pPr marL="127000" indent="0" algn="just">
                  <a:buNone/>
                </a:pPr>
                <a:r>
                  <a:rPr lang="en-IN" dirty="0">
                    <a:solidFill>
                      <a:schemeClr val="accent2">
                        <a:lumMod val="10000"/>
                      </a:schemeClr>
                    </a:solidFill>
                  </a:rPr>
                  <a:t>Now these n vectors converted into floating point valued vector, using other MLP model.</a:t>
                </a:r>
              </a:p>
              <a:p>
                <a:pPr marL="127000" indent="0">
                  <a:buNone/>
                </a:pPr>
                <a:endParaRPr lang="en-IN" sz="2000" b="1" dirty="0">
                  <a:solidFill>
                    <a:schemeClr val="accent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1070484-EDD4-44E3-A495-0F5AE2100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09953" y="891250"/>
                <a:ext cx="4276847" cy="4074289"/>
              </a:xfrm>
              <a:blipFill>
                <a:blip r:embed="rId3"/>
                <a:stretch>
                  <a:fillRect l="-570" r="-29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6A34C95-BF35-435B-9E79-8E9D25BB5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01" y="975446"/>
            <a:ext cx="3803785" cy="1945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61288B-6034-4811-BFED-7750FD9CE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81" y="976505"/>
            <a:ext cx="3857224" cy="19440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4A6F81-302A-4CF6-8693-2D7C91634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5415"/>
              </p:ext>
            </p:extLst>
          </p:nvPr>
        </p:nvGraphicFramePr>
        <p:xfrm>
          <a:off x="480302" y="3292439"/>
          <a:ext cx="3805903" cy="874556"/>
        </p:xfrm>
        <a:graphic>
          <a:graphicData uri="http://schemas.openxmlformats.org/drawingml/2006/table">
            <a:tbl>
              <a:tblPr firstRow="1" bandRow="1">
                <a:tableStyleId>{2146DF28-2150-43F1-838E-3EFDFE06A0C1}</a:tableStyleId>
              </a:tblPr>
              <a:tblGrid>
                <a:gridCol w="1735025">
                  <a:extLst>
                    <a:ext uri="{9D8B030D-6E8A-4147-A177-3AD203B41FA5}">
                      <a16:colId xmlns:a16="http://schemas.microsoft.com/office/drawing/2014/main" val="2649391455"/>
                    </a:ext>
                  </a:extLst>
                </a:gridCol>
                <a:gridCol w="2070878">
                  <a:extLst>
                    <a:ext uri="{9D8B030D-6E8A-4147-A177-3AD203B41FA5}">
                      <a16:colId xmlns:a16="http://schemas.microsoft.com/office/drawing/2014/main" val="3538200715"/>
                    </a:ext>
                  </a:extLst>
                </a:gridCol>
              </a:tblGrid>
              <a:tr h="356396">
                <a:tc>
                  <a:txBody>
                    <a:bodyPr/>
                    <a:lstStyle/>
                    <a:p>
                      <a:r>
                        <a:rPr lang="en-US" dirty="0">
                          <a:latin typeface="Inria Serif" panose="020B0604020202020204" charset="0"/>
                        </a:rPr>
                        <a:t>Review</a:t>
                      </a:r>
                      <a:endParaRPr lang="en-IN" dirty="0">
                        <a:latin typeface="Inria Serif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Inria Serif" panose="020B0604020202020204" charset="0"/>
                        </a:rPr>
                        <a:t>Sentiment</a:t>
                      </a:r>
                      <a:endParaRPr lang="en-IN" dirty="0">
                        <a:latin typeface="Inria Serif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5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Inria Serif" panose="020B0604020202020204" charset="0"/>
                        </a:rPr>
                        <a:t>This is my favorite movie of all time.</a:t>
                      </a:r>
                      <a:endParaRPr lang="en-IN" dirty="0">
                        <a:latin typeface="Inria Serif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Inria Serif" panose="020B0604020202020204" charset="0"/>
                        </a:rPr>
                        <a:t>Positive/Negative</a:t>
                      </a:r>
                      <a:endParaRPr lang="en-IN" dirty="0">
                        <a:latin typeface="Inria Serif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2408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F9936E-6203-4B63-813D-2306A17C45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solidFill>
                  <a:schemeClr val="accent2">
                    <a:lumMod val="10000"/>
                  </a:schemeClr>
                </a:solidFill>
              </a:rPr>
              <a:t>14</a:t>
            </a:fld>
            <a:endParaRPr lang="en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6E005-95B0-4BE2-B56C-CB195DE8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470" y="2589030"/>
            <a:ext cx="4073924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31568-BBA6-471E-B9DA-C3223B290E5D}"/>
                  </a:ext>
                </a:extLst>
              </p:cNvPr>
              <p:cNvSpPr txBox="1"/>
              <p:nvPr/>
            </p:nvSpPr>
            <p:spPr>
              <a:xfrm>
                <a:off x="498075" y="951483"/>
                <a:ext cx="8298319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5000"/>
                  </a:lnSpc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1.Max_review_length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</a:rPr>
                  <a:t>600 is padding length.</a:t>
                </a:r>
                <a:endParaRPr lang="en-IN" sz="2000" dirty="0">
                  <a:latin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</a:rPr>
                  <a:t>2.No. of hyperparameters (LSTM) = 4</a:t>
                </a: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</a:rPr>
                  <a:t> = 53200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</a:rPr>
                  <a:t>3.No. of hyperparameter (Embedding) = Vocab_size * n = 160000</a:t>
                </a:r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331568-BBA6-471E-B9DA-C3223B29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5" y="951483"/>
                <a:ext cx="8298319" cy="1338828"/>
              </a:xfrm>
              <a:prstGeom prst="rect">
                <a:avLst/>
              </a:prstGeom>
              <a:blipFill>
                <a:blip r:embed="rId3"/>
                <a:stretch>
                  <a:fillRect l="-808" t="-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F9169C8-A06F-472A-98F5-64E13D01DA08}"/>
              </a:ext>
            </a:extLst>
          </p:cNvPr>
          <p:cNvSpPr txBox="1"/>
          <p:nvPr/>
        </p:nvSpPr>
        <p:spPr>
          <a:xfrm>
            <a:off x="451413" y="428263"/>
            <a:ext cx="364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10000"/>
                  </a:schemeClr>
                </a:solidFill>
                <a:latin typeface="Playfair Display Regular"/>
                <a:sym typeface="Inria Serif Light"/>
              </a:rPr>
              <a:t>Results:</a:t>
            </a:r>
            <a:endParaRPr lang="en-IN" sz="2800" dirty="0">
              <a:solidFill>
                <a:schemeClr val="accent2">
                  <a:lumMod val="10000"/>
                </a:schemeClr>
              </a:solidFill>
              <a:latin typeface="Playfair Display Regular"/>
              <a:sym typeface="Inria Serif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6B74C-59D4-4709-9A72-060FB6E2C636}"/>
              </a:ext>
            </a:extLst>
          </p:cNvPr>
          <p:cNvSpPr txBox="1"/>
          <p:nvPr/>
        </p:nvSpPr>
        <p:spPr>
          <a:xfrm>
            <a:off x="451413" y="2589030"/>
            <a:ext cx="40739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under this parameter conditioning is,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85.00%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1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>
                    <a:lumMod val="10000"/>
                  </a:schemeClr>
                </a:solidFill>
              </a:rPr>
              <a:t>15</a:t>
            </a:fld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B5431-94AE-4306-AE59-2EB7E7AAEBF3}"/>
              </a:ext>
            </a:extLst>
          </p:cNvPr>
          <p:cNvSpPr txBox="1"/>
          <p:nvPr/>
        </p:nvSpPr>
        <p:spPr>
          <a:xfrm>
            <a:off x="416688" y="470945"/>
            <a:ext cx="827161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10000"/>
                  </a:schemeClr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Conclusions: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10000"/>
                </a:schemeClr>
              </a:solidFill>
              <a:latin typeface="Inria Serif" panose="020B0604020202020204" charset="0"/>
              <a:sym typeface="Playfair Display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  <a:sym typeface="Playfair Display Regular"/>
              </a:rPr>
              <a:t>Long term dependencies made it useful in various applications such as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</a:rPr>
              <a:t>Language Translation,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  <a:sym typeface="Playfair Display Regular"/>
              </a:rPr>
              <a:t>Sentiment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effectLst/>
                <a:latin typeface="Inria Serif" panose="020B0604020202020204" charset="0"/>
                <a:ea typeface="Times New Roman" panose="02020603050405020304" pitchFamily="18" charset="0"/>
                <a:sym typeface="Playfair Display Regular"/>
              </a:rPr>
              <a:t>analysis, image captioning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10000"/>
                </a:schemeClr>
              </a:solidFill>
              <a:latin typeface="Inria Serif" panose="020B0604020202020204" charset="0"/>
              <a:ea typeface="Playfair Display Regular"/>
              <a:cs typeface="Playfair Display Regular"/>
              <a:sym typeface="Playfair Display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  <a:ea typeface="Playfair Display Regular"/>
                <a:cs typeface="Playfair Display Regular"/>
                <a:sym typeface="Playfair Display Regular"/>
              </a:rPr>
              <a:t>Model has smooth control over amount of information the network retain/ discards.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10000"/>
                </a:schemeClr>
              </a:solidFill>
              <a:latin typeface="Inria Serif" panose="020B0604020202020204" charset="0"/>
              <a:sym typeface="Playfair Display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  <a:sym typeface="Playfair Display Regular"/>
              </a:rPr>
              <a:t>The vanishing gradient problem addressed using cell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2">
                  <a:lumMod val="10000"/>
                </a:schemeClr>
              </a:solidFill>
              <a:latin typeface="Inria Serif" panose="020B0604020202020204" charset="0"/>
              <a:sym typeface="Playfair Display Regula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Inria Serif" panose="020B0604020202020204" charset="0"/>
                <a:sym typeface="Playfair Display Regular"/>
              </a:rPr>
              <a:t>Large updates to weight during training – Exploding gradient (Gradient clipping is useful).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>
                    <a:lumMod val="10000"/>
                  </a:schemeClr>
                </a:solidFill>
              </a:rPr>
              <a:t>16</a:t>
            </a:fld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389" name="Google Shape;389;p34"/>
          <p:cNvSpPr txBox="1">
            <a:spLocks noGrp="1"/>
          </p:cNvSpPr>
          <p:nvPr>
            <p:ph type="body" idx="4294967295"/>
          </p:nvPr>
        </p:nvSpPr>
        <p:spPr>
          <a:xfrm>
            <a:off x="548566" y="634336"/>
            <a:ext cx="5733992" cy="447893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References:</a:t>
            </a:r>
            <a:endParaRPr sz="3200" dirty="0">
              <a:solidFill>
                <a:schemeClr val="tx2">
                  <a:lumMod val="10000"/>
                </a:schemeClr>
              </a:solidFill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solidFill>
                  <a:schemeClr val="accent2">
                    <a:lumMod val="10000"/>
                  </a:schemeClr>
                </a:solidFill>
                <a:hlinkClick r:id="rId3"/>
              </a:rPr>
              <a:t>http://colah.github.io/posts/2015-08-Understanding-LSTMs/</a:t>
            </a:r>
            <a:endParaRPr lang="en-IN" sz="1600" dirty="0">
              <a:solidFill>
                <a:schemeClr val="accent2">
                  <a:lumMod val="1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solidFill>
                  <a:schemeClr val="accent2">
                    <a:lumMod val="10000"/>
                  </a:schemeClr>
                </a:solidFill>
                <a:hlinkClick r:id="rId4"/>
              </a:rPr>
              <a:t>https://www.analyticsvidhya.com/blog/2021/06/the-challenge-of-vanishing-exploding-gradients-in-deep-neural-networks/</a:t>
            </a:r>
            <a:endParaRPr lang="en-IN" sz="1600" dirty="0">
              <a:solidFill>
                <a:schemeClr val="accent2">
                  <a:lumMod val="1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solidFill>
                  <a:schemeClr val="accent2">
                    <a:lumMod val="10000"/>
                  </a:schemeClr>
                </a:solidFill>
                <a:hlinkClick r:id="rId5"/>
              </a:rPr>
              <a:t>https://www.hindawi.com/journals/misy/2021/6654029/</a:t>
            </a:r>
            <a:r>
              <a:rPr lang="en-IN" sz="1600" dirty="0">
                <a:solidFill>
                  <a:schemeClr val="accent2">
                    <a:lumMod val="10000"/>
                  </a:schemeClr>
                </a:solidFill>
              </a:rPr>
              <a:t>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solidFill>
                  <a:schemeClr val="accent2">
                    <a:lumMod val="10000"/>
                  </a:schemeClr>
                </a:solidFill>
                <a:hlinkClick r:id="rId6"/>
              </a:rPr>
              <a:t>https://www.hindawi.com/search/all/lstm/</a:t>
            </a:r>
            <a:endParaRPr lang="en-IN" sz="1600" dirty="0">
              <a:solidFill>
                <a:schemeClr val="accent2">
                  <a:lumMod val="10000"/>
                </a:schemeClr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IN" sz="16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https://medium.com/@dcameronsteinke/tf-idf-vs-word-embedding-a-comparison-and-code-tutorial-5ba341379ab0</a:t>
            </a:r>
            <a:endParaRPr lang="en-IN" sz="16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Learning, NLP, and Representations - </a:t>
            </a:r>
            <a:r>
              <a:rPr lang="en-US" sz="1400" dirty="0" err="1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colah's</a:t>
            </a:r>
            <a:r>
              <a:rPr lang="en-US" sz="1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en-IN" sz="1600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600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F52317-8978-4738-9EE4-1309CB7D7783}"/>
              </a:ext>
            </a:extLst>
          </p:cNvPr>
          <p:cNvSpPr/>
          <p:nvPr/>
        </p:nvSpPr>
        <p:spPr>
          <a:xfrm>
            <a:off x="2681097" y="2110085"/>
            <a:ext cx="3781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2">
                      <a:lumMod val="1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IN" sz="5400" b="1" cap="none" spc="50" dirty="0">
              <a:ln w="9525" cmpd="sng">
                <a:solidFill>
                  <a:schemeClr val="accent2">
                    <a:lumMod val="1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C3D05-C5CB-4CEC-A015-1944A3D907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7A60A-A5A6-4D48-8A98-9D84A4D3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7" y="69598"/>
            <a:ext cx="8836906" cy="500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F41FE3-E5F4-4181-9915-1DCC94BB2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3DBBD-D22B-419A-9ABA-AF0FE86D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666115"/>
            <a:ext cx="5749290" cy="38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37319" y="3959464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384550" y="381612"/>
            <a:ext cx="1759686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Presentation</a:t>
            </a:r>
            <a:br>
              <a:rPr lang="en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Procedings …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2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27001" y="1157437"/>
            <a:ext cx="2360931" cy="2487594"/>
            <a:chOff x="5632317" y="1189775"/>
            <a:chExt cx="3305700" cy="3483050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6167062" y="2057125"/>
              <a:ext cx="2770953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Results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Conclusion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References</a:t>
              </a:r>
              <a:endParaRPr sz="1800" dirty="0">
                <a:solidFill>
                  <a:schemeClr val="accent2">
                    <a:lumMod val="10000"/>
                  </a:schemeClr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304400" y="1147277"/>
            <a:ext cx="2533196" cy="2497754"/>
            <a:chOff x="0" y="1175549"/>
            <a:chExt cx="3546900" cy="3497276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75549"/>
              <a:ext cx="3546900" cy="694286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0" y="2057124"/>
              <a:ext cx="3175020" cy="2615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Neural Network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Recurrent Neural Network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Limitations of RNNs</a:t>
              </a:r>
              <a:endParaRPr sz="1800" dirty="0">
                <a:solidFill>
                  <a:schemeClr val="accent2">
                    <a:lumMod val="10000"/>
                  </a:schemeClr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7151" y="1147277"/>
            <a:ext cx="2360931" cy="2639413"/>
            <a:chOff x="2944204" y="1176067"/>
            <a:chExt cx="3305700" cy="3561028"/>
          </a:xfrm>
        </p:grpSpPr>
        <p:sp>
          <p:nvSpPr>
            <p:cNvPr id="316" name="Google Shape;316;p29"/>
            <p:cNvSpPr/>
            <p:nvPr/>
          </p:nvSpPr>
          <p:spPr>
            <a:xfrm>
              <a:off x="2944204" y="1176067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175019" y="2057122"/>
              <a:ext cx="2992043" cy="2679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LSTM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LSTM features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Units of LSTM and functions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Working</a:t>
              </a:r>
            </a:p>
            <a:p>
              <a:pPr marL="171450" lvl="0" indent="-171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800" dirty="0">
                  <a:solidFill>
                    <a:schemeClr val="accent2">
                      <a:lumMod val="10000"/>
                    </a:schemeClr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Program Flow</a:t>
              </a:r>
              <a:endParaRPr sz="1800" dirty="0">
                <a:solidFill>
                  <a:schemeClr val="accent2">
                    <a:lumMod val="10000"/>
                  </a:schemeClr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C5439-CBD6-4C43-9516-45DF13ED2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F9009-BBA7-41F9-B61C-F9C252A1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8" y="75683"/>
            <a:ext cx="8713543" cy="49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>
            <a:spLocks noGrp="1"/>
          </p:cNvSpPr>
          <p:nvPr>
            <p:ph type="title"/>
          </p:nvPr>
        </p:nvSpPr>
        <p:spPr>
          <a:xfrm>
            <a:off x="257225" y="445000"/>
            <a:ext cx="1643667" cy="40520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10000"/>
                  </a:schemeClr>
                </a:solidFill>
              </a:rPr>
              <a:t>Funnel</a:t>
            </a:r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577" name="Google Shape;577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21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578" name="Google Shape;578;p44"/>
          <p:cNvGrpSpPr/>
          <p:nvPr/>
        </p:nvGrpSpPr>
        <p:grpSpPr>
          <a:xfrm>
            <a:off x="2545693" y="1020230"/>
            <a:ext cx="3493599" cy="3254058"/>
            <a:chOff x="3778727" y="4460423"/>
            <a:chExt cx="720160" cy="647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Google Shape;579;p44"/>
                <p:cNvSpPr/>
                <p:nvPr/>
              </p:nvSpPr>
              <p:spPr>
                <a:xfrm>
                  <a:off x="3957011" y="4902228"/>
                  <a:ext cx="364723" cy="110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94" extrusionOk="0">
                      <a:moveTo>
                        <a:pt x="0" y="0"/>
                      </a:move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4" y="130"/>
                        <a:pt x="64" y="130"/>
                        <a:pt x="64" y="130"/>
                      </a:cubicBezTo>
                      <a:cubicBezTo>
                        <a:pt x="64" y="130"/>
                        <a:pt x="64" y="130"/>
                        <a:pt x="64" y="131"/>
                      </a:cubicBezTo>
                      <a:cubicBezTo>
                        <a:pt x="70" y="143"/>
                        <a:pt x="70" y="143"/>
                        <a:pt x="70" y="143"/>
                      </a:cubicBezTo>
                      <a:cubicBezTo>
                        <a:pt x="93" y="170"/>
                        <a:pt x="188" y="194"/>
                        <a:pt x="320" y="194"/>
                      </a:cubicBezTo>
                      <a:cubicBezTo>
                        <a:pt x="452" y="194"/>
                        <a:pt x="547" y="170"/>
                        <a:pt x="571" y="143"/>
                      </a:cubicBezTo>
                      <a:cubicBezTo>
                        <a:pt x="577" y="131"/>
                        <a:pt x="577" y="131"/>
                        <a:pt x="577" y="131"/>
                      </a:cubicBezTo>
                      <a:cubicBezTo>
                        <a:pt x="577" y="130"/>
                        <a:pt x="577" y="130"/>
                        <a:pt x="577" y="130"/>
                      </a:cubicBezTo>
                      <a:cubicBezTo>
                        <a:pt x="577" y="130"/>
                        <a:pt x="577" y="130"/>
                        <a:pt x="577" y="130"/>
                      </a:cubicBezTo>
                      <a:cubicBezTo>
                        <a:pt x="640" y="0"/>
                        <a:pt x="640" y="0"/>
                        <a:pt x="640" y="0"/>
                      </a:cubicBezTo>
                      <a:cubicBezTo>
                        <a:pt x="587" y="29"/>
                        <a:pt x="452" y="46"/>
                        <a:pt x="320" y="46"/>
                      </a:cubicBezTo>
                      <a:cubicBezTo>
                        <a:pt x="189" y="46"/>
                        <a:pt x="53" y="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20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12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ar-AE" sz="1200" b="0" i="1" smtClean="0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ar-AE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 sz="1200" b="0" i="1" smtClean="0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ar-AE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ar-AE" sz="1200" i="1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sz="1200" i="1">
                                    <a:solidFill>
                                      <a:schemeClr val="accent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ar-AE" sz="1200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Inria Serif"/>
                    <a:ea typeface="Inria Serif"/>
                    <a:cs typeface="Inria Serif"/>
                    <a:sym typeface="Inria Serif"/>
                  </a:endParaRPr>
                </a:p>
              </p:txBody>
            </p:sp>
          </mc:Choice>
          <mc:Fallback xmlns="">
            <p:sp>
              <p:nvSpPr>
                <p:cNvPr id="579" name="Google Shape;579;p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011" y="4902228"/>
                  <a:ext cx="364723" cy="110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94" extrusionOk="0">
                      <a:moveTo>
                        <a:pt x="0" y="0"/>
                      </a:move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4" y="130"/>
                        <a:pt x="64" y="130"/>
                        <a:pt x="64" y="130"/>
                      </a:cubicBezTo>
                      <a:cubicBezTo>
                        <a:pt x="64" y="130"/>
                        <a:pt x="64" y="130"/>
                        <a:pt x="64" y="131"/>
                      </a:cubicBezTo>
                      <a:cubicBezTo>
                        <a:pt x="70" y="143"/>
                        <a:pt x="70" y="143"/>
                        <a:pt x="70" y="143"/>
                      </a:cubicBezTo>
                      <a:cubicBezTo>
                        <a:pt x="93" y="170"/>
                        <a:pt x="188" y="194"/>
                        <a:pt x="320" y="194"/>
                      </a:cubicBezTo>
                      <a:cubicBezTo>
                        <a:pt x="452" y="194"/>
                        <a:pt x="547" y="170"/>
                        <a:pt x="571" y="143"/>
                      </a:cubicBezTo>
                      <a:cubicBezTo>
                        <a:pt x="577" y="131"/>
                        <a:pt x="577" y="131"/>
                        <a:pt x="577" y="131"/>
                      </a:cubicBezTo>
                      <a:cubicBezTo>
                        <a:pt x="577" y="130"/>
                        <a:pt x="577" y="130"/>
                        <a:pt x="577" y="130"/>
                      </a:cubicBezTo>
                      <a:cubicBezTo>
                        <a:pt x="577" y="130"/>
                        <a:pt x="577" y="130"/>
                        <a:pt x="577" y="130"/>
                      </a:cubicBezTo>
                      <a:cubicBezTo>
                        <a:pt x="640" y="0"/>
                        <a:pt x="640" y="0"/>
                        <a:pt x="640" y="0"/>
                      </a:cubicBezTo>
                      <a:cubicBezTo>
                        <a:pt x="587" y="29"/>
                        <a:pt x="452" y="46"/>
                        <a:pt x="320" y="46"/>
                      </a:cubicBezTo>
                      <a:cubicBezTo>
                        <a:pt x="189" y="46"/>
                        <a:pt x="53" y="29"/>
                        <a:pt x="0" y="0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0" name="Google Shape;58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tx2">
                      <a:lumMod val="10000"/>
                    </a:schemeClr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Output</a:t>
              </a:r>
              <a:endParaRPr sz="12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Word to vector</a:t>
              </a:r>
              <a:endParaRPr sz="12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Google Shape;582;p44"/>
                <p:cNvSpPr/>
                <p:nvPr/>
              </p:nvSpPr>
              <p:spPr>
                <a:xfrm>
                  <a:off x="3868662" y="4710395"/>
                  <a:ext cx="541875" cy="11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198" extrusionOk="0">
                      <a:moveTo>
                        <a:pt x="0" y="0"/>
                      </a:moveTo>
                      <a:cubicBezTo>
                        <a:pt x="70" y="144"/>
                        <a:pt x="70" y="144"/>
                        <a:pt x="70" y="144"/>
                      </a:cubicBezTo>
                      <a:cubicBezTo>
                        <a:pt x="101" y="171"/>
                        <a:pt x="259" y="198"/>
                        <a:pt x="475" y="198"/>
                      </a:cubicBezTo>
                      <a:cubicBezTo>
                        <a:pt x="692" y="198"/>
                        <a:pt x="849" y="171"/>
                        <a:pt x="881" y="144"/>
                      </a:cubicBezTo>
                      <a:cubicBezTo>
                        <a:pt x="951" y="0"/>
                        <a:pt x="951" y="0"/>
                        <a:pt x="951" y="0"/>
                      </a:cubicBezTo>
                      <a:cubicBezTo>
                        <a:pt x="881" y="32"/>
                        <a:pt x="673" y="50"/>
                        <a:pt x="475" y="50"/>
                      </a:cubicBezTo>
                      <a:cubicBezTo>
                        <a:pt x="277" y="50"/>
                        <a:pt x="69" y="32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lvl="0" algn="ctr">
                    <a:buClr>
                      <a:schemeClr val="dk1"/>
                    </a:buClr>
                    <a:buSzPts val="14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i="1">
                            <a:solidFill>
                              <a:schemeClr val="accent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i="1">
                                <a:solidFill>
                                  <a:schemeClr val="accent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1200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Inria Serif"/>
                    <a:ea typeface="Inria Serif"/>
                    <a:cs typeface="Inria Serif"/>
                    <a:sym typeface="Inria Serif"/>
                  </a:endParaRPr>
                </a:p>
              </p:txBody>
            </p:sp>
          </mc:Choice>
          <mc:Fallback xmlns="">
            <p:sp>
              <p:nvSpPr>
                <p:cNvPr id="582" name="Google Shape;582;p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662" y="4710395"/>
                  <a:ext cx="541875" cy="11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198" extrusionOk="0">
                      <a:moveTo>
                        <a:pt x="0" y="0"/>
                      </a:moveTo>
                      <a:cubicBezTo>
                        <a:pt x="70" y="144"/>
                        <a:pt x="70" y="144"/>
                        <a:pt x="70" y="144"/>
                      </a:cubicBezTo>
                      <a:cubicBezTo>
                        <a:pt x="101" y="171"/>
                        <a:pt x="259" y="198"/>
                        <a:pt x="475" y="198"/>
                      </a:cubicBezTo>
                      <a:cubicBezTo>
                        <a:pt x="692" y="198"/>
                        <a:pt x="849" y="171"/>
                        <a:pt x="881" y="144"/>
                      </a:cubicBezTo>
                      <a:cubicBezTo>
                        <a:pt x="951" y="0"/>
                        <a:pt x="951" y="0"/>
                        <a:pt x="951" y="0"/>
                      </a:cubicBezTo>
                      <a:cubicBezTo>
                        <a:pt x="881" y="32"/>
                        <a:pt x="673" y="50"/>
                        <a:pt x="475" y="50"/>
                      </a:cubicBezTo>
                      <a:cubicBezTo>
                        <a:pt x="277" y="50"/>
                        <a:pt x="69" y="32"/>
                        <a:pt x="0" y="0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Google Shape;583;p44"/>
                <p:cNvSpPr/>
                <p:nvPr/>
              </p:nvSpPr>
              <p:spPr>
                <a:xfrm>
                  <a:off x="3824940" y="4614704"/>
                  <a:ext cx="629543" cy="11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200" extrusionOk="0">
                      <a:moveTo>
                        <a:pt x="552" y="51"/>
                      </a:moveTo>
                      <a:cubicBezTo>
                        <a:pt x="399" y="51"/>
                        <a:pt x="255" y="44"/>
                        <a:pt x="147" y="31"/>
                      </a:cubicBezTo>
                      <a:cubicBezTo>
                        <a:pt x="76" y="22"/>
                        <a:pt x="26" y="12"/>
                        <a:pt x="0" y="0"/>
                      </a:cubicBezTo>
                      <a:cubicBezTo>
                        <a:pt x="70" y="145"/>
                        <a:pt x="70" y="145"/>
                        <a:pt x="70" y="145"/>
                      </a:cubicBezTo>
                      <a:cubicBezTo>
                        <a:pt x="108" y="173"/>
                        <a:pt x="296" y="200"/>
                        <a:pt x="552" y="200"/>
                      </a:cubicBezTo>
                      <a:cubicBezTo>
                        <a:pt x="809" y="200"/>
                        <a:pt x="996" y="173"/>
                        <a:pt x="1034" y="145"/>
                      </a:cubicBezTo>
                      <a:cubicBezTo>
                        <a:pt x="1105" y="0"/>
                        <a:pt x="1105" y="0"/>
                        <a:pt x="1105" y="0"/>
                      </a:cubicBezTo>
                      <a:cubicBezTo>
                        <a:pt x="1030" y="33"/>
                        <a:pt x="785" y="51"/>
                        <a:pt x="552" y="5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r>
                    <a:rPr lang="en-US" sz="1200" b="1" i="0" u="none" strike="noStrike" cap="none" dirty="0">
                      <a:solidFill>
                        <a:schemeClr val="tx2">
                          <a:lumMod val="10000"/>
                        </a:schemeClr>
                      </a:solidFill>
                      <a:latin typeface="Inria Serif"/>
                      <a:ea typeface="Inria Serif"/>
                      <a:cs typeface="Inria Serif"/>
                      <a:sym typeface="Inria Serif"/>
                    </a:rPr>
                    <a:t>Concatenation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200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sz="1200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200" b="1" i="0" u="none" strike="noStrike" cap="none" dirty="0">
                      <a:solidFill>
                        <a:schemeClr val="tx2">
                          <a:lumMod val="10000"/>
                        </a:schemeClr>
                      </a:solidFill>
                      <a:latin typeface="Inria Serif"/>
                      <a:ea typeface="Inria Serif"/>
                      <a:cs typeface="Inria Serif"/>
                      <a:sym typeface="Inria Serif"/>
                    </a:rPr>
                    <a:t>)</a:t>
                  </a:r>
                  <a:endParaRPr sz="1200" b="1" i="0" u="none" strike="noStrike" cap="none" dirty="0">
                    <a:solidFill>
                      <a:schemeClr val="tx2">
                        <a:lumMod val="10000"/>
                      </a:schemeClr>
                    </a:solidFill>
                    <a:latin typeface="Inria Serif"/>
                    <a:ea typeface="Inria Serif"/>
                    <a:cs typeface="Inria Serif"/>
                    <a:sym typeface="Inria Serif"/>
                  </a:endParaRPr>
                </a:p>
              </p:txBody>
            </p:sp>
          </mc:Choice>
          <mc:Fallback xmlns="">
            <p:sp>
              <p:nvSpPr>
                <p:cNvPr id="583" name="Google Shape;583;p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940" y="4614704"/>
                  <a:ext cx="629543" cy="11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200" extrusionOk="0">
                      <a:moveTo>
                        <a:pt x="552" y="51"/>
                      </a:moveTo>
                      <a:cubicBezTo>
                        <a:pt x="399" y="51"/>
                        <a:pt x="255" y="44"/>
                        <a:pt x="147" y="31"/>
                      </a:cubicBezTo>
                      <a:cubicBezTo>
                        <a:pt x="76" y="22"/>
                        <a:pt x="26" y="12"/>
                        <a:pt x="0" y="0"/>
                      </a:cubicBezTo>
                      <a:cubicBezTo>
                        <a:pt x="70" y="145"/>
                        <a:pt x="70" y="145"/>
                        <a:pt x="70" y="145"/>
                      </a:cubicBezTo>
                      <a:cubicBezTo>
                        <a:pt x="108" y="173"/>
                        <a:pt x="296" y="200"/>
                        <a:pt x="552" y="200"/>
                      </a:cubicBezTo>
                      <a:cubicBezTo>
                        <a:pt x="809" y="200"/>
                        <a:pt x="996" y="173"/>
                        <a:pt x="1034" y="145"/>
                      </a:cubicBezTo>
                      <a:cubicBezTo>
                        <a:pt x="1105" y="0"/>
                        <a:pt x="1105" y="0"/>
                        <a:pt x="1105" y="0"/>
                      </a:cubicBezTo>
                      <a:cubicBezTo>
                        <a:pt x="1030" y="33"/>
                        <a:pt x="785" y="51"/>
                        <a:pt x="552" y="51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4" name="Google Shape;58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200" b="1" i="0" u="none" strike="noStrike" cap="none" dirty="0">
                  <a:solidFill>
                    <a:schemeClr val="tx2">
                      <a:lumMod val="10000"/>
                    </a:schemeClr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ff</a:t>
              </a:r>
              <a:endParaRPr sz="12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cxnSp>
        <p:nvCxnSpPr>
          <p:cNvPr id="586" name="Google Shape;586;p44"/>
          <p:cNvCxnSpPr>
            <a:cxnSpLocks/>
          </p:cNvCxnSpPr>
          <p:nvPr/>
        </p:nvCxnSpPr>
        <p:spPr>
          <a:xfrm>
            <a:off x="5920944" y="1533926"/>
            <a:ext cx="102330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6990905" y="1369351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Embedding</a:t>
            </a:r>
            <a:endParaRPr sz="1000" dirty="0">
              <a:solidFill>
                <a:schemeClr val="tx2">
                  <a:lumMod val="10000"/>
                </a:schemeClr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88" name="Google Shape;588;p44"/>
          <p:cNvCxnSpPr>
            <a:cxnSpLocks/>
          </p:cNvCxnSpPr>
          <p:nvPr/>
        </p:nvCxnSpPr>
        <p:spPr>
          <a:xfrm>
            <a:off x="5772026" y="1994643"/>
            <a:ext cx="1174222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6990905" y="1830058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Forget Gate</a:t>
            </a:r>
            <a:endParaRPr sz="1000" dirty="0">
              <a:solidFill>
                <a:schemeClr val="tx2">
                  <a:lumMod val="10000"/>
                </a:schemeClr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0" name="Google Shape;590;p44"/>
          <p:cNvCxnSpPr>
            <a:cxnSpLocks/>
          </p:cNvCxnSpPr>
          <p:nvPr/>
        </p:nvCxnSpPr>
        <p:spPr>
          <a:xfrm>
            <a:off x="5560403" y="2455360"/>
            <a:ext cx="1388296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6990905" y="2290764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Delete Information</a:t>
            </a:r>
            <a:endParaRPr sz="1000" dirty="0">
              <a:solidFill>
                <a:schemeClr val="tx2">
                  <a:lumMod val="10000"/>
                </a:schemeClr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2" name="Google Shape;592;p44"/>
          <p:cNvCxnSpPr>
            <a:cxnSpLocks/>
          </p:cNvCxnSpPr>
          <p:nvPr/>
        </p:nvCxnSpPr>
        <p:spPr>
          <a:xfrm>
            <a:off x="5380132" y="2916053"/>
            <a:ext cx="157079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44"/>
          <p:cNvSpPr txBox="1"/>
          <p:nvPr/>
        </p:nvSpPr>
        <p:spPr>
          <a:xfrm>
            <a:off x="6990905" y="2751471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Input Gate</a:t>
            </a:r>
          </a:p>
        </p:txBody>
      </p:sp>
      <p:cxnSp>
        <p:nvCxnSpPr>
          <p:cNvPr id="594" name="Google Shape;594;p44"/>
          <p:cNvCxnSpPr>
            <a:cxnSpLocks/>
          </p:cNvCxnSpPr>
          <p:nvPr/>
        </p:nvCxnSpPr>
        <p:spPr>
          <a:xfrm>
            <a:off x="5184173" y="3376770"/>
            <a:ext cx="1769075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44"/>
          <p:cNvSpPr txBox="1"/>
          <p:nvPr/>
        </p:nvSpPr>
        <p:spPr>
          <a:xfrm>
            <a:off x="6990905" y="3212178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Add Information</a:t>
            </a:r>
            <a:endParaRPr sz="1000" dirty="0">
              <a:solidFill>
                <a:schemeClr val="tx2">
                  <a:lumMod val="10000"/>
                </a:schemeClr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6" name="Google Shape;596;p44"/>
          <p:cNvCxnSpPr>
            <a:cxnSpLocks/>
          </p:cNvCxnSpPr>
          <p:nvPr/>
        </p:nvCxnSpPr>
        <p:spPr>
          <a:xfrm>
            <a:off x="4980394" y="3837463"/>
            <a:ext cx="1967056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44"/>
          <p:cNvSpPr txBox="1"/>
          <p:nvPr/>
        </p:nvSpPr>
        <p:spPr>
          <a:xfrm>
            <a:off x="6990905" y="3672885"/>
            <a:ext cx="1517044" cy="34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2">
                    <a:lumMod val="10000"/>
                  </a:schemeClr>
                </a:solidFill>
                <a:latin typeface="Inria Serif"/>
                <a:ea typeface="Inria Serif"/>
                <a:cs typeface="Inria Serif"/>
                <a:sym typeface="Inria Serif"/>
              </a:rPr>
              <a:t>Output</a:t>
            </a:r>
            <a:endParaRPr sz="1000" dirty="0">
              <a:solidFill>
                <a:schemeClr val="tx2">
                  <a:lumMod val="10000"/>
                </a:schemeClr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196D5-19E6-4AF3-9472-F6E4C9834B71}"/>
              </a:ext>
            </a:extLst>
          </p:cNvPr>
          <p:cNvSpPr txBox="1"/>
          <p:nvPr/>
        </p:nvSpPr>
        <p:spPr>
          <a:xfrm>
            <a:off x="281654" y="1419166"/>
            <a:ext cx="1831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Nomralization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250439" y="622702"/>
            <a:ext cx="4310723" cy="1008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A complex idea can be conveyed with just a single still image, namely making it possible to absorb large amounts of data quickly.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22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5D938-2996-44A8-B225-89C2C9222062}"/>
              </a:ext>
            </a:extLst>
          </p:cNvPr>
          <p:cNvGrpSpPr/>
          <p:nvPr/>
        </p:nvGrpSpPr>
        <p:grpSpPr>
          <a:xfrm>
            <a:off x="219333" y="1612218"/>
            <a:ext cx="4043472" cy="1660367"/>
            <a:chOff x="4585426" y="1547621"/>
            <a:chExt cx="3068675" cy="13343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6C9F9E-1E6A-4620-8310-3871E225564C}"/>
                </a:ext>
              </a:extLst>
            </p:cNvPr>
            <p:cNvGrpSpPr/>
            <p:nvPr/>
          </p:nvGrpSpPr>
          <p:grpSpPr>
            <a:xfrm>
              <a:off x="4585426" y="1548383"/>
              <a:ext cx="365829" cy="1333594"/>
              <a:chOff x="6864161" y="579272"/>
              <a:chExt cx="365829" cy="1333594"/>
            </a:xfrm>
          </p:grpSpPr>
          <p:sp>
            <p:nvSpPr>
              <p:cNvPr id="41" name="Rectangle 40" descr="h">
                <a:extLst>
                  <a:ext uri="{FF2B5EF4-FFF2-40B4-BE49-F238E27FC236}">
                    <a16:creationId xmlns:a16="http://schemas.microsoft.com/office/drawing/2014/main" id="{DE339F38-2D07-4410-B5CC-09AEEBE6E04F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0183645-71A9-4F1F-A1AD-FBC76359E793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800" dirty="0">
                      <a:solidFill>
                        <a:schemeClr val="accent2">
                          <a:lumMod val="1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0183645-71A9-4F1F-A1AD-FBC76359E7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6557"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DC0F758-B20D-4C22-BB09-4C954857AE95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DC0F758-B20D-4C22-BB09-4C954857AE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6557"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C930617-BE88-4278-91ED-8D941E303999}"/>
                  </a:ext>
                </a:extLst>
              </p:cNvPr>
              <p:cNvCxnSpPr>
                <a:stCxn id="43" idx="0"/>
                <a:endCxn id="4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10F2F41-167B-4ECA-AA6E-5548095039BE}"/>
                  </a:ext>
                </a:extLst>
              </p:cNvPr>
              <p:cNvCxnSpPr>
                <a:stCxn id="41" idx="0"/>
                <a:endCxn id="4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C07E2F-12F1-409E-8C48-902D0B8B4747}"/>
                </a:ext>
              </a:extLst>
            </p:cNvPr>
            <p:cNvGrpSpPr/>
            <p:nvPr/>
          </p:nvGrpSpPr>
          <p:grpSpPr>
            <a:xfrm>
              <a:off x="5249559" y="1548383"/>
              <a:ext cx="365829" cy="1333594"/>
              <a:chOff x="6864161" y="579272"/>
              <a:chExt cx="365829" cy="1333594"/>
            </a:xfrm>
          </p:grpSpPr>
          <p:sp>
            <p:nvSpPr>
              <p:cNvPr id="36" name="Rectangle 35" descr="h">
                <a:extLst>
                  <a:ext uri="{FF2B5EF4-FFF2-40B4-BE49-F238E27FC236}">
                    <a16:creationId xmlns:a16="http://schemas.microsoft.com/office/drawing/2014/main" id="{EA1F11B3-48F0-4F86-936A-40797A992526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7E6727A-002D-4858-8CE4-2055910908A3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0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7E6727A-002D-4858-8CE4-2055910908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18EEA00-E357-4B41-A317-D949009233E1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18EEA00-E357-4B41-A317-D949009233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B337D4-6175-46C0-8CDF-F9A54F3C38D1}"/>
                  </a:ext>
                </a:extLst>
              </p:cNvPr>
              <p:cNvCxnSpPr>
                <a:stCxn id="38" idx="0"/>
                <a:endCxn id="36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2D9B6B5-7FA2-4D2C-9CDA-E9340CAFD7CB}"/>
                  </a:ext>
                </a:extLst>
              </p:cNvPr>
              <p:cNvCxnSpPr>
                <a:stCxn id="36" idx="0"/>
                <a:endCxn id="37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25347E-8832-4176-A760-DC731C40C09E}"/>
                </a:ext>
              </a:extLst>
            </p:cNvPr>
            <p:cNvGrpSpPr/>
            <p:nvPr/>
          </p:nvGrpSpPr>
          <p:grpSpPr>
            <a:xfrm>
              <a:off x="5946343" y="1548383"/>
              <a:ext cx="365829" cy="1333594"/>
              <a:chOff x="6864161" y="579272"/>
              <a:chExt cx="365829" cy="1333594"/>
            </a:xfrm>
          </p:grpSpPr>
          <p:sp>
            <p:nvSpPr>
              <p:cNvPr id="31" name="Rectangle 30" descr="h">
                <a:extLst>
                  <a:ext uri="{FF2B5EF4-FFF2-40B4-BE49-F238E27FC236}">
                    <a16:creationId xmlns:a16="http://schemas.microsoft.com/office/drawing/2014/main" id="{76F17476-2694-4771-AC6D-E4B1C0C82003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79743BC-B241-4BD9-A347-C3634C09E5BF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4147286-89EE-44F5-9808-27B60654F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B7783312-5D3D-4F88-B6CA-D69886F08E46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0E2DFA5-5E04-4A4D-BCFF-A6DBA44263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91B986-7D6F-4EFE-BD80-4B9BEECEAD0C}"/>
                  </a:ext>
                </a:extLst>
              </p:cNvPr>
              <p:cNvCxnSpPr>
                <a:stCxn id="33" idx="0"/>
                <a:endCxn id="3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2757B8E-48D9-4976-A91C-1EB3B67C6814}"/>
                  </a:ext>
                </a:extLst>
              </p:cNvPr>
              <p:cNvCxnSpPr>
                <a:stCxn id="31" idx="0"/>
                <a:endCxn id="3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D75853-A50C-4868-9254-33EEC4EFCB0C}"/>
                </a:ext>
              </a:extLst>
            </p:cNvPr>
            <p:cNvGrpSpPr/>
            <p:nvPr/>
          </p:nvGrpSpPr>
          <p:grpSpPr>
            <a:xfrm>
              <a:off x="6619016" y="1548383"/>
              <a:ext cx="365829" cy="1333594"/>
              <a:chOff x="6864161" y="579272"/>
              <a:chExt cx="365829" cy="1333594"/>
            </a:xfrm>
          </p:grpSpPr>
          <p:sp>
            <p:nvSpPr>
              <p:cNvPr id="26" name="Rectangle 25" descr="h">
                <a:extLst>
                  <a:ext uri="{FF2B5EF4-FFF2-40B4-BE49-F238E27FC236}">
                    <a16:creationId xmlns:a16="http://schemas.microsoft.com/office/drawing/2014/main" id="{5AED1C0A-1AE5-426E-9339-2317641CD92E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CDD46DD-9A9B-4695-815F-7A157A90CA5B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7DE2CD4-375E-42FC-9E52-F4BEA9E2A8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4C8B874-2DBE-414F-B524-E3175C226696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2A9011D-7B4D-4CE1-841B-391A9298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6B7334-68D0-45AF-B394-0453031116C8}"/>
                  </a:ext>
                </a:extLst>
              </p:cNvPr>
              <p:cNvCxnSpPr>
                <a:stCxn id="28" idx="0"/>
                <a:endCxn id="26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66AE0DE-9FEC-4220-96A6-0F2BC62A90F4}"/>
                  </a:ext>
                </a:extLst>
              </p:cNvPr>
              <p:cNvCxnSpPr>
                <a:stCxn id="26" idx="0"/>
                <a:endCxn id="27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B0CC59-C42C-4A74-AF77-E8A142AFC6CC}"/>
                </a:ext>
              </a:extLst>
            </p:cNvPr>
            <p:cNvGrpSpPr/>
            <p:nvPr/>
          </p:nvGrpSpPr>
          <p:grpSpPr>
            <a:xfrm>
              <a:off x="7288272" y="1547621"/>
              <a:ext cx="365829" cy="1333594"/>
              <a:chOff x="6864161" y="579272"/>
              <a:chExt cx="365829" cy="1333594"/>
            </a:xfrm>
          </p:grpSpPr>
          <p:sp>
            <p:nvSpPr>
              <p:cNvPr id="21" name="Rectangle 20" descr="h">
                <a:extLst>
                  <a:ext uri="{FF2B5EF4-FFF2-40B4-BE49-F238E27FC236}">
                    <a16:creationId xmlns:a16="http://schemas.microsoft.com/office/drawing/2014/main" id="{CFF4545F-962C-4156-B323-E93864408F23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7AFAAAA-6A25-4A0A-BDF6-D0F30BEA9BF0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46BCF98-5DA7-4107-951D-B835D5A945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4021D2A-89B3-46FD-890D-76B2D6C6B303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13BC8B3-3184-4955-8495-C33766B46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B65E9E-F3DE-45B0-B4F1-76E41F5F436D}"/>
                  </a:ext>
                </a:extLst>
              </p:cNvPr>
              <p:cNvCxnSpPr>
                <a:stCxn id="23" idx="0"/>
                <a:endCxn id="2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D8D7701-C7C8-4522-976F-E60E9A3A6795}"/>
                  </a:ext>
                </a:extLst>
              </p:cNvPr>
              <p:cNvCxnSpPr>
                <a:stCxn id="21" idx="0"/>
                <a:endCxn id="2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54D784-49D0-4272-AD02-153E472C9509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951255" y="2215180"/>
              <a:ext cx="298304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63D2C3-C79D-4352-9946-5FC1BAD4E2C8}"/>
                </a:ext>
              </a:extLst>
            </p:cNvPr>
            <p:cNvCxnSpPr>
              <a:stCxn id="36" idx="3"/>
              <a:endCxn id="31" idx="1"/>
            </p:cNvCxnSpPr>
            <p:nvPr/>
          </p:nvCxnSpPr>
          <p:spPr>
            <a:xfrm>
              <a:off x="5615388" y="2215180"/>
              <a:ext cx="330955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42A701-ED22-4F10-BF4F-8DA26F68C325}"/>
                </a:ext>
              </a:extLst>
            </p:cNvPr>
            <p:cNvCxnSpPr>
              <a:stCxn id="31" idx="3"/>
              <a:endCxn id="26" idx="1"/>
            </p:cNvCxnSpPr>
            <p:nvPr/>
          </p:nvCxnSpPr>
          <p:spPr>
            <a:xfrm>
              <a:off x="6312172" y="2215180"/>
              <a:ext cx="306844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20743-CCAC-4155-9901-9C6ACF6E34C4}"/>
                </a:ext>
              </a:extLst>
            </p:cNvPr>
            <p:cNvCxnSpPr>
              <a:stCxn id="26" idx="3"/>
              <a:endCxn id="21" idx="1"/>
            </p:cNvCxnSpPr>
            <p:nvPr/>
          </p:nvCxnSpPr>
          <p:spPr>
            <a:xfrm flipV="1">
              <a:off x="6984845" y="2214418"/>
              <a:ext cx="303427" cy="762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57726E2-A9F3-402E-9E0F-969E1E6DE2C5}"/>
                    </a:ext>
                  </a:extLst>
                </p:cNvPr>
                <p:cNvSpPr txBox="1"/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1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1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7DA7E0-CAE6-4403-9A01-15608FD41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054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EB93E9A-4A4D-4A6D-8E97-6D3CDE6A32BD}"/>
                    </a:ext>
                  </a:extLst>
                </p:cNvPr>
                <p:cNvSpPr txBox="1"/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D4CC162-76C5-409F-B2EE-82354B5E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DEC335-4811-453B-B84A-63273FBD3810}"/>
                    </a:ext>
                  </a:extLst>
                </p:cNvPr>
                <p:cNvSpPr txBox="1"/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1AE305D-E135-4BF1-A0C8-DE3445D0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60DB465-A2D8-47FE-8441-8915B3F5C4DB}"/>
                    </a:ext>
                  </a:extLst>
                </p:cNvPr>
                <p:cNvSpPr txBox="1"/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9ADB9D5-6999-4875-8295-1EB97E0E7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blipFill>
                  <a:blip r:embed="rId17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3EE210-1797-466D-AE76-2DD3C41E20A2}"/>
              </a:ext>
            </a:extLst>
          </p:cNvPr>
          <p:cNvSpPr/>
          <p:nvPr/>
        </p:nvSpPr>
        <p:spPr>
          <a:xfrm>
            <a:off x="5002346" y="431061"/>
            <a:ext cx="3685954" cy="4281377"/>
          </a:xfrm>
          <a:prstGeom prst="rect">
            <a:avLst/>
          </a:prstGeom>
          <a:gradFill>
            <a:gsLst>
              <a:gs pos="86395">
                <a:schemeClr val="accent1">
                  <a:alpha val="0"/>
                  <a:lumMod val="0"/>
                  <a:lumOff val="100000"/>
                </a:schemeClr>
              </a:gs>
              <a:gs pos="23000">
                <a:srgbClr val="E2B794"/>
              </a:gs>
              <a:gs pos="9000">
                <a:schemeClr val="accent1">
                  <a:alpha val="0"/>
                  <a:lumMod val="0"/>
                  <a:lumOff val="100000"/>
                </a:schemeClr>
              </a:gs>
              <a:gs pos="0">
                <a:srgbClr val="DEAD85"/>
              </a:gs>
            </a:gsLst>
            <a:lin ang="5400000" scaled="0"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B93593-AB83-4866-A863-B0A1370925E5}"/>
              </a:ext>
            </a:extLst>
          </p:cNvPr>
          <p:cNvSpPr txBox="1"/>
          <p:nvPr/>
        </p:nvSpPr>
        <p:spPr>
          <a:xfrm>
            <a:off x="235922" y="4215722"/>
            <a:ext cx="471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ria Serif" panose="020B0604020202020204" charset="0"/>
              </a:rPr>
              <a:t>T</a:t>
            </a:r>
            <a:r>
              <a:rPr lang="en-IN" dirty="0">
                <a:latin typeface="Inria Serif" panose="020B0604020202020204" charset="0"/>
              </a:rPr>
              <a:t>his           movie            was                so                good     Bad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1E2A1BE-5720-4A28-95AB-B2324BAB1221}"/>
              </a:ext>
            </a:extLst>
          </p:cNvPr>
          <p:cNvGraphicFramePr>
            <a:graphicFrameLocks noGrp="1"/>
          </p:cNvGraphicFramePr>
          <p:nvPr/>
        </p:nvGraphicFramePr>
        <p:xfrm>
          <a:off x="278378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0.22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0.53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95FB832-58B6-4A48-B548-2EFE1281B9D2}"/>
              </a:ext>
            </a:extLst>
          </p:cNvPr>
          <p:cNvGraphicFramePr>
            <a:graphicFrameLocks noGrp="1"/>
          </p:cNvGraphicFramePr>
          <p:nvPr/>
        </p:nvGraphicFramePr>
        <p:xfrm>
          <a:off x="1140964" y="3446256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0.02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0.11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0.83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311E12F-968A-4562-BE66-6EA28812E0EF}"/>
              </a:ext>
            </a:extLst>
          </p:cNvPr>
          <p:cNvGraphicFramePr>
            <a:graphicFrameLocks noGrp="1"/>
          </p:cNvGraphicFramePr>
          <p:nvPr/>
        </p:nvGraphicFramePr>
        <p:xfrm>
          <a:off x="2065956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0.02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0.12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0.9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648376A-89A0-4B14-B7B9-F4D2EB02BE62}"/>
              </a:ext>
            </a:extLst>
          </p:cNvPr>
          <p:cNvGraphicFramePr>
            <a:graphicFrameLocks noGrp="1"/>
          </p:cNvGraphicFramePr>
          <p:nvPr/>
        </p:nvGraphicFramePr>
        <p:xfrm>
          <a:off x="2955168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IN" sz="9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F8502C2-277C-46B4-AC1E-B95AF3CE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71971"/>
              </p:ext>
            </p:extLst>
          </p:nvPr>
        </p:nvGraphicFramePr>
        <p:xfrm>
          <a:off x="3834163" y="3441978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509AE92-FE45-4647-86B7-12AF92151065}"/>
              </a:ext>
            </a:extLst>
          </p:cNvPr>
          <p:cNvCxnSpPr>
            <a:stCxn id="21" idx="3"/>
          </p:cNvCxnSpPr>
          <p:nvPr/>
        </p:nvCxnSpPr>
        <p:spPr>
          <a:xfrm flipV="1">
            <a:off x="4262805" y="1956321"/>
            <a:ext cx="298357" cy="485606"/>
          </a:xfrm>
          <a:prstGeom prst="bentConnector2">
            <a:avLst/>
          </a:prstGeom>
          <a:ln w="9525" cap="flat" cmpd="sng" algn="ctr">
            <a:solidFill>
              <a:schemeClr val="accent2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 descr="h">
            <a:extLst>
              <a:ext uri="{FF2B5EF4-FFF2-40B4-BE49-F238E27FC236}">
                <a16:creationId xmlns:a16="http://schemas.microsoft.com/office/drawing/2014/main" id="{53F654C0-438D-431B-BF12-1E6CC346B6DE}"/>
              </a:ext>
            </a:extLst>
          </p:cNvPr>
          <p:cNvSpPr/>
          <p:nvPr/>
        </p:nvSpPr>
        <p:spPr>
          <a:xfrm>
            <a:off x="4337190" y="1606476"/>
            <a:ext cx="482038" cy="344102"/>
          </a:xfrm>
          <a:prstGeom prst="rect">
            <a:avLst/>
          </a:prstGeom>
          <a:noFill/>
          <a:ln w="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Inria Serif" panose="020B0604020202020204" charset="0"/>
              </a:rPr>
              <a:t>O/p</a:t>
            </a:r>
            <a:endParaRPr lang="en-IN" dirty="0">
              <a:solidFill>
                <a:schemeClr val="tx2">
                  <a:lumMod val="10000"/>
                </a:schemeClr>
              </a:solidFill>
              <a:latin typeface="Inria Serif" panose="020B0604020202020204" charset="0"/>
            </a:endParaRPr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9804D992-E10B-4FA1-B477-735E4276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31017"/>
              </p:ext>
            </p:extLst>
          </p:nvPr>
        </p:nvGraphicFramePr>
        <p:xfrm>
          <a:off x="4439257" y="3441978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2.66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IN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A1C5931-E5EA-4710-BB9F-B2D897060A33}"/>
              </a:ext>
            </a:extLst>
          </p:cNvPr>
          <p:cNvSpPr txBox="1"/>
          <p:nvPr/>
        </p:nvSpPr>
        <p:spPr>
          <a:xfrm>
            <a:off x="5023698" y="586185"/>
            <a:ext cx="354008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layfair Display Regular" panose="00000500000000000000" charset="0"/>
              </a:rPr>
              <a:t>Embedding:</a:t>
            </a:r>
          </a:p>
          <a:p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Conversion of words and documents in machine useful/understandable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It allows us to capturing relationship among 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Methods: CBOW, </a:t>
            </a:r>
            <a:r>
              <a:rPr lang="en-IN" sz="1800" dirty="0" err="1">
                <a:latin typeface="Inria Serif" panose="020B0604020202020204" charset="0"/>
              </a:rPr>
              <a:t>Skipgram</a:t>
            </a:r>
            <a:r>
              <a:rPr lang="en-IN" sz="1800" dirty="0">
                <a:latin typeface="Inria Serif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Keras uses word2vect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endParaRPr lang="en-IN" sz="1800" dirty="0">
              <a:latin typeface="Inria Serif" panose="020B0604020202020204" charset="0"/>
            </a:endParaRPr>
          </a:p>
          <a:p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292147"/>
            <a:ext cx="2131556" cy="8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Neural Network and RNN.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Google Shape;110;p1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516372" y="916200"/>
                <a:ext cx="5925300" cy="42273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2000"/>
                  <a:buNone/>
                </a:pPr>
                <a:r>
                  <a:rPr lang="en" dirty="0">
                    <a:solidFill>
                      <a:schemeClr val="accent2">
                        <a:lumMod val="10000"/>
                      </a:schemeClr>
                    </a:solidFill>
                  </a:rPr>
                  <a:t>Neural Network: </a:t>
                </a:r>
                <a:r>
                  <a:rPr lang="en" i="1" dirty="0"/>
                  <a:t>A neural network condidts of a set of nodes (neurons/units) connected by links.</a:t>
                </a:r>
              </a:p>
              <a:p>
                <a:pPr marL="32004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▫"/>
                </a:pPr>
                <a:r>
                  <a:rPr lang="en-US" dirty="0"/>
                  <a:t>Each of its link has numeric weight</a:t>
                </a:r>
              </a:p>
              <a:p>
                <a:pPr marL="32004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▫"/>
                </a:pPr>
                <a:r>
                  <a:rPr lang="en-US" dirty="0"/>
                  <a:t>For poor output, system alters the weight.</a:t>
                </a:r>
              </a:p>
              <a:p>
                <a:pPr marL="320040" lvl="0" indent="-355600" algn="just" rtl="0">
                  <a:spcBef>
                    <a:spcPts val="0"/>
                  </a:spcBef>
                  <a:spcAft>
                    <a:spcPts val="0"/>
                  </a:spcAft>
                  <a:buSzPts val="2000"/>
                  <a:buChar char="▫"/>
                </a:pPr>
                <a:endParaRPr lang="en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None/>
                </a:pPr>
                <a:r>
                  <a:rPr lang="en" dirty="0">
                    <a:solidFill>
                      <a:schemeClr val="accent2">
                        <a:lumMod val="10000"/>
                      </a:schemeClr>
                    </a:solidFill>
                  </a:rPr>
                  <a:t>Recurrent Neural Network: </a:t>
                </a:r>
                <a:r>
                  <a:rPr lang="en" i="1" dirty="0"/>
                  <a:t>It is collection of neural Network for processing sequential data.</a:t>
                </a:r>
              </a:p>
              <a:p>
                <a:pPr marL="32004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▫"/>
                </a:pPr>
                <a:r>
                  <a:rPr lang="en-US" dirty="0"/>
                  <a:t>The learnt model has same input size, that can be deal by same transition function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32004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▫"/>
                </a:pPr>
                <a:r>
                  <a:rPr lang="en-US" dirty="0"/>
                  <a:t>RNNs could output its understanding depending of past information.</a:t>
                </a:r>
              </a:p>
              <a:p>
                <a:pPr marL="320040" lvl="0" indent="-355600" algn="l" rtl="0">
                  <a:spcBef>
                    <a:spcPts val="600"/>
                  </a:spcBef>
                  <a:spcAft>
                    <a:spcPts val="0"/>
                  </a:spcAft>
                  <a:buSzPts val="2000"/>
                  <a:buChar char="▫"/>
                </a:pPr>
                <a:endParaRPr lang="en-US" dirty="0"/>
              </a:p>
            </p:txBody>
          </p:sp>
        </mc:Choice>
        <mc:Fallback xmlns="">
          <p:sp>
            <p:nvSpPr>
              <p:cNvPr id="110" name="Google Shape;110;p1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6372" y="916200"/>
                <a:ext cx="5925300" cy="4227300"/>
              </a:xfrm>
              <a:prstGeom prst="rect">
                <a:avLst/>
              </a:prstGeom>
              <a:blipFill>
                <a:blip r:embed="rId3"/>
                <a:stretch>
                  <a:fillRect l="-2984" t="-1441" r="-2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3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DF52CE-59C8-4335-ABD9-DC8A96D71619}"/>
              </a:ext>
            </a:extLst>
          </p:cNvPr>
          <p:cNvSpPr/>
          <p:nvPr/>
        </p:nvSpPr>
        <p:spPr>
          <a:xfrm>
            <a:off x="772633" y="1495647"/>
            <a:ext cx="964018" cy="552893"/>
          </a:xfrm>
          <a:prstGeom prst="ellipse">
            <a:avLst/>
          </a:prstGeom>
          <a:noFill/>
          <a:ln w="0"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55DF7-F755-49EE-894A-B2138537259E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913810" y="1576616"/>
            <a:ext cx="0" cy="390955"/>
          </a:xfrm>
          <a:prstGeom prst="line">
            <a:avLst/>
          </a:prstGeom>
          <a:ln>
            <a:solidFill>
              <a:schemeClr val="accent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54BC0D-428F-4D1A-8D52-EB10B477A926}"/>
              </a:ext>
            </a:extLst>
          </p:cNvPr>
          <p:cNvCxnSpPr>
            <a:cxnSpLocks/>
          </p:cNvCxnSpPr>
          <p:nvPr/>
        </p:nvCxnSpPr>
        <p:spPr>
          <a:xfrm>
            <a:off x="1453706" y="1513840"/>
            <a:ext cx="0" cy="510540"/>
          </a:xfrm>
          <a:prstGeom prst="line">
            <a:avLst/>
          </a:prstGeom>
          <a:ln>
            <a:solidFill>
              <a:schemeClr val="accent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338EFE-9412-4E8C-BF00-DC6ADAB4EC32}"/>
              </a:ext>
            </a:extLst>
          </p:cNvPr>
          <p:cNvSpPr txBox="1"/>
          <p:nvPr/>
        </p:nvSpPr>
        <p:spPr>
          <a:xfrm>
            <a:off x="913808" y="1534429"/>
            <a:ext cx="6332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Inria Serif Light" panose="020B0604020202020204" charset="0"/>
              </a:rPr>
              <a:t>Kernel</a:t>
            </a:r>
            <a:endParaRPr lang="en-IN" sz="1050" dirty="0">
              <a:latin typeface="Inria Serif Light" panose="020B0604020202020204" charset="0"/>
            </a:endParaRPr>
          </a:p>
          <a:p>
            <a:pPr algn="ctr"/>
            <a:r>
              <a:rPr lang="en-IN" sz="1050" dirty="0">
                <a:latin typeface="+mj-lt"/>
              </a:rPr>
              <a:t>g</a:t>
            </a:r>
            <a:endParaRPr lang="en-US" sz="105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E9EC1-456C-4DBC-8D4A-37AAF5559C1E}"/>
              </a:ext>
            </a:extLst>
          </p:cNvPr>
          <p:cNvSpPr txBox="1"/>
          <p:nvPr/>
        </p:nvSpPr>
        <p:spPr>
          <a:xfrm>
            <a:off x="747535" y="1619157"/>
            <a:ext cx="198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f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1F391B-CA2B-456D-A3A1-41E029FD2754}"/>
                  </a:ext>
                </a:extLst>
              </p:cNvPr>
              <p:cNvSpPr txBox="1"/>
              <p:nvPr/>
            </p:nvSpPr>
            <p:spPr>
              <a:xfrm>
                <a:off x="1402462" y="1617434"/>
                <a:ext cx="3868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1F391B-CA2B-456D-A3A1-41E029FD2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2" y="1617434"/>
                <a:ext cx="38681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E5C06-AF61-4873-B035-851280D2DAC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015" y="1773046"/>
            <a:ext cx="658520" cy="0"/>
          </a:xfrm>
          <a:prstGeom prst="straightConnector1">
            <a:avLst/>
          </a:prstGeom>
          <a:ln>
            <a:solidFill>
              <a:schemeClr val="accent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0B33D-3B97-4308-A0C8-34378C2160C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60020" y="1495647"/>
            <a:ext cx="686748" cy="123510"/>
          </a:xfrm>
          <a:prstGeom prst="straightConnector1">
            <a:avLst/>
          </a:prstGeom>
          <a:ln>
            <a:solidFill>
              <a:schemeClr val="accent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CD76F6-372C-40E3-9501-C031D31D5E6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62142" y="1926934"/>
            <a:ext cx="684626" cy="97446"/>
          </a:xfrm>
          <a:prstGeom prst="straightConnector1">
            <a:avLst/>
          </a:prstGeom>
          <a:ln>
            <a:solidFill>
              <a:schemeClr val="accent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CBDC-1CB3-4D75-ABDE-66D92CE20EDC}"/>
              </a:ext>
            </a:extLst>
          </p:cNvPr>
          <p:cNvCxnSpPr/>
          <p:nvPr/>
        </p:nvCxnSpPr>
        <p:spPr>
          <a:xfrm>
            <a:off x="913808" y="1013460"/>
            <a:ext cx="0" cy="563156"/>
          </a:xfrm>
          <a:prstGeom prst="straightConnector1">
            <a:avLst/>
          </a:prstGeom>
          <a:ln>
            <a:solidFill>
              <a:schemeClr val="accent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6E6C30-AE25-42C9-9D78-BF52C8D34D1D}"/>
              </a:ext>
            </a:extLst>
          </p:cNvPr>
          <p:cNvCxnSpPr/>
          <p:nvPr/>
        </p:nvCxnSpPr>
        <p:spPr>
          <a:xfrm>
            <a:off x="1736651" y="1769108"/>
            <a:ext cx="330909" cy="0"/>
          </a:xfrm>
          <a:prstGeom prst="straightConnector1">
            <a:avLst/>
          </a:prstGeom>
          <a:ln>
            <a:solidFill>
              <a:schemeClr val="accent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1C6FF6-B5C7-48F7-9965-385C3CA676D7}"/>
              </a:ext>
            </a:extLst>
          </p:cNvPr>
          <p:cNvSpPr txBox="1"/>
          <p:nvPr/>
        </p:nvSpPr>
        <p:spPr>
          <a:xfrm>
            <a:off x="1698965" y="1782935"/>
            <a:ext cx="678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10000"/>
                  </a:schemeClr>
                </a:solidFill>
                <a:latin typeface="Inria Serif Light" panose="020B0604020202020204" charset="0"/>
              </a:rPr>
              <a:t>Output</a:t>
            </a:r>
            <a:endParaRPr lang="en-IN" sz="1050" dirty="0">
              <a:solidFill>
                <a:schemeClr val="accent2">
                  <a:lumMod val="10000"/>
                </a:schemeClr>
              </a:solidFill>
              <a:latin typeface="Inria Serif Light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45409-6E77-48C1-A3C4-8BCD3C19C416}"/>
              </a:ext>
            </a:extLst>
          </p:cNvPr>
          <p:cNvSpPr txBox="1"/>
          <p:nvPr/>
        </p:nvSpPr>
        <p:spPr>
          <a:xfrm>
            <a:off x="899394" y="2027086"/>
            <a:ext cx="8898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2">
                    <a:lumMod val="10000"/>
                  </a:schemeClr>
                </a:solidFill>
                <a:latin typeface="Inria Serif Light" panose="020B0604020202020204" charset="0"/>
              </a:rPr>
              <a:t>Activation function</a:t>
            </a:r>
            <a:endParaRPr lang="en-IN" sz="1050" dirty="0">
              <a:solidFill>
                <a:schemeClr val="accent2">
                  <a:lumMod val="10000"/>
                </a:schemeClr>
              </a:solidFill>
              <a:latin typeface="Inria Serif Light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21FCAD-BB19-4A61-AFD9-C8E6A10C4923}"/>
              </a:ext>
            </a:extLst>
          </p:cNvPr>
          <p:cNvSpPr txBox="1"/>
          <p:nvPr/>
        </p:nvSpPr>
        <p:spPr>
          <a:xfrm>
            <a:off x="846768" y="1033702"/>
            <a:ext cx="817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Inria Serif Light" panose="020B0604020202020204" charset="0"/>
              </a:rPr>
              <a:t>Bias input </a:t>
            </a:r>
            <a:endParaRPr lang="en-IN" sz="1000" dirty="0">
              <a:latin typeface="Inria Serif Light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B2CC59-A782-44F3-8260-E0534A5A0929}"/>
                  </a:ext>
                </a:extLst>
              </p:cNvPr>
              <p:cNvSpPr txBox="1"/>
              <p:nvPr/>
            </p:nvSpPr>
            <p:spPr>
              <a:xfrm>
                <a:off x="8737" y="1480407"/>
                <a:ext cx="386815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B2CC59-A782-44F3-8260-E0534A5A0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" y="1480407"/>
                <a:ext cx="386815" cy="325089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73C2E9-DA4F-4821-AD0B-152999DFD9D6}"/>
                  </a:ext>
                </a:extLst>
              </p:cNvPr>
              <p:cNvSpPr txBox="1"/>
              <p:nvPr/>
            </p:nvSpPr>
            <p:spPr>
              <a:xfrm>
                <a:off x="169649" y="1483823"/>
                <a:ext cx="669722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73C2E9-DA4F-4821-AD0B-152999DFD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9" y="1483823"/>
                <a:ext cx="669722" cy="325089"/>
              </a:xfrm>
              <a:prstGeom prst="rect">
                <a:avLst/>
              </a:prstGeom>
              <a:blipFill>
                <a:blip r:embed="rId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C9096DD-6E19-4027-97EE-0E2D5C2F88A0}"/>
              </a:ext>
            </a:extLst>
          </p:cNvPr>
          <p:cNvGrpSpPr/>
          <p:nvPr/>
        </p:nvGrpSpPr>
        <p:grpSpPr>
          <a:xfrm>
            <a:off x="726904" y="2989617"/>
            <a:ext cx="802648" cy="886461"/>
            <a:chOff x="744458" y="2571750"/>
            <a:chExt cx="802648" cy="88646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795C72-8B2B-46B6-9228-1B21E5048FA9}"/>
                </a:ext>
              </a:extLst>
            </p:cNvPr>
            <p:cNvSpPr/>
            <p:nvPr/>
          </p:nvSpPr>
          <p:spPr>
            <a:xfrm>
              <a:off x="747535" y="2571750"/>
              <a:ext cx="380225" cy="339090"/>
            </a:xfrm>
            <a:prstGeom prst="ellipse">
              <a:avLst/>
            </a:prstGeom>
            <a:noFill/>
            <a:ln w="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5C416FB-ED05-455C-9E2A-D05CDD2A9DE9}"/>
                </a:ext>
              </a:extLst>
            </p:cNvPr>
            <p:cNvGrpSpPr/>
            <p:nvPr/>
          </p:nvGrpSpPr>
          <p:grpSpPr>
            <a:xfrm>
              <a:off x="744458" y="2587407"/>
              <a:ext cx="802648" cy="870804"/>
              <a:chOff x="744458" y="2587407"/>
              <a:chExt cx="802648" cy="8708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3D60EFF-897E-474F-A981-EBE99F6139AC}"/>
                      </a:ext>
                    </a:extLst>
                  </p:cNvPr>
                  <p:cNvSpPr txBox="1"/>
                  <p:nvPr/>
                </p:nvSpPr>
                <p:spPr>
                  <a:xfrm>
                    <a:off x="783535" y="2587407"/>
                    <a:ext cx="26054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A3D60EFF-897E-474F-A981-EBE99F6139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535" y="2587407"/>
                    <a:ext cx="26054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67CE657-7D7B-4C7F-8B15-D28582F796B4}"/>
                  </a:ext>
                </a:extLst>
              </p:cNvPr>
              <p:cNvGrpSpPr/>
              <p:nvPr/>
            </p:nvGrpSpPr>
            <p:grpSpPr>
              <a:xfrm>
                <a:off x="744458" y="2621408"/>
                <a:ext cx="802648" cy="836803"/>
                <a:chOff x="744458" y="2621408"/>
                <a:chExt cx="802648" cy="836803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67DE38A-BB94-4BE0-9926-B36ABB2CB820}"/>
                    </a:ext>
                  </a:extLst>
                </p:cNvPr>
                <p:cNvSpPr/>
                <p:nvPr/>
              </p:nvSpPr>
              <p:spPr>
                <a:xfrm>
                  <a:off x="744458" y="3119121"/>
                  <a:ext cx="380225" cy="339090"/>
                </a:xfrm>
                <a:prstGeom prst="ellipse">
                  <a:avLst/>
                </a:prstGeom>
                <a:noFill/>
                <a:ln w="0">
                  <a:solidFill>
                    <a:schemeClr val="accent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779243D-8A4D-49CD-B9A5-ADB84CDA4C36}"/>
                    </a:ext>
                  </a:extLst>
                </p:cNvPr>
                <p:cNvCxnSpPr>
                  <a:stCxn id="44" idx="0"/>
                  <a:endCxn id="32" idx="4"/>
                </p:cNvCxnSpPr>
                <p:nvPr/>
              </p:nvCxnSpPr>
              <p:spPr>
                <a:xfrm flipV="1">
                  <a:off x="934571" y="2910840"/>
                  <a:ext cx="3077" cy="208281"/>
                </a:xfrm>
                <a:prstGeom prst="straightConnector1">
                  <a:avLst/>
                </a:prstGeom>
                <a:ln>
                  <a:solidFill>
                    <a:schemeClr val="accent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E2A2999-9D1C-438B-AF65-633B9443F77E}"/>
                    </a:ext>
                  </a:extLst>
                </p:cNvPr>
                <p:cNvSpPr/>
                <p:nvPr/>
              </p:nvSpPr>
              <p:spPr>
                <a:xfrm>
                  <a:off x="1325880" y="2678430"/>
                  <a:ext cx="221226" cy="99060"/>
                </a:xfrm>
                <a:prstGeom prst="rect">
                  <a:avLst/>
                </a:prstGeom>
                <a:solidFill>
                  <a:srgbClr val="FFFFCC"/>
                </a:solidFill>
                <a:ln w="0">
                  <a:solidFill>
                    <a:schemeClr val="accent2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37" name="Connector: Curved 36">
                  <a:extLst>
                    <a:ext uri="{FF2B5EF4-FFF2-40B4-BE49-F238E27FC236}">
                      <a16:creationId xmlns:a16="http://schemas.microsoft.com/office/drawing/2014/main" id="{1DD68FE8-FAE9-4EA0-A7DB-AF4706D75DFC}"/>
                    </a:ext>
                  </a:extLst>
                </p:cNvPr>
                <p:cNvCxnSpPr>
                  <a:stCxn id="32" idx="7"/>
                  <a:endCxn id="35" idx="0"/>
                </p:cNvCxnSpPr>
                <p:nvPr/>
              </p:nvCxnSpPr>
              <p:spPr>
                <a:xfrm rot="16200000" flipH="1">
                  <a:off x="1225774" y="2467711"/>
                  <a:ext cx="57021" cy="364416"/>
                </a:xfrm>
                <a:prstGeom prst="curvedConnector3">
                  <a:avLst>
                    <a:gd name="adj1" fmla="val -167270"/>
                  </a:avLst>
                </a:prstGeom>
                <a:ln>
                  <a:solidFill>
                    <a:schemeClr val="accent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or: Curved 40">
                  <a:extLst>
                    <a:ext uri="{FF2B5EF4-FFF2-40B4-BE49-F238E27FC236}">
                      <a16:creationId xmlns:a16="http://schemas.microsoft.com/office/drawing/2014/main" id="{7F97AAF0-6C5C-4D34-AED8-909909C45198}"/>
                    </a:ext>
                  </a:extLst>
                </p:cNvPr>
                <p:cNvCxnSpPr>
                  <a:stCxn id="35" idx="2"/>
                  <a:endCxn id="32" idx="5"/>
                </p:cNvCxnSpPr>
                <p:nvPr/>
              </p:nvCxnSpPr>
              <p:spPr>
                <a:xfrm rot="5400000">
                  <a:off x="1212440" y="2637127"/>
                  <a:ext cx="83691" cy="364416"/>
                </a:xfrm>
                <a:prstGeom prst="curvedConnector3">
                  <a:avLst>
                    <a:gd name="adj1" fmla="val 182098"/>
                  </a:avLst>
                </a:prstGeom>
                <a:ln>
                  <a:solidFill>
                    <a:schemeClr val="accent2">
                      <a:lumMod val="1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5DC6B-504B-4BBA-AFBC-109C3F0C86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455" y="3137317"/>
                      <a:ext cx="2327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5DC6B-504B-4BBA-AFBC-109C3F0C86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455" y="3137317"/>
                      <a:ext cx="232705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03FB29-861C-4732-B0DD-8F6A24AF6B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01927" y="2902697"/>
                      <a:ext cx="27470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203FB29-861C-4732-B0DD-8F6A24AF6B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01927" y="2902697"/>
                      <a:ext cx="274702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95916-753D-4D76-8CD7-33F1A786B25B}"/>
                  </a:ext>
                </a:extLst>
              </p:cNvPr>
              <p:cNvSpPr txBox="1"/>
              <p:nvPr/>
            </p:nvSpPr>
            <p:spPr>
              <a:xfrm>
                <a:off x="148132" y="4076907"/>
                <a:ext cx="2034540" cy="322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IN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chemeClr val="accent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8F95916-753D-4D76-8CD7-33F1A786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2" y="4076907"/>
                <a:ext cx="2034540" cy="322268"/>
              </a:xfrm>
              <a:prstGeom prst="rect">
                <a:avLst/>
              </a:prstGeom>
              <a:blipFill>
                <a:blip r:embed="rId10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6E6059-C0B2-477C-A4FA-3CBCAB7D1377}"/>
              </a:ext>
            </a:extLst>
          </p:cNvPr>
          <p:cNvCxnSpPr/>
          <p:nvPr/>
        </p:nvCxnSpPr>
        <p:spPr>
          <a:xfrm>
            <a:off x="53575" y="2457973"/>
            <a:ext cx="2223655" cy="0"/>
          </a:xfrm>
          <a:prstGeom prst="line">
            <a:avLst/>
          </a:prstGeom>
          <a:ln w="349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2EFA3446-5A0A-4051-ACD9-3A5752E646CB}"/>
              </a:ext>
            </a:extLst>
          </p:cNvPr>
          <p:cNvSpPr/>
          <p:nvPr/>
        </p:nvSpPr>
        <p:spPr>
          <a:xfrm>
            <a:off x="4169120" y="1568021"/>
            <a:ext cx="4519180" cy="232257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4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432391" y="226654"/>
            <a:ext cx="3646488" cy="153352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Limitations </a:t>
            </a:r>
            <a:r>
              <a:rPr lang="en" sz="4800" dirty="0">
                <a:solidFill>
                  <a:schemeClr val="lt1"/>
                </a:solidFill>
              </a:rPr>
              <a:t>of </a:t>
            </a:r>
            <a:r>
              <a:rPr lang="en" sz="4800" dirty="0">
                <a:solidFill>
                  <a:schemeClr val="accent2">
                    <a:lumMod val="10000"/>
                  </a:schemeClr>
                </a:solidFill>
              </a:rPr>
              <a:t>RNN</a:t>
            </a:r>
            <a:r>
              <a:rPr lang="en" sz="4800" dirty="0">
                <a:solidFill>
                  <a:schemeClr val="lt1"/>
                </a:solidFill>
              </a:rPr>
              <a:t>: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432391" y="2143457"/>
            <a:ext cx="3646488" cy="9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Short term dependencies</a:t>
            </a:r>
          </a:p>
          <a:p>
            <a:pPr marL="285750" indent="-285750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10000"/>
                  </a:schemeClr>
                </a:solidFill>
              </a:rPr>
              <a:t>Long term dependencies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AD850BC-AD22-4D6E-B770-EE1866EF4590}"/>
              </a:ext>
            </a:extLst>
          </p:cNvPr>
          <p:cNvGrpSpPr/>
          <p:nvPr/>
        </p:nvGrpSpPr>
        <p:grpSpPr>
          <a:xfrm>
            <a:off x="4404955" y="1858373"/>
            <a:ext cx="4043472" cy="1660367"/>
            <a:chOff x="4585426" y="1547621"/>
            <a:chExt cx="3068675" cy="13343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C8DD0C-C532-467B-B060-93A4989D9834}"/>
                </a:ext>
              </a:extLst>
            </p:cNvPr>
            <p:cNvGrpSpPr/>
            <p:nvPr/>
          </p:nvGrpSpPr>
          <p:grpSpPr>
            <a:xfrm>
              <a:off x="4585426" y="1548383"/>
              <a:ext cx="365829" cy="1333594"/>
              <a:chOff x="6864161" y="579272"/>
              <a:chExt cx="365829" cy="1333594"/>
            </a:xfrm>
          </p:grpSpPr>
          <p:sp>
            <p:nvSpPr>
              <p:cNvPr id="30" name="Rectangle 29" descr="h">
                <a:extLst>
                  <a:ext uri="{FF2B5EF4-FFF2-40B4-BE49-F238E27FC236}">
                    <a16:creationId xmlns:a16="http://schemas.microsoft.com/office/drawing/2014/main" id="{2B218F05-B446-4C4B-A98A-0801AB2158EA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F8977B4-C01A-41FB-8ED1-B4196AF0E67C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IN" sz="1600" dirty="0">
                      <a:solidFill>
                        <a:schemeClr val="accent2">
                          <a:lumMod val="1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4F8977B4-C01A-41FB-8ED1-B4196AF0E6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4918"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0D08ED8-E460-4C71-954A-9825E5B1C765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0D08ED8-E460-4C71-954A-9825E5B1C7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D967C42-F984-448B-9B96-D42EB15C990B}"/>
                  </a:ext>
                </a:extLst>
              </p:cNvPr>
              <p:cNvCxnSpPr>
                <a:stCxn id="32" idx="0"/>
                <a:endCxn id="30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9EAF410-3AC8-4251-9779-FCB6518DD0BD}"/>
                  </a:ext>
                </a:extLst>
              </p:cNvPr>
              <p:cNvCxnSpPr>
                <a:stCxn id="30" idx="0"/>
                <a:endCxn id="31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BAAF956-250C-49FA-AD4F-908ADE0CD9EB}"/>
                </a:ext>
              </a:extLst>
            </p:cNvPr>
            <p:cNvGrpSpPr/>
            <p:nvPr/>
          </p:nvGrpSpPr>
          <p:grpSpPr>
            <a:xfrm>
              <a:off x="5249559" y="1548383"/>
              <a:ext cx="365829" cy="1333594"/>
              <a:chOff x="6864161" y="579272"/>
              <a:chExt cx="365829" cy="1333594"/>
            </a:xfrm>
          </p:grpSpPr>
          <p:sp>
            <p:nvSpPr>
              <p:cNvPr id="39" name="Rectangle 38" descr="h">
                <a:extLst>
                  <a:ext uri="{FF2B5EF4-FFF2-40B4-BE49-F238E27FC236}">
                    <a16:creationId xmlns:a16="http://schemas.microsoft.com/office/drawing/2014/main" id="{0214DBAF-CA5D-4314-80E5-67D86FAC0223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646E7E39-CA7A-4F6B-B85C-15619D731C8D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sz="1200" i="0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646E7E39-CA7A-4F6B-B85C-15619D731C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FA8DB7D0-D580-4F3D-B362-377629A4B2DE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120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FA8DB7D0-D580-4F3D-B362-377629A4B2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0660E57-C800-4956-8A60-49CE7501FD24}"/>
                  </a:ext>
                </a:extLst>
              </p:cNvPr>
              <p:cNvCxnSpPr>
                <a:stCxn id="41" idx="0"/>
                <a:endCxn id="39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C4A75C9-D86B-4D40-8383-543EAE70F02E}"/>
                  </a:ext>
                </a:extLst>
              </p:cNvPr>
              <p:cNvCxnSpPr>
                <a:stCxn id="39" idx="0"/>
                <a:endCxn id="40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086FA49-C8AB-411A-B347-9B24E6CFFAD3}"/>
                </a:ext>
              </a:extLst>
            </p:cNvPr>
            <p:cNvGrpSpPr/>
            <p:nvPr/>
          </p:nvGrpSpPr>
          <p:grpSpPr>
            <a:xfrm>
              <a:off x="5946343" y="1548383"/>
              <a:ext cx="365829" cy="1333594"/>
              <a:chOff x="6864161" y="579272"/>
              <a:chExt cx="365829" cy="1333594"/>
            </a:xfrm>
          </p:grpSpPr>
          <p:sp>
            <p:nvSpPr>
              <p:cNvPr id="45" name="Rectangle 44" descr="h">
                <a:extLst>
                  <a:ext uri="{FF2B5EF4-FFF2-40B4-BE49-F238E27FC236}">
                    <a16:creationId xmlns:a16="http://schemas.microsoft.com/office/drawing/2014/main" id="{4DD663EC-FB1A-4C04-BDC6-552D48C18619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4147286-89EE-44F5-9808-27B60654F5B6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4147286-89EE-44F5-9808-27B60654F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0E2DFA5-5E04-4A4D-BCFF-A6DBA44263B2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0E2DFA5-5E04-4A4D-BCFF-A6DBA44263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4680955-3582-430A-A5B6-856D1B585D67}"/>
                  </a:ext>
                </a:extLst>
              </p:cNvPr>
              <p:cNvCxnSpPr>
                <a:stCxn id="47" idx="0"/>
                <a:endCxn id="45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A5C45B0-5D49-443B-86DF-1E804A5E553F}"/>
                  </a:ext>
                </a:extLst>
              </p:cNvPr>
              <p:cNvCxnSpPr>
                <a:stCxn id="45" idx="0"/>
                <a:endCxn id="46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566F56-4F12-4807-A2C2-21FA956C1A55}"/>
                </a:ext>
              </a:extLst>
            </p:cNvPr>
            <p:cNvGrpSpPr/>
            <p:nvPr/>
          </p:nvGrpSpPr>
          <p:grpSpPr>
            <a:xfrm>
              <a:off x="6619016" y="1548383"/>
              <a:ext cx="365829" cy="1333594"/>
              <a:chOff x="6864161" y="579272"/>
              <a:chExt cx="365829" cy="1333594"/>
            </a:xfrm>
          </p:grpSpPr>
          <p:sp>
            <p:nvSpPr>
              <p:cNvPr id="51" name="Rectangle 50" descr="h">
                <a:extLst>
                  <a:ext uri="{FF2B5EF4-FFF2-40B4-BE49-F238E27FC236}">
                    <a16:creationId xmlns:a16="http://schemas.microsoft.com/office/drawing/2014/main" id="{BA437359-E30E-4409-9A4E-01C31A0E662C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7DE2CD4-375E-42FC-9E52-F4BEA9E2A82F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7DE2CD4-375E-42FC-9E52-F4BEA9E2A8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2A9011D-7B4D-4CE1-841B-391A92983898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2A9011D-7B4D-4CE1-841B-391A9298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21CEDBD-A493-4CDA-9D97-B9C598B55744}"/>
                  </a:ext>
                </a:extLst>
              </p:cNvPr>
              <p:cNvCxnSpPr>
                <a:stCxn id="53" idx="0"/>
                <a:endCxn id="5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F613638-FD04-42D8-BEBF-D6D123A1647C}"/>
                  </a:ext>
                </a:extLst>
              </p:cNvPr>
              <p:cNvCxnSpPr>
                <a:stCxn id="51" idx="0"/>
                <a:endCxn id="5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E939684-8204-4B8E-B39A-35B7544E77BB}"/>
                </a:ext>
              </a:extLst>
            </p:cNvPr>
            <p:cNvGrpSpPr/>
            <p:nvPr/>
          </p:nvGrpSpPr>
          <p:grpSpPr>
            <a:xfrm>
              <a:off x="7288272" y="1547621"/>
              <a:ext cx="365829" cy="1333594"/>
              <a:chOff x="6864161" y="579272"/>
              <a:chExt cx="365829" cy="1333594"/>
            </a:xfrm>
          </p:grpSpPr>
          <p:sp>
            <p:nvSpPr>
              <p:cNvPr id="57" name="Rectangle 56" descr="h">
                <a:extLst>
                  <a:ext uri="{FF2B5EF4-FFF2-40B4-BE49-F238E27FC236}">
                    <a16:creationId xmlns:a16="http://schemas.microsoft.com/office/drawing/2014/main" id="{D2BABC88-5FAF-4207-9654-5ABD4AB8BDE5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46BCF98-5DA7-4107-951D-B835D5A9456A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46BCF98-5DA7-4107-951D-B835D5A945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13BC8B3-3184-4955-8495-C33766B46B46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13BC8B3-3184-4955-8495-C33766B46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85CD15B-971D-46FD-91FD-D918E1650C16}"/>
                  </a:ext>
                </a:extLst>
              </p:cNvPr>
              <p:cNvCxnSpPr>
                <a:stCxn id="59" idx="0"/>
                <a:endCxn id="57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A32A1BA-DE1B-4C17-AAAE-A29138E2DA9B}"/>
                  </a:ext>
                </a:extLst>
              </p:cNvPr>
              <p:cNvCxnSpPr>
                <a:stCxn id="57" idx="0"/>
                <a:endCxn id="58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DE04686-6F0E-405E-AF0C-1FE4F32EF737}"/>
                </a:ext>
              </a:extLst>
            </p:cNvPr>
            <p:cNvCxnSpPr>
              <a:stCxn id="30" idx="3"/>
              <a:endCxn id="39" idx="1"/>
            </p:cNvCxnSpPr>
            <p:nvPr/>
          </p:nvCxnSpPr>
          <p:spPr>
            <a:xfrm>
              <a:off x="4951255" y="2215180"/>
              <a:ext cx="2983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687C0F5-B5D2-42DE-83A4-B3918AB74D6F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>
              <a:off x="5615388" y="2215180"/>
              <a:ext cx="3309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79DCCA9-E0A9-4370-BC14-0E69B75B296E}"/>
                </a:ext>
              </a:extLst>
            </p:cNvPr>
            <p:cNvCxnSpPr>
              <a:stCxn id="45" idx="3"/>
              <a:endCxn id="51" idx="1"/>
            </p:cNvCxnSpPr>
            <p:nvPr/>
          </p:nvCxnSpPr>
          <p:spPr>
            <a:xfrm>
              <a:off x="6312172" y="2215180"/>
              <a:ext cx="3068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95F690-CB5D-4E7B-BC0B-0DCE035FA018}"/>
                </a:ext>
              </a:extLst>
            </p:cNvPr>
            <p:cNvCxnSpPr>
              <a:stCxn id="51" idx="3"/>
              <a:endCxn id="57" idx="1"/>
            </p:cNvCxnSpPr>
            <p:nvPr/>
          </p:nvCxnSpPr>
          <p:spPr>
            <a:xfrm flipV="1">
              <a:off x="6984845" y="2214418"/>
              <a:ext cx="303427" cy="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7DA7E0-CAE6-4403-9A01-15608FD4178E}"/>
                    </a:ext>
                  </a:extLst>
                </p:cNvPr>
                <p:cNvSpPr txBox="1"/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1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7DA7E0-CAE6-4403-9A01-15608FD41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054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D4CC162-76C5-409F-B2EE-82354B5E8E31}"/>
                    </a:ext>
                  </a:extLst>
                </p:cNvPr>
                <p:cNvSpPr txBox="1"/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D4CC162-76C5-409F-B2EE-82354B5E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1AE305D-E135-4BF1-A0C8-DE3445D01D10}"/>
                    </a:ext>
                  </a:extLst>
                </p:cNvPr>
                <p:cNvSpPr txBox="1"/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1AE305D-E135-4BF1-A0C8-DE3445D0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9ADB9D5-6999-4875-8295-1EB97E0E7E8D}"/>
                    </a:ext>
                  </a:extLst>
                </p:cNvPr>
                <p:cNvSpPr txBox="1"/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9ADB9D5-6999-4875-8295-1EB97E0E7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blipFill>
                  <a:blip r:embed="rId17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265288" y="1226229"/>
            <a:ext cx="6423011" cy="3311100"/>
          </a:xfrm>
          <a:prstGeom prst="rect">
            <a:avLst/>
          </a:prstGeom>
          <a:effectLst>
            <a:glow rad="127000">
              <a:srgbClr val="A69288"/>
            </a:glo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57200" algn="just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" sz="2400" dirty="0">
                <a:solidFill>
                  <a:schemeClr val="tx2">
                    <a:lumMod val="10000"/>
                  </a:schemeClr>
                </a:solidFill>
              </a:rPr>
              <a:t>Long Short Term Memory Networks are special kind of RNN, has capability to learn long term depedencies.</a:t>
            </a:r>
          </a:p>
          <a:p>
            <a:pPr lvl="0" indent="-457200" algn="just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2">
                    <a:lumMod val="10000"/>
                  </a:schemeClr>
                </a:solidFill>
              </a:rPr>
              <a:t>In LSTM we use cell state to take past information and carry </a:t>
            </a:r>
            <a:r>
              <a:rPr lang="en-US" sz="2400">
                <a:solidFill>
                  <a:schemeClr val="accent2">
                    <a:lumMod val="10000"/>
                  </a:schemeClr>
                </a:solidFill>
              </a:rPr>
              <a:t>over many time </a:t>
            </a:r>
            <a:r>
              <a:rPr lang="en-US" sz="2400" dirty="0">
                <a:solidFill>
                  <a:schemeClr val="accent2">
                    <a:lumMod val="10000"/>
                  </a:schemeClr>
                </a:solidFill>
              </a:rPr>
              <a:t>steps.</a:t>
            </a:r>
            <a:endParaRPr sz="40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rgbClr val="A69288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5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66E26-05F3-4FBE-809C-B91BD50E29E2}"/>
              </a:ext>
            </a:extLst>
          </p:cNvPr>
          <p:cNvSpPr txBox="1"/>
          <p:nvPr/>
        </p:nvSpPr>
        <p:spPr>
          <a:xfrm>
            <a:off x="283029" y="224971"/>
            <a:ext cx="646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fair Display Regular" panose="00000500000000000000" charset="0"/>
              </a:rPr>
              <a:t>What is LSTM?</a:t>
            </a:r>
            <a:endParaRPr lang="en-IN" sz="3600" dirty="0">
              <a:latin typeface="Playfair Display Regular" panose="00000500000000000000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rgbClr val="A69288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6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" name="Google Shape;103;p17">
            <a:extLst>
              <a:ext uri="{FF2B5EF4-FFF2-40B4-BE49-F238E27FC236}">
                <a16:creationId xmlns:a16="http://schemas.microsoft.com/office/drawing/2014/main" id="{F53FCBC0-F292-4D5A-BE8B-5EB3B2951CCC}"/>
              </a:ext>
            </a:extLst>
          </p:cNvPr>
          <p:cNvSpPr txBox="1">
            <a:spLocks/>
          </p:cNvSpPr>
          <p:nvPr/>
        </p:nvSpPr>
        <p:spPr>
          <a:xfrm>
            <a:off x="2265289" y="1020152"/>
            <a:ext cx="6423011" cy="3332102"/>
          </a:xfrm>
          <a:prstGeom prst="rect">
            <a:avLst/>
          </a:prstGeom>
          <a:noFill/>
          <a:ln>
            <a:noFill/>
          </a:ln>
          <a:effectLst>
            <a:glow rad="127000">
              <a:srgbClr val="A69288"/>
            </a:glo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marR="0" lvl="1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marR="0" lvl="2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marR="0" lvl="3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marR="0" lvl="4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marR="0" lvl="5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marR="0" lvl="6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marR="0" lvl="7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marR="0" lvl="8" indent="-4318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b="0" i="1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During forward propagation the gate control the flow of information. Similarly during backward propagation they control the flow of gradients</a:t>
            </a:r>
          </a:p>
          <a:p>
            <a:pPr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The vanishing gradient problem reduced considerably. </a:t>
            </a:r>
          </a:p>
          <a:p>
            <a:pPr lvl="6" indent="-4572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To some extent it has increases complexity due to different 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A66E26-05F3-4FBE-809C-B91BD50E29E2}"/>
              </a:ext>
            </a:extLst>
          </p:cNvPr>
          <p:cNvSpPr txBox="1"/>
          <p:nvPr/>
        </p:nvSpPr>
        <p:spPr>
          <a:xfrm>
            <a:off x="283029" y="224971"/>
            <a:ext cx="460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layfair Display Regular" panose="00000500000000000000" charset="0"/>
              </a:rPr>
              <a:t>How LSTM is useful?</a:t>
            </a:r>
            <a:endParaRPr lang="en-IN" sz="3600" dirty="0">
              <a:latin typeface="Playfair Display Regular" panose="0000050000000000000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98B32F-E86B-4015-B1E5-85D6814D4BFA}"/>
              </a:ext>
            </a:extLst>
          </p:cNvPr>
          <p:cNvGrpSpPr/>
          <p:nvPr/>
        </p:nvGrpSpPr>
        <p:grpSpPr>
          <a:xfrm>
            <a:off x="141263" y="3031671"/>
            <a:ext cx="4710606" cy="1882049"/>
            <a:chOff x="141263" y="3031671"/>
            <a:chExt cx="4710606" cy="18820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B876FA-396B-4306-ACAF-BAE48886DE48}"/>
                </a:ext>
              </a:extLst>
            </p:cNvPr>
            <p:cNvGrpSpPr/>
            <p:nvPr/>
          </p:nvGrpSpPr>
          <p:grpSpPr>
            <a:xfrm>
              <a:off x="141263" y="3031671"/>
              <a:ext cx="4710606" cy="1882049"/>
              <a:chOff x="1849080" y="2886389"/>
              <a:chExt cx="4710606" cy="1882049"/>
            </a:xfrm>
          </p:grpSpPr>
          <p:sp>
            <p:nvSpPr>
              <p:cNvPr id="7" name="Rectangle 6" descr="h">
                <a:extLst>
                  <a:ext uri="{FF2B5EF4-FFF2-40B4-BE49-F238E27FC236}">
                    <a16:creationId xmlns:a16="http://schemas.microsoft.com/office/drawing/2014/main" id="{58F1E737-FC81-43BB-A21E-74E30CD7D2D2}"/>
                  </a:ext>
                </a:extLst>
              </p:cNvPr>
              <p:cNvSpPr/>
              <p:nvPr/>
            </p:nvSpPr>
            <p:spPr>
              <a:xfrm>
                <a:off x="1849080" y="2892786"/>
                <a:ext cx="772154" cy="1875652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accent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t-1</a:t>
                </a:r>
                <a:endParaRPr lang="en-IN" dirty="0">
                  <a:solidFill>
                    <a:schemeClr val="accent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C32175D-3A72-45B8-B943-D64595EC4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4590" y="2892786"/>
                <a:ext cx="3055716" cy="1875652"/>
              </a:xfrm>
              <a:prstGeom prst="rect">
                <a:avLst/>
              </a:prstGeom>
            </p:spPr>
          </p:pic>
          <p:sp>
            <p:nvSpPr>
              <p:cNvPr id="29" name="Rectangle 28" descr="h">
                <a:extLst>
                  <a:ext uri="{FF2B5EF4-FFF2-40B4-BE49-F238E27FC236}">
                    <a16:creationId xmlns:a16="http://schemas.microsoft.com/office/drawing/2014/main" id="{A841E45F-D63C-4EA2-BD73-89F0D879D856}"/>
                  </a:ext>
                </a:extLst>
              </p:cNvPr>
              <p:cNvSpPr/>
              <p:nvPr/>
            </p:nvSpPr>
            <p:spPr>
              <a:xfrm>
                <a:off x="5787532" y="2886389"/>
                <a:ext cx="772154" cy="1875652"/>
              </a:xfrm>
              <a:prstGeom prst="rect">
                <a:avLst/>
              </a:prstGeom>
              <a:solidFill>
                <a:schemeClr val="bg1"/>
              </a:solidFill>
              <a:ln w="0">
                <a:solidFill>
                  <a:schemeClr val="accent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2">
                        <a:lumMod val="1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t+1</a:t>
                </a:r>
                <a:endParaRPr lang="en-IN" dirty="0">
                  <a:solidFill>
                    <a:schemeClr val="accent2">
                      <a:lumMod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717F3B6-9C33-4A87-BDAB-1DE6A71589C6}"/>
                  </a:ext>
                </a:extLst>
              </p:cNvPr>
              <p:cNvCxnSpPr/>
              <p:nvPr/>
            </p:nvCxnSpPr>
            <p:spPr>
              <a:xfrm>
                <a:off x="2108262" y="3230880"/>
                <a:ext cx="675555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B3855B-001B-4ADB-98AF-080927F052EE}"/>
                  </a:ext>
                </a:extLst>
              </p:cNvPr>
              <p:cNvCxnSpPr/>
              <p:nvPr/>
            </p:nvCxnSpPr>
            <p:spPr>
              <a:xfrm>
                <a:off x="2108262" y="4135120"/>
                <a:ext cx="675555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F136BBA-A02D-4585-B6D8-4EAB20B88FB1}"/>
                  </a:ext>
                </a:extLst>
              </p:cNvPr>
              <p:cNvCxnSpPr/>
              <p:nvPr/>
            </p:nvCxnSpPr>
            <p:spPr>
              <a:xfrm>
                <a:off x="5505040" y="3220720"/>
                <a:ext cx="675555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2BB130B-5622-47F8-A0E2-9F0C9BDD9E2A}"/>
                  </a:ext>
                </a:extLst>
              </p:cNvPr>
              <p:cNvCxnSpPr/>
              <p:nvPr/>
            </p:nvCxnSpPr>
            <p:spPr>
              <a:xfrm>
                <a:off x="5499960" y="4165600"/>
                <a:ext cx="675555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4F0D77-2D2D-4BD1-91DD-8EFEF12CF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5757" y="3997305"/>
              <a:ext cx="272806" cy="150274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04695D0-C8FE-4874-B02D-0F44B250B1F2}"/>
              </a:ext>
            </a:extLst>
          </p:cNvPr>
          <p:cNvSpPr txBox="1"/>
          <p:nvPr/>
        </p:nvSpPr>
        <p:spPr>
          <a:xfrm>
            <a:off x="2643963" y="4475054"/>
            <a:ext cx="999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2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250439" y="622702"/>
            <a:ext cx="4310723" cy="1008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600" dirty="0">
                <a:solidFill>
                  <a:schemeClr val="tx2">
                    <a:lumMod val="10000"/>
                  </a:schemeClr>
                </a:solidFill>
              </a:rPr>
              <a:t>A complex idea can be conveyed with just a single still image, namely making it possible to absorb large amounts of data quickly.</a:t>
            </a:r>
            <a:endParaRPr sz="16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2">
                    <a:lumMod val="10000"/>
                  </a:schemeClr>
                </a:solidFill>
              </a:rPr>
              <a:t>7</a:t>
            </a:fld>
            <a:endParaRPr dirty="0">
              <a:solidFill>
                <a:schemeClr val="tx2">
                  <a:lumMod val="1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A5D938-2996-44A8-B225-89C2C9222062}"/>
              </a:ext>
            </a:extLst>
          </p:cNvPr>
          <p:cNvGrpSpPr/>
          <p:nvPr/>
        </p:nvGrpSpPr>
        <p:grpSpPr>
          <a:xfrm>
            <a:off x="219333" y="1612218"/>
            <a:ext cx="4043472" cy="1660367"/>
            <a:chOff x="4585426" y="1547621"/>
            <a:chExt cx="3068675" cy="13343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6C9F9E-1E6A-4620-8310-3871E225564C}"/>
                </a:ext>
              </a:extLst>
            </p:cNvPr>
            <p:cNvGrpSpPr/>
            <p:nvPr/>
          </p:nvGrpSpPr>
          <p:grpSpPr>
            <a:xfrm>
              <a:off x="4585426" y="1548383"/>
              <a:ext cx="365829" cy="1333594"/>
              <a:chOff x="6864161" y="579272"/>
              <a:chExt cx="365829" cy="1333594"/>
            </a:xfrm>
          </p:grpSpPr>
          <p:sp>
            <p:nvSpPr>
              <p:cNvPr id="41" name="Rectangle 40" descr="h">
                <a:extLst>
                  <a:ext uri="{FF2B5EF4-FFF2-40B4-BE49-F238E27FC236}">
                    <a16:creationId xmlns:a16="http://schemas.microsoft.com/office/drawing/2014/main" id="{DE339F38-2D07-4410-B5CC-09AEEBE6E04F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0183645-71A9-4F1F-A1AD-FBC76359E793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accent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IN" sz="1800" dirty="0">
                      <a:solidFill>
                        <a:schemeClr val="accent2">
                          <a:lumMod val="1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0183645-71A9-4F1F-A1AD-FBC76359E7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6557"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DC0F758-B20D-4C22-BB09-4C954857AE95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1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DC0F758-B20D-4C22-BB09-4C954857AE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6557"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4C930617-BE88-4278-91ED-8D941E303999}"/>
                  </a:ext>
                </a:extLst>
              </p:cNvPr>
              <p:cNvCxnSpPr>
                <a:stCxn id="43" idx="0"/>
                <a:endCxn id="4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10F2F41-167B-4ECA-AA6E-5548095039BE}"/>
                  </a:ext>
                </a:extLst>
              </p:cNvPr>
              <p:cNvCxnSpPr>
                <a:stCxn id="41" idx="0"/>
                <a:endCxn id="4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FC07E2F-12F1-409E-8C48-902D0B8B4747}"/>
                </a:ext>
              </a:extLst>
            </p:cNvPr>
            <p:cNvGrpSpPr/>
            <p:nvPr/>
          </p:nvGrpSpPr>
          <p:grpSpPr>
            <a:xfrm>
              <a:off x="5249559" y="1548383"/>
              <a:ext cx="365829" cy="1333594"/>
              <a:chOff x="6864161" y="579272"/>
              <a:chExt cx="365829" cy="1333594"/>
            </a:xfrm>
          </p:grpSpPr>
          <p:sp>
            <p:nvSpPr>
              <p:cNvPr id="36" name="Rectangle 35" descr="h">
                <a:extLst>
                  <a:ext uri="{FF2B5EF4-FFF2-40B4-BE49-F238E27FC236}">
                    <a16:creationId xmlns:a16="http://schemas.microsoft.com/office/drawing/2014/main" id="{EA1F11B3-48F0-4F86-936A-40797A992526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7E6727A-002D-4858-8CE4-2055910908A3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IN" i="0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77E6727A-002D-4858-8CE4-2055910908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18EEA00-E357-4B41-A317-D949009233E1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18EEA00-E357-4B41-A317-D949009233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EB337D4-6175-46C0-8CDF-F9A54F3C38D1}"/>
                  </a:ext>
                </a:extLst>
              </p:cNvPr>
              <p:cNvCxnSpPr>
                <a:stCxn id="38" idx="0"/>
                <a:endCxn id="36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2D9B6B5-7FA2-4D2C-9CDA-E9340CAFD7CB}"/>
                  </a:ext>
                </a:extLst>
              </p:cNvPr>
              <p:cNvCxnSpPr>
                <a:stCxn id="36" idx="0"/>
                <a:endCxn id="37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25347E-8832-4176-A760-DC731C40C09E}"/>
                </a:ext>
              </a:extLst>
            </p:cNvPr>
            <p:cNvGrpSpPr/>
            <p:nvPr/>
          </p:nvGrpSpPr>
          <p:grpSpPr>
            <a:xfrm>
              <a:off x="5946343" y="1548383"/>
              <a:ext cx="365829" cy="1333594"/>
              <a:chOff x="6864161" y="579272"/>
              <a:chExt cx="365829" cy="1333594"/>
            </a:xfrm>
          </p:grpSpPr>
          <p:sp>
            <p:nvSpPr>
              <p:cNvPr id="31" name="Rectangle 30" descr="h">
                <a:extLst>
                  <a:ext uri="{FF2B5EF4-FFF2-40B4-BE49-F238E27FC236}">
                    <a16:creationId xmlns:a16="http://schemas.microsoft.com/office/drawing/2014/main" id="{76F17476-2694-4771-AC6D-E4B1C0C82003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79743BC-B241-4BD9-A347-C3634C09E5BF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74147286-89EE-44F5-9808-27B60654F5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B7783312-5D3D-4F88-B6CA-D69886F08E46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C0E2DFA5-5E04-4A4D-BCFF-A6DBA44263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A91B986-7D6F-4EFE-BD80-4B9BEECEAD0C}"/>
                  </a:ext>
                </a:extLst>
              </p:cNvPr>
              <p:cNvCxnSpPr>
                <a:stCxn id="33" idx="0"/>
                <a:endCxn id="3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2757B8E-48D9-4976-A91C-1EB3B67C6814}"/>
                  </a:ext>
                </a:extLst>
              </p:cNvPr>
              <p:cNvCxnSpPr>
                <a:stCxn id="31" idx="0"/>
                <a:endCxn id="3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D75853-A50C-4868-9254-33EEC4EFCB0C}"/>
                </a:ext>
              </a:extLst>
            </p:cNvPr>
            <p:cNvGrpSpPr/>
            <p:nvPr/>
          </p:nvGrpSpPr>
          <p:grpSpPr>
            <a:xfrm>
              <a:off x="6619016" y="1548383"/>
              <a:ext cx="365829" cy="1333594"/>
              <a:chOff x="6864161" y="579272"/>
              <a:chExt cx="365829" cy="1333594"/>
            </a:xfrm>
          </p:grpSpPr>
          <p:sp>
            <p:nvSpPr>
              <p:cNvPr id="26" name="Rectangle 25" descr="h">
                <a:extLst>
                  <a:ext uri="{FF2B5EF4-FFF2-40B4-BE49-F238E27FC236}">
                    <a16:creationId xmlns:a16="http://schemas.microsoft.com/office/drawing/2014/main" id="{5AED1C0A-1AE5-426E-9339-2317641CD92E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CDD46DD-9A9B-4695-815F-7A157A90CA5B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F7DE2CD4-375E-42FC-9E52-F4BEA9E2A8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4C8B874-2DBE-414F-B524-E3175C226696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C2A9011D-7B4D-4CE1-841B-391A9298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6B7334-68D0-45AF-B394-0453031116C8}"/>
                  </a:ext>
                </a:extLst>
              </p:cNvPr>
              <p:cNvCxnSpPr>
                <a:stCxn id="28" idx="0"/>
                <a:endCxn id="26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66AE0DE-9FEC-4220-96A6-0F2BC62A90F4}"/>
                  </a:ext>
                </a:extLst>
              </p:cNvPr>
              <p:cNvCxnSpPr>
                <a:stCxn id="26" idx="0"/>
                <a:endCxn id="27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B0CC59-C42C-4A74-AF77-E8A142AFC6CC}"/>
                </a:ext>
              </a:extLst>
            </p:cNvPr>
            <p:cNvGrpSpPr/>
            <p:nvPr/>
          </p:nvGrpSpPr>
          <p:grpSpPr>
            <a:xfrm>
              <a:off x="7288272" y="1547621"/>
              <a:ext cx="365829" cy="1333594"/>
              <a:chOff x="6864161" y="579272"/>
              <a:chExt cx="365829" cy="1333594"/>
            </a:xfrm>
          </p:grpSpPr>
          <p:sp>
            <p:nvSpPr>
              <p:cNvPr id="21" name="Rectangle 20" descr="h">
                <a:extLst>
                  <a:ext uri="{FF2B5EF4-FFF2-40B4-BE49-F238E27FC236}">
                    <a16:creationId xmlns:a16="http://schemas.microsoft.com/office/drawing/2014/main" id="{CFF4545F-962C-4156-B323-E93864408F23}"/>
                  </a:ext>
                </a:extLst>
              </p:cNvPr>
              <p:cNvSpPr/>
              <p:nvPr/>
            </p:nvSpPr>
            <p:spPr>
              <a:xfrm>
                <a:off x="6864161" y="1107800"/>
                <a:ext cx="365829" cy="276538"/>
              </a:xfrm>
              <a:prstGeom prst="rect">
                <a:avLst/>
              </a:prstGeom>
              <a:noFill/>
              <a:ln w="0"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7AFAAAA-6A25-4A0A-BDF6-D0F30BEA9BF0}"/>
                      </a:ext>
                    </a:extLst>
                  </p:cNvPr>
                  <p:cNvSpPr/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 dirty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sz="1400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46BCF98-5DA7-4107-951D-B835D5A945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8726" y="579272"/>
                    <a:ext cx="277947" cy="276539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4021D2A-89B3-46FD-890D-76B2D6C6B303}"/>
                      </a:ext>
                    </a:extLst>
                  </p:cNvPr>
                  <p:cNvSpPr/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noFill/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40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0" dirty="0" smtClean="0">
                                  <a:solidFill>
                                    <a:schemeClr val="accent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13BC8B3-3184-4955-8495-C33766B46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684" y="1636327"/>
                    <a:ext cx="277947" cy="276539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0">
                    <a:solidFill>
                      <a:schemeClr val="tx2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3B65E9E-F3DE-45B0-B4F1-76E41F5F436D}"/>
                  </a:ext>
                </a:extLst>
              </p:cNvPr>
              <p:cNvCxnSpPr>
                <a:stCxn id="23" idx="0"/>
                <a:endCxn id="21" idx="2"/>
              </p:cNvCxnSpPr>
              <p:nvPr/>
            </p:nvCxnSpPr>
            <p:spPr>
              <a:xfrm flipV="1">
                <a:off x="7043658" y="1384338"/>
                <a:ext cx="3418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D8D7701-C7C8-4522-976F-E60E9A3A6795}"/>
                  </a:ext>
                </a:extLst>
              </p:cNvPr>
              <p:cNvCxnSpPr>
                <a:stCxn id="21" idx="0"/>
                <a:endCxn id="22" idx="4"/>
              </p:cNvCxnSpPr>
              <p:nvPr/>
            </p:nvCxnSpPr>
            <p:spPr>
              <a:xfrm flipV="1">
                <a:off x="7047076" y="855811"/>
                <a:ext cx="624" cy="251989"/>
              </a:xfrm>
              <a:prstGeom prst="straightConnector1">
                <a:avLst/>
              </a:prstGeom>
              <a:ln>
                <a:solidFill>
                  <a:schemeClr val="tx2">
                    <a:lumMod val="1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554D784-49D0-4272-AD02-153E472C9509}"/>
                </a:ext>
              </a:extLst>
            </p:cNvPr>
            <p:cNvCxnSpPr>
              <a:stCxn id="41" idx="3"/>
              <a:endCxn id="36" idx="1"/>
            </p:cNvCxnSpPr>
            <p:nvPr/>
          </p:nvCxnSpPr>
          <p:spPr>
            <a:xfrm>
              <a:off x="4951255" y="2215180"/>
              <a:ext cx="298304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63D2C3-C79D-4352-9946-5FC1BAD4E2C8}"/>
                </a:ext>
              </a:extLst>
            </p:cNvPr>
            <p:cNvCxnSpPr>
              <a:stCxn id="36" idx="3"/>
              <a:endCxn id="31" idx="1"/>
            </p:cNvCxnSpPr>
            <p:nvPr/>
          </p:nvCxnSpPr>
          <p:spPr>
            <a:xfrm>
              <a:off x="5615388" y="2215180"/>
              <a:ext cx="330955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42A701-ED22-4F10-BF4F-8DA26F68C325}"/>
                </a:ext>
              </a:extLst>
            </p:cNvPr>
            <p:cNvCxnSpPr>
              <a:stCxn id="31" idx="3"/>
              <a:endCxn id="26" idx="1"/>
            </p:cNvCxnSpPr>
            <p:nvPr/>
          </p:nvCxnSpPr>
          <p:spPr>
            <a:xfrm>
              <a:off x="6312172" y="2215180"/>
              <a:ext cx="306844" cy="0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20743-CCAC-4155-9901-9C6ACF6E34C4}"/>
                </a:ext>
              </a:extLst>
            </p:cNvPr>
            <p:cNvCxnSpPr>
              <a:stCxn id="26" idx="3"/>
              <a:endCxn id="21" idx="1"/>
            </p:cNvCxnSpPr>
            <p:nvPr/>
          </p:nvCxnSpPr>
          <p:spPr>
            <a:xfrm flipV="1">
              <a:off x="6984845" y="2214418"/>
              <a:ext cx="303427" cy="762"/>
            </a:xfrm>
            <a:prstGeom prst="straightConnector1">
              <a:avLst/>
            </a:prstGeom>
            <a:ln>
              <a:solidFill>
                <a:schemeClr val="accent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57726E2-A9F3-402E-9E0F-969E1E6DE2C5}"/>
                    </a:ext>
                  </a:extLst>
                </p:cNvPr>
                <p:cNvSpPr txBox="1"/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1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B7DA7E0-CAE6-4403-9A01-15608FD41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8604" y="2164571"/>
                  <a:ext cx="169849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4054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EB93E9A-4A4D-4A6D-8E97-6D3CDE6A32BD}"/>
                    </a:ext>
                  </a:extLst>
                </p:cNvPr>
                <p:cNvSpPr txBox="1"/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D4CC162-76C5-409F-B2EE-82354B5E8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9300" y="2168957"/>
                  <a:ext cx="169849" cy="261610"/>
                </a:xfrm>
                <a:prstGeom prst="rect">
                  <a:avLst/>
                </a:prstGeom>
                <a:blipFill>
                  <a:blip r:embed="rId15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BDEC335-4811-453B-B84A-63273FBD3810}"/>
                    </a:ext>
                  </a:extLst>
                </p:cNvPr>
                <p:cNvSpPr txBox="1"/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1AE305D-E135-4BF1-A0C8-DE3445D01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192" y="2167622"/>
                  <a:ext cx="169849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54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60DB465-A2D8-47FE-8441-8915B3F5C4DB}"/>
                    </a:ext>
                  </a:extLst>
                </p:cNvPr>
                <p:cNvSpPr txBox="1"/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1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1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1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9ADB9D5-6999-4875-8295-1EB97E0E7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905" y="2164571"/>
                  <a:ext cx="169849" cy="261610"/>
                </a:xfrm>
                <a:prstGeom prst="rect">
                  <a:avLst/>
                </a:prstGeom>
                <a:blipFill>
                  <a:blip r:embed="rId17"/>
                  <a:stretch>
                    <a:fillRect r="-810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63EE210-1797-466D-AE76-2DD3C41E20A2}"/>
              </a:ext>
            </a:extLst>
          </p:cNvPr>
          <p:cNvSpPr/>
          <p:nvPr/>
        </p:nvSpPr>
        <p:spPr>
          <a:xfrm>
            <a:off x="5002346" y="431061"/>
            <a:ext cx="3685954" cy="4281377"/>
          </a:xfrm>
          <a:prstGeom prst="rect">
            <a:avLst/>
          </a:prstGeom>
          <a:gradFill>
            <a:gsLst>
              <a:gs pos="86395">
                <a:schemeClr val="accent1">
                  <a:alpha val="0"/>
                  <a:lumMod val="0"/>
                  <a:lumOff val="100000"/>
                </a:schemeClr>
              </a:gs>
              <a:gs pos="23000">
                <a:srgbClr val="E2B794"/>
              </a:gs>
              <a:gs pos="9000">
                <a:schemeClr val="accent1">
                  <a:alpha val="0"/>
                  <a:lumMod val="0"/>
                  <a:lumOff val="100000"/>
                </a:schemeClr>
              </a:gs>
              <a:gs pos="0">
                <a:srgbClr val="DEAD85"/>
              </a:gs>
            </a:gsLst>
            <a:lin ang="5400000" scaled="0"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57FE-F773-4D6E-A34F-26A972384CD1}"/>
              </a:ext>
            </a:extLst>
          </p:cNvPr>
          <p:cNvSpPr txBox="1"/>
          <p:nvPr/>
        </p:nvSpPr>
        <p:spPr>
          <a:xfrm>
            <a:off x="5023698" y="586185"/>
            <a:ext cx="354008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layfair Display Regular" panose="00000500000000000000" charset="0"/>
              </a:rPr>
              <a:t>Embedding:</a:t>
            </a:r>
          </a:p>
          <a:p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Conversion of words and documents in machine useful/understandable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It allows us to capturing relationship among word.</a:t>
            </a:r>
          </a:p>
          <a:p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Inria Serif" panose="020B0604020202020204" charset="0"/>
              </a:rPr>
              <a:t>Keras uses word2vect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  <a:p>
            <a:endParaRPr lang="en-IN" sz="1800" dirty="0">
              <a:latin typeface="Inria Serif" panose="020B0604020202020204" charset="0"/>
            </a:endParaRPr>
          </a:p>
          <a:p>
            <a:endParaRPr lang="en-IN" sz="1800" dirty="0">
              <a:latin typeface="Inria Serif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Inria Serif" panose="020B0604020202020204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E1E2A1BE-5720-4A28-95AB-B2324BAB1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13878"/>
              </p:ext>
            </p:extLst>
          </p:nvPr>
        </p:nvGraphicFramePr>
        <p:xfrm>
          <a:off x="278378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95FB832-58B6-4A48-B548-2EFE1281B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14607"/>
              </p:ext>
            </p:extLst>
          </p:nvPr>
        </p:nvGraphicFramePr>
        <p:xfrm>
          <a:off x="1140964" y="3446256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311E12F-968A-4562-BE66-6EA28812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61451"/>
              </p:ext>
            </p:extLst>
          </p:nvPr>
        </p:nvGraphicFramePr>
        <p:xfrm>
          <a:off x="2065956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648376A-89A0-4B14-B7B9-F4D2EB02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23698"/>
              </p:ext>
            </p:extLst>
          </p:nvPr>
        </p:nvGraphicFramePr>
        <p:xfrm>
          <a:off x="2955168" y="3441979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F8502C2-277C-46B4-AC1E-B95AF3CED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783359"/>
              </p:ext>
            </p:extLst>
          </p:nvPr>
        </p:nvGraphicFramePr>
        <p:xfrm>
          <a:off x="3882834" y="3441978"/>
          <a:ext cx="37997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37997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509AE92-FE45-4647-86B7-12AF92151065}"/>
              </a:ext>
            </a:extLst>
          </p:cNvPr>
          <p:cNvCxnSpPr>
            <a:stCxn id="21" idx="3"/>
          </p:cNvCxnSpPr>
          <p:nvPr/>
        </p:nvCxnSpPr>
        <p:spPr>
          <a:xfrm flipV="1">
            <a:off x="4262805" y="1956321"/>
            <a:ext cx="298357" cy="485606"/>
          </a:xfrm>
          <a:prstGeom prst="bentConnector2">
            <a:avLst/>
          </a:prstGeom>
          <a:ln w="9525" cap="flat" cmpd="sng" algn="ctr">
            <a:solidFill>
              <a:schemeClr val="accent2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Rectangle 70" descr="h">
            <a:extLst>
              <a:ext uri="{FF2B5EF4-FFF2-40B4-BE49-F238E27FC236}">
                <a16:creationId xmlns:a16="http://schemas.microsoft.com/office/drawing/2014/main" id="{53F654C0-438D-431B-BF12-1E6CC346B6DE}"/>
              </a:ext>
            </a:extLst>
          </p:cNvPr>
          <p:cNvSpPr/>
          <p:nvPr/>
        </p:nvSpPr>
        <p:spPr>
          <a:xfrm>
            <a:off x="4337190" y="1606476"/>
            <a:ext cx="482038" cy="344102"/>
          </a:xfrm>
          <a:prstGeom prst="rect">
            <a:avLst/>
          </a:prstGeom>
          <a:noFill/>
          <a:ln w="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Inria Serif" panose="020B0604020202020204" charset="0"/>
              </a:rPr>
              <a:t>O/p</a:t>
            </a:r>
            <a:endParaRPr lang="en-IN" dirty="0">
              <a:solidFill>
                <a:schemeClr val="tx2">
                  <a:lumMod val="10000"/>
                </a:schemeClr>
              </a:solidFill>
              <a:latin typeface="Inria Serif" panose="020B060402020202020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2E316A-3B92-4023-845D-2E870B1708F0}"/>
              </a:ext>
            </a:extLst>
          </p:cNvPr>
          <p:cNvSpPr txBox="1"/>
          <p:nvPr/>
        </p:nvSpPr>
        <p:spPr>
          <a:xfrm>
            <a:off x="235922" y="4215722"/>
            <a:ext cx="471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nria Serif" panose="020B0604020202020204" charset="0"/>
              </a:rPr>
              <a:t>T</a:t>
            </a:r>
            <a:r>
              <a:rPr lang="en-IN" dirty="0">
                <a:latin typeface="Inria Serif" panose="020B0604020202020204" charset="0"/>
              </a:rPr>
              <a:t>his           movie            was                so                good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C000C8B-15E9-4B83-933B-213FBBBF4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95258"/>
              </p:ext>
            </p:extLst>
          </p:nvPr>
        </p:nvGraphicFramePr>
        <p:xfrm>
          <a:off x="4439257" y="3441978"/>
          <a:ext cx="459921" cy="737631"/>
        </p:xfrm>
        <a:graphic>
          <a:graphicData uri="http://schemas.openxmlformats.org/drawingml/2006/table">
            <a:tbl>
              <a:tblPr firstRow="1" firstCol="1" bandRow="1">
                <a:tableStyleId>{2146DF28-2150-43F1-838E-3EFDFE06A0C1}</a:tableStyleId>
              </a:tblPr>
              <a:tblGrid>
                <a:gridCol w="459921">
                  <a:extLst>
                    <a:ext uri="{9D8B030D-6E8A-4147-A177-3AD203B41FA5}">
                      <a16:colId xmlns:a16="http://schemas.microsoft.com/office/drawing/2014/main" val="2617820558"/>
                    </a:ext>
                  </a:extLst>
                </a:gridCol>
              </a:tblGrid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069669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2.66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56412"/>
                  </a:ext>
                </a:extLst>
              </a:tr>
              <a:tr h="2458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-0.36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71003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>
                    <a:lumMod val="10000"/>
                  </a:schemeClr>
                </a:solidFill>
              </a:rPr>
              <a:t>Working of LSTM:</a:t>
            </a:r>
            <a:endParaRPr sz="28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1654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Constant Error Carousel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Forget Gate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Input Gate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Output Gate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9" name="Google Shape;176;p22">
            <a:extLst>
              <a:ext uri="{FF2B5EF4-FFF2-40B4-BE49-F238E27FC236}">
                <a16:creationId xmlns:a16="http://schemas.microsoft.com/office/drawing/2014/main" id="{70706DA2-408A-4A02-9607-4F58CB139883}"/>
              </a:ext>
            </a:extLst>
          </p:cNvPr>
          <p:cNvSpPr txBox="1">
            <a:spLocks/>
          </p:cNvSpPr>
          <p:nvPr/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>
                <a:solidFill>
                  <a:schemeClr val="tx2">
                    <a:lumMod val="10000"/>
                  </a:schemeClr>
                </a:solidFill>
                <a:latin typeface="Inria Serif" panose="020B0604020202020204" charset="0"/>
              </a:rPr>
              <a:t>8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49311-C2F8-48F8-BBC9-F19275E969BC}"/>
              </a:ext>
            </a:extLst>
          </p:cNvPr>
          <p:cNvGrpSpPr/>
          <p:nvPr/>
        </p:nvGrpSpPr>
        <p:grpSpPr>
          <a:xfrm>
            <a:off x="0" y="-21771"/>
            <a:ext cx="3055716" cy="1875652"/>
            <a:chOff x="0" y="-21771"/>
            <a:chExt cx="3055716" cy="1875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554F6A-D816-471A-8D67-9DD84BF6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1771"/>
              <a:ext cx="3055716" cy="187565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7E6D11-DE61-436E-9235-386B6B727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0796" y="935893"/>
              <a:ext cx="272806" cy="1502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853880"/>
            <a:ext cx="4746000" cy="5395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>
                    <a:lumMod val="10000"/>
                  </a:schemeClr>
                </a:solidFill>
              </a:rPr>
              <a:t>Working of LSTM:</a:t>
            </a:r>
            <a:endParaRPr sz="2800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16540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Constant Error Carousel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Forget Gate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Input Gate</a:t>
            </a:r>
          </a:p>
          <a:p>
            <a:pPr marL="342900" lvl="0" indent="-342900" algn="l" rtl="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" dirty="0">
                <a:solidFill>
                  <a:schemeClr val="accent2">
                    <a:lumMod val="10000"/>
                  </a:schemeClr>
                </a:solidFill>
              </a:rPr>
              <a:t>Output Gate</a:t>
            </a:r>
            <a:endParaRPr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6" name="TextBox 5" descr="dfgbvb  ">
            <a:extLst>
              <a:ext uri="{FF2B5EF4-FFF2-40B4-BE49-F238E27FC236}">
                <a16:creationId xmlns:a16="http://schemas.microsoft.com/office/drawing/2014/main" id="{0568632C-0CF6-444D-B9C2-1F8ABA83921D}"/>
              </a:ext>
            </a:extLst>
          </p:cNvPr>
          <p:cNvSpPr txBox="1"/>
          <p:nvPr/>
        </p:nvSpPr>
        <p:spPr>
          <a:xfrm>
            <a:off x="6448273" y="520898"/>
            <a:ext cx="1366278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Sigmoid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14B68-7106-432C-B35E-26F338B85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25" y="2736820"/>
            <a:ext cx="2619375" cy="1853565"/>
          </a:xfrm>
          <a:prstGeom prst="rect">
            <a:avLst/>
          </a:prstGeom>
        </p:spPr>
      </p:pic>
      <p:sp>
        <p:nvSpPr>
          <p:cNvPr id="10" name="TextBox 9" descr="dfgbvb  ">
            <a:extLst>
              <a:ext uri="{FF2B5EF4-FFF2-40B4-BE49-F238E27FC236}">
                <a16:creationId xmlns:a16="http://schemas.microsoft.com/office/drawing/2014/main" id="{242AA9D3-57E7-4DB4-A942-B0D84AC5AF3B}"/>
              </a:ext>
            </a:extLst>
          </p:cNvPr>
          <p:cNvSpPr txBox="1"/>
          <p:nvPr/>
        </p:nvSpPr>
        <p:spPr>
          <a:xfrm>
            <a:off x="6448273" y="4590386"/>
            <a:ext cx="1366278" cy="30777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tanh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406A8-6003-4E15-85C7-EE75036FD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725" y="828675"/>
            <a:ext cx="2619375" cy="18535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DE9B19-549A-42C6-9C48-634544822775}"/>
              </a:ext>
            </a:extLst>
          </p:cNvPr>
          <p:cNvGrpSpPr/>
          <p:nvPr/>
        </p:nvGrpSpPr>
        <p:grpSpPr>
          <a:xfrm>
            <a:off x="0" y="-21771"/>
            <a:ext cx="3055716" cy="1875652"/>
            <a:chOff x="0" y="-21771"/>
            <a:chExt cx="3055716" cy="187565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554F6A-D816-471A-8D67-9DD84BF6C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-21771"/>
              <a:ext cx="3055716" cy="18756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9649AC-74A8-4E2C-BC96-86B59278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70796" y="935893"/>
              <a:ext cx="272806" cy="150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29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1018</Words>
  <Application>Microsoft Office PowerPoint</Application>
  <PresentationFormat>On-screen Show (16:9)</PresentationFormat>
  <Paragraphs>276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IrisUPC</vt:lpstr>
      <vt:lpstr>Inria Serif</vt:lpstr>
      <vt:lpstr>Calibri</vt:lpstr>
      <vt:lpstr>Inria Serif Light</vt:lpstr>
      <vt:lpstr>Times New Roman</vt:lpstr>
      <vt:lpstr>Wingdings</vt:lpstr>
      <vt:lpstr>Playfair Display Regular</vt:lpstr>
      <vt:lpstr>Cambria Math</vt:lpstr>
      <vt:lpstr>Playfair Display</vt:lpstr>
      <vt:lpstr>Paulina template</vt:lpstr>
      <vt:lpstr>Long-Short Term Memory</vt:lpstr>
      <vt:lpstr>Presentation Procedings …</vt:lpstr>
      <vt:lpstr>Neural Network and RNN.</vt:lpstr>
      <vt:lpstr>Limitations of RNN:</vt:lpstr>
      <vt:lpstr>PowerPoint Presentation</vt:lpstr>
      <vt:lpstr>PowerPoint Presentation</vt:lpstr>
      <vt:lpstr>PowerPoint Presentation</vt:lpstr>
      <vt:lpstr>Working of LSTM:</vt:lpstr>
      <vt:lpstr>Working of LSTM:</vt:lpstr>
      <vt:lpstr>1. Constant Error Carousel</vt:lpstr>
      <vt:lpstr>3. Input Gate</vt:lpstr>
      <vt:lpstr>4. Output Gate</vt:lpstr>
      <vt:lpstr>Embedding used in code: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Long-Short Term Memory</dc:title>
  <dc:creator>MOHAMMED KASHIF MOIZUDDIN</dc:creator>
  <cp:lastModifiedBy>MOHAMMED KASHIF MOIZUDDIN</cp:lastModifiedBy>
  <cp:revision>92</cp:revision>
  <dcterms:modified xsi:type="dcterms:W3CDTF">2022-02-08T11:51:10Z</dcterms:modified>
</cp:coreProperties>
</file>