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83" r:id="rId7"/>
    <p:sldId id="284" r:id="rId8"/>
    <p:sldId id="285" r:id="rId9"/>
    <p:sldId id="270" r:id="rId10"/>
    <p:sldId id="272" r:id="rId11"/>
    <p:sldId id="273" r:id="rId12"/>
    <p:sldId id="275" r:id="rId13"/>
    <p:sldId id="290" r:id="rId14"/>
    <p:sldId id="276" r:id="rId15"/>
    <p:sldId id="277" r:id="rId16"/>
    <p:sldId id="278" r:id="rId17"/>
    <p:sldId id="279" r:id="rId18"/>
    <p:sldId id="286" r:id="rId19"/>
    <p:sldId id="289" r:id="rId2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59" autoAdjust="0"/>
  </p:normalViewPr>
  <p:slideViewPr>
    <p:cSldViewPr snapToGrid="0" showGuides="1">
      <p:cViewPr>
        <p:scale>
          <a:sx n="75" d="100"/>
          <a:sy n="75" d="100"/>
        </p:scale>
        <p:origin x="1666" y="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203" name="Google Shape;2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5" cstate="print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5" cstate="print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5" cstate="print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5" cstate="print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5" cstate="print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 panose="02020603050405020304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 panose="02020603050405020304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 panose="020F0502020204030204"/>
                <a:ea typeface="MS PGothic" panose="020B0600070205080204" charset="-128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91440" y="872435"/>
            <a:ext cx="9144000" cy="537728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Back End Engineering Project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BEE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22CS026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800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Management</a:t>
            </a: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</a:b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Kashish                2210991765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Khushi                 2210991796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Khushpreet Kaur  221099801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Mr. Rahul Sir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" y="1159496"/>
            <a:ext cx="8465269" cy="52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4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Snippets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040"/>
            <a:ext cx="9144000" cy="57499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32106"/>
            <a:ext cx="9144000" cy="53592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040"/>
            <a:ext cx="9144000" cy="55037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391"/>
            <a:ext cx="9144000" cy="59325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16216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381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1600" dirty="0"/>
          </a:p>
          <a:p>
            <a:r>
              <a:rPr lang="en-US" sz="1600" dirty="0"/>
              <a:t>A MERN stack-based Employee Management System provides a scalable, efficient, and responsive solution for managing employee data. With </a:t>
            </a:r>
            <a:r>
              <a:rPr lang="en-US" sz="1600" dirty="0" err="1"/>
              <a:t>MongoDB</a:t>
            </a:r>
            <a:r>
              <a:rPr lang="en-US" sz="1600" dirty="0"/>
              <a:t> for flexible data storage, Express.js and Node.js for a fast backend, and React.js for dynamic front-end development, it ensures smooth operations and a great user experience. The system is secure, easy to maintain, and capable of handling large datasets, making it ideal for modern HR management.</a:t>
            </a:r>
          </a:p>
          <a:p>
            <a:r>
              <a:rPr lang="en-US" sz="1600" b="1" dirty="0"/>
              <a:t>Efficient Backend</a:t>
            </a:r>
            <a:r>
              <a:rPr lang="en-US" sz="1600" dirty="0"/>
              <a:t>: Express.js and Node.js provide fast and lightweight backend functionality.</a:t>
            </a:r>
          </a:p>
          <a:p>
            <a:r>
              <a:rPr lang="en-US" sz="1600" b="1" dirty="0"/>
              <a:t>Dynamic Frontend</a:t>
            </a:r>
            <a:r>
              <a:rPr lang="en-US" sz="1600" dirty="0"/>
              <a:t>: React.js enables a responsive and interactive user interface.</a:t>
            </a:r>
          </a:p>
          <a:p>
            <a:r>
              <a:rPr lang="en-US" sz="1600" b="1" dirty="0"/>
              <a:t>Security</a:t>
            </a:r>
            <a:r>
              <a:rPr lang="en-US" sz="1600" dirty="0"/>
              <a:t>: Supports secure authentication and data protection protocols..</a:t>
            </a:r>
          </a:p>
          <a:p>
            <a:r>
              <a:rPr lang="en-US" sz="1600" b="1" dirty="0"/>
              <a:t>Real-time Interaction</a:t>
            </a:r>
            <a:r>
              <a:rPr lang="en-US" sz="1600" dirty="0"/>
              <a:t>: Smooth integration between frontend and backend for real-time updates.</a:t>
            </a:r>
          </a:p>
          <a:p>
            <a:endParaRPr lang="en-US" sz="1600" dirty="0"/>
          </a:p>
        </p:txBody>
      </p:sp>
      <p:sp>
        <p:nvSpPr>
          <p:cNvPr id="193" name="Google Shape;19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 cstate="print">
            <a:alphaModFix amt="70000"/>
          </a:blip>
          <a:srcRect l="-6934" t="23555" r="-6933" b="30115"/>
          <a:stretch>
            <a:fillRect/>
          </a:stretch>
        </p:blipFill>
        <p:spPr>
          <a:xfrm>
            <a:off x="460560" y="4982208"/>
            <a:ext cx="8229600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/>
          <p:nvPr/>
        </p:nvSpPr>
        <p:spPr>
          <a:xfrm>
            <a:off x="0" y="876300"/>
            <a:ext cx="9144000" cy="5791200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pPr algn="r">
                <a:lnSpc>
                  <a:spcPct val="100000"/>
                </a:lnSpc>
              </a:pPr>
              <a:t>2</a:t>
            </a:fld>
            <a:endParaRPr lang="en-GB" sz="1200" b="0" strike="noStrike" spc="-1">
              <a:latin typeface="Times New Roman" panose="02020603050405020304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457200" y="1367358"/>
            <a:ext cx="4537587" cy="4317665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Employee Management (EM)</a:t>
            </a:r>
            <a:r>
              <a:rPr lang="en-US" sz="2000" dirty="0"/>
              <a:t> is a web-based application designed to help businesses and organizations efficiently manage employee data and operations. With the growing demand for digital solutions in managing HR processes, this system provides a centralized platform to handle employee information, attendance, tasks, leaves, and performance data.</a:t>
            </a:r>
          </a:p>
          <a:p>
            <a:r>
              <a:rPr lang="en-US" sz="2000" dirty="0"/>
              <a:t>These technologies work together to deliver a fast, scalable, and responsive system that can be used by administrators, managers, and employees alike.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25" y="1065319"/>
            <a:ext cx="3837259" cy="5209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16216" cy="82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SDLC MODEL</a:t>
            </a:r>
            <a:endParaRPr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  <p:sp>
        <p:nvSpPr>
          <p:cNvPr id="87" name="Google Shape;87;p10"/>
          <p:cNvSpPr/>
          <p:nvPr/>
        </p:nvSpPr>
        <p:spPr>
          <a:xfrm>
            <a:off x="487425" y="1052736"/>
            <a:ext cx="8169150" cy="5256014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16216" cy="82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TECHNICAL DETAILS</a:t>
            </a:r>
            <a:endParaRPr lang="en-US"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10837" y="1124744"/>
            <a:ext cx="6142363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None/>
            </a:pPr>
            <a:r>
              <a:rPr lang="en-US" sz="1800" b="1" u="sng" dirty="0">
                <a:solidFill>
                  <a:srgbClr val="0D0D0D"/>
                </a:solidFill>
                <a:highlight>
                  <a:srgbClr val="FFFFFF"/>
                </a:highlight>
              </a:rPr>
              <a:t>REACT:</a:t>
            </a:r>
          </a:p>
          <a:p>
            <a:pPr marL="374650" indent="-285750"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dirty="0"/>
              <a:t>React is a JavaScript library for building dynamic user interfaces.</a:t>
            </a:r>
          </a:p>
          <a:p>
            <a:pPr marL="374650" indent="-285750"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dirty="0"/>
              <a:t>It enables developers to create reusable components for efficient development.</a:t>
            </a:r>
          </a:p>
          <a:p>
            <a:pPr marL="374650" indent="-285750"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dirty="0"/>
              <a:t>React uses a virtual DOM to optimize rendering and performance.</a:t>
            </a:r>
          </a:p>
          <a:p>
            <a:pPr marL="374650" indent="-285750"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dirty="0"/>
              <a:t>Components manage their own state, making applications more interactive and responsive.</a:t>
            </a:r>
          </a:p>
          <a:p>
            <a:pPr marL="374650" indent="-285750"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dirty="0"/>
              <a:t>It is maintained by Facebook and widely adopted by developers worldwide.</a:t>
            </a:r>
          </a:p>
          <a:p>
            <a:pPr marL="374650" indent="-285750">
              <a:spcBef>
                <a:spcPts val="280"/>
              </a:spcBef>
              <a:buClr>
                <a:schemeClr val="dk1"/>
              </a:buClr>
              <a:buSzPts val="1400"/>
            </a:pPr>
            <a:r>
              <a:rPr lang="en-US" sz="1400" dirty="0"/>
              <a:t>React's flexibility makes it suitable for both web and mobile apps.</a:t>
            </a:r>
          </a:p>
          <a:p>
            <a:pPr marL="374650" indent="-285750">
              <a:spcBef>
                <a:spcPts val="280"/>
              </a:spcBef>
              <a:buClr>
                <a:schemeClr val="dk1"/>
              </a:buClr>
              <a:buSzPts val="1400"/>
            </a:pPr>
            <a:endParaRPr lang="en-US"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0D0D0D"/>
              </a:buClr>
              <a:buSzPts val="1800"/>
              <a:buNone/>
            </a:pPr>
            <a:r>
              <a:rPr lang="en-US" sz="1800" b="1" u="sng" dirty="0">
                <a:solidFill>
                  <a:srgbClr val="0D0D0D"/>
                </a:solidFill>
                <a:highlight>
                  <a:srgbClr val="FFFFFF"/>
                </a:highlight>
              </a:rPr>
              <a:t>VITE:</a:t>
            </a:r>
          </a:p>
          <a:p>
            <a:pPr>
              <a:spcBef>
                <a:spcPts val="360"/>
              </a:spcBef>
              <a:buClr>
                <a:srgbClr val="0D0D0D"/>
              </a:buClr>
              <a:buSzPts val="1800"/>
            </a:pPr>
            <a:r>
              <a:rPr lang="en-US" sz="1400" dirty="0"/>
              <a:t>Vite is a fast, modern build tool for web development.</a:t>
            </a:r>
            <a:endParaRPr lang="en-US" sz="1400" b="1" u="sng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>
              <a:spcBef>
                <a:spcPts val="360"/>
              </a:spcBef>
              <a:buClr>
                <a:srgbClr val="0D0D0D"/>
              </a:buClr>
              <a:buSzPts val="1800"/>
            </a:pPr>
            <a:r>
              <a:rPr lang="en-US" sz="1400" dirty="0"/>
              <a:t>It leverages native ES modules to speed up the development process.</a:t>
            </a:r>
          </a:p>
          <a:p>
            <a:pPr>
              <a:spcBef>
                <a:spcPts val="360"/>
              </a:spcBef>
              <a:buClr>
                <a:srgbClr val="0D0D0D"/>
              </a:buClr>
              <a:buSzPts val="1800"/>
            </a:pPr>
            <a:r>
              <a:rPr lang="en-US" sz="1400" dirty="0"/>
              <a:t>Vite supports hot module replacement for fast feedback during development.</a:t>
            </a:r>
          </a:p>
          <a:p>
            <a:pPr>
              <a:spcBef>
                <a:spcPts val="360"/>
              </a:spcBef>
              <a:buClr>
                <a:srgbClr val="0D0D0D"/>
              </a:buClr>
              <a:buSzPts val="1800"/>
            </a:pPr>
            <a:r>
              <a:rPr lang="en-US" sz="1400" dirty="0"/>
              <a:t>It provides pre-configured support for frameworks like React and Vue.</a:t>
            </a:r>
          </a:p>
          <a:p>
            <a:pPr>
              <a:spcBef>
                <a:spcPts val="360"/>
              </a:spcBef>
              <a:buClr>
                <a:srgbClr val="0D0D0D"/>
              </a:buClr>
              <a:buSzPts val="1800"/>
            </a:pPr>
            <a:r>
              <a:rPr lang="en-US" sz="1400" dirty="0"/>
              <a:t>Vite offers optimized production builds with minimal configuration requirements</a:t>
            </a:r>
            <a:r>
              <a:rPr lang="en-US" sz="1050" dirty="0"/>
              <a:t>.</a:t>
            </a:r>
            <a:endParaRPr lang="en-US" sz="1400" b="1" u="sng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6925642" y="1406153"/>
            <a:ext cx="1388716" cy="123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77B32A8C-A16F-91BA-DDFA-D9D73C5B3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78" y="3682195"/>
            <a:ext cx="2915321" cy="20510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16216" cy="82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TECHNICAL DETAILS</a:t>
            </a:r>
            <a:endParaRPr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465463" y="1736860"/>
            <a:ext cx="8267700" cy="114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None/>
            </a:pPr>
            <a:r>
              <a:rPr lang="en-US" sz="1800" b="1" u="sng" dirty="0">
                <a:solidFill>
                  <a:srgbClr val="0D0D0D"/>
                </a:solidFill>
                <a:highlight>
                  <a:srgbClr val="FFFFFF"/>
                </a:highlight>
              </a:rPr>
              <a:t>MongoDB: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NoSQL database designed for handling large volumes of data.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Uses flexible, JSON-like documents to store data.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Supports dynamic schemas, allowing easy updates to data structure.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None/>
            </a:pPr>
            <a:endParaRPr lang="en-US"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u="sng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pic>
        <p:nvPicPr>
          <p:cNvPr id="105" name="Google Shape;105;p12"/>
          <p:cNvPicPr preferRelativeResize="0"/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6572998" y="2088831"/>
            <a:ext cx="1912666" cy="63755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 txBox="1"/>
          <p:nvPr/>
        </p:nvSpPr>
        <p:spPr>
          <a:xfrm>
            <a:off x="438150" y="1046652"/>
            <a:ext cx="8267700" cy="63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600"/>
              <a:buFont typeface="Arial" panose="020B0604020202020204"/>
              <a:buNone/>
            </a:pPr>
            <a:r>
              <a:rPr lang="en-US" sz="3600" b="1" u="sng" dirty="0">
                <a:solidFill>
                  <a:srgbClr val="0D0D0D"/>
                </a:solidFill>
                <a:highlight>
                  <a:srgbClr val="FFFFFF"/>
                </a:highlight>
                <a:latin typeface="Stardos Stencil" panose="02000506070000020003"/>
                <a:ea typeface="Stardos Stencil" panose="02000506070000020003"/>
                <a:cs typeface="Stardos Stencil" panose="02000506070000020003"/>
                <a:sym typeface="Stardos Stencil" panose="02000506070000020003"/>
              </a:rPr>
              <a:t>Backend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dirty="0">
              <a:solidFill>
                <a:srgbClr val="0D0D0D"/>
              </a:solidFill>
              <a:highlight>
                <a:srgbClr val="FFFFFF"/>
              </a:highlight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endParaRPr sz="3600" b="1" u="sng" dirty="0">
              <a:solidFill>
                <a:srgbClr val="0D0D0D"/>
              </a:solidFill>
              <a:highlight>
                <a:srgbClr val="FFFFFF"/>
              </a:highlight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438151" y="2881801"/>
            <a:ext cx="6726138" cy="141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 panose="020B0604020202020204"/>
              <a:buNone/>
            </a:pPr>
            <a:r>
              <a:rPr lang="en-US" sz="1800" b="1" u="sng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Express: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Express is a minimal and flexible Node.js web application framework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None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that provides a robust set of features for web and mobile applications.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Express is a lightweight and flexible routing framework with minimal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None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core features meant to be augmented through the use of Express middleware modules.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4" cstate="print"/>
          <a:srcRect t="22072" b="22071"/>
          <a:stretch>
            <a:fillRect/>
          </a:stretch>
        </p:blipFill>
        <p:spPr>
          <a:xfrm>
            <a:off x="6948264" y="3281259"/>
            <a:ext cx="1672119" cy="60821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2"/>
          <p:cNvSpPr txBox="1"/>
          <p:nvPr/>
        </p:nvSpPr>
        <p:spPr>
          <a:xfrm>
            <a:off x="438151" y="4301321"/>
            <a:ext cx="6510114" cy="229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 panose="020B0604020202020204"/>
              <a:buNone/>
            </a:pPr>
            <a:r>
              <a:rPr lang="en-US" b="1" u="sng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Multer</a:t>
            </a:r>
            <a:r>
              <a:rPr lang="en-US" sz="1800" b="1" u="sng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/>
              <a:t>Multer is a middleware for handling file uploads in Node.js, specifically designed to handle multipart/form-data.</a:t>
            </a:r>
            <a:endParaRPr lang="en-US" b="1" u="sng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/>
              <a:t>It simplifies the process of uploading files to the server by parsing the incoming request and storing files on the server or in memory.</a:t>
            </a:r>
            <a:endParaRPr lang="en-US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IN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IN" b="1" u="sng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Bcrypt</a:t>
            </a:r>
            <a:r>
              <a:rPr lang="en-IN" b="1" u="sng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</a:p>
          <a:p>
            <a:pPr marL="285750" marR="0" lvl="0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Bcrypt is a hashing algorithm used for securely storing passwords.</a:t>
            </a:r>
          </a:p>
          <a:p>
            <a:pPr marL="285750" marR="0" lvl="0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/>
              <a:t>It adds a salt to the hash, making it resistant to rainbow table attacks.</a:t>
            </a:r>
            <a:endParaRPr sz="1400" b="1" u="sng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0" name="Google Shape;110;p12"/>
          <p:cNvPicPr preferRelativeResize="0"/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7139433" y="4401230"/>
            <a:ext cx="1346231" cy="657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logo of a key and a shield&#10;&#10;Description automatically generated">
            <a:extLst>
              <a:ext uri="{FF2B5EF4-FFF2-40B4-BE49-F238E27FC236}">
                <a16:creationId xmlns:a16="http://schemas.microsoft.com/office/drawing/2014/main" id="{AAF73D85-12E0-8953-2FFB-F9FC50E9E4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0" y="5642612"/>
            <a:ext cx="1777420" cy="8574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457201" y="735958"/>
            <a:ext cx="7882128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The </a:t>
            </a:r>
            <a:r>
              <a:rPr lang="en-US" sz="2000" b="1" dirty="0"/>
              <a:t>MERN Stack Employee Management System</a:t>
            </a:r>
            <a:r>
              <a:rPr lang="en-US" sz="2000" dirty="0"/>
              <a:t> is a web-based application that helps businesses efficiently manage employee data, attendance, tasks, and performance using </a:t>
            </a:r>
            <a:r>
              <a:rPr lang="en-US" sz="2000" dirty="0" err="1"/>
              <a:t>MongoDB</a:t>
            </a:r>
            <a:r>
              <a:rPr lang="en-US" sz="2000" dirty="0"/>
              <a:t>, Express.js, React.js, and Node.js.</a:t>
            </a:r>
            <a:endParaRPr lang="en-US" sz="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/>
              <a:t>Admin Authentication &amp; Authorization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/>
              <a:t>Employee Profile Management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/>
              <a:t>Leave Management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/>
              <a:t>Salary Management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/>
              <a:t>Role-Based Access Control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Audience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348107" y="1182292"/>
            <a:ext cx="3624453" cy="472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is this for?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/>
              <a:t>Managers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/>
              <a:t>Employees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 err="1"/>
              <a:t>Admins</a:t>
            </a:r>
            <a:endParaRPr lang="en-US" sz="2000" dirty="0"/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n-US" sz="2000" dirty="0"/>
              <a:t>Small and Large Organizations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dirty="0"/>
              <a:t>The goal of the </a:t>
            </a:r>
            <a:r>
              <a:rPr lang="en-US" sz="1800" b="1" dirty="0"/>
              <a:t>Employee Management Project</a:t>
            </a:r>
            <a:r>
              <a:rPr lang="en-US" sz="1800" dirty="0"/>
              <a:t> is to automate HR processes like employee data management, attendance, tasks, and leaves. This enhances efficiency, accuracy, and productivity.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777" y="1331443"/>
            <a:ext cx="3476391" cy="44260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888736" cy="1389888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29561" y="1016262"/>
            <a:ext cx="8229240" cy="39772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Navigation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/>
              <a:t>Clear, organized menus and icons that help users find what they need without confusion</a:t>
            </a:r>
            <a:r>
              <a:rPr lang="en-US" sz="1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Layout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/>
              <a:t>A clean, uncluttered design that focuses on the most important features, avoiding unnecessary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/>
              <a:t>An interface that adapts well to different devices (desktop, mobile, tablet) and screen sizes.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6" y="914039"/>
            <a:ext cx="7687748" cy="53076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1DF113-39A2-46D5-BFDA-E63300A9ECAB}">
  <ds:schemaRefs/>
</ds:datastoreItem>
</file>

<file path=customXml/itemProps2.xml><?xml version="1.0" encoding="utf-8"?>
<ds:datastoreItem xmlns:ds="http://schemas.openxmlformats.org/officeDocument/2006/customXml" ds:itemID="{737ED6F0-5E4C-4CD0-9B68-9C53F925A6F7}">
  <ds:schemaRefs/>
</ds:datastoreItem>
</file>

<file path=customXml/itemProps3.xml><?xml version="1.0" encoding="utf-8"?>
<ds:datastoreItem xmlns:ds="http://schemas.openxmlformats.org/officeDocument/2006/customXml" ds:itemID="{4A62A602-78C1-468C-BB25-57CD481DB74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765</Words>
  <Application>Microsoft Office PowerPoint</Application>
  <PresentationFormat>On-screen Show (4:3)</PresentationFormat>
  <Paragraphs>96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Stardos Stencil</vt:lpstr>
      <vt:lpstr>Times New Roman</vt:lpstr>
      <vt:lpstr>Office Theme</vt:lpstr>
      <vt:lpstr>PowerPoint Presentation</vt:lpstr>
      <vt:lpstr>PowerPoint Presentation</vt:lpstr>
      <vt:lpstr>SDLC MODEL</vt:lpstr>
      <vt:lpstr>TECHNICAL DETAILS</vt:lpstr>
      <vt:lpstr>TECHNICAL DETAILS</vt:lpstr>
      <vt:lpstr>Features</vt:lpstr>
      <vt:lpstr>Target Audience</vt:lpstr>
      <vt:lpstr>User-Friendly Interface </vt:lpstr>
      <vt:lpstr>ER Diagram</vt:lpstr>
      <vt:lpstr>Use Case Diagram</vt:lpstr>
      <vt:lpstr>Code Snippets</vt:lpstr>
      <vt:lpstr>Output</vt:lpstr>
      <vt:lpstr>Output</vt:lpstr>
      <vt:lpstr>Output</vt:lpstr>
      <vt:lpstr>CONCLUSION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khushpreet kaur</cp:lastModifiedBy>
  <cp:revision>2309</cp:revision>
  <dcterms:created xsi:type="dcterms:W3CDTF">2010-04-09T07:36:00Z</dcterms:created>
  <dcterms:modified xsi:type="dcterms:W3CDTF">2025-03-07T13:37:33Z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  <property fmtid="{D5CDD505-2E9C-101B-9397-08002B2CF9AE}" pid="14" name="ICV">
    <vt:lpwstr>ECFFA8AD98544B5585AC625261DD6A86_12</vt:lpwstr>
  </property>
  <property fmtid="{D5CDD505-2E9C-101B-9397-08002B2CF9AE}" pid="15" name="KSOProductBuildVer">
    <vt:lpwstr>1033-12.2.0.19307</vt:lpwstr>
  </property>
</Properties>
</file>