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8"/>
  </p:notesMasterIdLst>
  <p:sldIdLst>
    <p:sldId id="429" r:id="rId2"/>
    <p:sldId id="420" r:id="rId3"/>
    <p:sldId id="437" r:id="rId4"/>
    <p:sldId id="436" r:id="rId5"/>
    <p:sldId id="440" r:id="rId6"/>
    <p:sldId id="41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3CB374-0370-4E5C-B154-56FAE15BABCC}">
          <p14:sldIdLst>
            <p14:sldId id="429"/>
            <p14:sldId id="420"/>
            <p14:sldId id="437"/>
            <p14:sldId id="436"/>
            <p14:sldId id="440"/>
            <p14:sldId id="4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08D0"/>
    <a:srgbClr val="EF35D9"/>
    <a:srgbClr val="B9FAA2"/>
    <a:srgbClr val="35EA04"/>
    <a:srgbClr val="1A04BC"/>
    <a:srgbClr val="405EF6"/>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701" autoAdjust="0"/>
  </p:normalViewPr>
  <p:slideViewPr>
    <p:cSldViewPr>
      <p:cViewPr varScale="1">
        <p:scale>
          <a:sx n="107" d="100"/>
          <a:sy n="107" d="100"/>
        </p:scale>
        <p:origin x="595" y="8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3.wmf"/><Relationship Id="rId3" Type="http://schemas.openxmlformats.org/officeDocument/2006/relationships/image" Target="../media/image3.wmf"/><Relationship Id="rId7" Type="http://schemas.openxmlformats.org/officeDocument/2006/relationships/image" Target="../media/image7.wmf"/><Relationship Id="rId12" Type="http://schemas.openxmlformats.org/officeDocument/2006/relationships/image" Target="../media/image1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 Id="rId1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65B666-30BC-4500-8B92-FEEF5CCD0684}" type="datetimeFigureOut">
              <a:rPr lang="en-AU" smtClean="0"/>
              <a:t>6/03/2018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02EFE-2EB3-4394-B9BE-D86CD8038AB6}" type="slidenum">
              <a:rPr lang="en-AU" smtClean="0"/>
              <a:t>‹#›</a:t>
            </a:fld>
            <a:endParaRPr lang="en-AU"/>
          </a:p>
        </p:txBody>
      </p:sp>
    </p:spTree>
    <p:extLst>
      <p:ext uri="{BB962C8B-B14F-4D97-AF65-F5344CB8AC3E}">
        <p14:creationId xmlns:p14="http://schemas.microsoft.com/office/powerpoint/2010/main" val="294143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BBFDE1D-06E8-491E-83F4-BDA61ADE0BFE}" type="datetime1">
              <a:rPr lang="en-AU" smtClean="0"/>
              <a:t>6/03/2018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209538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8ABD59D-D3E5-462F-947D-7DCE9EAD2036}" type="datetime1">
              <a:rPr lang="en-AU" smtClean="0"/>
              <a:t>6/03/2018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228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9C97AC6-77FA-423E-8C2B-7DA67AEE7F22}" type="datetime1">
              <a:rPr lang="en-AU" smtClean="0"/>
              <a:t>6/03/2018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3490928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7" name="Date Placeholder 6"/>
          <p:cNvSpPr>
            <a:spLocks noGrp="1"/>
          </p:cNvSpPr>
          <p:nvPr>
            <p:ph type="dt" sz="half" idx="14"/>
          </p:nvPr>
        </p:nvSpPr>
        <p:spPr/>
        <p:txBody>
          <a:bodyPr rtlCol="0"/>
          <a:lstStyle/>
          <a:p>
            <a:fld id="{254E8259-0036-4E36-83CE-8BCE3F60E1C6}" type="datetime1">
              <a:rPr lang="en-AU" smtClean="0"/>
              <a:t>6/03/2018</a:t>
            </a:fld>
            <a:endParaRPr lang="en-AU"/>
          </a:p>
        </p:txBody>
      </p:sp>
      <p:sp>
        <p:nvSpPr>
          <p:cNvPr id="9" name="Slide Number Placeholder 8"/>
          <p:cNvSpPr>
            <a:spLocks noGrp="1"/>
          </p:cNvSpPr>
          <p:nvPr>
            <p:ph type="sldNum" sz="quarter" idx="15"/>
          </p:nvPr>
        </p:nvSpPr>
        <p:spPr/>
        <p:txBody>
          <a:bodyPr rtlCol="0"/>
          <a:lstStyle/>
          <a:p>
            <a:fld id="{667BD9C6-2B3C-4D4C-8047-14BD664E4527}" type="slidenum">
              <a:rPr lang="en-AU" smtClean="0"/>
              <a:t>‹#›</a:t>
            </a:fld>
            <a:endParaRPr lang="en-AU"/>
          </a:p>
        </p:txBody>
      </p:sp>
      <p:sp>
        <p:nvSpPr>
          <p:cNvPr id="10" name="Footer Placeholder 9"/>
          <p:cNvSpPr>
            <a:spLocks noGrp="1"/>
          </p:cNvSpPr>
          <p:nvPr>
            <p:ph type="ftr" sz="quarter" idx="16"/>
          </p:nvPr>
        </p:nvSpPr>
        <p:spPr/>
        <p:txBody>
          <a:bodyPr rtlCol="0"/>
          <a:lstStyle/>
          <a:p>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7" name="Date Placeholder 6"/>
          <p:cNvSpPr>
            <a:spLocks noGrp="1"/>
          </p:cNvSpPr>
          <p:nvPr>
            <p:ph type="dt" sz="half" idx="14"/>
          </p:nvPr>
        </p:nvSpPr>
        <p:spPr/>
        <p:txBody>
          <a:bodyPr rtlCol="0"/>
          <a:lstStyle/>
          <a:p>
            <a:fld id="{259829B2-E173-46C1-89FE-540F180BC34C}" type="datetime1">
              <a:rPr lang="en-AU" smtClean="0"/>
              <a:t>6/03/2018</a:t>
            </a:fld>
            <a:endParaRPr lang="en-AU"/>
          </a:p>
        </p:txBody>
      </p:sp>
      <p:sp>
        <p:nvSpPr>
          <p:cNvPr id="9" name="Slide Number Placeholder 8"/>
          <p:cNvSpPr>
            <a:spLocks noGrp="1"/>
          </p:cNvSpPr>
          <p:nvPr>
            <p:ph type="sldNum" sz="quarter" idx="15"/>
          </p:nvPr>
        </p:nvSpPr>
        <p:spPr/>
        <p:txBody>
          <a:bodyPr rtlCol="0"/>
          <a:lstStyle/>
          <a:p>
            <a:fld id="{667BD9C6-2B3C-4D4C-8047-14BD664E4527}" type="slidenum">
              <a:rPr lang="en-AU" smtClean="0"/>
              <a:t>‹#›</a:t>
            </a:fld>
            <a:endParaRPr lang="en-AU"/>
          </a:p>
        </p:txBody>
      </p:sp>
      <p:sp>
        <p:nvSpPr>
          <p:cNvPr id="10" name="Footer Placeholder 9"/>
          <p:cNvSpPr>
            <a:spLocks noGrp="1"/>
          </p:cNvSpPr>
          <p:nvPr>
            <p:ph type="ftr" sz="quarter" idx="16"/>
          </p:nvPr>
        </p:nvSpPr>
        <p:spPr/>
        <p:txBody>
          <a:bodyPr rtlCol="0"/>
          <a:lstStyle/>
          <a:p>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9ECAF81-14A5-43C5-A827-7D7F44473BC3}" type="datetime1">
              <a:rPr lang="en-AU" smtClean="0"/>
              <a:t>6/03/2018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1796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724CAF-1244-470F-9D5A-C6E520D395DE}" type="datetime1">
              <a:rPr lang="en-AU" smtClean="0"/>
              <a:t>6/03/2018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370376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4E38293-B8F3-4E5B-9C21-9A946D937826}" type="datetime1">
              <a:rPr lang="en-AU" smtClean="0"/>
              <a:t>6/03/2018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77704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6341755-3049-4155-88C7-2338E66EE51C}" type="datetime1">
              <a:rPr lang="en-AU" smtClean="0"/>
              <a:t>6/03/2018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225282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D3A95BE-12B5-44D4-834C-CC2E77296B22}" type="datetime1">
              <a:rPr lang="en-AU" smtClean="0"/>
              <a:t>6/03/2018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37951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A5F010-A4FB-4763-BCA1-300A8D85CE32}" type="datetime1">
              <a:rPr lang="en-AU" smtClean="0"/>
              <a:t>6/03/2018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105359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D5FA45-125E-449D-A89A-219006DC58C8}" type="datetime1">
              <a:rPr lang="en-AU" smtClean="0"/>
              <a:t>6/03/2018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53745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B1D921-D8A6-48B4-9616-38D05F6D625A}" type="datetime1">
              <a:rPr lang="en-AU" smtClean="0"/>
              <a:t>6/03/2018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67BD9C6-2B3C-4D4C-8047-14BD664E4527}" type="slidenum">
              <a:rPr lang="en-AU" smtClean="0"/>
              <a:t>‹#›</a:t>
            </a:fld>
            <a:endParaRPr lang="en-AU"/>
          </a:p>
        </p:txBody>
      </p:sp>
    </p:spTree>
    <p:extLst>
      <p:ext uri="{BB962C8B-B14F-4D97-AF65-F5344CB8AC3E}">
        <p14:creationId xmlns:p14="http://schemas.microsoft.com/office/powerpoint/2010/main" val="364795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A295E-8B68-4FE0-BFC9-D31CCE2F57BD}" type="datetime1">
              <a:rPr lang="en-AU" smtClean="0"/>
              <a:t>6/03/2018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BD9C6-2B3C-4D4C-8047-14BD664E4527}" type="slidenum">
              <a:rPr lang="en-AU" smtClean="0"/>
              <a:t>‹#›</a:t>
            </a:fld>
            <a:endParaRPr lang="en-AU"/>
          </a:p>
        </p:txBody>
      </p:sp>
    </p:spTree>
    <p:extLst>
      <p:ext uri="{BB962C8B-B14F-4D97-AF65-F5344CB8AC3E}">
        <p14:creationId xmlns:p14="http://schemas.microsoft.com/office/powerpoint/2010/main" val="1730989259"/>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930" r:id="rId12"/>
    <p:sldLayoutId id="2147483932"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26" Type="http://schemas.openxmlformats.org/officeDocument/2006/relationships/image" Target="../media/image12.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12.xml"/><Relationship Id="rId16" Type="http://schemas.openxmlformats.org/officeDocument/2006/relationships/image" Target="../media/image7.wmf"/><Relationship Id="rId20" Type="http://schemas.openxmlformats.org/officeDocument/2006/relationships/image" Target="../media/image9.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11.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3.wmf"/><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 Id="rId27" Type="http://schemas.openxmlformats.org/officeDocument/2006/relationships/oleObject" Target="../embeddings/oleObject13.bin"/><Relationship Id="rId30" Type="http://schemas.openxmlformats.org/officeDocument/2006/relationships/image" Target="../media/image14.wmf"/></Relationships>
</file>

<file path=ppt/slides/_rels/slide3.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13.xml"/><Relationship Id="rId16" Type="http://schemas.openxmlformats.org/officeDocument/2006/relationships/image" Target="../media/image21.wmf"/><Relationship Id="rId1" Type="http://schemas.openxmlformats.org/officeDocument/2006/relationships/vmlDrawing" Target="../drawings/vmlDrawing2.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667BD9C6-2B3C-4D4C-8047-14BD664E4527}" type="slidenum">
              <a:rPr lang="en-AU" smtClean="0"/>
              <a:t>1</a:t>
            </a:fld>
            <a:endParaRPr lang="en-AU"/>
          </a:p>
        </p:txBody>
      </p:sp>
      <p:sp>
        <p:nvSpPr>
          <p:cNvPr id="4" name="Text Box 5"/>
          <p:cNvSpPr txBox="1">
            <a:spLocks noChangeArrowheads="1"/>
          </p:cNvSpPr>
          <p:nvPr/>
        </p:nvSpPr>
        <p:spPr bwMode="auto">
          <a:xfrm>
            <a:off x="323528" y="896006"/>
            <a:ext cx="8496944" cy="31854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60363" indent="-36036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gn="ctr" eaLnBrk="1" hangingPunct="1">
              <a:spcBef>
                <a:spcPct val="50000"/>
              </a:spcBef>
              <a:defRPr/>
            </a:pPr>
            <a:r>
              <a:rPr lang="en-AU" altLang="zh-CN" sz="2800" b="1" dirty="0" smtClean="0">
                <a:solidFill>
                  <a:srgbClr val="FF0000"/>
                </a:solidFill>
                <a:latin typeface="Arial" pitchFamily="34" charset="0"/>
                <a:ea typeface="宋体" pitchFamily="2" charset="-122"/>
                <a:cs typeface="Arial" pitchFamily="34" charset="0"/>
              </a:rPr>
              <a:t>Assignment #2</a:t>
            </a:r>
          </a:p>
          <a:p>
            <a:pPr marL="0" indent="0" algn="ctr" eaLnBrk="1" hangingPunct="1">
              <a:spcBef>
                <a:spcPct val="50000"/>
              </a:spcBef>
              <a:defRPr/>
            </a:pPr>
            <a:r>
              <a:rPr lang="en-AU" altLang="zh-CN" sz="1400" b="1" smtClean="0">
                <a:solidFill>
                  <a:srgbClr val="FF0000"/>
                </a:solidFill>
                <a:latin typeface="Arial" pitchFamily="34" charset="0"/>
                <a:ea typeface="宋体" pitchFamily="2" charset="-122"/>
                <a:cs typeface="Arial" pitchFamily="34" charset="0"/>
              </a:rPr>
              <a:t>Due </a:t>
            </a:r>
            <a:r>
              <a:rPr lang="en-AU" altLang="zh-CN" sz="1400" b="1" smtClean="0">
                <a:solidFill>
                  <a:srgbClr val="FF0000"/>
                </a:solidFill>
                <a:latin typeface="Arial" pitchFamily="34" charset="0"/>
                <a:ea typeface="宋体" pitchFamily="2" charset="-122"/>
                <a:cs typeface="Arial" pitchFamily="34" charset="0"/>
              </a:rPr>
              <a:t>9 </a:t>
            </a:r>
            <a:r>
              <a:rPr lang="en-AU" altLang="zh-CN" sz="1400" b="1" dirty="0" smtClean="0">
                <a:solidFill>
                  <a:srgbClr val="FF0000"/>
                </a:solidFill>
                <a:latin typeface="Arial" pitchFamily="34" charset="0"/>
                <a:ea typeface="宋体" pitchFamily="2" charset="-122"/>
                <a:cs typeface="Arial" pitchFamily="34" charset="0"/>
              </a:rPr>
              <a:t>PM</a:t>
            </a:r>
            <a:r>
              <a:rPr lang="en-AU" altLang="zh-CN" sz="1400" b="1" smtClean="0">
                <a:solidFill>
                  <a:srgbClr val="FF0000"/>
                </a:solidFill>
                <a:latin typeface="Arial" pitchFamily="34" charset="0"/>
                <a:ea typeface="宋体" pitchFamily="2" charset="-122"/>
                <a:cs typeface="Arial" pitchFamily="34" charset="0"/>
              </a:rPr>
              <a:t>, </a:t>
            </a:r>
            <a:r>
              <a:rPr lang="en-AU" altLang="zh-CN" sz="1400" b="1" smtClean="0">
                <a:solidFill>
                  <a:srgbClr val="FF0000"/>
                </a:solidFill>
                <a:latin typeface="Arial" pitchFamily="34" charset="0"/>
                <a:ea typeface="宋体" pitchFamily="2" charset="-122"/>
                <a:cs typeface="Arial" pitchFamily="34" charset="0"/>
              </a:rPr>
              <a:t>15 March</a:t>
            </a:r>
            <a:endParaRPr lang="en-AU" altLang="zh-CN" sz="1400" b="1" dirty="0" smtClean="0">
              <a:solidFill>
                <a:srgbClr val="FF0000"/>
              </a:solidFill>
              <a:latin typeface="Arial" pitchFamily="34" charset="0"/>
              <a:ea typeface="宋体" pitchFamily="2" charset="-122"/>
              <a:cs typeface="Arial" pitchFamily="34" charset="0"/>
            </a:endParaRPr>
          </a:p>
          <a:p>
            <a:pPr marL="0" indent="0" algn="ctr" eaLnBrk="1" hangingPunct="1">
              <a:spcBef>
                <a:spcPct val="50000"/>
              </a:spcBef>
              <a:defRPr/>
            </a:pPr>
            <a:r>
              <a:rPr lang="en-AU" altLang="zh-CN" sz="2800" b="1" dirty="0" smtClean="0">
                <a:solidFill>
                  <a:srgbClr val="FF0000"/>
                </a:solidFill>
                <a:latin typeface="Arial" pitchFamily="34" charset="0"/>
                <a:ea typeface="宋体" pitchFamily="2" charset="-122"/>
                <a:cs typeface="Arial" pitchFamily="34" charset="0"/>
              </a:rPr>
              <a:t>Objective</a:t>
            </a:r>
          </a:p>
          <a:p>
            <a:pPr marL="0" indent="0" eaLnBrk="1" hangingPunct="1">
              <a:spcBef>
                <a:spcPct val="50000"/>
              </a:spcBef>
              <a:defRPr/>
            </a:pPr>
            <a:endParaRPr lang="en-AU" altLang="zh-CN" sz="2000" b="1" dirty="0" smtClean="0">
              <a:solidFill>
                <a:srgbClr val="FF0000"/>
              </a:solidFill>
              <a:latin typeface="Arial" pitchFamily="34" charset="0"/>
              <a:ea typeface="宋体" pitchFamily="2" charset="-122"/>
              <a:cs typeface="Arial" pitchFamily="34" charset="0"/>
            </a:endParaRPr>
          </a:p>
          <a:p>
            <a:pPr marL="342900" indent="-342900" eaLnBrk="1" hangingPunct="1">
              <a:spcBef>
                <a:spcPct val="50000"/>
              </a:spcBef>
              <a:buFont typeface="Courier New" pitchFamily="49" charset="0"/>
              <a:buChar char="o"/>
              <a:defRPr/>
            </a:pPr>
            <a:r>
              <a:rPr lang="en-AU" altLang="zh-CN" sz="2000" dirty="0">
                <a:latin typeface="Arial Rounded MT Bold" pitchFamily="34" charset="0"/>
                <a:ea typeface="宋体" pitchFamily="2" charset="-122"/>
                <a:cs typeface="Times New Roman" pitchFamily="18" charset="0"/>
              </a:rPr>
              <a:t>To know the basic concepts of </a:t>
            </a:r>
            <a:r>
              <a:rPr lang="en-AU" altLang="zh-CN" sz="2000" dirty="0" smtClean="0">
                <a:latin typeface="Arial Rounded MT Bold" pitchFamily="34" charset="0"/>
                <a:ea typeface="宋体" pitchFamily="2" charset="-122"/>
                <a:cs typeface="Times New Roman" pitchFamily="18" charset="0"/>
              </a:rPr>
              <a:t>Bilinear </a:t>
            </a:r>
            <a:r>
              <a:rPr lang="en-AU" altLang="zh-CN" sz="2000" dirty="0">
                <a:latin typeface="Arial Rounded MT Bold" pitchFamily="34" charset="0"/>
                <a:ea typeface="宋体" pitchFamily="2" charset="-122"/>
                <a:cs typeface="Times New Roman" pitchFamily="18" charset="0"/>
              </a:rPr>
              <a:t>R</a:t>
            </a:r>
            <a:r>
              <a:rPr lang="en-AU" altLang="zh-CN" sz="2000" dirty="0" smtClean="0">
                <a:latin typeface="Arial Rounded MT Bold" pitchFamily="34" charset="0"/>
                <a:ea typeface="宋体" pitchFamily="2" charset="-122"/>
                <a:cs typeface="Times New Roman" pitchFamily="18" charset="0"/>
              </a:rPr>
              <a:t>ectangle elements.</a:t>
            </a:r>
            <a:endParaRPr lang="en-AU" altLang="zh-CN" sz="2000" dirty="0">
              <a:latin typeface="Arial Rounded MT Bold" pitchFamily="34" charset="0"/>
              <a:ea typeface="宋体" pitchFamily="2" charset="-122"/>
              <a:cs typeface="Times New Roman" pitchFamily="18" charset="0"/>
            </a:endParaRPr>
          </a:p>
          <a:p>
            <a:pPr marL="342900" indent="-342900" eaLnBrk="1" hangingPunct="1">
              <a:spcBef>
                <a:spcPct val="50000"/>
              </a:spcBef>
              <a:buFont typeface="Courier New" pitchFamily="49" charset="0"/>
              <a:buChar char="o"/>
              <a:defRPr/>
            </a:pPr>
            <a:r>
              <a:rPr lang="en-AU" altLang="zh-CN" sz="2000" dirty="0" smtClean="0">
                <a:latin typeface="Arial Rounded MT Bold" pitchFamily="34" charset="0"/>
                <a:ea typeface="宋体" pitchFamily="2" charset="-122"/>
                <a:cs typeface="Times New Roman" pitchFamily="18" charset="0"/>
              </a:rPr>
              <a:t>To know the basic concepts of strain and stress calculations using rectangular elements for plane-stress problems</a:t>
            </a:r>
            <a:r>
              <a:rPr lang="en-AU" altLang="zh-CN" sz="2000" dirty="0">
                <a:latin typeface="Arial Rounded MT Bold" pitchFamily="34" charset="0"/>
                <a:ea typeface="宋体" pitchFamily="2" charset="-122"/>
                <a:cs typeface="Times New Roman" pitchFamily="18" charset="0"/>
              </a:rPr>
              <a:t>.</a:t>
            </a:r>
            <a:endParaRPr lang="en-AU" altLang="zh-CN" sz="2000" dirty="0" smtClean="0">
              <a:latin typeface="Arial Rounded MT Bold" pitchFamily="34" charset="0"/>
              <a:ea typeface="宋体" pitchFamily="2" charset="-122"/>
              <a:cs typeface="Times New Roman" pitchFamily="18" charset="0"/>
            </a:endParaRPr>
          </a:p>
        </p:txBody>
      </p:sp>
    </p:spTree>
    <p:extLst>
      <p:ext uri="{BB962C8B-B14F-4D97-AF65-F5344CB8AC3E}">
        <p14:creationId xmlns:p14="http://schemas.microsoft.com/office/powerpoint/2010/main" val="1246070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4"/>
          </p:nvPr>
        </p:nvSpPr>
        <p:spPr/>
        <p:txBody>
          <a:bodyPr/>
          <a:lstStyle/>
          <a:p>
            <a:fld id="{9A58F14B-30AC-4E5C-BC70-80D76DED3541}" type="datetime3">
              <a:rPr lang="en-US" smtClean="0"/>
              <a:t>6 March 2018</a:t>
            </a:fld>
            <a:endParaRPr lang="en-AU"/>
          </a:p>
        </p:txBody>
      </p:sp>
      <p:sp>
        <p:nvSpPr>
          <p:cNvPr id="3" name="Slide Number Placeholder 2"/>
          <p:cNvSpPr>
            <a:spLocks noGrp="1"/>
          </p:cNvSpPr>
          <p:nvPr>
            <p:ph type="sldNum" sz="quarter" idx="15"/>
          </p:nvPr>
        </p:nvSpPr>
        <p:spPr/>
        <p:txBody>
          <a:bodyPr/>
          <a:lstStyle/>
          <a:p>
            <a:fld id="{667BD9C6-2B3C-4D4C-8047-14BD664E4527}" type="slidenum">
              <a:rPr lang="en-AU" smtClean="0"/>
              <a:t>2</a:t>
            </a:fld>
            <a:endParaRPr lang="en-AU"/>
          </a:p>
        </p:txBody>
      </p:sp>
      <p:sp>
        <p:nvSpPr>
          <p:cNvPr id="5" name="Text Box 3"/>
          <p:cNvSpPr txBox="1">
            <a:spLocks noChangeArrowheads="1"/>
          </p:cNvSpPr>
          <p:nvPr/>
        </p:nvSpPr>
        <p:spPr bwMode="auto">
          <a:xfrm>
            <a:off x="203475" y="1124744"/>
            <a:ext cx="753687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eaLnBrk="1" hangingPunct="1">
              <a:spcBef>
                <a:spcPct val="50000"/>
              </a:spcBef>
            </a:pPr>
            <a:r>
              <a:rPr lang="en-AU" altLang="zh-CN" sz="1800" dirty="0">
                <a:latin typeface="Arial Rounded MT Bold" pitchFamily="34" charset="0"/>
                <a:ea typeface="SimSun" pitchFamily="2" charset="-122"/>
                <a:cs typeface="Times New Roman" pitchFamily="18" charset="0"/>
              </a:rPr>
              <a:t>The </a:t>
            </a:r>
            <a:r>
              <a:rPr lang="en-AU" altLang="zh-CN" sz="1800" dirty="0" smtClean="0">
                <a:latin typeface="Arial Rounded MT Bold" pitchFamily="34" charset="0"/>
                <a:ea typeface="SimSun" pitchFamily="2" charset="-122"/>
                <a:cs typeface="Times New Roman" pitchFamily="18" charset="0"/>
              </a:rPr>
              <a:t>rectangular plane element,  also called bilinear rectangle     (all interior angles 90°) , is a quadrilateral</a:t>
            </a:r>
            <a:r>
              <a:rPr lang="en-AU" altLang="zh-CN" sz="1800" dirty="0" smtClean="0">
                <a:solidFill>
                  <a:srgbClr val="FF0000"/>
                </a:solidFill>
                <a:latin typeface="Arial Rounded MT Bold" pitchFamily="34" charset="0"/>
                <a:ea typeface="SimSun" pitchFamily="2" charset="-122"/>
                <a:cs typeface="Times New Roman" pitchFamily="18" charset="0"/>
              </a:rPr>
              <a:t> </a:t>
            </a:r>
            <a:r>
              <a:rPr lang="en-AU" altLang="zh-CN" sz="1800" dirty="0" smtClean="0">
                <a:latin typeface="Arial Rounded MT Bold" pitchFamily="34" charset="0"/>
                <a:ea typeface="SimSun" pitchFamily="2" charset="-122"/>
                <a:cs typeface="Times New Roman" pitchFamily="18" charset="0"/>
              </a:rPr>
              <a:t>element with four corner nodes (locally, </a:t>
            </a:r>
            <a:r>
              <a:rPr lang="en-AU" altLang="zh-CN" sz="2000" b="1" i="1" dirty="0" smtClean="0">
                <a:ea typeface="SimSun" pitchFamily="2" charset="-122"/>
                <a:cs typeface="Times New Roman" pitchFamily="18" charset="0"/>
              </a:rPr>
              <a:t>i-j-m-n</a:t>
            </a:r>
            <a:r>
              <a:rPr lang="en-AU" altLang="zh-CN" sz="1800" dirty="0">
                <a:latin typeface="Arial Rounded MT Bold" pitchFamily="34" charset="0"/>
                <a:ea typeface="SimSun" pitchFamily="2" charset="-122"/>
                <a:cs typeface="Times New Roman" pitchFamily="18" charset="0"/>
              </a:rPr>
              <a:t> </a:t>
            </a:r>
            <a:r>
              <a:rPr lang="en-AU" altLang="zh-CN" sz="1800" dirty="0" smtClean="0">
                <a:latin typeface="Arial Rounded MT Bold" pitchFamily="34" charset="0"/>
                <a:ea typeface="SimSun" pitchFamily="2" charset="-122"/>
                <a:cs typeface="Times New Roman" pitchFamily="18" charset="0"/>
              </a:rPr>
              <a:t>or </a:t>
            </a:r>
            <a:r>
              <a:rPr lang="en-AU" altLang="zh-CN" sz="1800" b="1" i="1" dirty="0" smtClean="0">
                <a:ea typeface="SimSun" pitchFamily="2" charset="-122"/>
                <a:cs typeface="Times New Roman" pitchFamily="18" charset="0"/>
              </a:rPr>
              <a:t>1-2-3-4, </a:t>
            </a:r>
            <a:r>
              <a:rPr lang="en-AU" altLang="zh-CN" sz="1800" dirty="0" smtClean="0">
                <a:latin typeface="Arial Rounded MT Bold" pitchFamily="34" charset="0"/>
                <a:ea typeface="SimSun" pitchFamily="2" charset="-122"/>
                <a:cs typeface="Times New Roman" pitchFamily="18" charset="0"/>
              </a:rPr>
              <a:t>labelled </a:t>
            </a:r>
            <a:r>
              <a:rPr lang="en-AU" altLang="zh-CN" sz="1800" dirty="0" err="1" smtClean="0">
                <a:latin typeface="Arial Rounded MT Bold" pitchFamily="34" charset="0"/>
                <a:ea typeface="SimSun" pitchFamily="2" charset="-122"/>
                <a:cs typeface="Times New Roman" pitchFamily="18" charset="0"/>
              </a:rPr>
              <a:t>counterclockwise</a:t>
            </a:r>
            <a:r>
              <a:rPr lang="en-AU" altLang="zh-CN" sz="1800" dirty="0" smtClean="0">
                <a:latin typeface="Arial Rounded MT Bold" pitchFamily="34" charset="0"/>
                <a:ea typeface="SimSun" pitchFamily="2" charset="-122"/>
                <a:cs typeface="Times New Roman" pitchFamily="18" charset="0"/>
              </a:rPr>
              <a:t>) in a regular shape.  The word “</a:t>
            </a:r>
            <a:r>
              <a:rPr lang="en-AU" altLang="zh-CN" sz="1800" dirty="0" smtClean="0">
                <a:solidFill>
                  <a:srgbClr val="FF0000"/>
                </a:solidFill>
                <a:latin typeface="Arial Rounded MT Bold" pitchFamily="34" charset="0"/>
                <a:ea typeface="SimSun" pitchFamily="2" charset="-122"/>
                <a:cs typeface="Times New Roman" pitchFamily="18" charset="0"/>
              </a:rPr>
              <a:t>bilinear</a:t>
            </a:r>
            <a:r>
              <a:rPr lang="en-AU" altLang="zh-CN" sz="1800" dirty="0" smtClean="0">
                <a:latin typeface="Arial Rounded MT Bold" pitchFamily="34" charset="0"/>
                <a:ea typeface="SimSun" pitchFamily="2" charset="-122"/>
                <a:cs typeface="Times New Roman" pitchFamily="18" charset="0"/>
              </a:rPr>
              <a:t>” implies the distribution of displacement within the element is linear along x and y axis. So each element has eight unknown nodal displacements          . </a:t>
            </a:r>
            <a:endParaRPr lang="en-AU" altLang="zh-CN" sz="1800" dirty="0">
              <a:latin typeface="Arial Rounded MT Bold" pitchFamily="34" charset="0"/>
              <a:ea typeface="SimSun" pitchFamily="2" charset="-122"/>
              <a:cs typeface="Times New Roman" pitchFamily="18" charset="0"/>
            </a:endParaRPr>
          </a:p>
        </p:txBody>
      </p:sp>
      <p:sp>
        <p:nvSpPr>
          <p:cNvPr id="11" name="Rectangle 2"/>
          <p:cNvSpPr txBox="1">
            <a:spLocks noChangeArrowheads="1"/>
          </p:cNvSpPr>
          <p:nvPr/>
        </p:nvSpPr>
        <p:spPr>
          <a:xfrm>
            <a:off x="178624" y="237167"/>
            <a:ext cx="8137791" cy="81556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AutoNum type="arabicPeriod"/>
            </a:pPr>
            <a:r>
              <a:rPr lang="en-US" sz="2400" dirty="0" smtClean="0">
                <a:solidFill>
                  <a:srgbClr val="FF0000"/>
                </a:solidFill>
                <a:latin typeface="Arial Rounded MT Bold" pitchFamily="34" charset="0"/>
              </a:rPr>
              <a:t>Rectangular Plane Element </a:t>
            </a:r>
          </a:p>
          <a:p>
            <a:pPr algn="l"/>
            <a:r>
              <a:rPr lang="en-US" sz="2000" dirty="0">
                <a:solidFill>
                  <a:srgbClr val="FF0000"/>
                </a:solidFill>
                <a:latin typeface="Arial Rounded MT Bold" pitchFamily="34" charset="0"/>
              </a:rPr>
              <a:t> </a:t>
            </a:r>
            <a:r>
              <a:rPr lang="en-US" sz="2000" dirty="0" smtClean="0">
                <a:solidFill>
                  <a:srgbClr val="FF0000"/>
                </a:solidFill>
                <a:latin typeface="Arial Rounded MT Bold" pitchFamily="34" charset="0"/>
              </a:rPr>
              <a:t>      (Bilinear Rectangles)</a:t>
            </a:r>
            <a:endParaRPr lang="en-AU" altLang="zh-CN" sz="2000" dirty="0" smtClean="0">
              <a:solidFill>
                <a:srgbClr val="FF0000"/>
              </a:solidFill>
              <a:latin typeface="Arial Rounded MT Bold" pitchFamily="34" charset="0"/>
              <a:ea typeface="SimSun" pitchFamily="2" charset="-122"/>
            </a:endParaRPr>
          </a:p>
        </p:txBody>
      </p:sp>
      <p:grpSp>
        <p:nvGrpSpPr>
          <p:cNvPr id="77" name="组合 76"/>
          <p:cNvGrpSpPr/>
          <p:nvPr/>
        </p:nvGrpSpPr>
        <p:grpSpPr>
          <a:xfrm>
            <a:off x="4414402" y="4119086"/>
            <a:ext cx="4694102" cy="2334250"/>
            <a:chOff x="4077521" y="2838450"/>
            <a:chExt cx="4694102" cy="2334250"/>
          </a:xfrm>
        </p:grpSpPr>
        <p:grpSp>
          <p:nvGrpSpPr>
            <p:cNvPr id="20" name="组合 19"/>
            <p:cNvGrpSpPr/>
            <p:nvPr/>
          </p:nvGrpSpPr>
          <p:grpSpPr>
            <a:xfrm>
              <a:off x="4600575" y="3876694"/>
              <a:ext cx="3571825" cy="1111340"/>
              <a:chOff x="1187624" y="3429000"/>
              <a:chExt cx="5578961" cy="2088232"/>
            </a:xfrm>
          </p:grpSpPr>
          <p:cxnSp>
            <p:nvCxnSpPr>
              <p:cNvPr id="14" name="直接连接符 13"/>
              <p:cNvCxnSpPr/>
              <p:nvPr/>
            </p:nvCxnSpPr>
            <p:spPr>
              <a:xfrm>
                <a:off x="1187624" y="5517232"/>
                <a:ext cx="44644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302089" y="3429000"/>
                <a:ext cx="44644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187624" y="3429000"/>
                <a:ext cx="1114465" cy="20882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652120" y="3429000"/>
                <a:ext cx="1114465" cy="20882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4603577" y="2846740"/>
              <a:ext cx="3568823" cy="2141294"/>
              <a:chOff x="1331640" y="2564904"/>
              <a:chExt cx="5400600" cy="3240360"/>
            </a:xfrm>
          </p:grpSpPr>
          <p:cxnSp>
            <p:nvCxnSpPr>
              <p:cNvPr id="22" name="直接连接符 21"/>
              <p:cNvCxnSpPr/>
              <p:nvPr/>
            </p:nvCxnSpPr>
            <p:spPr>
              <a:xfrm flipV="1">
                <a:off x="2410475" y="2564904"/>
                <a:ext cx="0" cy="1584176"/>
              </a:xfrm>
              <a:prstGeom prst="line">
                <a:avLst/>
              </a:prstGeom>
              <a:ln w="19050">
                <a:solidFill>
                  <a:srgbClr val="7D1799"/>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6732240" y="3068960"/>
                <a:ext cx="0" cy="1080120"/>
              </a:xfrm>
              <a:prstGeom prst="line">
                <a:avLst/>
              </a:prstGeom>
              <a:ln w="19050">
                <a:solidFill>
                  <a:srgbClr val="7D1799"/>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331640" y="5085184"/>
                <a:ext cx="0" cy="720080"/>
              </a:xfrm>
              <a:prstGeom prst="line">
                <a:avLst/>
              </a:prstGeom>
              <a:ln w="19050">
                <a:solidFill>
                  <a:srgbClr val="7D1799"/>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2410475" y="2564904"/>
                <a:ext cx="4321765" cy="504056"/>
              </a:xfrm>
              <a:prstGeom prst="line">
                <a:avLst/>
              </a:prstGeom>
              <a:ln w="19050">
                <a:solidFill>
                  <a:srgbClr val="7D179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331640" y="2564904"/>
                <a:ext cx="1078835" cy="2520280"/>
              </a:xfrm>
              <a:prstGeom prst="line">
                <a:avLst/>
              </a:prstGeom>
              <a:ln w="19050">
                <a:solidFill>
                  <a:srgbClr val="7D1799"/>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5653405" y="4797152"/>
                <a:ext cx="0" cy="1008112"/>
              </a:xfrm>
              <a:prstGeom prst="line">
                <a:avLst/>
              </a:prstGeom>
              <a:ln w="19050">
                <a:solidFill>
                  <a:srgbClr val="7D1799"/>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5653405" y="3068960"/>
                <a:ext cx="1078835" cy="1728192"/>
              </a:xfrm>
              <a:prstGeom prst="line">
                <a:avLst/>
              </a:prstGeom>
              <a:ln w="19050">
                <a:solidFill>
                  <a:srgbClr val="7D1799"/>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331641" y="4797152"/>
                <a:ext cx="4321764" cy="288032"/>
              </a:xfrm>
              <a:prstGeom prst="line">
                <a:avLst/>
              </a:prstGeom>
              <a:ln w="19050">
                <a:solidFill>
                  <a:srgbClr val="7D1799"/>
                </a:solidFill>
              </a:ln>
            </p:spPr>
            <p:style>
              <a:lnRef idx="1">
                <a:schemeClr val="accent1"/>
              </a:lnRef>
              <a:fillRef idx="0">
                <a:schemeClr val="accent1"/>
              </a:fillRef>
              <a:effectRef idx="0">
                <a:schemeClr val="accent1"/>
              </a:effectRef>
              <a:fontRef idx="minor">
                <a:schemeClr val="tx1"/>
              </a:fontRef>
            </p:style>
          </p:cxnSp>
        </p:grpSp>
        <p:sp>
          <p:nvSpPr>
            <p:cNvPr id="70" name="任意多边形 69"/>
            <p:cNvSpPr/>
            <p:nvPr/>
          </p:nvSpPr>
          <p:spPr>
            <a:xfrm>
              <a:off x="4600575" y="2838450"/>
              <a:ext cx="3571875" cy="1676400"/>
            </a:xfrm>
            <a:custGeom>
              <a:avLst/>
              <a:gdLst>
                <a:gd name="connsiteX0" fmla="*/ 704850 w 3571875"/>
                <a:gd name="connsiteY0" fmla="*/ 0 h 1676400"/>
                <a:gd name="connsiteX1" fmla="*/ 3571875 w 3571875"/>
                <a:gd name="connsiteY1" fmla="*/ 333375 h 1676400"/>
                <a:gd name="connsiteX2" fmla="*/ 2847975 w 3571875"/>
                <a:gd name="connsiteY2" fmla="*/ 1485900 h 1676400"/>
                <a:gd name="connsiteX3" fmla="*/ 0 w 3571875"/>
                <a:gd name="connsiteY3" fmla="*/ 1676400 h 1676400"/>
                <a:gd name="connsiteX4" fmla="*/ 704850 w 3571875"/>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5" h="1676400">
                  <a:moveTo>
                    <a:pt x="704850" y="0"/>
                  </a:moveTo>
                  <a:lnTo>
                    <a:pt x="3571875" y="333375"/>
                  </a:lnTo>
                  <a:lnTo>
                    <a:pt x="2847975" y="1485900"/>
                  </a:lnTo>
                  <a:lnTo>
                    <a:pt x="0" y="1676400"/>
                  </a:lnTo>
                  <a:lnTo>
                    <a:pt x="704850" y="0"/>
                  </a:lnTo>
                  <a:close/>
                </a:path>
              </a:pathLst>
            </a:custGeom>
            <a:gradFill flip="none" rotWithShape="1">
              <a:gsLst>
                <a:gs pos="0">
                  <a:srgbClr val="7D1799">
                    <a:shade val="30000"/>
                    <a:satMod val="115000"/>
                  </a:srgbClr>
                </a:gs>
                <a:gs pos="50000">
                  <a:srgbClr val="7D1799">
                    <a:shade val="67500"/>
                    <a:satMod val="115000"/>
                  </a:srgbClr>
                </a:gs>
                <a:gs pos="100000">
                  <a:srgbClr val="7D1799">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7030A0"/>
                  </a:solidFill>
                </a:ln>
                <a:solidFill>
                  <a:srgbClr val="7030A0"/>
                </a:solidFill>
              </a:endParaRPr>
            </a:p>
          </p:txBody>
        </p:sp>
        <p:sp>
          <p:nvSpPr>
            <p:cNvPr id="71" name="TextBox 70"/>
            <p:cNvSpPr txBox="1"/>
            <p:nvPr/>
          </p:nvSpPr>
          <p:spPr>
            <a:xfrm>
              <a:off x="4077521" y="4803368"/>
              <a:ext cx="523054" cy="369332"/>
            </a:xfrm>
            <a:prstGeom prst="rect">
              <a:avLst/>
            </a:prstGeom>
            <a:noFill/>
          </p:spPr>
          <p:txBody>
            <a:bodyPr wrap="square" rtlCol="0">
              <a:spAutoFit/>
            </a:bodyPr>
            <a:lstStyle/>
            <a:p>
              <a:r>
                <a:rPr lang="en-US" altLang="zh-CN" b="1" dirty="0">
                  <a:latin typeface="Times New Roman" pitchFamily="18" charset="0"/>
                  <a:cs typeface="Times New Roman" pitchFamily="18" charset="0"/>
                </a:rPr>
                <a:t>U</a:t>
              </a:r>
              <a:r>
                <a:rPr lang="en-US" altLang="zh-CN" b="1" dirty="0" smtClean="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p:txBody>
        </p:sp>
        <p:sp>
          <p:nvSpPr>
            <p:cNvPr id="72" name="TextBox 71"/>
            <p:cNvSpPr txBox="1"/>
            <p:nvPr/>
          </p:nvSpPr>
          <p:spPr>
            <a:xfrm>
              <a:off x="4524365" y="3387224"/>
              <a:ext cx="523054" cy="369332"/>
            </a:xfrm>
            <a:prstGeom prst="rect">
              <a:avLst/>
            </a:prstGeom>
            <a:noFill/>
          </p:spPr>
          <p:txBody>
            <a:bodyPr wrap="square" rtlCol="0">
              <a:spAutoFit/>
            </a:bodyPr>
            <a:lstStyle/>
            <a:p>
              <a:r>
                <a:rPr lang="en-US" altLang="zh-CN" b="1" dirty="0" smtClean="0">
                  <a:latin typeface="Times New Roman" pitchFamily="18" charset="0"/>
                  <a:cs typeface="Times New Roman" pitchFamily="18" charset="0"/>
                </a:rPr>
                <a:t>U4</a:t>
              </a:r>
              <a:endParaRPr lang="zh-CN" altLang="en-US" b="1" dirty="0">
                <a:latin typeface="Times New Roman" pitchFamily="18" charset="0"/>
                <a:cs typeface="Times New Roman" pitchFamily="18" charset="0"/>
              </a:endParaRPr>
            </a:p>
          </p:txBody>
        </p:sp>
        <p:sp>
          <p:nvSpPr>
            <p:cNvPr id="73" name="TextBox 72"/>
            <p:cNvSpPr txBox="1"/>
            <p:nvPr/>
          </p:nvSpPr>
          <p:spPr>
            <a:xfrm>
              <a:off x="7554115" y="4746175"/>
              <a:ext cx="523054" cy="369332"/>
            </a:xfrm>
            <a:prstGeom prst="rect">
              <a:avLst/>
            </a:prstGeom>
            <a:noFill/>
          </p:spPr>
          <p:txBody>
            <a:bodyPr wrap="square" rtlCol="0">
              <a:spAutoFit/>
            </a:bodyPr>
            <a:lstStyle/>
            <a:p>
              <a:r>
                <a:rPr lang="en-US" altLang="zh-CN" b="1" dirty="0" smtClean="0">
                  <a:latin typeface="Times New Roman" pitchFamily="18" charset="0"/>
                  <a:cs typeface="Times New Roman" pitchFamily="18" charset="0"/>
                </a:rPr>
                <a:t>U2</a:t>
              </a:r>
              <a:endParaRPr lang="zh-CN" altLang="en-US" b="1" dirty="0">
                <a:latin typeface="Times New Roman" pitchFamily="18" charset="0"/>
                <a:cs typeface="Times New Roman" pitchFamily="18" charset="0"/>
              </a:endParaRPr>
            </a:p>
          </p:txBody>
        </p:sp>
        <p:sp>
          <p:nvSpPr>
            <p:cNvPr id="74" name="TextBox 73"/>
            <p:cNvSpPr txBox="1"/>
            <p:nvPr/>
          </p:nvSpPr>
          <p:spPr>
            <a:xfrm>
              <a:off x="8248569" y="3623082"/>
              <a:ext cx="523054" cy="369332"/>
            </a:xfrm>
            <a:prstGeom prst="rect">
              <a:avLst/>
            </a:prstGeom>
            <a:noFill/>
          </p:spPr>
          <p:txBody>
            <a:bodyPr wrap="square" rtlCol="0">
              <a:spAutoFit/>
            </a:bodyPr>
            <a:lstStyle/>
            <a:p>
              <a:r>
                <a:rPr lang="en-US" altLang="zh-CN" b="1" dirty="0" smtClean="0">
                  <a:latin typeface="Times New Roman" pitchFamily="18" charset="0"/>
                  <a:cs typeface="Times New Roman" pitchFamily="18" charset="0"/>
                </a:rPr>
                <a:t>U3</a:t>
              </a:r>
              <a:endParaRPr lang="zh-CN" altLang="en-US" b="1" dirty="0">
                <a:latin typeface="Times New Roman" pitchFamily="18" charset="0"/>
                <a:cs typeface="Times New Roman" pitchFamily="18" charset="0"/>
              </a:endParaRPr>
            </a:p>
          </p:txBody>
        </p:sp>
        <p:sp>
          <p:nvSpPr>
            <p:cNvPr id="75" name="TextBox 74"/>
            <p:cNvSpPr txBox="1"/>
            <p:nvPr/>
          </p:nvSpPr>
          <p:spPr>
            <a:xfrm>
              <a:off x="5179354" y="3393955"/>
              <a:ext cx="2673576" cy="646331"/>
            </a:xfrm>
            <a:prstGeom prst="rect">
              <a:avLst/>
            </a:prstGeom>
            <a:noFill/>
          </p:spPr>
          <p:txBody>
            <a:bodyPr wrap="square" rtlCol="0">
              <a:spAutoFit/>
            </a:bodyPr>
            <a:lstStyle/>
            <a:p>
              <a:r>
                <a:rPr lang="en-US" altLang="zh-CN" dirty="0" smtClean="0">
                  <a:solidFill>
                    <a:schemeClr val="bg1"/>
                  </a:solidFill>
                  <a:latin typeface="Arial" pitchFamily="34" charset="0"/>
                  <a:cs typeface="Arial" pitchFamily="34" charset="0"/>
                </a:rPr>
                <a:t>Bilinear Displacement distribution</a:t>
              </a:r>
              <a:endParaRPr lang="zh-CN" altLang="en-US" dirty="0">
                <a:solidFill>
                  <a:schemeClr val="bg1"/>
                </a:solidFill>
                <a:latin typeface="Arial" pitchFamily="34" charset="0"/>
                <a:cs typeface="Arial" pitchFamily="34" charset="0"/>
              </a:endParaRPr>
            </a:p>
          </p:txBody>
        </p:sp>
      </p:grpSp>
      <p:grpSp>
        <p:nvGrpSpPr>
          <p:cNvPr id="102" name="组合 101"/>
          <p:cNvGrpSpPr/>
          <p:nvPr/>
        </p:nvGrpSpPr>
        <p:grpSpPr>
          <a:xfrm>
            <a:off x="115635" y="3687342"/>
            <a:ext cx="4298767" cy="2765993"/>
            <a:chOff x="98646" y="2948898"/>
            <a:chExt cx="3911786" cy="2542810"/>
          </a:xfrm>
        </p:grpSpPr>
        <p:grpSp>
          <p:nvGrpSpPr>
            <p:cNvPr id="68" name="组合 67"/>
            <p:cNvGrpSpPr/>
            <p:nvPr/>
          </p:nvGrpSpPr>
          <p:grpSpPr>
            <a:xfrm>
              <a:off x="543263" y="3151884"/>
              <a:ext cx="2859996" cy="2146949"/>
              <a:chOff x="328833" y="2822440"/>
              <a:chExt cx="2859996" cy="2146949"/>
            </a:xfrm>
          </p:grpSpPr>
          <p:sp>
            <p:nvSpPr>
              <p:cNvPr id="64" name="矩形 63"/>
              <p:cNvSpPr/>
              <p:nvPr/>
            </p:nvSpPr>
            <p:spPr>
              <a:xfrm>
                <a:off x="426684" y="3121149"/>
                <a:ext cx="2664296" cy="15075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427454" y="4629858"/>
                <a:ext cx="299228" cy="339531"/>
              </a:xfrm>
              <a:prstGeom prst="rect">
                <a:avLst/>
              </a:prstGeom>
              <a:solidFill>
                <a:schemeClr val="bg1">
                  <a:lumMod val="75000"/>
                  <a:alpha val="86000"/>
                </a:schemeClr>
              </a:solidFill>
            </p:spPr>
            <p:txBody>
              <a:bodyPr wrap="square" rtlCol="0">
                <a:spAutoFit/>
              </a:bodyPr>
              <a:lstStyle/>
              <a:p>
                <a:r>
                  <a:rPr lang="en-US" altLang="zh-CN" b="1" dirty="0" smtClean="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p:txBody>
          </p:sp>
          <p:sp>
            <p:nvSpPr>
              <p:cNvPr id="57" name="TextBox 56"/>
              <p:cNvSpPr txBox="1"/>
              <p:nvPr/>
            </p:nvSpPr>
            <p:spPr>
              <a:xfrm>
                <a:off x="439294" y="2822440"/>
                <a:ext cx="287388" cy="311237"/>
              </a:xfrm>
              <a:prstGeom prst="rect">
                <a:avLst/>
              </a:prstGeom>
              <a:solidFill>
                <a:schemeClr val="bg1">
                  <a:lumMod val="75000"/>
                  <a:alpha val="86000"/>
                </a:schemeClr>
              </a:solidFill>
            </p:spPr>
            <p:txBody>
              <a:bodyPr wrap="square" rtlCol="0">
                <a:spAutoFit/>
              </a:bodyPr>
              <a:lstStyle>
                <a:defPPr>
                  <a:defRPr lang="en-US"/>
                </a:defPPr>
                <a:lvl1pPr>
                  <a:defRPr b="1">
                    <a:latin typeface="Times New Roman" pitchFamily="18" charset="0"/>
                    <a:cs typeface="Times New Roman" pitchFamily="18" charset="0"/>
                  </a:defRPr>
                </a:lvl1pPr>
              </a:lstStyle>
              <a:p>
                <a:r>
                  <a:rPr lang="en-US" altLang="zh-CN" sz="1600" dirty="0" smtClean="0"/>
                  <a:t>4</a:t>
                </a:r>
                <a:endParaRPr lang="zh-CN" altLang="en-US" sz="1600" dirty="0"/>
              </a:p>
            </p:txBody>
          </p:sp>
          <p:sp>
            <p:nvSpPr>
              <p:cNvPr id="58" name="TextBox 55"/>
              <p:cNvSpPr txBox="1"/>
              <p:nvPr/>
            </p:nvSpPr>
            <p:spPr>
              <a:xfrm>
                <a:off x="2791496" y="2822440"/>
                <a:ext cx="288886" cy="311237"/>
              </a:xfrm>
              <a:prstGeom prst="rect">
                <a:avLst/>
              </a:prstGeom>
              <a:solidFill>
                <a:schemeClr val="bg1">
                  <a:lumMod val="75000"/>
                  <a:alpha val="86000"/>
                </a:schemeClr>
              </a:solidFill>
            </p:spPr>
            <p:txBody>
              <a:bodyPr wrap="square" rtlCol="0">
                <a:spAutoFit/>
              </a:bodyPr>
              <a:lstStyle>
                <a:defPPr>
                  <a:defRPr lang="en-US"/>
                </a:defPPr>
                <a:lvl1pPr>
                  <a:defRPr b="1">
                    <a:latin typeface="Times New Roman" pitchFamily="18" charset="0"/>
                    <a:cs typeface="Times New Roman" pitchFamily="18" charset="0"/>
                  </a:defRPr>
                </a:lvl1pPr>
              </a:lstStyle>
              <a:p>
                <a:r>
                  <a:rPr lang="en-US" altLang="zh-CN" sz="1600" dirty="0" smtClean="0"/>
                  <a:t>3</a:t>
                </a:r>
                <a:endParaRPr lang="zh-CN" altLang="en-US" sz="1600" dirty="0"/>
              </a:p>
            </p:txBody>
          </p:sp>
          <p:sp>
            <p:nvSpPr>
              <p:cNvPr id="59" name="TextBox 55"/>
              <p:cNvSpPr txBox="1"/>
              <p:nvPr/>
            </p:nvSpPr>
            <p:spPr>
              <a:xfrm>
                <a:off x="2791495" y="4629858"/>
                <a:ext cx="283521" cy="339531"/>
              </a:xfrm>
              <a:prstGeom prst="rect">
                <a:avLst/>
              </a:prstGeom>
              <a:solidFill>
                <a:schemeClr val="bg1">
                  <a:lumMod val="75000"/>
                  <a:alpha val="86000"/>
                </a:schemeClr>
              </a:solidFill>
            </p:spPr>
            <p:txBody>
              <a:bodyPr wrap="square" rtlCol="0">
                <a:spAutoFit/>
              </a:bodyPr>
              <a:lstStyle>
                <a:defPPr>
                  <a:defRPr lang="en-US"/>
                </a:defPPr>
                <a:lvl1pPr>
                  <a:defRPr b="1">
                    <a:latin typeface="Times New Roman" pitchFamily="18" charset="0"/>
                    <a:cs typeface="Times New Roman" pitchFamily="18" charset="0"/>
                  </a:defRPr>
                </a:lvl1pPr>
              </a:lstStyle>
              <a:p>
                <a:r>
                  <a:rPr lang="en-US" altLang="zh-CN" dirty="0" smtClean="0"/>
                  <a:t>2</a:t>
                </a:r>
                <a:endParaRPr lang="zh-CN" altLang="en-US" dirty="0"/>
              </a:p>
            </p:txBody>
          </p:sp>
          <p:sp>
            <p:nvSpPr>
              <p:cNvPr id="60" name="椭圆 59"/>
              <p:cNvSpPr/>
              <p:nvPr/>
            </p:nvSpPr>
            <p:spPr>
              <a:xfrm>
                <a:off x="328834" y="4529445"/>
                <a:ext cx="195699" cy="195699"/>
              </a:xfrm>
              <a:prstGeom prst="ellipse">
                <a:avLst/>
              </a:prstGeom>
              <a:solidFill>
                <a:srgbClr val="1A0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28833" y="3023299"/>
                <a:ext cx="195699" cy="195699"/>
              </a:xfrm>
              <a:prstGeom prst="ellipse">
                <a:avLst/>
              </a:prstGeom>
              <a:solidFill>
                <a:srgbClr val="1A0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993130" y="3043118"/>
                <a:ext cx="195699" cy="195699"/>
              </a:xfrm>
              <a:prstGeom prst="ellipse">
                <a:avLst/>
              </a:prstGeom>
              <a:solidFill>
                <a:srgbClr val="1A04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椭圆 66"/>
              <p:cNvSpPr/>
              <p:nvPr/>
            </p:nvSpPr>
            <p:spPr>
              <a:xfrm>
                <a:off x="2988484" y="4525066"/>
                <a:ext cx="195699" cy="195699"/>
              </a:xfrm>
              <a:prstGeom prst="ellipse">
                <a:avLst/>
              </a:prstGeom>
              <a:solidFill>
                <a:srgbClr val="1A04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81" name="直接箭头连接符 80"/>
            <p:cNvCxnSpPr>
              <a:endCxn id="65" idx="2"/>
            </p:cNvCxnSpPr>
            <p:nvPr/>
          </p:nvCxnSpPr>
          <p:spPr>
            <a:xfrm>
              <a:off x="98646" y="3450592"/>
              <a:ext cx="444617"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655694" y="2976192"/>
              <a:ext cx="775" cy="384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V="1">
              <a:off x="3292130" y="2968717"/>
              <a:ext cx="5365" cy="40384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3403259" y="3450592"/>
              <a:ext cx="554007"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flipV="1">
              <a:off x="634525" y="5020448"/>
              <a:ext cx="5365" cy="40384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98647" y="4958115"/>
              <a:ext cx="444617" cy="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3398613" y="4952358"/>
              <a:ext cx="61181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3289448" y="5038550"/>
              <a:ext cx="2683" cy="40057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94" name="对象 93"/>
            <p:cNvGraphicFramePr>
              <a:graphicFrameLocks noChangeAspect="1"/>
            </p:cNvGraphicFramePr>
            <p:nvPr>
              <p:extLst>
                <p:ext uri="{D42A27DB-BD31-4B8C-83A1-F6EECF244321}">
                  <p14:modId xmlns:p14="http://schemas.microsoft.com/office/powerpoint/2010/main" val="228359824"/>
                </p:ext>
              </p:extLst>
            </p:nvPr>
          </p:nvGraphicFramePr>
          <p:xfrm>
            <a:off x="196496" y="4664129"/>
            <a:ext cx="238125" cy="320675"/>
          </p:xfrm>
          <a:graphic>
            <a:graphicData uri="http://schemas.openxmlformats.org/presentationml/2006/ole">
              <mc:AlternateContent xmlns:mc="http://schemas.openxmlformats.org/markup-compatibility/2006">
                <mc:Choice xmlns:v="urn:schemas-microsoft-com:vml" Requires="v">
                  <p:oleObj spid="_x0000_s216522" name="Equation" r:id="rId3" imgW="139680" imgH="190440" progId="Equation.DSMT4">
                    <p:embed/>
                  </p:oleObj>
                </mc:Choice>
                <mc:Fallback>
                  <p:oleObj name="Equation" r:id="rId3" imgW="139680" imgH="190440" progId="Equation.DSMT4">
                    <p:embed/>
                    <p:pic>
                      <p:nvPicPr>
                        <p:cNvPr id="0" name=""/>
                        <p:cNvPicPr>
                          <a:picLocks noChangeAspect="1" noChangeArrowheads="1"/>
                        </p:cNvPicPr>
                        <p:nvPr/>
                      </p:nvPicPr>
                      <p:blipFill>
                        <a:blip r:embed="rId4"/>
                        <a:srcRect/>
                        <a:stretch>
                          <a:fillRect/>
                        </a:stretch>
                      </p:blipFill>
                      <p:spPr bwMode="auto">
                        <a:xfrm>
                          <a:off x="196496" y="4664129"/>
                          <a:ext cx="2381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 name="对象 94"/>
            <p:cNvGraphicFramePr>
              <a:graphicFrameLocks noChangeAspect="1"/>
            </p:cNvGraphicFramePr>
            <p:nvPr>
              <p:extLst>
                <p:ext uri="{D42A27DB-BD31-4B8C-83A1-F6EECF244321}">
                  <p14:modId xmlns:p14="http://schemas.microsoft.com/office/powerpoint/2010/main" val="925163447"/>
                </p:ext>
              </p:extLst>
            </p:nvPr>
          </p:nvGraphicFramePr>
          <p:xfrm>
            <a:off x="228467" y="3407923"/>
            <a:ext cx="258762" cy="320675"/>
          </p:xfrm>
          <a:graphic>
            <a:graphicData uri="http://schemas.openxmlformats.org/presentationml/2006/ole">
              <mc:AlternateContent xmlns:mc="http://schemas.openxmlformats.org/markup-compatibility/2006">
                <mc:Choice xmlns:v="urn:schemas-microsoft-com:vml" Requires="v">
                  <p:oleObj spid="_x0000_s216523" name="Equation" r:id="rId5" imgW="152280" imgH="190440" progId="Equation.DSMT4">
                    <p:embed/>
                  </p:oleObj>
                </mc:Choice>
                <mc:Fallback>
                  <p:oleObj name="Equation" r:id="rId5" imgW="152280" imgH="190440" progId="Equation.DSMT4">
                    <p:embed/>
                    <p:pic>
                      <p:nvPicPr>
                        <p:cNvPr id="0" name=""/>
                        <p:cNvPicPr>
                          <a:picLocks noChangeAspect="1" noChangeArrowheads="1"/>
                        </p:cNvPicPr>
                        <p:nvPr/>
                      </p:nvPicPr>
                      <p:blipFill>
                        <a:blip r:embed="rId6"/>
                        <a:srcRect/>
                        <a:stretch>
                          <a:fillRect/>
                        </a:stretch>
                      </p:blipFill>
                      <p:spPr bwMode="auto">
                        <a:xfrm>
                          <a:off x="228467" y="3407923"/>
                          <a:ext cx="2587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 name="对象 95"/>
            <p:cNvGraphicFramePr>
              <a:graphicFrameLocks noChangeAspect="1"/>
            </p:cNvGraphicFramePr>
            <p:nvPr>
              <p:extLst>
                <p:ext uri="{D42A27DB-BD31-4B8C-83A1-F6EECF244321}">
                  <p14:modId xmlns:p14="http://schemas.microsoft.com/office/powerpoint/2010/main" val="2776669377"/>
                </p:ext>
              </p:extLst>
            </p:nvPr>
          </p:nvGraphicFramePr>
          <p:xfrm>
            <a:off x="3506505" y="3140324"/>
            <a:ext cx="238125" cy="320675"/>
          </p:xfrm>
          <a:graphic>
            <a:graphicData uri="http://schemas.openxmlformats.org/presentationml/2006/ole">
              <mc:AlternateContent xmlns:mc="http://schemas.openxmlformats.org/markup-compatibility/2006">
                <mc:Choice xmlns:v="urn:schemas-microsoft-com:vml" Requires="v">
                  <p:oleObj spid="_x0000_s216524" name="Equation" r:id="rId7" imgW="139680" imgH="190440" progId="Equation.DSMT4">
                    <p:embed/>
                  </p:oleObj>
                </mc:Choice>
                <mc:Fallback>
                  <p:oleObj name="Equation" r:id="rId7" imgW="139680" imgH="190440" progId="Equation.DSMT4">
                    <p:embed/>
                    <p:pic>
                      <p:nvPicPr>
                        <p:cNvPr id="0" name=""/>
                        <p:cNvPicPr>
                          <a:picLocks noChangeAspect="1" noChangeArrowheads="1"/>
                        </p:cNvPicPr>
                        <p:nvPr/>
                      </p:nvPicPr>
                      <p:blipFill>
                        <a:blip r:embed="rId8"/>
                        <a:srcRect/>
                        <a:stretch>
                          <a:fillRect/>
                        </a:stretch>
                      </p:blipFill>
                      <p:spPr bwMode="auto">
                        <a:xfrm>
                          <a:off x="3506505" y="3140324"/>
                          <a:ext cx="2381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 name="对象 96"/>
            <p:cNvGraphicFramePr>
              <a:graphicFrameLocks noChangeAspect="1"/>
            </p:cNvGraphicFramePr>
            <p:nvPr>
              <p:extLst>
                <p:ext uri="{D42A27DB-BD31-4B8C-83A1-F6EECF244321}">
                  <p14:modId xmlns:p14="http://schemas.microsoft.com/office/powerpoint/2010/main" val="3621670090"/>
                </p:ext>
              </p:extLst>
            </p:nvPr>
          </p:nvGraphicFramePr>
          <p:xfrm>
            <a:off x="3612677" y="4935505"/>
            <a:ext cx="258763" cy="320675"/>
          </p:xfrm>
          <a:graphic>
            <a:graphicData uri="http://schemas.openxmlformats.org/presentationml/2006/ole">
              <mc:AlternateContent xmlns:mc="http://schemas.openxmlformats.org/markup-compatibility/2006">
                <mc:Choice xmlns:v="urn:schemas-microsoft-com:vml" Requires="v">
                  <p:oleObj spid="_x0000_s216525" name="Equation" r:id="rId9" imgW="152280" imgH="190440" progId="Equation.DSMT4">
                    <p:embed/>
                  </p:oleObj>
                </mc:Choice>
                <mc:Fallback>
                  <p:oleObj name="Equation" r:id="rId9" imgW="152280" imgH="190440" progId="Equation.DSMT4">
                    <p:embed/>
                    <p:pic>
                      <p:nvPicPr>
                        <p:cNvPr id="0" name=""/>
                        <p:cNvPicPr>
                          <a:picLocks noChangeAspect="1" noChangeArrowheads="1"/>
                        </p:cNvPicPr>
                        <p:nvPr/>
                      </p:nvPicPr>
                      <p:blipFill>
                        <a:blip r:embed="rId10"/>
                        <a:srcRect/>
                        <a:stretch>
                          <a:fillRect/>
                        </a:stretch>
                      </p:blipFill>
                      <p:spPr bwMode="auto">
                        <a:xfrm>
                          <a:off x="3612677" y="4935505"/>
                          <a:ext cx="258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 name="对象 97"/>
            <p:cNvGraphicFramePr>
              <a:graphicFrameLocks noChangeAspect="1"/>
            </p:cNvGraphicFramePr>
            <p:nvPr>
              <p:extLst>
                <p:ext uri="{D42A27DB-BD31-4B8C-83A1-F6EECF244321}">
                  <p14:modId xmlns:p14="http://schemas.microsoft.com/office/powerpoint/2010/main" val="3632932161"/>
                </p:ext>
              </p:extLst>
            </p:nvPr>
          </p:nvGraphicFramePr>
          <p:xfrm>
            <a:off x="395536" y="5082779"/>
            <a:ext cx="217488" cy="320675"/>
          </p:xfrm>
          <a:graphic>
            <a:graphicData uri="http://schemas.openxmlformats.org/presentationml/2006/ole">
              <mc:AlternateContent xmlns:mc="http://schemas.openxmlformats.org/markup-compatibility/2006">
                <mc:Choice xmlns:v="urn:schemas-microsoft-com:vml" Requires="v">
                  <p:oleObj spid="_x0000_s216526" name="Equation" r:id="rId11" imgW="126720" imgH="190440" progId="Equation.DSMT4">
                    <p:embed/>
                  </p:oleObj>
                </mc:Choice>
                <mc:Fallback>
                  <p:oleObj name="Equation" r:id="rId11" imgW="126720" imgH="190440" progId="Equation.DSMT4">
                    <p:embed/>
                    <p:pic>
                      <p:nvPicPr>
                        <p:cNvPr id="0" name=""/>
                        <p:cNvPicPr>
                          <a:picLocks noChangeAspect="1" noChangeArrowheads="1"/>
                        </p:cNvPicPr>
                        <p:nvPr/>
                      </p:nvPicPr>
                      <p:blipFill>
                        <a:blip r:embed="rId12"/>
                        <a:srcRect/>
                        <a:stretch>
                          <a:fillRect/>
                        </a:stretch>
                      </p:blipFill>
                      <p:spPr bwMode="auto">
                        <a:xfrm>
                          <a:off x="395536" y="5082779"/>
                          <a:ext cx="2174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 name="对象 98"/>
            <p:cNvGraphicFramePr>
              <a:graphicFrameLocks noChangeAspect="1"/>
            </p:cNvGraphicFramePr>
            <p:nvPr>
              <p:extLst>
                <p:ext uri="{D42A27DB-BD31-4B8C-83A1-F6EECF244321}">
                  <p14:modId xmlns:p14="http://schemas.microsoft.com/office/powerpoint/2010/main" val="498823025"/>
                </p:ext>
              </p:extLst>
            </p:nvPr>
          </p:nvGraphicFramePr>
          <p:xfrm>
            <a:off x="3315540" y="5171033"/>
            <a:ext cx="239713" cy="320675"/>
          </p:xfrm>
          <a:graphic>
            <a:graphicData uri="http://schemas.openxmlformats.org/presentationml/2006/ole">
              <mc:AlternateContent xmlns:mc="http://schemas.openxmlformats.org/markup-compatibility/2006">
                <mc:Choice xmlns:v="urn:schemas-microsoft-com:vml" Requires="v">
                  <p:oleObj spid="_x0000_s216527" name="Equation" r:id="rId13" imgW="139680" imgH="190440" progId="Equation.DSMT4">
                    <p:embed/>
                  </p:oleObj>
                </mc:Choice>
                <mc:Fallback>
                  <p:oleObj name="Equation" r:id="rId13" imgW="139680" imgH="190440" progId="Equation.DSMT4">
                    <p:embed/>
                    <p:pic>
                      <p:nvPicPr>
                        <p:cNvPr id="0" name=""/>
                        <p:cNvPicPr>
                          <a:picLocks noChangeAspect="1" noChangeArrowheads="1"/>
                        </p:cNvPicPr>
                        <p:nvPr/>
                      </p:nvPicPr>
                      <p:blipFill>
                        <a:blip r:embed="rId14"/>
                        <a:srcRect/>
                        <a:stretch>
                          <a:fillRect/>
                        </a:stretch>
                      </p:blipFill>
                      <p:spPr bwMode="auto">
                        <a:xfrm>
                          <a:off x="3315540" y="5171033"/>
                          <a:ext cx="2397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 name="对象 99"/>
            <p:cNvGraphicFramePr>
              <a:graphicFrameLocks noChangeAspect="1"/>
            </p:cNvGraphicFramePr>
            <p:nvPr>
              <p:extLst>
                <p:ext uri="{D42A27DB-BD31-4B8C-83A1-F6EECF244321}">
                  <p14:modId xmlns:p14="http://schemas.microsoft.com/office/powerpoint/2010/main" val="477605429"/>
                </p:ext>
              </p:extLst>
            </p:nvPr>
          </p:nvGraphicFramePr>
          <p:xfrm>
            <a:off x="3305410" y="2948898"/>
            <a:ext cx="239713" cy="320675"/>
          </p:xfrm>
          <a:graphic>
            <a:graphicData uri="http://schemas.openxmlformats.org/presentationml/2006/ole">
              <mc:AlternateContent xmlns:mc="http://schemas.openxmlformats.org/markup-compatibility/2006">
                <mc:Choice xmlns:v="urn:schemas-microsoft-com:vml" Requires="v">
                  <p:oleObj spid="_x0000_s216528" name="Equation" r:id="rId15" imgW="139680" imgH="190440" progId="Equation.DSMT4">
                    <p:embed/>
                  </p:oleObj>
                </mc:Choice>
                <mc:Fallback>
                  <p:oleObj name="Equation" r:id="rId15" imgW="139680" imgH="190440" progId="Equation.DSMT4">
                    <p:embed/>
                    <p:pic>
                      <p:nvPicPr>
                        <p:cNvPr id="0" name=""/>
                        <p:cNvPicPr>
                          <a:picLocks noChangeAspect="1" noChangeArrowheads="1"/>
                        </p:cNvPicPr>
                        <p:nvPr/>
                      </p:nvPicPr>
                      <p:blipFill>
                        <a:blip r:embed="rId16"/>
                        <a:srcRect/>
                        <a:stretch>
                          <a:fillRect/>
                        </a:stretch>
                      </p:blipFill>
                      <p:spPr bwMode="auto">
                        <a:xfrm>
                          <a:off x="3305410" y="2948898"/>
                          <a:ext cx="2397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 name="对象 100"/>
            <p:cNvGraphicFramePr>
              <a:graphicFrameLocks noChangeAspect="1"/>
            </p:cNvGraphicFramePr>
            <p:nvPr>
              <p:extLst>
                <p:ext uri="{D42A27DB-BD31-4B8C-83A1-F6EECF244321}">
                  <p14:modId xmlns:p14="http://schemas.microsoft.com/office/powerpoint/2010/main" val="2181142754"/>
                </p:ext>
              </p:extLst>
            </p:nvPr>
          </p:nvGraphicFramePr>
          <p:xfrm>
            <a:off x="394812" y="2960151"/>
            <a:ext cx="239713" cy="320675"/>
          </p:xfrm>
          <a:graphic>
            <a:graphicData uri="http://schemas.openxmlformats.org/presentationml/2006/ole">
              <mc:AlternateContent xmlns:mc="http://schemas.openxmlformats.org/markup-compatibility/2006">
                <mc:Choice xmlns:v="urn:schemas-microsoft-com:vml" Requires="v">
                  <p:oleObj spid="_x0000_s216529" name="Equation" r:id="rId17" imgW="139680" imgH="190440" progId="Equation.DSMT4">
                    <p:embed/>
                  </p:oleObj>
                </mc:Choice>
                <mc:Fallback>
                  <p:oleObj name="Equation" r:id="rId17" imgW="139680" imgH="190440" progId="Equation.DSMT4">
                    <p:embed/>
                    <p:pic>
                      <p:nvPicPr>
                        <p:cNvPr id="0" name=""/>
                        <p:cNvPicPr>
                          <a:picLocks noChangeAspect="1" noChangeArrowheads="1"/>
                        </p:cNvPicPr>
                        <p:nvPr/>
                      </p:nvPicPr>
                      <p:blipFill>
                        <a:blip r:embed="rId18"/>
                        <a:srcRect/>
                        <a:stretch>
                          <a:fillRect/>
                        </a:stretch>
                      </p:blipFill>
                      <p:spPr bwMode="auto">
                        <a:xfrm>
                          <a:off x="394812" y="2960151"/>
                          <a:ext cx="2397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85" name="直接箭头连接符 16"/>
          <p:cNvCxnSpPr/>
          <p:nvPr/>
        </p:nvCxnSpPr>
        <p:spPr>
          <a:xfrm>
            <a:off x="2175701" y="5074141"/>
            <a:ext cx="225785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18"/>
          <p:cNvCxnSpPr/>
          <p:nvPr/>
        </p:nvCxnSpPr>
        <p:spPr>
          <a:xfrm flipV="1">
            <a:off x="2160732" y="3604878"/>
            <a:ext cx="0" cy="146926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2" name="Object 31"/>
          <p:cNvGraphicFramePr>
            <a:graphicFrameLocks noChangeAspect="1"/>
          </p:cNvGraphicFramePr>
          <p:nvPr>
            <p:extLst>
              <p:ext uri="{D42A27DB-BD31-4B8C-83A1-F6EECF244321}">
                <p14:modId xmlns:p14="http://schemas.microsoft.com/office/powerpoint/2010/main" val="699936980"/>
              </p:ext>
            </p:extLst>
          </p:nvPr>
        </p:nvGraphicFramePr>
        <p:xfrm>
          <a:off x="4530522" y="4904485"/>
          <a:ext cx="290813" cy="319894"/>
        </p:xfrm>
        <a:graphic>
          <a:graphicData uri="http://schemas.openxmlformats.org/presentationml/2006/ole">
            <mc:AlternateContent xmlns:mc="http://schemas.openxmlformats.org/markup-compatibility/2006">
              <mc:Choice xmlns:v="urn:schemas-microsoft-com:vml" Requires="v">
                <p:oleObj spid="_x0000_s216530" name="Equation" r:id="rId19" imgW="126720" imgH="139680" progId="Equation.DSMT4">
                  <p:embed/>
                </p:oleObj>
              </mc:Choice>
              <mc:Fallback>
                <p:oleObj name="Equation" r:id="rId19" imgW="126720" imgH="139680" progId="Equation.DSMT4">
                  <p:embed/>
                  <p:pic>
                    <p:nvPicPr>
                      <p:cNvPr id="0" name=""/>
                      <p:cNvPicPr/>
                      <p:nvPr/>
                    </p:nvPicPr>
                    <p:blipFill>
                      <a:blip r:embed="rId20"/>
                      <a:stretch>
                        <a:fillRect/>
                      </a:stretch>
                    </p:blipFill>
                    <p:spPr>
                      <a:xfrm>
                        <a:off x="4530522" y="4904485"/>
                        <a:ext cx="290813" cy="319894"/>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64620499"/>
              </p:ext>
            </p:extLst>
          </p:nvPr>
        </p:nvGraphicFramePr>
        <p:xfrm>
          <a:off x="2047030" y="3212976"/>
          <a:ext cx="257342" cy="305189"/>
        </p:xfrm>
        <a:graphic>
          <a:graphicData uri="http://schemas.openxmlformats.org/presentationml/2006/ole">
            <mc:AlternateContent xmlns:mc="http://schemas.openxmlformats.org/markup-compatibility/2006">
              <mc:Choice xmlns:v="urn:schemas-microsoft-com:vml" Requires="v">
                <p:oleObj spid="_x0000_s216531" name="Equation" r:id="rId21" imgW="139680" imgH="164880" progId="Equation.DSMT4">
                  <p:embed/>
                </p:oleObj>
              </mc:Choice>
              <mc:Fallback>
                <p:oleObj name="Equation" r:id="rId21" imgW="139680" imgH="164880" progId="Equation.DSMT4">
                  <p:embed/>
                  <p:pic>
                    <p:nvPicPr>
                      <p:cNvPr id="0" name="Object 31"/>
                      <p:cNvPicPr>
                        <a:picLocks noChangeAspect="1" noChangeArrowheads="1"/>
                      </p:cNvPicPr>
                      <p:nvPr/>
                    </p:nvPicPr>
                    <p:blipFill>
                      <a:blip r:embed="rId22"/>
                      <a:srcRect/>
                      <a:stretch>
                        <a:fillRect/>
                      </a:stretch>
                    </p:blipFill>
                    <p:spPr bwMode="auto">
                      <a:xfrm>
                        <a:off x="2047030" y="3212976"/>
                        <a:ext cx="257342" cy="305189"/>
                      </a:xfrm>
                      <a:prstGeom prst="rect">
                        <a:avLst/>
                      </a:prstGeom>
                      <a:noFill/>
                      <a:ln>
                        <a:noFill/>
                      </a:ln>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3253121602"/>
              </p:ext>
            </p:extLst>
          </p:nvPr>
        </p:nvGraphicFramePr>
        <p:xfrm>
          <a:off x="7654925" y="687388"/>
          <a:ext cx="1322388" cy="3405187"/>
        </p:xfrm>
        <a:graphic>
          <a:graphicData uri="http://schemas.openxmlformats.org/presentationml/2006/ole">
            <mc:AlternateContent xmlns:mc="http://schemas.openxmlformats.org/markup-compatibility/2006">
              <mc:Choice xmlns:v="urn:schemas-microsoft-com:vml" Requires="v">
                <p:oleObj spid="_x0000_s216532" name="Equation" r:id="rId23" imgW="596880" imgH="1536480" progId="Equation.DSMT4">
                  <p:embed/>
                </p:oleObj>
              </mc:Choice>
              <mc:Fallback>
                <p:oleObj name="Equation" r:id="rId23" imgW="596880" imgH="1536480" progId="Equation.DSMT4">
                  <p:embed/>
                  <p:pic>
                    <p:nvPicPr>
                      <p:cNvPr id="0" name="Object 2"/>
                      <p:cNvPicPr>
                        <a:picLocks noChangeAspect="1" noChangeArrowheads="1"/>
                      </p:cNvPicPr>
                      <p:nvPr/>
                    </p:nvPicPr>
                    <p:blipFill>
                      <a:blip r:embed="rId24"/>
                      <a:srcRect/>
                      <a:stretch>
                        <a:fillRect/>
                      </a:stretch>
                    </p:blipFill>
                    <p:spPr bwMode="auto">
                      <a:xfrm>
                        <a:off x="7654925" y="687388"/>
                        <a:ext cx="1322388" cy="3405187"/>
                      </a:xfrm>
                      <a:prstGeom prst="rect">
                        <a:avLst/>
                      </a:prstGeom>
                      <a:noFill/>
                      <a:ln>
                        <a:noFill/>
                      </a:ln>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359997006"/>
              </p:ext>
            </p:extLst>
          </p:nvPr>
        </p:nvGraphicFramePr>
        <p:xfrm>
          <a:off x="6323105" y="2492896"/>
          <a:ext cx="432967" cy="432967"/>
        </p:xfrm>
        <a:graphic>
          <a:graphicData uri="http://schemas.openxmlformats.org/presentationml/2006/ole">
            <mc:AlternateContent xmlns:mc="http://schemas.openxmlformats.org/markup-compatibility/2006">
              <mc:Choice xmlns:v="urn:schemas-microsoft-com:vml" Requires="v">
                <p:oleObj spid="_x0000_s216533" name="Equation" r:id="rId25" imgW="215640" imgH="215640" progId="Equation.DSMT4">
                  <p:embed/>
                </p:oleObj>
              </mc:Choice>
              <mc:Fallback>
                <p:oleObj name="Equation" r:id="rId25" imgW="215640" imgH="215640" progId="Equation.DSMT4">
                  <p:embed/>
                  <p:pic>
                    <p:nvPicPr>
                      <p:cNvPr id="0" name=""/>
                      <p:cNvPicPr/>
                      <p:nvPr/>
                    </p:nvPicPr>
                    <p:blipFill>
                      <a:blip r:embed="rId26"/>
                      <a:stretch>
                        <a:fillRect/>
                      </a:stretch>
                    </p:blipFill>
                    <p:spPr>
                      <a:xfrm>
                        <a:off x="6323105" y="2492896"/>
                        <a:ext cx="432967" cy="432967"/>
                      </a:xfrm>
                      <a:prstGeom prst="rect">
                        <a:avLst/>
                      </a:prstGeom>
                    </p:spPr>
                  </p:pic>
                </p:oleObj>
              </mc:Fallback>
            </mc:AlternateContent>
          </a:graphicData>
        </a:graphic>
      </p:graphicFrame>
      <p:cxnSp>
        <p:nvCxnSpPr>
          <p:cNvPr id="41" name="Straight Arrow Connector 40"/>
          <p:cNvCxnSpPr/>
          <p:nvPr/>
        </p:nvCxnSpPr>
        <p:spPr>
          <a:xfrm>
            <a:off x="4093330" y="4233072"/>
            <a:ext cx="0" cy="841069"/>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H="1">
            <a:off x="4096793" y="5064432"/>
            <a:ext cx="1" cy="802215"/>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764084" y="4448016"/>
            <a:ext cx="324128" cy="369332"/>
          </a:xfrm>
          <a:prstGeom prst="rect">
            <a:avLst/>
          </a:prstGeom>
        </p:spPr>
        <p:txBody>
          <a:bodyPr wrap="none">
            <a:spAutoFit/>
          </a:bodyPr>
          <a:lstStyle/>
          <a:p>
            <a:r>
              <a:rPr lang="en-AU" altLang="zh-CN" dirty="0" smtClean="0">
                <a:latin typeface="Arial Rounded MT Bold" pitchFamily="34" charset="0"/>
                <a:ea typeface="SimSun" pitchFamily="2" charset="-122"/>
                <a:cs typeface="Times New Roman" pitchFamily="18" charset="0"/>
              </a:rPr>
              <a:t>h</a:t>
            </a:r>
            <a:endParaRPr lang="en-AU" dirty="0"/>
          </a:p>
        </p:txBody>
      </p:sp>
      <p:sp>
        <p:nvSpPr>
          <p:cNvPr id="105" name="Rectangle 104"/>
          <p:cNvSpPr/>
          <p:nvPr/>
        </p:nvSpPr>
        <p:spPr>
          <a:xfrm>
            <a:off x="3754102" y="5248249"/>
            <a:ext cx="324128" cy="369332"/>
          </a:xfrm>
          <a:prstGeom prst="rect">
            <a:avLst/>
          </a:prstGeom>
        </p:spPr>
        <p:txBody>
          <a:bodyPr wrap="none">
            <a:spAutoFit/>
          </a:bodyPr>
          <a:lstStyle/>
          <a:p>
            <a:r>
              <a:rPr lang="en-AU" altLang="zh-CN" dirty="0" smtClean="0">
                <a:latin typeface="Arial Rounded MT Bold" pitchFamily="34" charset="0"/>
                <a:ea typeface="SimSun" pitchFamily="2" charset="-122"/>
                <a:cs typeface="Times New Roman" pitchFamily="18" charset="0"/>
              </a:rPr>
              <a:t>h</a:t>
            </a:r>
            <a:endParaRPr lang="en-AU" dirty="0"/>
          </a:p>
        </p:txBody>
      </p:sp>
      <p:cxnSp>
        <p:nvCxnSpPr>
          <p:cNvPr id="107" name="Straight Arrow Connector 106"/>
          <p:cNvCxnSpPr/>
          <p:nvPr/>
        </p:nvCxnSpPr>
        <p:spPr>
          <a:xfrm>
            <a:off x="725626" y="4650803"/>
            <a:ext cx="1435106" cy="1"/>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2172035" y="4649965"/>
            <a:ext cx="1486481" cy="3641"/>
          </a:xfrm>
          <a:prstGeom prst="straightConnector1">
            <a:avLst/>
          </a:prstGeom>
          <a:ln w="15875">
            <a:headEnd type="arrow"/>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2753211" y="4283632"/>
            <a:ext cx="328936" cy="369332"/>
          </a:xfrm>
          <a:prstGeom prst="rect">
            <a:avLst/>
          </a:prstGeom>
        </p:spPr>
        <p:txBody>
          <a:bodyPr wrap="none">
            <a:spAutoFit/>
          </a:bodyPr>
          <a:lstStyle/>
          <a:p>
            <a:r>
              <a:rPr lang="en-AU" altLang="zh-CN" dirty="0" smtClean="0">
                <a:latin typeface="Arial Rounded MT Bold" pitchFamily="34" charset="0"/>
                <a:ea typeface="SimSun" pitchFamily="2" charset="-122"/>
                <a:cs typeface="Times New Roman" pitchFamily="18" charset="0"/>
              </a:rPr>
              <a:t>b</a:t>
            </a:r>
            <a:endParaRPr lang="en-AU" dirty="0"/>
          </a:p>
        </p:txBody>
      </p:sp>
      <p:sp>
        <p:nvSpPr>
          <p:cNvPr id="115" name="Rectangle 114"/>
          <p:cNvSpPr/>
          <p:nvPr/>
        </p:nvSpPr>
        <p:spPr>
          <a:xfrm>
            <a:off x="1331640" y="4275800"/>
            <a:ext cx="328936" cy="369332"/>
          </a:xfrm>
          <a:prstGeom prst="rect">
            <a:avLst/>
          </a:prstGeom>
        </p:spPr>
        <p:txBody>
          <a:bodyPr wrap="none">
            <a:spAutoFit/>
          </a:bodyPr>
          <a:lstStyle/>
          <a:p>
            <a:r>
              <a:rPr lang="en-AU" altLang="zh-CN" dirty="0" smtClean="0">
                <a:latin typeface="Arial Rounded MT Bold" pitchFamily="34" charset="0"/>
                <a:ea typeface="SimSun" pitchFamily="2" charset="-122"/>
                <a:cs typeface="Times New Roman" pitchFamily="18" charset="0"/>
              </a:rPr>
              <a:t>b</a:t>
            </a:r>
            <a:endParaRPr lang="en-AU" dirty="0"/>
          </a:p>
        </p:txBody>
      </p:sp>
      <p:cxnSp>
        <p:nvCxnSpPr>
          <p:cNvPr id="6" name="Straight Arrow Connector 5"/>
          <p:cNvCxnSpPr/>
          <p:nvPr/>
        </p:nvCxnSpPr>
        <p:spPr>
          <a:xfrm flipV="1">
            <a:off x="4937456" y="5842145"/>
            <a:ext cx="282616" cy="43344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37456" y="6268670"/>
            <a:ext cx="1362736" cy="691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3463778426"/>
              </p:ext>
            </p:extLst>
          </p:nvPr>
        </p:nvGraphicFramePr>
        <p:xfrm>
          <a:off x="5293516" y="5819362"/>
          <a:ext cx="255754" cy="282082"/>
        </p:xfrm>
        <a:graphic>
          <a:graphicData uri="http://schemas.openxmlformats.org/presentationml/2006/ole">
            <mc:AlternateContent xmlns:mc="http://schemas.openxmlformats.org/markup-compatibility/2006">
              <mc:Choice xmlns:v="urn:schemas-microsoft-com:vml" Requires="v">
                <p:oleObj spid="_x0000_s216534" name="Equation" r:id="rId27" imgW="126720" imgH="139680" progId="Equation.DSMT4">
                  <p:embed/>
                </p:oleObj>
              </mc:Choice>
              <mc:Fallback>
                <p:oleObj name="Equation" r:id="rId27" imgW="126720" imgH="139680" progId="Equation.DSMT4">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93516" y="5819362"/>
                        <a:ext cx="255754" cy="282082"/>
                      </a:xfrm>
                      <a:prstGeom prst="rect">
                        <a:avLst/>
                      </a:prstGeom>
                      <a:noFill/>
                      <a:ln>
                        <a:noFill/>
                      </a:ln>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773920041"/>
              </p:ext>
            </p:extLst>
          </p:nvPr>
        </p:nvGraphicFramePr>
        <p:xfrm>
          <a:off x="5868144" y="6275587"/>
          <a:ext cx="257175" cy="304800"/>
        </p:xfrm>
        <a:graphic>
          <a:graphicData uri="http://schemas.openxmlformats.org/presentationml/2006/ole">
            <mc:AlternateContent xmlns:mc="http://schemas.openxmlformats.org/markup-compatibility/2006">
              <mc:Choice xmlns:v="urn:schemas-microsoft-com:vml" Requires="v">
                <p:oleObj spid="_x0000_s216535" name="Equation" r:id="rId29" imgW="139680" imgH="164880" progId="Equation.DSMT4">
                  <p:embed/>
                </p:oleObj>
              </mc:Choice>
              <mc:Fallback>
                <p:oleObj name="Equation" r:id="rId29" imgW="139680" imgH="164880" progId="Equation.DSMT4">
                  <p:embed/>
                  <p:pic>
                    <p:nvPicPr>
                      <p:cNvPr id="0" name="Object 3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68144" y="6275587"/>
                        <a:ext cx="257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09" name="直接连接符 13"/>
          <p:cNvCxnSpPr/>
          <p:nvPr/>
        </p:nvCxnSpPr>
        <p:spPr>
          <a:xfrm>
            <a:off x="4932040" y="5805264"/>
            <a:ext cx="285831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0" name="直接连接符 14"/>
          <p:cNvCxnSpPr/>
          <p:nvPr/>
        </p:nvCxnSpPr>
        <p:spPr>
          <a:xfrm>
            <a:off x="5645555" y="4693924"/>
            <a:ext cx="285831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1" name="直接连接符 15"/>
          <p:cNvCxnSpPr/>
          <p:nvPr/>
        </p:nvCxnSpPr>
        <p:spPr>
          <a:xfrm flipV="1">
            <a:off x="4932040" y="4693924"/>
            <a:ext cx="713515" cy="111134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3" name="直接连接符 18"/>
          <p:cNvCxnSpPr/>
          <p:nvPr/>
        </p:nvCxnSpPr>
        <p:spPr>
          <a:xfrm flipV="1">
            <a:off x="7790350" y="4693924"/>
            <a:ext cx="713515" cy="111134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600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890887300"/>
              </p:ext>
            </p:extLst>
          </p:nvPr>
        </p:nvGraphicFramePr>
        <p:xfrm>
          <a:off x="1360686" y="2027460"/>
          <a:ext cx="7243762" cy="3633788"/>
        </p:xfrm>
        <a:graphic>
          <a:graphicData uri="http://schemas.openxmlformats.org/presentationml/2006/ole">
            <mc:AlternateContent xmlns:mc="http://schemas.openxmlformats.org/markup-compatibility/2006">
              <mc:Choice xmlns:v="urn:schemas-microsoft-com:vml" Requires="v">
                <p:oleObj spid="_x0000_s162353" name="Equation" r:id="rId3" imgW="3949560" imgH="2031840" progId="Equation.DSMT4">
                  <p:embed/>
                </p:oleObj>
              </mc:Choice>
              <mc:Fallback>
                <p:oleObj name="Equation" r:id="rId3" imgW="3949560" imgH="2031840" progId="Equation.DSMT4">
                  <p:embed/>
                  <p:pic>
                    <p:nvPicPr>
                      <p:cNvPr id="0" name=""/>
                      <p:cNvPicPr>
                        <a:picLocks noChangeAspect="1" noChangeArrowheads="1"/>
                      </p:cNvPicPr>
                      <p:nvPr/>
                    </p:nvPicPr>
                    <p:blipFill>
                      <a:blip r:embed="rId4"/>
                      <a:srcRect/>
                      <a:stretch>
                        <a:fillRect/>
                      </a:stretch>
                    </p:blipFill>
                    <p:spPr bwMode="auto">
                      <a:xfrm>
                        <a:off x="1360686" y="2027460"/>
                        <a:ext cx="7243762" cy="3633788"/>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16473263"/>
              </p:ext>
            </p:extLst>
          </p:nvPr>
        </p:nvGraphicFramePr>
        <p:xfrm>
          <a:off x="1331640" y="4293096"/>
          <a:ext cx="2016224" cy="523695"/>
        </p:xfrm>
        <a:graphic>
          <a:graphicData uri="http://schemas.openxmlformats.org/presentationml/2006/ole">
            <mc:AlternateContent xmlns:mc="http://schemas.openxmlformats.org/markup-compatibility/2006">
              <mc:Choice xmlns:v="urn:schemas-microsoft-com:vml" Requires="v">
                <p:oleObj spid="_x0000_s162354" name="Equation" r:id="rId5" imgW="876240" imgH="228600" progId="Equation.DSMT4">
                  <p:embed/>
                </p:oleObj>
              </mc:Choice>
              <mc:Fallback>
                <p:oleObj name="Equation" r:id="rId5" imgW="876240" imgH="228600" progId="Equation.DSMT4">
                  <p:embed/>
                  <p:pic>
                    <p:nvPicPr>
                      <p:cNvPr id="0" name=""/>
                      <p:cNvPicPr>
                        <a:picLocks noChangeAspect="1" noChangeArrowheads="1"/>
                      </p:cNvPicPr>
                      <p:nvPr/>
                    </p:nvPicPr>
                    <p:blipFill>
                      <a:blip r:embed="rId6"/>
                      <a:srcRect/>
                      <a:stretch>
                        <a:fillRect/>
                      </a:stretch>
                    </p:blipFill>
                    <p:spPr bwMode="auto">
                      <a:xfrm>
                        <a:off x="1331640" y="4293096"/>
                        <a:ext cx="2016224" cy="523695"/>
                      </a:xfrm>
                      <a:prstGeom prst="rect">
                        <a:avLst/>
                      </a:prstGeom>
                      <a:noFill/>
                      <a:ln w="9525">
                        <a:noFill/>
                        <a:miter lim="800000"/>
                        <a:headEnd/>
                        <a:tailEnd/>
                      </a:ln>
                    </p:spPr>
                  </p:pic>
                </p:oleObj>
              </mc:Fallback>
            </mc:AlternateContent>
          </a:graphicData>
        </a:graphic>
      </p:graphicFrame>
      <p:sp>
        <p:nvSpPr>
          <p:cNvPr id="5" name="Rectangle 4"/>
          <p:cNvSpPr/>
          <p:nvPr/>
        </p:nvSpPr>
        <p:spPr>
          <a:xfrm>
            <a:off x="191508" y="116632"/>
            <a:ext cx="8700971" cy="646331"/>
          </a:xfrm>
          <a:prstGeom prst="rect">
            <a:avLst/>
          </a:prstGeom>
        </p:spPr>
        <p:txBody>
          <a:bodyPr wrap="square">
            <a:spAutoFit/>
          </a:bodyPr>
          <a:lstStyle/>
          <a:p>
            <a:r>
              <a:rPr lang="en-US" dirty="0" smtClean="0">
                <a:latin typeface="Arial Rounded MT Bold" pitchFamily="34" charset="0"/>
              </a:rPr>
              <a:t>the displacement </a:t>
            </a:r>
            <a:r>
              <a:rPr lang="en-US" b="1" dirty="0">
                <a:latin typeface="Times New Roman" pitchFamily="18" charset="0"/>
                <a:cs typeface="Times New Roman" pitchFamily="18" charset="0"/>
              </a:rPr>
              <a:t>{u} </a:t>
            </a:r>
            <a:r>
              <a:rPr lang="en-US" dirty="0" smtClean="0">
                <a:latin typeface="Arial Rounded MT Bold" pitchFamily="34" charset="0"/>
              </a:rPr>
              <a:t>at any interior point of an element is interpolated in terms of the shape functions </a:t>
            </a:r>
            <a:r>
              <a:rPr lang="en-US" b="1" dirty="0" smtClean="0">
                <a:latin typeface="Times New Roman" pitchFamily="18" charset="0"/>
                <a:cs typeface="Times New Roman" pitchFamily="18" charset="0"/>
              </a:rPr>
              <a:t>[N] </a:t>
            </a:r>
            <a:r>
              <a:rPr lang="en-US" dirty="0" smtClean="0">
                <a:latin typeface="Arial Rounded MT Bold" pitchFamily="34" charset="0"/>
              </a:rPr>
              <a:t>and the nodal displacements </a:t>
            </a:r>
            <a:r>
              <a:rPr lang="en-US" b="1" dirty="0" smtClean="0">
                <a:latin typeface="Times New Roman" pitchFamily="18" charset="0"/>
                <a:cs typeface="Times New Roman" pitchFamily="18" charset="0"/>
              </a:rPr>
              <a:t>{d}</a:t>
            </a:r>
            <a:r>
              <a:rPr lang="en-US" dirty="0" smtClean="0">
                <a:latin typeface="Arial Rounded MT Bold" pitchFamily="34" charset="0"/>
              </a:rPr>
              <a:t> as: </a:t>
            </a:r>
            <a:endParaRPr lang="en-AU" dirty="0">
              <a:latin typeface="Arial Rounded MT Bold" pitchFamily="34" charset="0"/>
            </a:endParaRPr>
          </a:p>
        </p:txBody>
      </p:sp>
      <p:sp>
        <p:nvSpPr>
          <p:cNvPr id="7" name="Rectangle 6"/>
          <p:cNvSpPr/>
          <p:nvPr/>
        </p:nvSpPr>
        <p:spPr>
          <a:xfrm>
            <a:off x="187429" y="4941168"/>
            <a:ext cx="7764867" cy="1477328"/>
          </a:xfrm>
          <a:prstGeom prst="rect">
            <a:avLst/>
          </a:prstGeom>
        </p:spPr>
        <p:txBody>
          <a:bodyPr wrap="square">
            <a:spAutoFit/>
          </a:bodyPr>
          <a:lstStyle/>
          <a:p>
            <a:r>
              <a:rPr lang="en-US" dirty="0" smtClean="0">
                <a:latin typeface="Arial Rounded MT Bold" pitchFamily="34" charset="0"/>
              </a:rPr>
              <a:t>So far, we have obtained the general displacement representation for any point inside an element using the shape functions and nodal displacements. Then, based on the fundamentals of elasticity, </a:t>
            </a:r>
            <a:r>
              <a:rPr lang="en-US" dirty="0">
                <a:latin typeface="Arial Rounded MT Bold" pitchFamily="34" charset="0"/>
              </a:rPr>
              <a:t>we can </a:t>
            </a:r>
            <a:r>
              <a:rPr lang="en-US" dirty="0" smtClean="0">
                <a:latin typeface="Arial Rounded MT Bold" pitchFamily="34" charset="0"/>
              </a:rPr>
              <a:t>get the strain-displacement </a:t>
            </a:r>
            <a:r>
              <a:rPr lang="en-US" dirty="0">
                <a:latin typeface="Arial Rounded MT Bold" pitchFamily="34" charset="0"/>
              </a:rPr>
              <a:t>and </a:t>
            </a:r>
            <a:r>
              <a:rPr lang="en-US" dirty="0" smtClean="0">
                <a:latin typeface="Arial Rounded MT Bold" pitchFamily="34" charset="0"/>
              </a:rPr>
              <a:t>stress-strain relationships, and derive the element stiffness matrix and finite element equations. </a:t>
            </a:r>
            <a:endParaRPr lang="en-AU" dirty="0">
              <a:latin typeface="Arial Rounded MT Bold" pitchFamily="34" charset="0"/>
            </a:endParaRPr>
          </a:p>
        </p:txBody>
      </p:sp>
      <p:sp>
        <p:nvSpPr>
          <p:cNvPr id="3" name="Slide Number Placeholder 2"/>
          <p:cNvSpPr>
            <a:spLocks noGrp="1"/>
          </p:cNvSpPr>
          <p:nvPr>
            <p:ph type="sldNum" sz="quarter" idx="15"/>
          </p:nvPr>
        </p:nvSpPr>
        <p:spPr/>
        <p:txBody>
          <a:bodyPr/>
          <a:lstStyle/>
          <a:p>
            <a:fld id="{667BD9C6-2B3C-4D4C-8047-14BD664E4527}" type="slidenum">
              <a:rPr lang="en-AU" smtClean="0"/>
              <a:t>3</a:t>
            </a:fld>
            <a:endParaRPr lang="en-AU"/>
          </a:p>
        </p:txBody>
      </p:sp>
      <p:grpSp>
        <p:nvGrpSpPr>
          <p:cNvPr id="8" name="Group 7"/>
          <p:cNvGrpSpPr/>
          <p:nvPr/>
        </p:nvGrpSpPr>
        <p:grpSpPr>
          <a:xfrm>
            <a:off x="395536" y="785665"/>
            <a:ext cx="2901772" cy="2267499"/>
            <a:chOff x="5724128" y="4294974"/>
            <a:chExt cx="3142927" cy="2452165"/>
          </a:xfrm>
        </p:grpSpPr>
        <p:grpSp>
          <p:nvGrpSpPr>
            <p:cNvPr id="9" name="组合 67"/>
            <p:cNvGrpSpPr/>
            <p:nvPr/>
          </p:nvGrpSpPr>
          <p:grpSpPr>
            <a:xfrm>
              <a:off x="5724128" y="4294974"/>
              <a:ext cx="3142927" cy="2452165"/>
              <a:chOff x="328833" y="2723652"/>
              <a:chExt cx="2859996" cy="2254304"/>
            </a:xfrm>
          </p:grpSpPr>
          <p:sp>
            <p:nvSpPr>
              <p:cNvPr id="16" name="矩形 63"/>
              <p:cNvSpPr/>
              <p:nvPr/>
            </p:nvSpPr>
            <p:spPr>
              <a:xfrm>
                <a:off x="426684" y="3121149"/>
                <a:ext cx="2664296" cy="1507522"/>
              </a:xfrm>
              <a:prstGeom prst="rect">
                <a:avLst/>
              </a:prstGeom>
              <a:solidFill>
                <a:srgbClr val="FF000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6684" y="4636274"/>
                <a:ext cx="243190" cy="339531"/>
              </a:xfrm>
              <a:prstGeom prst="rect">
                <a:avLst/>
              </a:prstGeom>
              <a:noFill/>
            </p:spPr>
            <p:txBody>
              <a:bodyPr wrap="square" rtlCol="0">
                <a:spAutoFit/>
              </a:bodyPr>
              <a:lstStyle/>
              <a:p>
                <a:r>
                  <a:rPr lang="en-US" altLang="zh-CN" b="1" dirty="0" smtClean="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p:txBody>
          </p:sp>
          <p:sp>
            <p:nvSpPr>
              <p:cNvPr id="18" name="TextBox 17"/>
              <p:cNvSpPr txBox="1"/>
              <p:nvPr/>
            </p:nvSpPr>
            <p:spPr>
              <a:xfrm>
                <a:off x="334516" y="2723652"/>
                <a:ext cx="223831" cy="339531"/>
              </a:xfrm>
              <a:prstGeom prst="rect">
                <a:avLst/>
              </a:prstGeom>
              <a:noFill/>
            </p:spPr>
            <p:txBody>
              <a:bodyPr wrap="square" rtlCol="0">
                <a:spAutoFit/>
              </a:bodyPr>
              <a:lstStyle/>
              <a:p>
                <a:r>
                  <a:rPr lang="en-US" altLang="zh-CN" b="1" dirty="0" smtClean="0">
                    <a:latin typeface="Times New Roman" pitchFamily="18" charset="0"/>
                    <a:cs typeface="Times New Roman" pitchFamily="18" charset="0"/>
                  </a:rPr>
                  <a:t>4</a:t>
                </a:r>
                <a:endParaRPr lang="zh-CN" altLang="en-US" b="1" dirty="0">
                  <a:latin typeface="Times New Roman" pitchFamily="18" charset="0"/>
                  <a:cs typeface="Times New Roman" pitchFamily="18" charset="0"/>
                </a:endParaRPr>
              </a:p>
            </p:txBody>
          </p:sp>
          <p:sp>
            <p:nvSpPr>
              <p:cNvPr id="19" name="TextBox 55"/>
              <p:cNvSpPr txBox="1"/>
              <p:nvPr/>
            </p:nvSpPr>
            <p:spPr>
              <a:xfrm>
                <a:off x="2895244" y="2781617"/>
                <a:ext cx="280301" cy="3395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latin typeface="Times New Roman" pitchFamily="18" charset="0"/>
                    <a:cs typeface="Times New Roman" pitchFamily="18" charset="0"/>
                  </a:rPr>
                  <a:t>3</a:t>
                </a:r>
                <a:endParaRPr lang="zh-CN" altLang="en-US" b="1" dirty="0">
                  <a:latin typeface="Times New Roman" pitchFamily="18" charset="0"/>
                  <a:cs typeface="Times New Roman" pitchFamily="18" charset="0"/>
                </a:endParaRPr>
              </a:p>
            </p:txBody>
          </p:sp>
          <p:sp>
            <p:nvSpPr>
              <p:cNvPr id="20" name="TextBox 55"/>
              <p:cNvSpPr txBox="1"/>
              <p:nvPr/>
            </p:nvSpPr>
            <p:spPr>
              <a:xfrm>
                <a:off x="2870918" y="4638425"/>
                <a:ext cx="288939" cy="3395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smtClean="0">
                    <a:latin typeface="Times New Roman" pitchFamily="18" charset="0"/>
                    <a:cs typeface="Times New Roman" pitchFamily="18" charset="0"/>
                  </a:rPr>
                  <a:t>2</a:t>
                </a:r>
                <a:endParaRPr lang="zh-CN" altLang="en-US" b="1" dirty="0">
                  <a:latin typeface="Times New Roman" pitchFamily="18" charset="0"/>
                  <a:cs typeface="Times New Roman" pitchFamily="18" charset="0"/>
                </a:endParaRPr>
              </a:p>
            </p:txBody>
          </p:sp>
          <p:sp>
            <p:nvSpPr>
              <p:cNvPr id="21" name="椭圆 59"/>
              <p:cNvSpPr/>
              <p:nvPr/>
            </p:nvSpPr>
            <p:spPr>
              <a:xfrm>
                <a:off x="328834" y="4529445"/>
                <a:ext cx="195699" cy="195699"/>
              </a:xfrm>
              <a:prstGeom prst="ellipse">
                <a:avLst/>
              </a:prstGeom>
              <a:solidFill>
                <a:srgbClr val="1A0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64"/>
              <p:cNvSpPr/>
              <p:nvPr/>
            </p:nvSpPr>
            <p:spPr>
              <a:xfrm>
                <a:off x="328833" y="3023299"/>
                <a:ext cx="195699" cy="195699"/>
              </a:xfrm>
              <a:prstGeom prst="ellipse">
                <a:avLst/>
              </a:prstGeom>
              <a:solidFill>
                <a:srgbClr val="1A04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65"/>
              <p:cNvSpPr/>
              <p:nvPr/>
            </p:nvSpPr>
            <p:spPr>
              <a:xfrm>
                <a:off x="2993130" y="3043118"/>
                <a:ext cx="195699" cy="195699"/>
              </a:xfrm>
              <a:prstGeom prst="ellipse">
                <a:avLst/>
              </a:prstGeom>
              <a:solidFill>
                <a:srgbClr val="1A04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椭圆 66"/>
              <p:cNvSpPr/>
              <p:nvPr/>
            </p:nvSpPr>
            <p:spPr>
              <a:xfrm>
                <a:off x="2988484" y="4525066"/>
                <a:ext cx="195699" cy="195699"/>
              </a:xfrm>
              <a:prstGeom prst="ellipse">
                <a:avLst/>
              </a:prstGeom>
              <a:solidFill>
                <a:srgbClr val="1A04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aphicFrame>
          <p:nvGraphicFramePr>
            <p:cNvPr id="10" name="Object 9"/>
            <p:cNvGraphicFramePr>
              <a:graphicFrameLocks noChangeAspect="1"/>
            </p:cNvGraphicFramePr>
            <p:nvPr>
              <p:extLst>
                <p:ext uri="{D42A27DB-BD31-4B8C-83A1-F6EECF244321}">
                  <p14:modId xmlns:p14="http://schemas.microsoft.com/office/powerpoint/2010/main" val="1773915991"/>
                </p:ext>
              </p:extLst>
            </p:nvPr>
          </p:nvGraphicFramePr>
          <p:xfrm>
            <a:off x="6816019" y="5001156"/>
            <a:ext cx="896553" cy="672853"/>
          </p:xfrm>
          <a:graphic>
            <a:graphicData uri="http://schemas.openxmlformats.org/presentationml/2006/ole">
              <mc:AlternateContent xmlns:mc="http://schemas.openxmlformats.org/markup-compatibility/2006">
                <mc:Choice xmlns:v="urn:schemas-microsoft-com:vml" Requires="v">
                  <p:oleObj spid="_x0000_s162355" name="Equation" r:id="rId7" imgW="609480" imgH="457200" progId="Equation.DSMT4">
                    <p:embed/>
                  </p:oleObj>
                </mc:Choice>
                <mc:Fallback>
                  <p:oleObj name="Equation" r:id="rId7" imgW="609480" imgH="457200" progId="Equation.DSMT4">
                    <p:embed/>
                    <p:pic>
                      <p:nvPicPr>
                        <p:cNvPr id="0" name=""/>
                        <p:cNvPicPr/>
                        <p:nvPr/>
                      </p:nvPicPr>
                      <p:blipFill>
                        <a:blip r:embed="rId8"/>
                        <a:stretch>
                          <a:fillRect/>
                        </a:stretch>
                      </p:blipFill>
                      <p:spPr>
                        <a:xfrm>
                          <a:off x="6816019" y="5001156"/>
                          <a:ext cx="896553" cy="672853"/>
                        </a:xfrm>
                        <a:prstGeom prst="rect">
                          <a:avLst/>
                        </a:prstGeom>
                      </p:spPr>
                    </p:pic>
                  </p:oleObj>
                </mc:Fallback>
              </mc:AlternateContent>
            </a:graphicData>
          </a:graphic>
        </p:graphicFrame>
        <p:sp>
          <p:nvSpPr>
            <p:cNvPr id="11" name="椭圆 64"/>
            <p:cNvSpPr/>
            <p:nvPr/>
          </p:nvSpPr>
          <p:spPr>
            <a:xfrm>
              <a:off x="6539092" y="5284219"/>
              <a:ext cx="164467" cy="156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Object 11"/>
            <p:cNvGraphicFramePr>
              <a:graphicFrameLocks noChangeAspect="1"/>
            </p:cNvGraphicFramePr>
            <p:nvPr>
              <p:extLst>
                <p:ext uri="{D42A27DB-BD31-4B8C-83A1-F6EECF244321}">
                  <p14:modId xmlns:p14="http://schemas.microsoft.com/office/powerpoint/2010/main" val="3871138330"/>
                </p:ext>
              </p:extLst>
            </p:nvPr>
          </p:nvGraphicFramePr>
          <p:xfrm>
            <a:off x="6036097" y="6410772"/>
            <a:ext cx="828766" cy="298721"/>
          </p:xfrm>
          <a:graphic>
            <a:graphicData uri="http://schemas.openxmlformats.org/presentationml/2006/ole">
              <mc:AlternateContent xmlns:mc="http://schemas.openxmlformats.org/markup-compatibility/2006">
                <mc:Choice xmlns:v="urn:schemas-microsoft-com:vml" Requires="v">
                  <p:oleObj spid="_x0000_s162356" name="Equation" r:id="rId9" imgW="634680" imgH="228600" progId="Equation.DSMT4">
                    <p:embed/>
                  </p:oleObj>
                </mc:Choice>
                <mc:Fallback>
                  <p:oleObj name="Equation" r:id="rId9" imgW="634680" imgH="228600" progId="Equation.DSMT4">
                    <p:embed/>
                    <p:pic>
                      <p:nvPicPr>
                        <p:cNvPr id="0" name=""/>
                        <p:cNvPicPr/>
                        <p:nvPr/>
                      </p:nvPicPr>
                      <p:blipFill>
                        <a:blip r:embed="rId10"/>
                        <a:stretch>
                          <a:fillRect/>
                        </a:stretch>
                      </p:blipFill>
                      <p:spPr>
                        <a:xfrm>
                          <a:off x="6036097" y="6410772"/>
                          <a:ext cx="828766" cy="298721"/>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85722359"/>
                </p:ext>
              </p:extLst>
            </p:nvPr>
          </p:nvGraphicFramePr>
          <p:xfrm>
            <a:off x="7694464" y="6417639"/>
            <a:ext cx="856277" cy="284987"/>
          </p:xfrm>
          <a:graphic>
            <a:graphicData uri="http://schemas.openxmlformats.org/presentationml/2006/ole">
              <mc:AlternateContent xmlns:mc="http://schemas.openxmlformats.org/markup-compatibility/2006">
                <mc:Choice xmlns:v="urn:schemas-microsoft-com:vml" Requires="v">
                  <p:oleObj spid="_x0000_s162357" name="Equation" r:id="rId11" imgW="685800" imgH="228600" progId="Equation.DSMT4">
                    <p:embed/>
                  </p:oleObj>
                </mc:Choice>
                <mc:Fallback>
                  <p:oleObj name="Equation" r:id="rId11" imgW="685800" imgH="228600" progId="Equation.DSMT4">
                    <p:embed/>
                    <p:pic>
                      <p:nvPicPr>
                        <p:cNvPr id="0" name=""/>
                        <p:cNvPicPr/>
                        <p:nvPr/>
                      </p:nvPicPr>
                      <p:blipFill>
                        <a:blip r:embed="rId12"/>
                        <a:stretch>
                          <a:fillRect/>
                        </a:stretch>
                      </p:blipFill>
                      <p:spPr>
                        <a:xfrm>
                          <a:off x="7694464" y="6417639"/>
                          <a:ext cx="856277" cy="284987"/>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259001238"/>
                </p:ext>
              </p:extLst>
            </p:nvPr>
          </p:nvGraphicFramePr>
          <p:xfrm>
            <a:off x="7635113" y="4353133"/>
            <a:ext cx="925054" cy="314172"/>
          </p:xfrm>
          <a:graphic>
            <a:graphicData uri="http://schemas.openxmlformats.org/presentationml/2006/ole">
              <mc:AlternateContent xmlns:mc="http://schemas.openxmlformats.org/markup-compatibility/2006">
                <mc:Choice xmlns:v="urn:schemas-microsoft-com:vml" Requires="v">
                  <p:oleObj spid="_x0000_s162358" name="Equation" r:id="rId13" imgW="672840" imgH="228600" progId="Equation.DSMT4">
                    <p:embed/>
                  </p:oleObj>
                </mc:Choice>
                <mc:Fallback>
                  <p:oleObj name="Equation" r:id="rId13" imgW="672840" imgH="228600" progId="Equation.DSMT4">
                    <p:embed/>
                    <p:pic>
                      <p:nvPicPr>
                        <p:cNvPr id="0" name=""/>
                        <p:cNvPicPr/>
                        <p:nvPr/>
                      </p:nvPicPr>
                      <p:blipFill>
                        <a:blip r:embed="rId14"/>
                        <a:stretch>
                          <a:fillRect/>
                        </a:stretch>
                      </p:blipFill>
                      <p:spPr>
                        <a:xfrm>
                          <a:off x="7635113" y="4353133"/>
                          <a:ext cx="925054" cy="314172"/>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66372154"/>
                </p:ext>
              </p:extLst>
            </p:nvPr>
          </p:nvGraphicFramePr>
          <p:xfrm>
            <a:off x="5965283" y="4348909"/>
            <a:ext cx="882068" cy="293571"/>
          </p:xfrm>
          <a:graphic>
            <a:graphicData uri="http://schemas.openxmlformats.org/presentationml/2006/ole">
              <mc:AlternateContent xmlns:mc="http://schemas.openxmlformats.org/markup-compatibility/2006">
                <mc:Choice xmlns:v="urn:schemas-microsoft-com:vml" Requires="v">
                  <p:oleObj spid="_x0000_s162359" name="Equation" r:id="rId15" imgW="685800" imgH="228600" progId="Equation.DSMT4">
                    <p:embed/>
                  </p:oleObj>
                </mc:Choice>
                <mc:Fallback>
                  <p:oleObj name="Equation" r:id="rId15" imgW="685800" imgH="228600" progId="Equation.DSMT4">
                    <p:embed/>
                    <p:pic>
                      <p:nvPicPr>
                        <p:cNvPr id="0" name=""/>
                        <p:cNvPicPr/>
                        <p:nvPr/>
                      </p:nvPicPr>
                      <p:blipFill>
                        <a:blip r:embed="rId16"/>
                        <a:stretch>
                          <a:fillRect/>
                        </a:stretch>
                      </p:blipFill>
                      <p:spPr>
                        <a:xfrm>
                          <a:off x="5965283" y="4348909"/>
                          <a:ext cx="882068" cy="293571"/>
                        </a:xfrm>
                        <a:prstGeom prst="rect">
                          <a:avLst/>
                        </a:prstGeom>
                      </p:spPr>
                    </p:pic>
                  </p:oleObj>
                </mc:Fallback>
              </mc:AlternateContent>
            </a:graphicData>
          </a:graphic>
        </p:graphicFrame>
      </p:grpSp>
      <p:cxnSp>
        <p:nvCxnSpPr>
          <p:cNvPr id="25" name="Straight Arrow Connector 24"/>
          <p:cNvCxnSpPr/>
          <p:nvPr/>
        </p:nvCxnSpPr>
        <p:spPr>
          <a:xfrm>
            <a:off x="1223892" y="1786774"/>
            <a:ext cx="622530" cy="1755222"/>
          </a:xfrm>
          <a:prstGeom prst="straightConnector1">
            <a:avLst/>
          </a:prstGeom>
          <a:ln w="19050">
            <a:solidFill>
              <a:srgbClr val="FF000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2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667BD9C6-2B3C-4D4C-8047-14BD664E4527}" type="slidenum">
              <a:rPr lang="en-AU" smtClean="0"/>
              <a:t>4</a:t>
            </a:fld>
            <a:endParaRPr lang="en-AU"/>
          </a:p>
        </p:txBody>
      </p:sp>
      <p:sp>
        <p:nvSpPr>
          <p:cNvPr id="6" name="Rectangle 5"/>
          <p:cNvSpPr/>
          <p:nvPr/>
        </p:nvSpPr>
        <p:spPr>
          <a:xfrm>
            <a:off x="683568" y="4715852"/>
            <a:ext cx="4765151" cy="369332"/>
          </a:xfrm>
          <a:prstGeom prst="rect">
            <a:avLst/>
          </a:prstGeom>
        </p:spPr>
        <p:txBody>
          <a:bodyPr wrap="none">
            <a:spAutoFit/>
          </a:bodyPr>
          <a:lstStyle/>
          <a:p>
            <a:r>
              <a:rPr lang="en-US" dirty="0" smtClean="0">
                <a:latin typeface="Arial Rounded MT Bold" pitchFamily="34" charset="0"/>
              </a:rPr>
              <a:t>Thus, the shape functions are defined as,</a:t>
            </a:r>
            <a:endParaRPr lang="en-AU" dirty="0"/>
          </a:p>
        </p:txBody>
      </p:sp>
      <p:pic>
        <p:nvPicPr>
          <p:cNvPr id="160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06717"/>
            <a:ext cx="5959915" cy="2671686"/>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280983"/>
            <a:ext cx="4716525" cy="1388377"/>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83568" y="116631"/>
            <a:ext cx="7704856" cy="707886"/>
          </a:xfrm>
          <a:prstGeom prst="rect">
            <a:avLst/>
          </a:prstGeom>
        </p:spPr>
        <p:txBody>
          <a:bodyPr wrap="square">
            <a:spAutoFit/>
          </a:bodyPr>
          <a:lstStyle/>
          <a:p>
            <a:r>
              <a:rPr lang="en-US" sz="2000" dirty="0" smtClean="0">
                <a:latin typeface="Arial Rounded MT Bold" pitchFamily="34" charset="0"/>
              </a:rPr>
              <a:t>In use bi-linear interpolation functions, we have the approximation:</a:t>
            </a:r>
            <a:endParaRPr lang="en-AU" sz="2000" dirty="0">
              <a:latin typeface="Arial Rounded MT Bold" pitchFamily="34" charset="0"/>
            </a:endParaRPr>
          </a:p>
        </p:txBody>
      </p:sp>
    </p:spTree>
    <p:extLst>
      <p:ext uri="{BB962C8B-B14F-4D97-AF65-F5344CB8AC3E}">
        <p14:creationId xmlns:p14="http://schemas.microsoft.com/office/powerpoint/2010/main" val="2473920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667BD9C6-2B3C-4D4C-8047-14BD664E4527}" type="slidenum">
              <a:rPr lang="en-AU" smtClean="0"/>
              <a:t>5</a:t>
            </a:fld>
            <a:endParaRPr lang="en-AU"/>
          </a:p>
        </p:txBody>
      </p:sp>
      <p:pic>
        <p:nvPicPr>
          <p:cNvPr id="165892" name="Picture 4" descr="C:\Users\111984\AppData\Local\Temp\SNAGHTML54d470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55779"/>
            <a:ext cx="8390831" cy="953712"/>
          </a:xfrm>
          <a:prstGeom prst="rect">
            <a:avLst/>
          </a:prstGeom>
          <a:solidFill>
            <a:schemeClr val="bg1"/>
          </a:solidFill>
        </p:spPr>
      </p:pic>
      <p:graphicFrame>
        <p:nvGraphicFramePr>
          <p:cNvPr id="5" name="Object 4"/>
          <p:cNvGraphicFramePr>
            <a:graphicFrameLocks noChangeAspect="1"/>
          </p:cNvGraphicFramePr>
          <p:nvPr>
            <p:extLst>
              <p:ext uri="{D42A27DB-BD31-4B8C-83A1-F6EECF244321}">
                <p14:modId xmlns:p14="http://schemas.microsoft.com/office/powerpoint/2010/main" val="890203782"/>
              </p:ext>
            </p:extLst>
          </p:nvPr>
        </p:nvGraphicFramePr>
        <p:xfrm>
          <a:off x="2555776" y="5373216"/>
          <a:ext cx="2736304" cy="944595"/>
        </p:xfrm>
        <a:graphic>
          <a:graphicData uri="http://schemas.openxmlformats.org/presentationml/2006/ole">
            <mc:AlternateContent xmlns:mc="http://schemas.openxmlformats.org/markup-compatibility/2006">
              <mc:Choice xmlns:v="urn:schemas-microsoft-com:vml" Requires="v">
                <p:oleObj spid="_x0000_s166199" name="Equation" r:id="rId4" imgW="1295280" imgH="482400" progId="Equation.DSMT4">
                  <p:embed/>
                </p:oleObj>
              </mc:Choice>
              <mc:Fallback>
                <p:oleObj name="Equation" r:id="rId4" imgW="1295280" imgH="482400" progId="Equation.DSMT4">
                  <p:embed/>
                  <p:pic>
                    <p:nvPicPr>
                      <p:cNvPr id="0" name="Object 3"/>
                      <p:cNvPicPr>
                        <a:picLocks noChangeAspect="1" noChangeArrowheads="1"/>
                      </p:cNvPicPr>
                      <p:nvPr/>
                    </p:nvPicPr>
                    <p:blipFill>
                      <a:blip r:embed="rId5"/>
                      <a:srcRect/>
                      <a:stretch>
                        <a:fillRect/>
                      </a:stretch>
                    </p:blipFill>
                    <p:spPr bwMode="auto">
                      <a:xfrm>
                        <a:off x="2555776" y="5373216"/>
                        <a:ext cx="2736304" cy="944595"/>
                      </a:xfrm>
                      <a:prstGeom prst="rect">
                        <a:avLst/>
                      </a:prstGeom>
                      <a:noFill/>
                      <a:ln>
                        <a:noFill/>
                      </a:ln>
                    </p:spPr>
                  </p:pic>
                </p:oleObj>
              </mc:Fallback>
            </mc:AlternateContent>
          </a:graphicData>
        </a:graphic>
      </p:graphicFrame>
      <p:sp>
        <p:nvSpPr>
          <p:cNvPr id="8" name="Rectangle 7"/>
          <p:cNvSpPr/>
          <p:nvPr/>
        </p:nvSpPr>
        <p:spPr>
          <a:xfrm>
            <a:off x="899592" y="3538563"/>
            <a:ext cx="7920880" cy="400110"/>
          </a:xfrm>
          <a:prstGeom prst="rect">
            <a:avLst/>
          </a:prstGeom>
        </p:spPr>
        <p:txBody>
          <a:bodyPr wrap="square">
            <a:spAutoFit/>
          </a:bodyPr>
          <a:lstStyle/>
          <a:p>
            <a:r>
              <a:rPr lang="en-US" altLang="zh-CN" sz="2000" dirty="0" smtClean="0">
                <a:latin typeface="Arial Rounded MT Bold" pitchFamily="34" charset="0"/>
                <a:cs typeface="Arial" pitchFamily="34" charset="0"/>
              </a:rPr>
              <a:t>Linear-strain </a:t>
            </a:r>
            <a:r>
              <a:rPr lang="en-US" altLang="zh-CN" sz="2000" dirty="0">
                <a:latin typeface="Arial Rounded MT Bold" pitchFamily="34" charset="0"/>
                <a:cs typeface="Arial" pitchFamily="34" charset="0"/>
              </a:rPr>
              <a:t>distribution within a bilinear rectangle element</a:t>
            </a:r>
            <a:endParaRPr lang="en-AU" sz="2000" dirty="0"/>
          </a:p>
        </p:txBody>
      </p:sp>
      <p:sp>
        <p:nvSpPr>
          <p:cNvPr id="10" name="矩形 63"/>
          <p:cNvSpPr/>
          <p:nvPr/>
        </p:nvSpPr>
        <p:spPr>
          <a:xfrm>
            <a:off x="6084168" y="5326652"/>
            <a:ext cx="1785530" cy="936104"/>
          </a:xfrm>
          <a:prstGeom prst="rect">
            <a:avLst/>
          </a:prstGeom>
          <a:solidFill>
            <a:srgbClr val="FF0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2"/>
          <p:cNvSpPr txBox="1">
            <a:spLocks noChangeArrowheads="1"/>
          </p:cNvSpPr>
          <p:nvPr/>
        </p:nvSpPr>
        <p:spPr>
          <a:xfrm>
            <a:off x="107504" y="55227"/>
            <a:ext cx="7776864" cy="57900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solidFill>
                  <a:srgbClr val="FF0000"/>
                </a:solidFill>
                <a:latin typeface="Arial Rounded MT Bold" pitchFamily="34" charset="0"/>
              </a:rPr>
              <a:t>2</a:t>
            </a:r>
            <a:r>
              <a:rPr lang="en-US" altLang="zh-CN" sz="2400" dirty="0">
                <a:solidFill>
                  <a:srgbClr val="FF0000"/>
                </a:solidFill>
                <a:latin typeface="Arial Rounded MT Bold" pitchFamily="34" charset="0"/>
              </a:rPr>
              <a:t>.</a:t>
            </a:r>
            <a:r>
              <a:rPr lang="en-US" altLang="zh-CN" sz="2400" dirty="0" smtClean="0">
                <a:solidFill>
                  <a:srgbClr val="FF0000"/>
                </a:solidFill>
                <a:latin typeface="Arial Rounded MT Bold" pitchFamily="34" charset="0"/>
              </a:rPr>
              <a:t> Define Strain-Displacement Relationship</a:t>
            </a:r>
            <a:endParaRPr lang="en-AU" altLang="zh-CN" sz="2400" dirty="0" smtClean="0">
              <a:solidFill>
                <a:srgbClr val="FF0000"/>
              </a:solidFill>
              <a:latin typeface="Arial Rounded MT Bold" pitchFamily="34" charset="0"/>
              <a:ea typeface="SimSun" pitchFamily="2" charset="-122"/>
            </a:endParaRPr>
          </a:p>
        </p:txBody>
      </p:sp>
      <p:sp>
        <p:nvSpPr>
          <p:cNvPr id="16" name="Rectangle 15"/>
          <p:cNvSpPr/>
          <p:nvPr/>
        </p:nvSpPr>
        <p:spPr>
          <a:xfrm>
            <a:off x="247301" y="760055"/>
            <a:ext cx="8501163" cy="923330"/>
          </a:xfrm>
          <a:prstGeom prst="rect">
            <a:avLst/>
          </a:prstGeom>
        </p:spPr>
        <p:txBody>
          <a:bodyPr wrap="square">
            <a:spAutoFit/>
          </a:bodyPr>
          <a:lstStyle/>
          <a:p>
            <a:r>
              <a:rPr lang="en-US" dirty="0" smtClean="0">
                <a:latin typeface="Arial Rounded MT Bold" pitchFamily="34" charset="0"/>
              </a:rPr>
              <a:t>For 2D problems, the three </a:t>
            </a:r>
            <a:r>
              <a:rPr lang="en-US" dirty="0">
                <a:latin typeface="Arial Rounded MT Bold" pitchFamily="34" charset="0"/>
              </a:rPr>
              <a:t>strains </a:t>
            </a:r>
            <a:r>
              <a:rPr lang="en-US" dirty="0" smtClean="0">
                <a:latin typeface="Arial Rounded MT Bold" pitchFamily="34" charset="0"/>
              </a:rPr>
              <a:t>(two </a:t>
            </a:r>
            <a:r>
              <a:rPr lang="en-US" dirty="0">
                <a:latin typeface="Arial Rounded MT Bold" pitchFamily="34" charset="0"/>
              </a:rPr>
              <a:t>normal strains; </a:t>
            </a:r>
            <a:r>
              <a:rPr lang="en-US" dirty="0" smtClean="0">
                <a:latin typeface="Arial Rounded MT Bold" pitchFamily="34" charset="0"/>
              </a:rPr>
              <a:t>one </a:t>
            </a:r>
            <a:r>
              <a:rPr lang="en-US" dirty="0">
                <a:latin typeface="Arial Rounded MT Bold" pitchFamily="34" charset="0"/>
              </a:rPr>
              <a:t>engineering shear </a:t>
            </a:r>
            <a:r>
              <a:rPr lang="en-US" dirty="0" smtClean="0">
                <a:latin typeface="Arial Rounded MT Bold" pitchFamily="34" charset="0"/>
              </a:rPr>
              <a:t>strain) are defined in terms of the derivatives of the displacements </a:t>
            </a:r>
            <a:r>
              <a:rPr lang="en-US" b="1" i="1" dirty="0" smtClean="0">
                <a:latin typeface="Times New Roman" pitchFamily="18" charset="0"/>
                <a:cs typeface="Times New Roman" pitchFamily="18" charset="0"/>
              </a:rPr>
              <a:t>u and v </a:t>
            </a:r>
            <a:r>
              <a:rPr lang="en-US" dirty="0" smtClean="0">
                <a:latin typeface="Arial Rounded MT Bold" pitchFamily="34" charset="0"/>
              </a:rPr>
              <a:t>with respect to </a:t>
            </a:r>
            <a:r>
              <a:rPr lang="en-US" b="1" i="1" dirty="0" smtClean="0">
                <a:latin typeface="Times New Roman" pitchFamily="18" charset="0"/>
                <a:cs typeface="Times New Roman" pitchFamily="18" charset="0"/>
              </a:rPr>
              <a:t>x and y</a:t>
            </a:r>
            <a:r>
              <a:rPr lang="en-US" dirty="0" smtClean="0">
                <a:latin typeface="Arial Rounded MT Bold" pitchFamily="34" charset="0"/>
              </a:rPr>
              <a:t> coordinates. </a:t>
            </a:r>
            <a:endParaRPr lang="en-AU" b="1" dirty="0">
              <a:latin typeface="Times New Roman" pitchFamily="18" charset="0"/>
              <a:cs typeface="Times New Roman" pitchFamily="18" charset="0"/>
            </a:endParaRPr>
          </a:p>
        </p:txBody>
      </p:sp>
    </p:spTree>
    <p:extLst>
      <p:ext uri="{BB962C8B-B14F-4D97-AF65-F5344CB8AC3E}">
        <p14:creationId xmlns:p14="http://schemas.microsoft.com/office/powerpoint/2010/main" val="2556386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667BD9C6-2B3C-4D4C-8047-14BD664E4527}" type="slidenum">
              <a:rPr lang="en-AU" smtClean="0"/>
              <a:t>6</a:t>
            </a:fld>
            <a:endParaRPr lang="en-AU"/>
          </a:p>
        </p:txBody>
      </p:sp>
      <p:sp>
        <p:nvSpPr>
          <p:cNvPr id="4" name="Text Box 5"/>
          <p:cNvSpPr txBox="1">
            <a:spLocks noChangeArrowheads="1"/>
          </p:cNvSpPr>
          <p:nvPr/>
        </p:nvSpPr>
        <p:spPr bwMode="auto">
          <a:xfrm>
            <a:off x="395536" y="188640"/>
            <a:ext cx="8424936" cy="5370701"/>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60363" indent="-36036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gn="ctr" eaLnBrk="1" hangingPunct="1">
              <a:spcBef>
                <a:spcPct val="50000"/>
              </a:spcBef>
              <a:defRPr/>
            </a:pPr>
            <a:r>
              <a:rPr lang="en-AU" altLang="zh-CN" sz="2800" b="1" dirty="0" smtClean="0">
                <a:solidFill>
                  <a:srgbClr val="FF0000"/>
                </a:solidFill>
                <a:latin typeface="Arial" pitchFamily="34" charset="0"/>
                <a:ea typeface="宋体" pitchFamily="2" charset="-122"/>
                <a:cs typeface="Arial" pitchFamily="34" charset="0"/>
              </a:rPr>
              <a:t>Problem #2</a:t>
            </a:r>
            <a:endParaRPr lang="en-AU" altLang="zh-CN" sz="1600" b="1" dirty="0" smtClean="0">
              <a:solidFill>
                <a:srgbClr val="FF0000"/>
              </a:solidFill>
              <a:latin typeface="Arial" pitchFamily="34" charset="0"/>
              <a:ea typeface="宋体" pitchFamily="2" charset="-122"/>
              <a:cs typeface="Arial" pitchFamily="34" charset="0"/>
            </a:endParaRPr>
          </a:p>
          <a:p>
            <a:pPr marL="342900" indent="-342900" eaLnBrk="1" hangingPunct="1">
              <a:spcBef>
                <a:spcPct val="50000"/>
              </a:spcBef>
              <a:buFont typeface="Courier New" pitchFamily="49" charset="0"/>
              <a:buChar char="o"/>
              <a:defRPr/>
            </a:pPr>
            <a:r>
              <a:rPr lang="en-AU" altLang="zh-CN" sz="1800" dirty="0" smtClean="0">
                <a:latin typeface="Arial Rounded MT Bold" pitchFamily="34" charset="0"/>
                <a:ea typeface="宋体" pitchFamily="2" charset="-122"/>
                <a:cs typeface="Arial" pitchFamily="34" charset="0"/>
              </a:rPr>
              <a:t>In the Assignment #1, we used bi-linear rectangular elements in the FEM analysis of the given structure.</a:t>
            </a:r>
          </a:p>
          <a:p>
            <a:pPr marL="342900" indent="-342900" eaLnBrk="1" hangingPunct="1">
              <a:spcBef>
                <a:spcPct val="50000"/>
              </a:spcBef>
              <a:buFont typeface="Courier New" pitchFamily="49" charset="0"/>
              <a:buChar char="o"/>
              <a:defRPr/>
            </a:pPr>
            <a:r>
              <a:rPr lang="en-US" altLang="zh-CN" sz="1800" dirty="0" smtClean="0">
                <a:latin typeface="Arial Rounded MT Bold" pitchFamily="34" charset="0"/>
                <a:ea typeface="宋体" pitchFamily="2" charset="-122"/>
                <a:cs typeface="Arial" pitchFamily="34" charset="0"/>
              </a:rPr>
              <a:t>For the same problem, use and modify your </a:t>
            </a:r>
            <a:r>
              <a:rPr lang="en-US" altLang="zh-CN" sz="1800" dirty="0" err="1" smtClean="0">
                <a:latin typeface="Arial Rounded MT Bold" pitchFamily="34" charset="0"/>
                <a:ea typeface="宋体" pitchFamily="2" charset="-122"/>
                <a:cs typeface="Arial" pitchFamily="34" charset="0"/>
              </a:rPr>
              <a:t>Matlab</a:t>
            </a:r>
            <a:r>
              <a:rPr lang="en-US" altLang="zh-CN" sz="1800" dirty="0" smtClean="0">
                <a:latin typeface="Arial Rounded MT Bold" pitchFamily="34" charset="0"/>
                <a:ea typeface="宋体" pitchFamily="2" charset="-122"/>
                <a:cs typeface="Arial" pitchFamily="34" charset="0"/>
              </a:rPr>
              <a:t> program and calculate the following:</a:t>
            </a:r>
            <a:endParaRPr lang="en-US" altLang="zh-CN" sz="1800" dirty="0">
              <a:latin typeface="Arial Rounded MT Bold" pitchFamily="34" charset="0"/>
              <a:ea typeface="宋体" pitchFamily="2" charset="-122"/>
              <a:cs typeface="Arial" pitchFamily="34" charset="0"/>
            </a:endParaRPr>
          </a:p>
          <a:p>
            <a:pPr marL="342900" indent="-342900" eaLnBrk="1" hangingPunct="1">
              <a:spcBef>
                <a:spcPct val="50000"/>
              </a:spcBef>
              <a:buFont typeface="Courier New" pitchFamily="49" charset="0"/>
              <a:buChar char="o"/>
              <a:defRPr/>
            </a:pPr>
            <a:r>
              <a:rPr lang="en-US" altLang="zh-CN" sz="1800" dirty="0" smtClean="0">
                <a:latin typeface="Arial Rounded MT Bold" pitchFamily="34" charset="0"/>
                <a:ea typeface="宋体" pitchFamily="2" charset="-122"/>
                <a:cs typeface="Arial" pitchFamily="34" charset="0"/>
              </a:rPr>
              <a:t>Strain at each node position, and stress at each node position</a:t>
            </a:r>
            <a:r>
              <a:rPr lang="en-AU" altLang="zh-CN" sz="1800" dirty="0" smtClean="0">
                <a:latin typeface="Arial Rounded MT Bold" pitchFamily="34" charset="0"/>
                <a:ea typeface="宋体" pitchFamily="2" charset="-122"/>
                <a:cs typeface="Arial" pitchFamily="34" charset="0"/>
              </a:rPr>
              <a:t>. </a:t>
            </a:r>
            <a:endParaRPr lang="en-AU" altLang="zh-CN" sz="1800" dirty="0">
              <a:latin typeface="Arial Rounded MT Bold" pitchFamily="34" charset="0"/>
              <a:ea typeface="宋体" pitchFamily="2" charset="-122"/>
              <a:cs typeface="Arial" pitchFamily="34" charset="0"/>
            </a:endParaRPr>
          </a:p>
          <a:p>
            <a:pPr marL="342900" indent="-342900" eaLnBrk="1" hangingPunct="1">
              <a:spcBef>
                <a:spcPct val="50000"/>
              </a:spcBef>
              <a:buFont typeface="Courier New" pitchFamily="49" charset="0"/>
              <a:buChar char="o"/>
              <a:defRPr/>
            </a:pPr>
            <a:r>
              <a:rPr lang="en-US" altLang="zh-CN" sz="1800" dirty="0" smtClean="0">
                <a:latin typeface="Arial Rounded MT Bold" pitchFamily="34" charset="0"/>
                <a:ea typeface="宋体" pitchFamily="2" charset="-122"/>
                <a:cs typeface="Arial" pitchFamily="34" charset="0"/>
              </a:rPr>
              <a:t>Observe the calculated strain and stress at the nodes which are shared by two adjacent elements. When the calculations are carried out from the adjacent elements respectively, are the obtained strain (stress) results equal at the shared nodes? Why or why not?</a:t>
            </a:r>
          </a:p>
          <a:p>
            <a:pPr marL="342900" indent="-342900" eaLnBrk="1" hangingPunct="1">
              <a:spcBef>
                <a:spcPct val="50000"/>
              </a:spcBef>
              <a:buFont typeface="Courier New" pitchFamily="49" charset="0"/>
              <a:buChar char="o"/>
              <a:defRPr/>
            </a:pPr>
            <a:r>
              <a:rPr lang="en-AU" altLang="zh-CN" sz="1800" dirty="0" smtClean="0">
                <a:latin typeface="Arial Rounded MT Bold" pitchFamily="34" charset="0"/>
                <a:ea typeface="宋体" pitchFamily="2" charset="-122"/>
                <a:cs typeface="Arial" pitchFamily="34" charset="0"/>
              </a:rPr>
              <a:t>Calculate the von Mises strain at the centre of each element and make a colour plot of the strain.</a:t>
            </a:r>
          </a:p>
          <a:p>
            <a:pPr marL="342900" indent="-342900" eaLnBrk="1" hangingPunct="1">
              <a:spcBef>
                <a:spcPct val="50000"/>
              </a:spcBef>
              <a:buFont typeface="Courier New" pitchFamily="49" charset="0"/>
              <a:buChar char="o"/>
              <a:defRPr/>
            </a:pPr>
            <a:r>
              <a:rPr lang="en-AU" altLang="zh-CN" sz="1800" dirty="0">
                <a:latin typeface="Arial Rounded MT Bold" pitchFamily="34" charset="0"/>
                <a:cs typeface="Arial" pitchFamily="34" charset="0"/>
              </a:rPr>
              <a:t>Calculate the von Mises </a:t>
            </a:r>
            <a:r>
              <a:rPr lang="en-AU" altLang="zh-CN" sz="1800" dirty="0" smtClean="0">
                <a:latin typeface="Arial Rounded MT Bold" pitchFamily="34" charset="0"/>
                <a:cs typeface="Arial" pitchFamily="34" charset="0"/>
              </a:rPr>
              <a:t>stress at </a:t>
            </a:r>
            <a:r>
              <a:rPr lang="en-AU" altLang="zh-CN" sz="1800" dirty="0">
                <a:latin typeface="Arial Rounded MT Bold" pitchFamily="34" charset="0"/>
                <a:cs typeface="Arial" pitchFamily="34" charset="0"/>
              </a:rPr>
              <a:t>the centre of each element and make a colour plot of </a:t>
            </a:r>
            <a:r>
              <a:rPr lang="en-AU" altLang="zh-CN" sz="1800" dirty="0" smtClean="0">
                <a:latin typeface="Arial Rounded MT Bold" pitchFamily="34" charset="0"/>
                <a:cs typeface="Arial" pitchFamily="34" charset="0"/>
              </a:rPr>
              <a:t>the stress.</a:t>
            </a:r>
            <a:endParaRPr lang="en-AU" altLang="zh-CN" sz="1800" dirty="0">
              <a:latin typeface="Arial Rounded MT Bold" pitchFamily="34" charset="0"/>
              <a:cs typeface="Arial" pitchFamily="34" charset="0"/>
            </a:endParaRPr>
          </a:p>
          <a:p>
            <a:pPr marL="0" indent="0" eaLnBrk="1" hangingPunct="1">
              <a:spcBef>
                <a:spcPct val="50000"/>
              </a:spcBef>
              <a:defRPr/>
            </a:pPr>
            <a:endParaRPr lang="en-AU" altLang="zh-CN" sz="1800" dirty="0" smtClean="0">
              <a:latin typeface="Arial Rounded MT Bold" pitchFamily="34" charset="0"/>
              <a:ea typeface="宋体" pitchFamily="2" charset="-122"/>
              <a:cs typeface="Arial" pitchFamily="34" charset="0"/>
            </a:endParaRPr>
          </a:p>
        </p:txBody>
      </p:sp>
    </p:spTree>
    <p:extLst>
      <p:ext uri="{BB962C8B-B14F-4D97-AF65-F5344CB8AC3E}">
        <p14:creationId xmlns:p14="http://schemas.microsoft.com/office/powerpoint/2010/main" val="1775009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28575">
          <a:solidFill>
            <a:srgbClr val="FF0000"/>
          </a:solidFill>
        </a:ln>
        <a:effectLst>
          <a:glow rad="63500">
            <a:schemeClr val="accent6">
              <a:satMod val="175000"/>
              <a:alpha val="40000"/>
            </a:schemeClr>
          </a:glow>
        </a:effectLst>
      </a:spPr>
      <a:bodyPr wrap="square" rtlCol="0">
        <a:spAutoFit/>
      </a:bodyPr>
      <a:lstStyle>
        <a:defPPr>
          <a:spcBef>
            <a:spcPts val="600"/>
          </a:spcBef>
          <a:spcAft>
            <a:spcPts val="600"/>
          </a:spcAft>
          <a:defRPr sz="20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27599</TotalTime>
  <Words>435</Words>
  <Application>Microsoft Office PowerPoint</Application>
  <PresentationFormat>On-screen Show (4:3)</PresentationFormat>
  <Paragraphs>47</Paragraphs>
  <Slides>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5" baseType="lpstr">
      <vt:lpstr>SimSun</vt:lpstr>
      <vt:lpstr>SimSun</vt:lpstr>
      <vt:lpstr>Arial</vt:lpstr>
      <vt:lpstr>Arial Rounded MT Bold</vt:lpstr>
      <vt:lpstr>Calibri</vt:lpstr>
      <vt:lpstr>Courier New</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Company>Faculty of Engineering &amp; 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 Luo</dc:creator>
  <cp:lastModifiedBy>WANG, Michael Yu</cp:lastModifiedBy>
  <cp:revision>802</cp:revision>
  <dcterms:created xsi:type="dcterms:W3CDTF">2013-07-17T04:09:27Z</dcterms:created>
  <dcterms:modified xsi:type="dcterms:W3CDTF">2018-03-06T04:32:24Z</dcterms:modified>
</cp:coreProperties>
</file>