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97" r:id="rId4"/>
    <p:sldId id="298" r:id="rId5"/>
    <p:sldId id="299" r:id="rId6"/>
    <p:sldId id="300" r:id="rId7"/>
    <p:sldId id="301" r:id="rId8"/>
    <p:sldId id="277" r:id="rId9"/>
    <p:sldId id="259" r:id="rId11"/>
    <p:sldId id="257" r:id="rId12"/>
    <p:sldId id="263" r:id="rId13"/>
    <p:sldId id="269" r:id="rId14"/>
    <p:sldId id="25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2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681480" y="136525"/>
            <a:ext cx="882840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Arduino UNO Specefication</a:t>
            </a:r>
            <a:endParaRPr lang="en-US" altLang="en-US" sz="44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3390" y="1079500"/>
            <a:ext cx="112852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Microcontroller: ATmega328P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Operating Voltage: 5V 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Input Voltage Limit: 6-20V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Input Voltage (recommended): 7-12V 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Digital I/O Pins: 14 (D0-D13)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PWM Digital I/O Pins: 6 (D3,D5,D6,D9,D10,D11)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Analog Input Pins: 6 (A0-A5)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DC Current per I/O Pin: 40 mA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DC Current used for 3.3V Pin is 50 mA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Flash Memory: 32 KB, and 0.5 KB memory is used by the boot loader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Clock Speed: 16 MHz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Length: 68.6 mm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Width: 58.4 mm 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Weight: 25 g 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1" name="Group 230"/>
          <p:cNvGrpSpPr/>
          <p:nvPr/>
        </p:nvGrpSpPr>
        <p:grpSpPr>
          <a:xfrm>
            <a:off x="2393315" y="890270"/>
            <a:ext cx="8172450" cy="5773420"/>
            <a:chOff x="4030" y="854"/>
            <a:chExt cx="12870" cy="9092"/>
          </a:xfrm>
        </p:grpSpPr>
        <p:pic>
          <p:nvPicPr>
            <p:cNvPr id="4" name="Picture 3" descr="arduino-a000066"/>
            <p:cNvPicPr>
              <a:picLocks noChangeAspect="1"/>
            </p:cNvPicPr>
            <p:nvPr/>
          </p:nvPicPr>
          <p:blipFill>
            <a:blip r:embed="rId1"/>
            <a:srcRect l="9394" r="9552"/>
            <a:stretch>
              <a:fillRect/>
            </a:stretch>
          </p:blipFill>
          <p:spPr>
            <a:xfrm rot="5400000">
              <a:off x="5054" y="2266"/>
              <a:ext cx="9092" cy="6268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2734" y="4862"/>
              <a:ext cx="2496" cy="2060"/>
              <a:chOff x="14427" y="6061"/>
              <a:chExt cx="2496" cy="20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5160" y="6113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160" y="6447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5160" y="6777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5160" y="7107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5160" y="7437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160" y="7767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5245" y="7731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Pin8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4569" y="7759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4569" y="7425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4569" y="7091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569" y="6089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4569" y="6757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569" y="6423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4672" y="7759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8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4672" y="7425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9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4427" y="7119"/>
                <a:ext cx="65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10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4536" y="6757"/>
                <a:ext cx="441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11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538" y="6089"/>
                <a:ext cx="439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13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4538" y="6447"/>
                <a:ext cx="439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12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5160" y="7449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5160" y="7119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5245" y="7481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Pin9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5245" y="7091"/>
                <a:ext cx="161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Pin10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5245" y="6061"/>
                <a:ext cx="1679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Pin13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5245" y="6443"/>
                <a:ext cx="1679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Pin12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5245" y="6729"/>
                <a:ext cx="1679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Pin11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2881" y="6928"/>
              <a:ext cx="2236" cy="2728"/>
              <a:chOff x="14599" y="6376"/>
              <a:chExt cx="2236" cy="2728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4599" y="6390"/>
                <a:ext cx="374" cy="2714"/>
                <a:chOff x="11924" y="7449"/>
                <a:chExt cx="374" cy="2714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1924" y="9801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1924" y="9467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1924" y="9133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1924" y="8131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1924" y="8799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1924" y="8465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1924" y="7797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2027" y="9801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0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2027" y="9467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1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2027" y="9133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2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12027" y="8799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3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12027" y="8531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4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2027" y="8203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5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2027" y="7769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6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11924" y="7463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12027" y="7449"/>
                  <a:ext cx="1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7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15185" y="8746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5270" y="8714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Pin0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5185" y="8412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185" y="8106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5185" y="7756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5185" y="7406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5185" y="7072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5185" y="6722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185" y="6392"/>
                <a:ext cx="1650" cy="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5270" y="8380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Pin1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5270" y="810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Pin2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5270" y="7740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Pin3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5270" y="7392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Pin4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270" y="7030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Pin5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5270" y="6724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Pin6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5270" y="637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Digital Pin7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13467" y="4568"/>
              <a:ext cx="1650" cy="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506" y="454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rPr>
                <a:t>Ground</a:t>
              </a:r>
              <a:endParaRPr lang="en-US" altLang="en-US" sz="900" b="1">
                <a:solidFill>
                  <a:schemeClr val="bg1"/>
                </a:solidFill>
                <a:effectLst/>
                <a:latin typeface="+mj-lt"/>
                <a:cs typeface="+mj-lt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030" y="7568"/>
              <a:ext cx="2263" cy="2060"/>
              <a:chOff x="4239" y="8164"/>
              <a:chExt cx="2263" cy="206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5924" y="8164"/>
                <a:ext cx="578" cy="2060"/>
                <a:chOff x="2381" y="8266"/>
                <a:chExt cx="578" cy="2060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2483" y="8266"/>
                  <a:ext cx="375" cy="2004"/>
                  <a:chOff x="2483" y="8266"/>
                  <a:chExt cx="375" cy="2004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2483" y="8600"/>
                    <a:ext cx="374" cy="33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2484" y="8934"/>
                    <a:ext cx="374" cy="33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2484" y="9268"/>
                    <a:ext cx="374" cy="33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2484" y="9602"/>
                    <a:ext cx="374" cy="33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2484" y="9936"/>
                    <a:ext cx="374" cy="33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84" y="8266"/>
                    <a:ext cx="374" cy="33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1" name="Rectangle 170"/>
                <p:cNvSpPr/>
                <p:nvPr/>
              </p:nvSpPr>
              <p:spPr>
                <a:xfrm>
                  <a:off x="2381" y="8592"/>
                  <a:ext cx="577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A1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2383" y="8934"/>
                  <a:ext cx="577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A2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2383" y="9268"/>
                  <a:ext cx="577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A3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2383" y="9602"/>
                  <a:ext cx="577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A4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2383" y="9964"/>
                  <a:ext cx="577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A5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2382" y="8266"/>
                  <a:ext cx="577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Dyuthi" panose="02000603000000000000" charset="0"/>
                      <a:cs typeface="Dyuthi" panose="02000603000000000000" charset="0"/>
                    </a:rPr>
                    <a:t>A0</a:t>
                  </a:r>
                  <a:endPara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4239" y="8164"/>
                <a:ext cx="1653" cy="1993"/>
                <a:chOff x="2957" y="8273"/>
                <a:chExt cx="1653" cy="1993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2957" y="8933"/>
                  <a:ext cx="1650" cy="33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2960" y="8273"/>
                  <a:ext cx="1650" cy="33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002" y="8308"/>
                  <a:ext cx="1565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/>
                      <a:latin typeface="+mj-lt"/>
                      <a:cs typeface="+mj-lt"/>
                    </a:rPr>
                    <a:t>Analog Pin0</a:t>
                  </a:r>
                  <a:endPara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003" y="8946"/>
                  <a:ext cx="1565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/>
                      <a:latin typeface="+mj-lt"/>
                      <a:cs typeface="+mj-lt"/>
                    </a:rPr>
                    <a:t>Analog Pin2</a:t>
                  </a:r>
                  <a:endPara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2958" y="8603"/>
                  <a:ext cx="1650" cy="33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2960" y="9264"/>
                  <a:ext cx="1650" cy="33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2960" y="9920"/>
                  <a:ext cx="1650" cy="33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2960" y="9591"/>
                  <a:ext cx="1650" cy="33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000" y="8584"/>
                  <a:ext cx="1565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/>
                      <a:latin typeface="+mj-lt"/>
                      <a:cs typeface="+mj-lt"/>
                    </a:rPr>
                    <a:t>Analog Pin1</a:t>
                  </a:r>
                  <a:endPara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003" y="9264"/>
                  <a:ext cx="1565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/>
                      <a:latin typeface="+mj-lt"/>
                      <a:cs typeface="+mj-lt"/>
                    </a:rPr>
                    <a:t>Analog Pin3</a:t>
                  </a:r>
                  <a:endPara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2999" y="9626"/>
                  <a:ext cx="1565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/>
                      <a:latin typeface="+mj-lt"/>
                      <a:cs typeface="+mj-lt"/>
                    </a:rPr>
                    <a:t>Analog Pin4</a:t>
                  </a:r>
                  <a:endPara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3003" y="9904"/>
                  <a:ext cx="1565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en-US" sz="900" b="1">
                      <a:solidFill>
                        <a:schemeClr val="tx1"/>
                      </a:solidFill>
                      <a:effectLst/>
                      <a:latin typeface="+mj-lt"/>
                      <a:cs typeface="+mj-lt"/>
                    </a:rPr>
                    <a:t>Analog Pin5</a:t>
                  </a:r>
                  <a:endPara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endParaRP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4527" y="5139"/>
              <a:ext cx="1650" cy="2194"/>
              <a:chOff x="7223" y="7004"/>
              <a:chExt cx="1650" cy="2194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7223" y="8836"/>
                <a:ext cx="1650" cy="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223" y="8468"/>
                <a:ext cx="1650" cy="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223" y="8116"/>
                <a:ext cx="1650" cy="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223" y="7757"/>
                <a:ext cx="1650" cy="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223" y="7397"/>
                <a:ext cx="1650" cy="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223" y="7030"/>
                <a:ext cx="1650" cy="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308" y="88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Vin 7-12V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308" y="84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Ground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308" y="8161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Ground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308" y="7712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5V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308" y="736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3.3V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308" y="7004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Reset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5042" y="8973"/>
              <a:ext cx="1858" cy="686"/>
              <a:chOff x="9560" y="9555"/>
              <a:chExt cx="1858" cy="686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9665" y="9555"/>
                <a:ext cx="1650" cy="330"/>
              </a:xfrm>
              <a:prstGeom prst="rect">
                <a:avLst/>
              </a:prstGeom>
              <a:solidFill>
                <a:srgbClr val="10EE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9665" y="9879"/>
                <a:ext cx="1650" cy="330"/>
              </a:xfrm>
              <a:prstGeom prst="rect">
                <a:avLst/>
              </a:prstGeom>
              <a:solidFill>
                <a:srgbClr val="10EE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9560" y="9879"/>
                <a:ext cx="1859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Serial Port RXD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9560" y="9555"/>
                <a:ext cx="1859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Serial Port TXD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15147" y="8278"/>
              <a:ext cx="1650" cy="362"/>
              <a:chOff x="9528" y="2436"/>
              <a:chExt cx="1650" cy="362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9528" y="2468"/>
                <a:ext cx="1650" cy="3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9613" y="24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PWM Pin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5147" y="7603"/>
              <a:ext cx="1650" cy="362"/>
              <a:chOff x="9528" y="2436"/>
              <a:chExt cx="1650" cy="362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9528" y="2468"/>
                <a:ext cx="1650" cy="3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9613" y="24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PWM Pin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15147" y="7220"/>
              <a:ext cx="1650" cy="362"/>
              <a:chOff x="9528" y="2436"/>
              <a:chExt cx="1650" cy="362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9528" y="2468"/>
                <a:ext cx="1650" cy="3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9613" y="24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PWM Pin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5147" y="6246"/>
              <a:ext cx="1650" cy="362"/>
              <a:chOff x="9528" y="2436"/>
              <a:chExt cx="1650" cy="362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9528" y="2468"/>
                <a:ext cx="1650" cy="3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9613" y="24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PWM Pin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15147" y="5884"/>
              <a:ext cx="1650" cy="362"/>
              <a:chOff x="9528" y="2436"/>
              <a:chExt cx="1650" cy="362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9528" y="2468"/>
                <a:ext cx="1650" cy="3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9613" y="24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PWM Pin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5147" y="5499"/>
              <a:ext cx="1650" cy="362"/>
              <a:chOff x="9528" y="2436"/>
              <a:chExt cx="1650" cy="362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9528" y="2468"/>
                <a:ext cx="1650" cy="3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9613" y="2436"/>
                <a:ext cx="1480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bg1"/>
                    </a:solidFill>
                    <a:effectLst/>
                    <a:latin typeface="+mj-lt"/>
                    <a:cs typeface="+mj-lt"/>
                  </a:rPr>
                  <a:t>PWM Pin</a:t>
                </a:r>
                <a:endPara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219450" y="17145"/>
            <a:ext cx="575310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Arduino UNO Pinout</a:t>
            </a:r>
            <a:endParaRPr lang="en-US" altLang="en-US" sz="44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990090" y="17145"/>
            <a:ext cx="954849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PWM: Pulse Width Modulation</a:t>
            </a:r>
            <a:endParaRPr lang="en-US" altLang="en-US" sz="44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pic>
        <p:nvPicPr>
          <p:cNvPr id="4" name="Picture 3" descr="Arduino-PWM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785495"/>
            <a:ext cx="10900410" cy="5817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21435" y="8255"/>
            <a:ext cx="954849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 Multimeter</a:t>
            </a:r>
            <a:endParaRPr lang="en-US" altLang="en-US" sz="44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pic>
        <p:nvPicPr>
          <p:cNvPr id="3" name="Picture 2" descr="multime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965200"/>
            <a:ext cx="5789930" cy="5789930"/>
          </a:xfrm>
          <a:prstGeom prst="rect">
            <a:avLst/>
          </a:prstGeom>
        </p:spPr>
      </p:pic>
      <p:pic>
        <p:nvPicPr>
          <p:cNvPr id="4" name="Picture 3" descr="YX360TRF(Sanwa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0" y="776605"/>
            <a:ext cx="4775835" cy="59785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Rectangle 23"/>
          <p:cNvSpPr/>
          <p:nvPr/>
        </p:nvSpPr>
        <p:spPr>
          <a:xfrm>
            <a:off x="7301230" y="367538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01230" y="388747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1230" y="409702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01230" y="430657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01230" y="451612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01230" y="472567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55205" y="4702810"/>
            <a:ext cx="93980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Digital Pin8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5945" y="472059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25945" y="450850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25945" y="429641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25945" y="366014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25945" y="408432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25945" y="387223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91350" y="4720590"/>
            <a:ext cx="10668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8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1350" y="4508500"/>
            <a:ext cx="10668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9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775" y="4314190"/>
            <a:ext cx="41783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10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4990" y="4084320"/>
            <a:ext cx="28003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11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06260" y="3660140"/>
            <a:ext cx="2787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13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6260" y="3887470"/>
            <a:ext cx="2787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12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01230" y="452374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01230" y="4314190"/>
            <a:ext cx="10477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55205" y="4544060"/>
            <a:ext cx="93980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Digital Pin9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55205" y="4296410"/>
            <a:ext cx="102743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Digital Pin10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55205" y="3642360"/>
            <a:ext cx="10661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Digital Pin13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55205" y="3884930"/>
            <a:ext cx="10661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Digital Pin12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55205" y="4066540"/>
            <a:ext cx="10661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Digital Pin11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9270365" y="4048760"/>
            <a:ext cx="1419860" cy="1732280"/>
            <a:chOff x="14599" y="6376"/>
            <a:chExt cx="2236" cy="2728"/>
          </a:xfrm>
        </p:grpSpPr>
        <p:grpSp>
          <p:nvGrpSpPr>
            <p:cNvPr id="72" name="Group 71"/>
            <p:cNvGrpSpPr/>
            <p:nvPr/>
          </p:nvGrpSpPr>
          <p:grpSpPr>
            <a:xfrm>
              <a:off x="14599" y="6390"/>
              <a:ext cx="374" cy="2714"/>
              <a:chOff x="11924" y="7449"/>
              <a:chExt cx="374" cy="271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1924" y="9801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924" y="9467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924" y="9133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924" y="8131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924" y="8799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924" y="8465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924" y="7797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027" y="9801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0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027" y="9467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1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027" y="9133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2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027" y="8799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3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027" y="8531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4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027" y="8203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5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027" y="7769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6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924" y="7463"/>
                <a:ext cx="374" cy="3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027" y="7449"/>
                <a:ext cx="168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7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15185" y="8746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70" y="8714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Pin0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5185" y="8412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5185" y="8106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185" y="7756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185" y="7406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185" y="7072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185" y="6722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185" y="6392"/>
              <a:ext cx="1650" cy="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5270" y="8380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Pin1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270" y="810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Pin2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270" y="7740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Pin3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270" y="7392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Pin4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5270" y="7030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Pin5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270" y="6724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Pin6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5270" y="637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Digital Pin7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454275" y="429641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454275" y="366014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454275" y="408432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454275" y="3872230"/>
            <a:ext cx="237490" cy="21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4105" y="4314190"/>
            <a:ext cx="41783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A4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364740" y="4084320"/>
            <a:ext cx="34861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A3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434590" y="3660140"/>
            <a:ext cx="2787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13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34590" y="3887470"/>
            <a:ext cx="2787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12</a:t>
            </a:r>
            <a:endParaRPr lang="en-US" altLang="en-US" sz="9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91765" y="5184140"/>
            <a:ext cx="1437005" cy="1308100"/>
            <a:chOff x="4239" y="8164"/>
            <a:chExt cx="2263" cy="2060"/>
          </a:xfrm>
        </p:grpSpPr>
        <p:grpSp>
          <p:nvGrpSpPr>
            <p:cNvPr id="167" name="Group 166"/>
            <p:cNvGrpSpPr/>
            <p:nvPr/>
          </p:nvGrpSpPr>
          <p:grpSpPr>
            <a:xfrm>
              <a:off x="5924" y="8164"/>
              <a:ext cx="578" cy="2060"/>
              <a:chOff x="2381" y="8266"/>
              <a:chExt cx="578" cy="206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2483" y="8266"/>
                <a:ext cx="375" cy="2004"/>
                <a:chOff x="2483" y="8266"/>
                <a:chExt cx="375" cy="2004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483" y="8600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2484" y="8934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484" y="9268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484" y="9602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484" y="9936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2484" y="8266"/>
                  <a:ext cx="374" cy="33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54" name="Rectangle 153"/>
              <p:cNvSpPr/>
              <p:nvPr/>
            </p:nvSpPr>
            <p:spPr>
              <a:xfrm>
                <a:off x="2381" y="8592"/>
                <a:ext cx="577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A1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383" y="8934"/>
                <a:ext cx="577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A2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383" y="9268"/>
                <a:ext cx="577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A3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383" y="9602"/>
                <a:ext cx="577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A4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383" y="9964"/>
                <a:ext cx="577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A5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382" y="8266"/>
                <a:ext cx="577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Dyuthi" panose="02000603000000000000" charset="0"/>
                    <a:cs typeface="Dyuthi" panose="02000603000000000000" charset="0"/>
                  </a:rPr>
                  <a:t>A0</a:t>
                </a:r>
                <a:endParaRPr lang="en-US" altLang="en-US" sz="9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yuthi" panose="02000603000000000000" charset="0"/>
                  <a:cs typeface="Dyuthi" panose="02000603000000000000" charset="0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239" y="8164"/>
              <a:ext cx="1653" cy="1993"/>
              <a:chOff x="2957" y="8273"/>
              <a:chExt cx="1653" cy="1993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57" y="8933"/>
                <a:ext cx="1650" cy="3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960" y="8273"/>
                <a:ext cx="1650" cy="3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02" y="8308"/>
                <a:ext cx="1565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Analog Pin0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003" y="8946"/>
                <a:ext cx="1565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Analog Pin2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958" y="8603"/>
                <a:ext cx="1650" cy="3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960" y="9264"/>
                <a:ext cx="1650" cy="3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960" y="9920"/>
                <a:ext cx="1650" cy="3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960" y="9591"/>
                <a:ext cx="1650" cy="3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000" y="8584"/>
                <a:ext cx="1565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Analog Pin1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03" y="9264"/>
                <a:ext cx="1565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Analog Pin3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999" y="9626"/>
                <a:ext cx="1565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Analog Pin4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03" y="9904"/>
                <a:ext cx="1565" cy="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en-US" sz="900" b="1">
                    <a:solidFill>
                      <a:schemeClr val="tx1"/>
                    </a:solidFill>
                    <a:effectLst/>
                    <a:latin typeface="+mj-lt"/>
                    <a:cs typeface="+mj-lt"/>
                  </a:rPr>
                  <a:t>Analog Pin5</a:t>
                </a:r>
                <a:endPara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endParaRPr>
              </a:p>
            </p:txBody>
          </p:sp>
        </p:grpSp>
      </p:grpSp>
      <p:sp>
        <p:nvSpPr>
          <p:cNvPr id="169" name="Rectangle 168"/>
          <p:cNvSpPr/>
          <p:nvPr/>
        </p:nvSpPr>
        <p:spPr>
          <a:xfrm>
            <a:off x="3592830" y="2995930"/>
            <a:ext cx="1047750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0" name="Group 189"/>
          <p:cNvGrpSpPr/>
          <p:nvPr/>
        </p:nvGrpSpPr>
        <p:grpSpPr>
          <a:xfrm>
            <a:off x="6050280" y="1546860"/>
            <a:ext cx="1047750" cy="229870"/>
            <a:chOff x="9528" y="2436"/>
            <a:chExt cx="1650" cy="362"/>
          </a:xfrm>
        </p:grpSpPr>
        <p:sp>
          <p:nvSpPr>
            <p:cNvPr id="84" name="Rectangle 83"/>
            <p:cNvSpPr/>
            <p:nvPr/>
          </p:nvSpPr>
          <p:spPr>
            <a:xfrm>
              <a:off x="9528" y="2468"/>
              <a:ext cx="1650" cy="33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613" y="243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rPr>
                <a:t>PWM Pin</a:t>
              </a:r>
              <a:endParaRPr lang="en-US" altLang="en-US" sz="900" b="1">
                <a:solidFill>
                  <a:schemeClr val="bg1"/>
                </a:solidFill>
                <a:effectLst/>
                <a:latin typeface="+mj-lt"/>
                <a:cs typeface="+mj-lt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355205" y="5306060"/>
            <a:ext cx="93980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Digital Pin9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586605" y="4447540"/>
            <a:ext cx="1047750" cy="1393190"/>
            <a:chOff x="7223" y="7004"/>
            <a:chExt cx="1650" cy="2194"/>
          </a:xfrm>
        </p:grpSpPr>
        <p:sp>
          <p:nvSpPr>
            <p:cNvPr id="82" name="Rectangle 81"/>
            <p:cNvSpPr/>
            <p:nvPr/>
          </p:nvSpPr>
          <p:spPr>
            <a:xfrm>
              <a:off x="7223" y="8836"/>
              <a:ext cx="1650" cy="3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23" y="8468"/>
              <a:ext cx="1650" cy="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223" y="8116"/>
              <a:ext cx="1650" cy="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223" y="7757"/>
              <a:ext cx="1650" cy="3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23" y="7397"/>
              <a:ext cx="1650" cy="3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223" y="7030"/>
              <a:ext cx="1650" cy="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08" y="883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Vin 7-12V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308" y="843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rPr>
                <a:t>Ground</a:t>
              </a:r>
              <a:endParaRPr lang="en-US" altLang="en-US" sz="900" b="1">
                <a:solidFill>
                  <a:schemeClr val="bg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308" y="8161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rPr>
                <a:t>Ground</a:t>
              </a:r>
              <a:endParaRPr lang="en-US" altLang="en-US" sz="900" b="1">
                <a:solidFill>
                  <a:schemeClr val="bg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308" y="7712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5V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308" y="736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3.3V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308" y="7004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tx1"/>
                  </a:solidFill>
                  <a:effectLst/>
                  <a:latin typeface="+mj-lt"/>
                  <a:cs typeface="+mj-lt"/>
                </a:rPr>
                <a:t>Reset</a:t>
              </a:r>
              <a:endPara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endParaRPr>
            </a:p>
          </p:txBody>
        </p:sp>
      </p:grpSp>
      <p:sp>
        <p:nvSpPr>
          <p:cNvPr id="180" name="Rectangle 179"/>
          <p:cNvSpPr/>
          <p:nvPr/>
        </p:nvSpPr>
        <p:spPr>
          <a:xfrm>
            <a:off x="6394450" y="6050280"/>
            <a:ext cx="1047750" cy="209550"/>
          </a:xfrm>
          <a:prstGeom prst="rect">
            <a:avLst/>
          </a:prstGeom>
          <a:solidFill>
            <a:srgbClr val="10EE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6394450" y="6256020"/>
            <a:ext cx="1047750" cy="209550"/>
          </a:xfrm>
          <a:prstGeom prst="rect">
            <a:avLst/>
          </a:prstGeom>
          <a:solidFill>
            <a:srgbClr val="10EE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327775" y="6256020"/>
            <a:ext cx="11804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Serial Port RXD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327775" y="6050280"/>
            <a:ext cx="1180465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900" b="1">
                <a:solidFill>
                  <a:schemeClr val="tx1"/>
                </a:solidFill>
                <a:effectLst/>
                <a:latin typeface="+mj-lt"/>
                <a:cs typeface="+mj-lt"/>
              </a:rPr>
              <a:t>Serial Port TXD</a:t>
            </a:r>
            <a:endParaRPr lang="en-US" altLang="en-US" sz="900" b="1">
              <a:solidFill>
                <a:schemeClr val="tx1"/>
              </a:solidFill>
              <a:effectLst/>
              <a:latin typeface="+mj-lt"/>
              <a:cs typeface="+mj-lt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5943600" y="2073910"/>
            <a:ext cx="1047750" cy="229870"/>
            <a:chOff x="9528" y="2436"/>
            <a:chExt cx="1650" cy="362"/>
          </a:xfrm>
        </p:grpSpPr>
        <p:sp>
          <p:nvSpPr>
            <p:cNvPr id="192" name="Rectangle 191"/>
            <p:cNvSpPr/>
            <p:nvPr/>
          </p:nvSpPr>
          <p:spPr>
            <a:xfrm>
              <a:off x="9528" y="2468"/>
              <a:ext cx="1650" cy="33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9613" y="2436"/>
              <a:ext cx="1480" cy="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/>
                  <a:latin typeface="+mj-lt"/>
                  <a:cs typeface="+mj-lt"/>
                </a:rPr>
                <a:t>PWM Pin</a:t>
              </a:r>
              <a:endParaRPr lang="en-US" altLang="en-US" sz="900" b="1">
                <a:solidFill>
                  <a:schemeClr val="bg1"/>
                </a:solidFill>
                <a:effectLst/>
                <a:latin typeface="+mj-lt"/>
                <a:cs typeface="+mj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asuring_volt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665" y="794385"/>
            <a:ext cx="8916670" cy="52692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60" y="26035"/>
            <a:ext cx="1201928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 Voltage Measurement with a Multimeter</a:t>
            </a:r>
            <a:endParaRPr lang="en-US" altLang="en-US" sz="44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asuring_curren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740" y="747395"/>
            <a:ext cx="8223885" cy="53632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60" y="26035"/>
            <a:ext cx="1201928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 Current Measurement with a Multimeter</a:t>
            </a:r>
            <a:endParaRPr lang="en-US" altLang="en-US" sz="44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asuring_res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705" y="788035"/>
            <a:ext cx="8531225" cy="52819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175" y="26035"/>
            <a:ext cx="12168505" cy="7499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28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 Resistance Measurement with a Multimeter</a:t>
            </a:r>
            <a:endParaRPr lang="en-US" altLang="en-US" sz="428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ultimeter-test-use-to-outlet-continuity-check-closed-and-open-circuits-stove-fluke-voltage-leads-u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207770"/>
            <a:ext cx="10911840" cy="47872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175" y="26035"/>
            <a:ext cx="12168505" cy="7499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28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 Continuity Check with a Multimeter</a:t>
            </a:r>
            <a:endParaRPr lang="en-US" altLang="en-US" sz="428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85115" y="38735"/>
            <a:ext cx="1162113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Circuit Boards: Breadboard &amp; Veroboard</a:t>
            </a:r>
            <a:endParaRPr lang="en-US" altLang="en-US" sz="44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pic>
        <p:nvPicPr>
          <p:cNvPr id="5" name="Picture 4" descr="Untitled Sketch_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868680"/>
            <a:ext cx="5865495" cy="5963920"/>
          </a:xfrm>
          <a:prstGeom prst="rect">
            <a:avLst/>
          </a:prstGeom>
        </p:spPr>
      </p:pic>
      <p:pic>
        <p:nvPicPr>
          <p:cNvPr id="6" name="Picture 5" descr="s-l1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967105"/>
            <a:ext cx="5767705" cy="57677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38595" y="6336030"/>
            <a:ext cx="1831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olidFill>
                  <a:srgbClr val="FF0000"/>
                </a:solidFill>
              </a:rPr>
              <a:t>Veroboard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336165" y="6336030"/>
            <a:ext cx="1831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olidFill>
                  <a:srgbClr val="FF0000"/>
                </a:solidFill>
              </a:rPr>
              <a:t>Breadboard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85115" y="128270"/>
            <a:ext cx="1162113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8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Breadboard</a:t>
            </a:r>
            <a:endParaRPr lang="en-US" altLang="en-US" sz="48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pic>
        <p:nvPicPr>
          <p:cNvPr id="2" name="Picture 1" descr="basic_breadboard_lay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1183005"/>
            <a:ext cx="8581390" cy="55264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97353" y="1183005"/>
            <a:ext cx="27622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400" b="1">
                <a:solidFill>
                  <a:schemeClr val="tx1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A : Power Rails</a:t>
            </a:r>
            <a:endParaRPr lang="en-US" altLang="en-US" sz="2400" b="1">
              <a:solidFill>
                <a:schemeClr val="tx1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01798" y="2110105"/>
            <a:ext cx="278130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400" b="1">
                <a:solidFill>
                  <a:schemeClr val="tx1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B : Circuit Area</a:t>
            </a:r>
            <a:endParaRPr lang="en-US" altLang="en-US" sz="2400" b="1">
              <a:solidFill>
                <a:schemeClr val="tx1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9575" y="6083935"/>
            <a:ext cx="277939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400" b="1">
                <a:solidFill>
                  <a:schemeClr val="tx1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D : Power Rails</a:t>
            </a:r>
            <a:endParaRPr lang="en-US" altLang="en-US" sz="2400" b="1">
              <a:solidFill>
                <a:schemeClr val="tx1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1798" y="4151630"/>
            <a:ext cx="277241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400" b="1">
                <a:solidFill>
                  <a:schemeClr val="tx1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C : Circuit Area</a:t>
            </a:r>
            <a:endParaRPr lang="en-US" altLang="en-US" sz="2400" b="1">
              <a:solidFill>
                <a:schemeClr val="tx1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85115" y="128270"/>
            <a:ext cx="1162113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800">
                <a:solidFill>
                  <a:srgbClr val="002060"/>
                </a:solidFill>
                <a:effectLst/>
                <a:latin typeface="Bitstream Vera Sans" panose="020B0603030804020204" charset="0"/>
                <a:cs typeface="Bitstream Vera Sans" panose="020B0603030804020204" charset="0"/>
              </a:rPr>
              <a:t>Arduino UNO</a:t>
            </a:r>
            <a:endParaRPr lang="en-US" altLang="en-US" sz="4800">
              <a:solidFill>
                <a:srgbClr val="002060"/>
              </a:solidFill>
              <a:effectLst/>
              <a:latin typeface="Bitstream Vera Sans" panose="020B0603030804020204" charset="0"/>
              <a:cs typeface="Bitstream Vera Sans" panose="020B06030308040202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5380" y="1127125"/>
            <a:ext cx="8131810" cy="5575935"/>
            <a:chOff x="3196" y="1935"/>
            <a:chExt cx="12806" cy="8781"/>
          </a:xfrm>
        </p:grpSpPr>
        <p:pic>
          <p:nvPicPr>
            <p:cNvPr id="5" name="Picture 4" descr="arduino-a000066"/>
            <p:cNvPicPr>
              <a:picLocks noChangeAspect="1"/>
            </p:cNvPicPr>
            <p:nvPr/>
          </p:nvPicPr>
          <p:blipFill>
            <a:blip r:embed="rId1"/>
            <a:srcRect l="9470" r="9025"/>
            <a:stretch>
              <a:fillRect/>
            </a:stretch>
          </p:blipFill>
          <p:spPr>
            <a:xfrm>
              <a:off x="3196" y="1935"/>
              <a:ext cx="12806" cy="87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631" y="2007"/>
              <a:ext cx="6757" cy="5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06" y="10184"/>
              <a:ext cx="2881" cy="53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72" y="10184"/>
              <a:ext cx="2244" cy="5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77152" y="2620010"/>
            <a:ext cx="16560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/>
                <a:latin typeface="Abyssinica SIL" panose="02000603020000020004" charset="0"/>
                <a:cs typeface="Abyssinica SIL" panose="02000603020000020004" charset="0"/>
              </a:rPr>
              <a:t>USB Port</a:t>
            </a:r>
            <a:endParaRPr lang="en-US" altLang="en-US" sz="2800">
              <a:solidFill>
                <a:schemeClr val="tx1"/>
              </a:solidFill>
              <a:effectLst/>
              <a:latin typeface="Abyssinica SIL" panose="02000603020000020004" charset="0"/>
              <a:cs typeface="Abyssinica SIL" panose="0200060302000002000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73300" y="1603375"/>
            <a:ext cx="1459230" cy="2286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25" y="5745480"/>
            <a:ext cx="209232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/>
                <a:latin typeface="Abyssinica SIL" panose="02000603020000020004" charset="0"/>
                <a:cs typeface="Abyssinica SIL" panose="02000603020000020004" charset="0"/>
              </a:rPr>
              <a:t>Power Jack</a:t>
            </a:r>
            <a:endParaRPr lang="en-US" altLang="en-US" sz="2800">
              <a:solidFill>
                <a:schemeClr val="tx1"/>
              </a:solidFill>
              <a:effectLst/>
              <a:latin typeface="Abyssinica SIL" panose="02000603020000020004" charset="0"/>
              <a:cs typeface="Abyssinica SIL" panose="020006030200000200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2160" y="6002020"/>
            <a:ext cx="928370" cy="889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521950" y="1997075"/>
            <a:ext cx="525780" cy="1054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521950" y="2514600"/>
            <a:ext cx="525780" cy="1054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521950" y="3036570"/>
            <a:ext cx="525780" cy="1054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47731" y="1881505"/>
            <a:ext cx="117284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1600">
                <a:solidFill>
                  <a:schemeClr val="tx1"/>
                </a:solidFill>
                <a:effectLst/>
                <a:latin typeface="Abyssinica SIL" panose="02000603020000020004" charset="0"/>
                <a:cs typeface="Abyssinica SIL" panose="02000603020000020004" charset="0"/>
              </a:rPr>
              <a:t>Digital Pin</a:t>
            </a:r>
            <a:endParaRPr lang="en-US" altLang="en-US" sz="1600">
              <a:solidFill>
                <a:schemeClr val="tx1"/>
              </a:solidFill>
              <a:effectLst/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47413" y="2399030"/>
            <a:ext cx="120142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1600">
                <a:solidFill>
                  <a:schemeClr val="tx1"/>
                </a:solidFill>
                <a:effectLst/>
                <a:latin typeface="Abyssinica SIL" panose="02000603020000020004" charset="0"/>
                <a:cs typeface="Abyssinica SIL" panose="02000603020000020004" charset="0"/>
              </a:rPr>
              <a:t>Analog Pin</a:t>
            </a:r>
            <a:endParaRPr lang="en-US" altLang="en-US" sz="1600">
              <a:solidFill>
                <a:schemeClr val="tx1"/>
              </a:solidFill>
              <a:effectLst/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47731" y="2921000"/>
            <a:ext cx="113474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1600">
                <a:solidFill>
                  <a:schemeClr val="tx1"/>
                </a:solidFill>
                <a:effectLst/>
                <a:latin typeface="Abyssinica SIL" panose="02000603020000020004" charset="0"/>
                <a:cs typeface="Abyssinica SIL" panose="02000603020000020004" charset="0"/>
              </a:rPr>
              <a:t>Power Pin</a:t>
            </a:r>
            <a:endParaRPr lang="en-US" altLang="en-US" sz="1600">
              <a:solidFill>
                <a:schemeClr val="tx1"/>
              </a:solidFill>
              <a:effectLst/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18961" y="4826635"/>
            <a:ext cx="26396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800">
                <a:solidFill>
                  <a:srgbClr val="FFFF00"/>
                </a:solidFill>
                <a:effectLst/>
                <a:latin typeface="Abyssinica SIL" panose="02000603020000020004" charset="0"/>
                <a:cs typeface="Abyssinica SIL" panose="02000603020000020004" charset="0"/>
              </a:rPr>
              <a:t>Microcontroller</a:t>
            </a:r>
            <a:endParaRPr lang="en-US" altLang="en-US" sz="2800">
              <a:solidFill>
                <a:srgbClr val="FFFF00"/>
              </a:solidFill>
              <a:effectLst/>
              <a:latin typeface="Abyssinica SIL" panose="02000603020000020004" charset="0"/>
              <a:cs typeface="Abyssinica SIL" panose="020006030200000200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908" y="1358265"/>
            <a:ext cx="223901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/>
                <a:latin typeface="Abyssinica SIL" panose="02000603020000020004" charset="0"/>
                <a:cs typeface="Abyssinica SIL" panose="02000603020000020004" charset="0"/>
              </a:rPr>
              <a:t>Reset Button</a:t>
            </a:r>
            <a:endParaRPr lang="en-US" altLang="en-US" sz="2800">
              <a:solidFill>
                <a:schemeClr val="tx1"/>
              </a:solidFill>
              <a:effectLst/>
              <a:latin typeface="Abyssinica SIL" panose="02000603020000020004" charset="0"/>
              <a:cs typeface="Abyssinica SIL" panose="0200060302000002000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79245" y="2865120"/>
            <a:ext cx="929005" cy="14605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Presentation</Application>
  <PresentationFormat>Widescreen</PresentationFormat>
  <Paragraphs>283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Bitstream Vera Sans</vt:lpstr>
      <vt:lpstr>Abyssinica SIL</vt:lpstr>
      <vt:lpstr>Dyuthi</vt:lpstr>
      <vt:lpstr>微软雅黑</vt:lpstr>
      <vt:lpstr>Droid Sans Fallback</vt:lpstr>
      <vt:lpstr/>
      <vt:lpstr>Arial Unicode MS</vt:lpstr>
      <vt:lpstr>Calibri</vt:lpstr>
      <vt:lpstr>DejaVu Sans</vt:lpstr>
      <vt:lpstr>Calibri Light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khaled_saifullah</dc:creator>
  <cp:lastModifiedBy>khaled_saifullah</cp:lastModifiedBy>
  <cp:revision>21</cp:revision>
  <dcterms:created xsi:type="dcterms:W3CDTF">2019-11-15T13:56:34Z</dcterms:created>
  <dcterms:modified xsi:type="dcterms:W3CDTF">2019-11-15T13:56:34Z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