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4338" r:id="rId3"/>
    <p:sldMasterId id="2147484341" r:id="rId4"/>
    <p:sldMasterId id="2147484353" r:id="rId5"/>
  </p:sldMasterIdLst>
  <p:notesMasterIdLst>
    <p:notesMasterId r:id="rId13"/>
  </p:notesMasterIdLst>
  <p:handoutMasterIdLst>
    <p:handoutMasterId r:id="rId14"/>
  </p:handoutMasterIdLst>
  <p:sldIdLst>
    <p:sldId id="362" r:id="rId6"/>
    <p:sldId id="355" r:id="rId7"/>
    <p:sldId id="356" r:id="rId8"/>
    <p:sldId id="357" r:id="rId9"/>
    <p:sldId id="359" r:id="rId10"/>
    <p:sldId id="360" r:id="rId11"/>
    <p:sldId id="361" r:id="rId12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orient="horz" pos="3849">
          <p15:clr>
            <a:srgbClr val="A4A3A4"/>
          </p15:clr>
        </p15:guide>
        <p15:guide id="3" orient="horz" pos="2877">
          <p15:clr>
            <a:srgbClr val="A4A3A4"/>
          </p15:clr>
        </p15:guide>
        <p15:guide id="4" orient="horz" pos="3710">
          <p15:clr>
            <a:srgbClr val="A4A3A4"/>
          </p15:clr>
        </p15:guide>
        <p15:guide id="5" orient="horz" pos="595">
          <p15:clr>
            <a:srgbClr val="A4A3A4"/>
          </p15:clr>
        </p15:guide>
        <p15:guide id="6" orient="horz" pos="69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>
          <p15:clr>
            <a:srgbClr val="A4A3A4"/>
          </p15:clr>
        </p15:guide>
        <p15:guide id="10" pos="301">
          <p15:clr>
            <a:srgbClr val="A4A3A4"/>
          </p15:clr>
        </p15:guide>
        <p15:guide id="11" pos="5465">
          <p15:clr>
            <a:srgbClr val="A4A3A4"/>
          </p15:clr>
        </p15:guide>
        <p15:guide id="12" pos="4464">
          <p15:clr>
            <a:srgbClr val="A4A3A4"/>
          </p15:clr>
        </p15:guide>
        <p15:guide id="13" pos="4417">
          <p15:clr>
            <a:srgbClr val="A4A3A4"/>
          </p15:clr>
        </p15:guide>
        <p15:guide id="14" pos="2336" userDrawn="1">
          <p15:clr>
            <a:srgbClr val="A4A3A4"/>
          </p15:clr>
        </p15:guide>
        <p15:guide id="15" pos="3376">
          <p15:clr>
            <a:srgbClr val="A4A3A4"/>
          </p15:clr>
        </p15:guide>
        <p15:guide id="16" pos="406">
          <p15:clr>
            <a:srgbClr val="A4A3A4"/>
          </p15:clr>
        </p15:guide>
        <p15:guide id="17" pos="1719">
          <p15:clr>
            <a:srgbClr val="A4A3A4"/>
          </p15:clr>
        </p15:guide>
        <p15:guide id="18" pos="2376">
          <p15:clr>
            <a:srgbClr val="A4A3A4"/>
          </p15:clr>
        </p15:guide>
        <p15:guide id="19" pos="3418">
          <p15:clr>
            <a:srgbClr val="A4A3A4"/>
          </p15:clr>
        </p15:guide>
        <p15:guide id="20" pos="1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33CC"/>
    <a:srgbClr val="FF9933"/>
    <a:srgbClr val="FFFFFF"/>
    <a:srgbClr val="C6DEF0"/>
    <a:srgbClr val="CEE3F2"/>
    <a:srgbClr val="336699"/>
    <a:srgbClr val="003399"/>
    <a:srgbClr val="DDDDDD"/>
    <a:srgbClr val="1EC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8150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800" y="63"/>
      </p:cViewPr>
      <p:guideLst>
        <p:guide orient="horz" pos="2240"/>
        <p:guide orient="horz" pos="3849"/>
        <p:guide orient="horz" pos="2877"/>
        <p:guide orient="horz" pos="3710"/>
        <p:guide orient="horz" pos="595"/>
        <p:guide orient="horz" pos="691"/>
        <p:guide orient="horz" pos="4110"/>
        <p:guide orient="horz" pos="3067"/>
        <p:guide/>
        <p:guide pos="301"/>
        <p:guide pos="5465"/>
        <p:guide pos="4464"/>
        <p:guide pos="4417"/>
        <p:guide pos="2336"/>
        <p:guide pos="3376"/>
        <p:guide pos="406"/>
        <p:guide pos="1719"/>
        <p:guide pos="2376"/>
        <p:guide pos="3418"/>
        <p:guide pos="18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A458967A-E9F4-4165-B2F9-2862CFFF685D}" type="datetimeFigureOut">
              <a:rPr lang="de-DE" smtClean="0"/>
              <a:t>07.06.2019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1E1F4C02-4575-435E-8DDE-F9B83F394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8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pPr>
              <a:defRPr/>
            </a:pPr>
            <a:fld id="{AF81C935-2789-4B4C-82EF-532D305D2C97}" type="datetimeFigureOut">
              <a:rPr lang="de-DE"/>
              <a:pPr>
                <a:defRPr/>
              </a:pPr>
              <a:t>07.06.2019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B7097880-E1D0-461F-9274-B70F780B58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89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097880-E1D0-461F-9274-B70F780B588C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5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Frutiger LT Com 55 Roman" pitchFamily="1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Frutiger LT Com 55 Roman" pitchFamily="1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Frutiger LT Com 55 Roman" pitchFamily="1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>
                <a:solidFill>
                  <a:schemeClr val="bg2"/>
                </a:solidFill>
                <a:latin typeface="Frutiger LT Com 55 Roman" pitchFamily="1" charset="0"/>
              </a:rPr>
              <a:t>© Fraunhofer IOSB </a:t>
            </a:r>
          </a:p>
        </p:txBody>
      </p:sp>
      <p:pic>
        <p:nvPicPr>
          <p:cNvPr id="8" name="Picture 23" descr="umsich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313" y="6300788"/>
            <a:ext cx="14414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AF9A9D3-4178-406E-81EC-A1A4398733CA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="0">
                <a:latin typeface="Frutiger LT Com 55 Roman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4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9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D4B86DD-53CF-4B1F-BDE2-69CCBA006961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Frutiger LT Com 55 Roman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9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F5C5C9F8-875C-4A27-8E77-7A3AD029B3B3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7515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BB29FF30-7D9D-49F5-BB50-FC8BFEF8A795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54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4E75AAC-F5FD-434E-9E89-794D389C1897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78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419354A0-D6CE-44AA-A7E7-AF0152EAB89B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51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EF44849A-E1DD-4E2E-8C44-E61465BA2771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40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5D2FC15-77A8-47CE-BC37-4E617ADD0B76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04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Frutiger LT Com 55 Roman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87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EAA1255A-793D-4B55-8F07-20344E098AFA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2438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92C4728-3D06-481C-80D9-5487427FD7E4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374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019E18C7-79E3-4DE5-949F-808512AD0D20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534988"/>
            <a:ext cx="2055812" cy="53308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534988"/>
            <a:ext cx="6015038" cy="53308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47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94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74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de-DE" sz="800">
                <a:solidFill>
                  <a:srgbClr val="A8AFAF"/>
                </a:solidFill>
              </a:rPr>
              <a:t>© Fraunhofer </a:t>
            </a:r>
          </a:p>
        </p:txBody>
      </p:sp>
      <p:pic>
        <p:nvPicPr>
          <p:cNvPr id="8" name="Picture 8" descr="umsic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9"/>
          <a:stretch>
            <a:fillRect/>
          </a:stretch>
        </p:blipFill>
        <p:spPr bwMode="auto">
          <a:xfrm>
            <a:off x="7265988" y="6297613"/>
            <a:ext cx="1417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6460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430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69414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735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2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37084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62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629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60031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7707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10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950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de-DE" sz="800">
                <a:solidFill>
                  <a:srgbClr val="A8AFAF"/>
                </a:solidFill>
              </a:rPr>
              <a:t>© Fraunhofer </a:t>
            </a:r>
          </a:p>
        </p:txBody>
      </p:sp>
      <p:pic>
        <p:nvPicPr>
          <p:cNvPr id="8" name="Picture 8" descr="umsic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9"/>
          <a:stretch>
            <a:fillRect/>
          </a:stretch>
        </p:blipFill>
        <p:spPr bwMode="auto">
          <a:xfrm>
            <a:off x="7265988" y="6297613"/>
            <a:ext cx="1417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54096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66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69976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7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0179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500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6668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727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810315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5386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303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5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51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utiger LT Com 65 Bol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80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2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9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07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Frutiger LT Com 55 Roman" pitchFamily="1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>
                <a:solidFill>
                  <a:schemeClr val="bg2"/>
                </a:solidFill>
                <a:latin typeface="Frutiger LT Com 55 Roman" pitchFamily="1" charset="0"/>
              </a:rPr>
              <a:t>© Fraunhofer IOSB </a:t>
            </a:r>
          </a:p>
        </p:txBody>
      </p:sp>
      <p:pic>
        <p:nvPicPr>
          <p:cNvPr id="1030" name="Picture 23" descr="umsicht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313" y="6300788"/>
            <a:ext cx="14414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C324DBF7-B6C3-4311-88FD-A3D0F1233705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>
              <a:latin typeface="Frutiger LT Com 45 Ligh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531813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5367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34988"/>
            <a:ext cx="822325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8"/>
            <a:ext cx="822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Frutiger LT Com 55 Roman" pitchFamily="1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5613" y="6434138"/>
            <a:ext cx="10683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>
                <a:solidFill>
                  <a:schemeClr val="bg2"/>
                </a:solidFill>
                <a:latin typeface="Frutiger LT Com 55 Roman" pitchFamily="1" charset="0"/>
              </a:rPr>
              <a:t>© Fraunhofer  IOSB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60375" y="1601788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Frutiger LT Com 55 Roman" pitchFamily="1" charset="0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Frutiger LT Com 55 Roman" pitchFamily="1" charset="0"/>
            </a:endParaRPr>
          </a:p>
        </p:txBody>
      </p:sp>
      <p:pic>
        <p:nvPicPr>
          <p:cNvPr id="2056" name="Picture 23" descr="umsicht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313" y="6300788"/>
            <a:ext cx="14414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9pPr>
    </p:titleStyle>
    <p:bodyStyle>
      <a:lvl1pPr marL="223838" indent="-22383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708025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9525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19697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6541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21113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25685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30257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800"/>
            <a:ext cx="8208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00"/>
            <a:ext cx="8208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3200"/>
            <a:ext cx="900112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auto">
              <a:spcBef>
                <a:spcPct val="50000"/>
              </a:spcBef>
            </a:pPr>
            <a:r>
              <a:rPr lang="de-DE" sz="800" dirty="0">
                <a:solidFill>
                  <a:srgbClr val="A8AFAF"/>
                </a:solidFill>
                <a:latin typeface="Frutiger LT Com 55 Roman"/>
              </a:rPr>
              <a:t>© </a:t>
            </a:r>
            <a:r>
              <a:rPr lang="de-DE" sz="800" dirty="0" smtClean="0">
                <a:solidFill>
                  <a:srgbClr val="A8AFAF"/>
                </a:solidFill>
                <a:latin typeface="Frutiger LT Com 55 Roman"/>
              </a:rPr>
              <a:t>Fraunhofer IOSB </a:t>
            </a:r>
            <a:endParaRPr lang="de-DE" sz="800" dirty="0">
              <a:solidFill>
                <a:srgbClr val="A8AFAF"/>
              </a:solidFill>
              <a:latin typeface="Frutiger LT Com 55 Roman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275" y="6165380"/>
            <a:ext cx="8208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pic>
        <p:nvPicPr>
          <p:cNvPr id="2" name="Grafik 1" descr="Logo_ausgetauscht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00" y="6300000"/>
            <a:ext cx="1417637" cy="387711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3347864" y="639236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8C8423BE-045F-4DF5-BCEC-5068BD033F38}" type="slidenum">
              <a:rPr lang="en-US" sz="1200" smtClean="0">
                <a:solidFill>
                  <a:srgbClr val="000000"/>
                </a:solidFill>
                <a:latin typeface="Frutiger LT Com 55 Roman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 sz="1200" dirty="0">
              <a:solidFill>
                <a:srgbClr val="000000"/>
              </a:solidFill>
              <a:latin typeface="Frutiger LT Com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7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de-DE" sz="800">
                <a:solidFill>
                  <a:srgbClr val="A8AFAF"/>
                </a:solidFill>
              </a:rPr>
              <a:t>© Fraunhofer </a:t>
            </a:r>
          </a:p>
        </p:txBody>
      </p:sp>
      <p:pic>
        <p:nvPicPr>
          <p:cNvPr id="1030" name="Picture 6" descr="umsich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9"/>
          <a:stretch>
            <a:fillRect/>
          </a:stretch>
        </p:blipFill>
        <p:spPr bwMode="auto">
          <a:xfrm>
            <a:off x="7265988" y="6297613"/>
            <a:ext cx="1417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8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2pPr>
      <a:lvl3pPr marL="531813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000000"/>
              </a:solidFill>
              <a:latin typeface="Frutiger LT Com 55 Roman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anose="020B0503030504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de-DE" sz="800">
                <a:solidFill>
                  <a:srgbClr val="A8AFAF"/>
                </a:solidFill>
              </a:rPr>
              <a:t>© Fraunhofer </a:t>
            </a:r>
          </a:p>
        </p:txBody>
      </p:sp>
      <p:pic>
        <p:nvPicPr>
          <p:cNvPr id="1030" name="Picture 6" descr="umsich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9"/>
          <a:stretch>
            <a:fillRect/>
          </a:stretch>
        </p:blipFill>
        <p:spPr bwMode="auto">
          <a:xfrm>
            <a:off x="7265988" y="6297613"/>
            <a:ext cx="1417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12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2pPr>
      <a:lvl3pPr marL="531813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95943" y="5600700"/>
            <a:ext cx="8643257" cy="1153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77" y="49044"/>
            <a:ext cx="6547439" cy="68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1-3: Formulieren von </a:t>
            </a:r>
            <a:r>
              <a:rPr lang="de-DE" dirty="0" err="1"/>
              <a:t>Schutzielen</a:t>
            </a:r>
            <a:r>
              <a:rPr lang="de-DE" dirty="0"/>
              <a:t> als Soft-Goals der Stakeholder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Soft Goal (SG)	(</a:t>
            </a:r>
            <a:r>
              <a:rPr lang="de-DE" sz="2000" dirty="0" err="1" smtClean="0">
                <a:solidFill>
                  <a:schemeClr val="accent1"/>
                </a:solidFill>
              </a:rPr>
              <a:t>Stakerholder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tx2"/>
                </a:solidFill>
              </a:rPr>
              <a:t>Schutzgut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accent3"/>
                </a:solidFill>
              </a:rPr>
              <a:t>Schutzziel</a:t>
            </a:r>
            <a:r>
              <a:rPr lang="de-DE" sz="2000" dirty="0" smtClean="0"/>
              <a:t>, 				</a:t>
            </a:r>
            <a:r>
              <a:rPr lang="de-DE" sz="2000" dirty="0" smtClean="0">
                <a:solidFill>
                  <a:srgbClr val="FF0000"/>
                </a:solidFill>
              </a:rPr>
              <a:t>Schutzbedarf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Stakeholder		</a:t>
            </a:r>
            <a:r>
              <a:rPr lang="de-DE" sz="2000" dirty="0" smtClean="0">
                <a:solidFill>
                  <a:schemeClr val="accent1"/>
                </a:solidFill>
              </a:rPr>
              <a:t>Betroffene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/>
                </a:solidFill>
              </a:rPr>
              <a:t>Schutzgüter		Personenbezogene Merkmale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Schutzziele		</a:t>
            </a:r>
            <a:r>
              <a:rPr lang="de-DE" sz="2000" dirty="0">
                <a:solidFill>
                  <a:schemeClr val="accent3"/>
                </a:solidFill>
              </a:rPr>
              <a:t>Vertraulichkeit</a:t>
            </a:r>
            <a:r>
              <a:rPr lang="de-DE" sz="2000" dirty="0">
                <a:solidFill>
                  <a:schemeClr val="tx2"/>
                </a:solidFill>
              </a:rPr>
              <a:t/>
            </a:r>
            <a:br>
              <a:rPr lang="de-DE" sz="2000" dirty="0">
                <a:solidFill>
                  <a:schemeClr val="tx2"/>
                </a:solidFill>
              </a:rPr>
            </a:br>
            <a:r>
              <a:rPr lang="de-DE" sz="2000" dirty="0" smtClean="0"/>
              <a:t>{Vertraulichkeit, Integrität, Authentizität}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Schutzbedarf</a:t>
            </a:r>
            <a:r>
              <a:rPr lang="de-DE" sz="2000" dirty="0">
                <a:solidFill>
                  <a:schemeClr val="tx2"/>
                </a:solidFill>
              </a:rPr>
              <a:t>	</a:t>
            </a:r>
            <a:r>
              <a:rPr lang="de-DE" sz="2000" dirty="0" smtClean="0">
                <a:solidFill>
                  <a:srgbClr val="FF0000"/>
                </a:solidFill>
              </a:rPr>
              <a:t>hoch</a:t>
            </a:r>
            <a:br>
              <a:rPr lang="de-DE" sz="2000" dirty="0" smtClean="0">
                <a:solidFill>
                  <a:srgbClr val="FF0000"/>
                </a:solidFill>
              </a:rPr>
            </a:br>
            <a:r>
              <a:rPr lang="de-DE" sz="2000" dirty="0" smtClean="0"/>
              <a:t>{hoch, normal}</a:t>
            </a:r>
            <a:endParaRPr lang="de-DE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Beispiel:</a:t>
            </a:r>
            <a:br>
              <a:rPr lang="de-DE" sz="2000" dirty="0" smtClean="0"/>
            </a:br>
            <a:r>
              <a:rPr lang="de-DE" sz="2000" dirty="0" smtClean="0">
                <a:solidFill>
                  <a:srgbClr val="FF0000"/>
                </a:solidFill>
              </a:rPr>
              <a:t>Hoher Schutzbedarf  </a:t>
            </a:r>
            <a:r>
              <a:rPr lang="de-DE" sz="2000" dirty="0" smtClean="0">
                <a:solidFill>
                  <a:schemeClr val="accent3"/>
                </a:solidFill>
              </a:rPr>
              <a:t>der Vertraulichkeit </a:t>
            </a:r>
            <a:r>
              <a:rPr lang="de-DE" sz="2000" dirty="0" smtClean="0">
                <a:solidFill>
                  <a:schemeClr val="tx2"/>
                </a:solidFill>
              </a:rPr>
              <a:t>der personenbezogenen Merkmale </a:t>
            </a:r>
            <a:r>
              <a:rPr lang="de-DE" sz="2000" dirty="0" smtClean="0">
                <a:solidFill>
                  <a:schemeClr val="accent1"/>
                </a:solidFill>
              </a:rPr>
              <a:t>der Betroffenen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8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4: Identifizieren sicherheitsrelevanter funktionaler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Relevante funktionale Eigenschaften sind solche, die Schutzgüter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Idealerweise sollte bereits die realisierende Komponente angegebene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Funktionale			</a:t>
            </a:r>
            <a:r>
              <a:rPr lang="de-DE" sz="2000" dirty="0"/>
              <a:t>(</a:t>
            </a:r>
            <a:r>
              <a:rPr lang="de-DE" sz="2000" dirty="0">
                <a:solidFill>
                  <a:srgbClr val="FFC000"/>
                </a:solidFill>
              </a:rPr>
              <a:t>Funktion</a:t>
            </a:r>
            <a:r>
              <a:rPr lang="de-DE" sz="2000" dirty="0"/>
              <a:t>, </a:t>
            </a:r>
            <a:r>
              <a:rPr lang="de-DE" sz="2000" dirty="0">
                <a:solidFill>
                  <a:schemeClr val="accent2"/>
                </a:solidFill>
              </a:rPr>
              <a:t>Komponente</a:t>
            </a:r>
            <a:r>
              <a:rPr lang="de-DE" sz="2000" dirty="0" smtClean="0"/>
              <a:t>)</a:t>
            </a:r>
            <a:br>
              <a:rPr lang="de-DE" sz="2000" dirty="0" smtClean="0"/>
            </a:br>
            <a:r>
              <a:rPr lang="de-DE" sz="2000" dirty="0" smtClean="0"/>
              <a:t>Anforderung	</a:t>
            </a:r>
            <a:br>
              <a:rPr lang="de-DE" sz="2000" dirty="0" smtClean="0"/>
            </a:br>
            <a:r>
              <a:rPr lang="de-DE" sz="2000" dirty="0" smtClean="0"/>
              <a:t>				</a:t>
            </a:r>
            <a:r>
              <a:rPr lang="de-DE" sz="2000" dirty="0" smtClean="0">
                <a:solidFill>
                  <a:srgbClr val="FFC000"/>
                </a:solidFill>
              </a:rPr>
              <a:t>Aufzeichnen von Rohdaten</a:t>
            </a:r>
            <a:r>
              <a:rPr lang="de-DE" sz="2000" dirty="0" smtClean="0"/>
              <a:t>, </a:t>
            </a:r>
            <a:r>
              <a:rPr lang="de-DE" sz="2000" dirty="0" smtClean="0">
                <a:solidFill>
                  <a:schemeClr val="accent2"/>
                </a:solidFill>
              </a:rPr>
              <a:t>App</a:t>
            </a:r>
            <a:br>
              <a:rPr lang="de-DE" sz="2000" dirty="0" smtClean="0">
                <a:solidFill>
                  <a:schemeClr val="accent2"/>
                </a:solidFill>
              </a:rPr>
            </a:br>
            <a:r>
              <a:rPr lang="de-DE" sz="2000" dirty="0" smtClean="0">
                <a:solidFill>
                  <a:schemeClr val="accent2"/>
                </a:solidFill>
              </a:rPr>
              <a:t>				</a:t>
            </a:r>
            <a:br>
              <a:rPr lang="de-DE" sz="2000" dirty="0" smtClean="0">
                <a:solidFill>
                  <a:schemeClr val="accent2"/>
                </a:solidFill>
              </a:rPr>
            </a:br>
            <a:r>
              <a:rPr lang="de-DE" sz="2000" dirty="0" smtClean="0">
                <a:solidFill>
                  <a:schemeClr val="accent2"/>
                </a:solidFill>
              </a:rPr>
              <a:t>				</a:t>
            </a:r>
            <a:r>
              <a:rPr lang="de-DE" sz="2000" dirty="0" smtClean="0">
                <a:solidFill>
                  <a:srgbClr val="FFC000"/>
                </a:solidFill>
              </a:rPr>
              <a:t>Anonymisieren von Datensätzen</a:t>
            </a:r>
            <a:r>
              <a:rPr lang="de-DE" sz="2000" dirty="0" smtClean="0"/>
              <a:t>,</a:t>
            </a:r>
            <a:r>
              <a:rPr lang="de-DE" sz="2000" dirty="0" smtClean="0">
                <a:solidFill>
                  <a:schemeClr val="accent2"/>
                </a:solidFill>
              </a:rPr>
              <a:t> 				Dienst</a:t>
            </a:r>
          </a:p>
        </p:txBody>
      </p:sp>
    </p:spTree>
    <p:extLst>
      <p:ext uri="{BB962C8B-B14F-4D97-AF65-F5344CB8AC3E}">
        <p14:creationId xmlns:p14="http://schemas.microsoft.com/office/powerpoint/2010/main" val="123153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</a:t>
            </a:r>
            <a:r>
              <a:rPr lang="de-DE" dirty="0" smtClean="0"/>
              <a:t>5: </a:t>
            </a:r>
            <a:r>
              <a:rPr lang="de-DE" dirty="0"/>
              <a:t>Identifizieren </a:t>
            </a:r>
            <a:r>
              <a:rPr lang="de-DE" dirty="0" smtClean="0"/>
              <a:t>von Hard-Goals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Hard-Goals verfeinern Soft-Goals durch Bezug zu funktionalen Anforderungen</a:t>
            </a:r>
            <a:br>
              <a:rPr lang="de-DE" sz="2000" dirty="0" smtClean="0"/>
            </a:br>
            <a:r>
              <a:rPr lang="de-DE" sz="2000" dirty="0" smtClean="0"/>
              <a:t>(</a:t>
            </a:r>
            <a:r>
              <a:rPr lang="x-none" sz="2000" dirty="0" smtClean="0">
                <a:solidFill>
                  <a:schemeClr val="accent2"/>
                </a:solidFill>
              </a:rPr>
              <a:t>Komponente</a:t>
            </a:r>
            <a:r>
              <a:rPr lang="de-DE" sz="2000" dirty="0" smtClean="0"/>
              <a:t>,</a:t>
            </a:r>
            <a:r>
              <a:rPr lang="x-none" sz="2000" dirty="0" smtClean="0"/>
              <a:t> </a:t>
            </a:r>
            <a:r>
              <a:rPr lang="x-none" sz="2000" dirty="0">
                <a:solidFill>
                  <a:srgbClr val="FFC000"/>
                </a:solidFill>
              </a:rPr>
              <a:t>funktionale </a:t>
            </a:r>
            <a:r>
              <a:rPr lang="x-none" sz="2000" dirty="0" smtClean="0">
                <a:solidFill>
                  <a:srgbClr val="FFC000"/>
                </a:solidFill>
              </a:rPr>
              <a:t>Anforderung</a:t>
            </a:r>
            <a:r>
              <a:rPr lang="de-DE" sz="2000" dirty="0" smtClean="0"/>
              <a:t>,</a:t>
            </a:r>
            <a:r>
              <a:rPr lang="x-none" sz="2000" dirty="0" smtClean="0"/>
              <a:t> </a:t>
            </a:r>
            <a:r>
              <a:rPr lang="x-none" sz="2000" dirty="0" smtClean="0">
                <a:solidFill>
                  <a:schemeClr val="tx2"/>
                </a:solidFill>
              </a:rPr>
              <a:t>Schutzgut</a:t>
            </a:r>
            <a:r>
              <a:rPr lang="de-DE" sz="2000" dirty="0" smtClean="0"/>
              <a:t>,</a:t>
            </a:r>
            <a:r>
              <a:rPr lang="x-none" sz="2000" dirty="0" smtClean="0"/>
              <a:t> </a:t>
            </a:r>
            <a:r>
              <a:rPr lang="x-none" sz="2000" dirty="0" smtClean="0">
                <a:solidFill>
                  <a:schemeClr val="accent3"/>
                </a:solidFill>
              </a:rPr>
              <a:t>Schutzziel</a:t>
            </a:r>
            <a:r>
              <a:rPr lang="de-DE" sz="2000" dirty="0" smtClean="0"/>
              <a:t>)</a:t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b="1" dirty="0" smtClean="0"/>
              <a:t>HG2</a:t>
            </a:r>
            <a:r>
              <a:rPr lang="de-DE" sz="2000" b="1" dirty="0"/>
              <a:t>: </a:t>
            </a:r>
            <a:r>
              <a:rPr lang="de-DE" sz="2000" b="1" dirty="0">
                <a:solidFill>
                  <a:schemeClr val="accent2"/>
                </a:solidFill>
              </a:rPr>
              <a:t>App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stellt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rgbClr val="FFC000"/>
                </a:solidFill>
              </a:rPr>
              <a:t>beim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rgbClr val="FFC000"/>
                </a:solidFill>
              </a:rPr>
              <a:t>Aufzeichnen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die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Vertraulichkeit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accent3"/>
                </a:solidFill>
              </a:rPr>
              <a:t>von rohen Videodaten </a:t>
            </a:r>
            <a:r>
              <a:rPr lang="de-DE" sz="2000" b="1" dirty="0" smtClean="0">
                <a:solidFill>
                  <a:schemeClr val="tx2"/>
                </a:solidFill>
              </a:rPr>
              <a:t>sicher</a:t>
            </a:r>
            <a:r>
              <a:rPr lang="de-DE" sz="2000" b="1" dirty="0" smtClean="0"/>
              <a:t/>
            </a:r>
            <a:br>
              <a:rPr lang="de-DE" sz="2000" b="1" dirty="0" smtClean="0"/>
            </a:br>
            <a:r>
              <a:rPr lang="de-DE" sz="2000" b="1" dirty="0" smtClean="0"/>
              <a:t/>
            </a:r>
            <a:br>
              <a:rPr lang="de-DE" sz="2000" b="1" dirty="0" smtClean="0"/>
            </a:br>
            <a:r>
              <a:rPr lang="de-DE" sz="2000" b="1" dirty="0"/>
              <a:t>HG14: </a:t>
            </a:r>
            <a:r>
              <a:rPr lang="de-DE" sz="2000" b="1" dirty="0">
                <a:solidFill>
                  <a:schemeClr val="accent2"/>
                </a:solidFill>
              </a:rPr>
              <a:t>Dienst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stellt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rgbClr val="FFC000"/>
                </a:solidFill>
              </a:rPr>
              <a:t>beim</a:t>
            </a:r>
            <a:r>
              <a:rPr lang="de-DE" sz="2000" b="1" dirty="0"/>
              <a:t> </a:t>
            </a:r>
            <a:r>
              <a:rPr lang="de-DE" sz="2000" b="1" dirty="0" smtClean="0">
                <a:solidFill>
                  <a:srgbClr val="FFC000"/>
                </a:solidFill>
              </a:rPr>
              <a:t>Hochladen</a:t>
            </a:r>
            <a:r>
              <a:rPr lang="de-DE" sz="2000" b="1" dirty="0" smtClean="0"/>
              <a:t> </a:t>
            </a:r>
            <a:r>
              <a:rPr lang="de-DE" sz="2000" b="1" dirty="0">
                <a:solidFill>
                  <a:schemeClr val="tx2"/>
                </a:solidFill>
              </a:rPr>
              <a:t>die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Vertraulichkeit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accent3"/>
                </a:solidFill>
              </a:rPr>
              <a:t>von rohen Videodaten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sicher</a:t>
            </a: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b="1" dirty="0" smtClean="0"/>
              <a:t>HG24</a:t>
            </a:r>
            <a:r>
              <a:rPr lang="de-DE" sz="2000" b="1" dirty="0"/>
              <a:t>: </a:t>
            </a:r>
            <a:r>
              <a:rPr lang="de-DE" sz="2000" b="1" dirty="0">
                <a:solidFill>
                  <a:schemeClr val="accent2"/>
                </a:solidFill>
              </a:rPr>
              <a:t>Dienst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stellt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rgbClr val="FFC000"/>
                </a:solidFill>
              </a:rPr>
              <a:t>beim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rgbClr val="FFC000"/>
                </a:solidFill>
              </a:rPr>
              <a:t>Anonymisieren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die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tx2"/>
                </a:solidFill>
              </a:rPr>
              <a:t>Vertraulichkeit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accent3"/>
                </a:solidFill>
              </a:rPr>
              <a:t>der rohen Videodaten </a:t>
            </a:r>
            <a:r>
              <a:rPr lang="de-DE" sz="2000" b="1" dirty="0">
                <a:solidFill>
                  <a:schemeClr val="tx2"/>
                </a:solidFill>
              </a:rPr>
              <a:t>sicher</a:t>
            </a:r>
            <a:endParaRPr lang="de-DE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5868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 6</a:t>
            </a:r>
            <a:r>
              <a:rPr lang="de-DE" dirty="0" smtClean="0"/>
              <a:t>: Dekomponieren von Hard-Goals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Zur Behandlung von Hard-Goals werden Black-Box-Mechanismen gewählt</a:t>
            </a:r>
          </a:p>
          <a:p>
            <a:pPr marL="47466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Black-Box-Mechanismus &lt;=&gt; Klasse von Mechanismen,</a:t>
            </a:r>
            <a:br>
              <a:rPr lang="de-DE" sz="2000" dirty="0" smtClean="0"/>
            </a:br>
            <a:r>
              <a:rPr lang="de-DE" sz="2000" dirty="0" smtClean="0"/>
              <a:t>bspw. digitales Signaturverfahren</a:t>
            </a:r>
          </a:p>
          <a:p>
            <a:pPr marL="206375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Die Sicherheit von Black-Box-Mechanismen beruht auf </a:t>
            </a:r>
            <a:r>
              <a:rPr lang="de-DE" sz="2000" dirty="0" smtClean="0">
                <a:solidFill>
                  <a:schemeClr val="tx2"/>
                </a:solidFill>
              </a:rPr>
              <a:t>Annahmen</a:t>
            </a:r>
          </a:p>
          <a:p>
            <a:pPr marL="206375" lvl="1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2"/>
                </a:solidFill>
              </a:rPr>
              <a:t>Ein Teil dieser Annahmen, sog. </a:t>
            </a:r>
            <a:r>
              <a:rPr lang="de-DE" sz="2000" dirty="0">
                <a:solidFill>
                  <a:schemeClr val="tx2"/>
                </a:solidFill>
              </a:rPr>
              <a:t>s</a:t>
            </a:r>
            <a:r>
              <a:rPr lang="de-DE" sz="2000" dirty="0" smtClean="0">
                <a:solidFill>
                  <a:schemeClr val="tx2"/>
                </a:solidFill>
              </a:rPr>
              <a:t>eparierende Annahmen, </a:t>
            </a:r>
            <a:r>
              <a:rPr lang="de-DE" sz="2000" dirty="0" smtClean="0"/>
              <a:t>kann unmittelbar in weitere Hard-Goals überführt werden</a:t>
            </a:r>
            <a:br>
              <a:rPr lang="de-DE" sz="2000" dirty="0" smtClean="0"/>
            </a:br>
            <a:r>
              <a:rPr lang="de-DE" sz="2000" dirty="0" smtClean="0"/>
              <a:t>&lt;=&gt; </a:t>
            </a:r>
            <a:r>
              <a:rPr lang="de-DE" sz="2000" dirty="0" smtClean="0">
                <a:solidFill>
                  <a:schemeClr val="tx2"/>
                </a:solidFill>
              </a:rPr>
              <a:t>Dekomposition</a:t>
            </a:r>
          </a:p>
          <a:p>
            <a:pPr marL="0" lvl="1" indent="0">
              <a:buNone/>
            </a:pPr>
            <a:endParaRPr lang="de-DE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835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Schritte </a:t>
            </a:r>
            <a:r>
              <a:rPr lang="de-DE" dirty="0"/>
              <a:t>6</a:t>
            </a:r>
            <a:r>
              <a:rPr lang="de-DE" smtClean="0"/>
              <a:t>: </a:t>
            </a:r>
            <a:r>
              <a:rPr lang="de-DE" dirty="0" smtClean="0"/>
              <a:t>Dekomponieren von Hard-Goals (ii)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Es kann sich herausstellen, dass ein </a:t>
            </a:r>
            <a:r>
              <a:rPr lang="de-DE" sz="2000" dirty="0" smtClean="0">
                <a:solidFill>
                  <a:schemeClr val="tx2"/>
                </a:solidFill>
              </a:rPr>
              <a:t>HG nicht erfüllt </a:t>
            </a:r>
            <a:r>
              <a:rPr lang="de-DE" sz="2000" dirty="0" smtClean="0"/>
              <a:t>werden kann</a:t>
            </a:r>
          </a:p>
          <a:p>
            <a:pPr marL="47466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Alle Vorgänger-HGs im entsprechenden Dekompositionsteilbaum sind entsprechend nicht bzw. nur mit einer schwächeren Garantie erfüllt</a:t>
            </a:r>
          </a:p>
          <a:p>
            <a:pPr marL="206375" lvl="1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BBM können </a:t>
            </a:r>
            <a:r>
              <a:rPr lang="de-DE" sz="2000" dirty="0" smtClean="0">
                <a:solidFill>
                  <a:schemeClr val="tx2"/>
                </a:solidFill>
              </a:rPr>
              <a:t>zusätzliche Schutzgüter </a:t>
            </a:r>
            <a:r>
              <a:rPr lang="de-DE" sz="2000" dirty="0" smtClean="0"/>
              <a:t>und/oder </a:t>
            </a:r>
            <a:r>
              <a:rPr lang="de-DE" sz="2000" dirty="0" smtClean="0">
                <a:solidFill>
                  <a:schemeClr val="tx2"/>
                </a:solidFill>
              </a:rPr>
              <a:t>zusätzliche funktionale Anforderungen</a:t>
            </a:r>
            <a:r>
              <a:rPr lang="de-DE" sz="2000" dirty="0" smtClean="0"/>
              <a:t> induzieren</a:t>
            </a:r>
          </a:p>
          <a:p>
            <a:pPr marL="47466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Kryptographisches Schlüsselmaterial</a:t>
            </a:r>
          </a:p>
          <a:p>
            <a:pPr marL="47466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Import von Authentifizierungsmerkmalen</a:t>
            </a:r>
          </a:p>
          <a:p>
            <a:pPr marL="474663" lvl="2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565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sieht die Ausgabe der Dekomposition aus?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031278"/>
              </p:ext>
            </p:extLst>
          </p:nvPr>
        </p:nvGraphicFramePr>
        <p:xfrm>
          <a:off x="460375" y="814388"/>
          <a:ext cx="8223249" cy="5447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9254">
                  <a:extLst>
                    <a:ext uri="{9D8B030D-6E8A-4147-A177-3AD203B41FA5}">
                      <a16:colId xmlns:a16="http://schemas.microsoft.com/office/drawing/2014/main" val="2789612800"/>
                    </a:ext>
                  </a:extLst>
                </a:gridCol>
                <a:gridCol w="3537857">
                  <a:extLst>
                    <a:ext uri="{9D8B030D-6E8A-4147-A177-3AD203B41FA5}">
                      <a16:colId xmlns:a16="http://schemas.microsoft.com/office/drawing/2014/main" val="4023972563"/>
                    </a:ext>
                  </a:extLst>
                </a:gridCol>
                <a:gridCol w="1586138">
                  <a:extLst>
                    <a:ext uri="{9D8B030D-6E8A-4147-A177-3AD203B41FA5}">
                      <a16:colId xmlns:a16="http://schemas.microsoft.com/office/drawing/2014/main" val="3655340482"/>
                    </a:ext>
                  </a:extLst>
                </a:gridCol>
              </a:tblGrid>
              <a:tr h="597506">
                <a:tc>
                  <a:txBody>
                    <a:bodyPr/>
                    <a:lstStyle/>
                    <a:p>
                      <a:r>
                        <a:rPr lang="de-DE" dirty="0" smtClean="0"/>
                        <a:t>HG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BBM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Annahmen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18454"/>
                  </a:ext>
                </a:extLst>
              </a:tr>
              <a:tr h="1202466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chemeClr val="accent2"/>
                          </a:solidFill>
                        </a:rPr>
                        <a:t>App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stellt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beim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Aufzeichnen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die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Vertraulichkeit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accent3"/>
                          </a:solidFill>
                        </a:rPr>
                        <a:t>von rohen Videodaten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sicher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Formale Verifikation (rohe Videodaten fließen nicht an öffentliche</a:t>
                      </a:r>
                      <a:r>
                        <a:rPr lang="de-DE" baseline="0" dirty="0" smtClean="0"/>
                        <a:t> Ausgaben)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63388"/>
                  </a:ext>
                </a:extLst>
              </a:tr>
              <a:tr h="1234420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chemeClr val="accent2"/>
                          </a:solidFill>
                        </a:rPr>
                        <a:t>Dienst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stellt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beim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Hochladen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die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Vertraulichkeit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accent3"/>
                          </a:solidFill>
                        </a:rPr>
                        <a:t>von rohen Videodaten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sicher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Sicherer Kommunikationskanal</a:t>
                      </a:r>
                    </a:p>
                    <a:p>
                      <a:r>
                        <a:rPr lang="de-DE" dirty="0" smtClean="0"/>
                        <a:t>oder</a:t>
                      </a:r>
                    </a:p>
                    <a:p>
                      <a:r>
                        <a:rPr lang="de-DE" dirty="0" smtClean="0"/>
                        <a:t>Payload-Verschlüsselung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14765"/>
                  </a:ext>
                </a:extLst>
              </a:tr>
              <a:tr h="1223963"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chemeClr val="accent2"/>
                          </a:solidFill>
                        </a:rPr>
                        <a:t>Dienst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stellt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beim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Anonymisieren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die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Vertraulichkeit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accent3"/>
                          </a:solidFill>
                        </a:rPr>
                        <a:t>der rohen Videodaten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sicher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Formale Verifikation (rohe Videodaten fließen nicht an öffentliche</a:t>
                      </a:r>
                      <a:r>
                        <a:rPr lang="de-DE" baseline="0" dirty="0" smtClean="0"/>
                        <a:t> Ausgaben)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17732"/>
                  </a:ext>
                </a:extLst>
              </a:tr>
              <a:tr h="1056875">
                <a:tc>
                  <a:txBody>
                    <a:bodyPr/>
                    <a:lstStyle/>
                    <a:p>
                      <a:r>
                        <a:rPr lang="de-DE" sz="1800" b="1" smtClean="0">
                          <a:solidFill>
                            <a:schemeClr val="accent2"/>
                          </a:solidFill>
                        </a:rPr>
                        <a:t>App </a:t>
                      </a:r>
                      <a:r>
                        <a:rPr lang="de-DE" sz="1800" b="1" smtClean="0">
                          <a:solidFill>
                            <a:schemeClr val="tx2"/>
                          </a:solidFill>
                        </a:rPr>
                        <a:t>stellt</a:t>
                      </a:r>
                      <a:r>
                        <a:rPr lang="de-DE" sz="1800" b="1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beim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rgbClr val="FFC000"/>
                          </a:solidFill>
                        </a:rPr>
                        <a:t>Hochladen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die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Integrität</a:t>
                      </a:r>
                      <a:r>
                        <a:rPr lang="de-DE" sz="1800" b="1" dirty="0" smtClean="0"/>
                        <a:t> </a:t>
                      </a:r>
                      <a:r>
                        <a:rPr lang="de-DE" sz="1800" b="1" dirty="0" smtClean="0">
                          <a:solidFill>
                            <a:schemeClr val="accent3"/>
                          </a:solidFill>
                        </a:rPr>
                        <a:t>der</a:t>
                      </a:r>
                      <a:r>
                        <a:rPr lang="de-DE" sz="1800" b="1" baseline="0" dirty="0" smtClean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de-DE" sz="1800" b="1" dirty="0" smtClean="0">
                          <a:solidFill>
                            <a:schemeClr val="accent3"/>
                          </a:solidFill>
                        </a:rPr>
                        <a:t>Metadaten </a:t>
                      </a:r>
                      <a:r>
                        <a:rPr lang="de-DE" sz="1800" b="1" dirty="0" smtClean="0">
                          <a:solidFill>
                            <a:schemeClr val="tx2"/>
                          </a:solidFill>
                        </a:rPr>
                        <a:t>sicher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Sicherer Kommunikationskanal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oder</a:t>
                      </a:r>
                    </a:p>
                    <a:p>
                      <a:r>
                        <a:rPr lang="de-DE" dirty="0" smtClean="0"/>
                        <a:t>Kryptographische</a:t>
                      </a:r>
                      <a:r>
                        <a:rPr lang="de-DE" baseline="0" dirty="0" smtClean="0"/>
                        <a:t> Hashfunktion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7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619097"/>
      </p:ext>
    </p:extLst>
  </p:cSld>
  <p:clrMapOvr>
    <a:masterClrMapping/>
  </p:clrMapOvr>
</p:sld>
</file>

<file path=ppt/theme/theme1.xml><?xml version="1.0" encoding="utf-8"?>
<a:theme xmlns:a="http://schemas.openxmlformats.org/drawingml/2006/main" name="ppt_master_final_tcm100-iosb">
  <a:themeElements>
    <a:clrScheme name="Fraunhof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25BAE2"/>
      </a:accent1>
      <a:accent2>
        <a:srgbClr val="006E92"/>
      </a:accent2>
      <a:accent3>
        <a:srgbClr val="EB6A0A"/>
      </a:accent3>
      <a:accent4>
        <a:srgbClr val="B1C800"/>
      </a:accent4>
      <a:accent5>
        <a:srgbClr val="FFFAD1"/>
      </a:accent5>
      <a:accent6>
        <a:srgbClr val="D4E6F4"/>
      </a:accent6>
      <a:hlink>
        <a:srgbClr val="4C636F"/>
      </a:hlink>
      <a:folHlink>
        <a:srgbClr val="9E1C22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Fraunhof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25BAE2"/>
      </a:accent1>
      <a:accent2>
        <a:srgbClr val="006E92"/>
      </a:accent2>
      <a:accent3>
        <a:srgbClr val="EB6A0A"/>
      </a:accent3>
      <a:accent4>
        <a:srgbClr val="B1C800"/>
      </a:accent4>
      <a:accent5>
        <a:srgbClr val="FFFAD1"/>
      </a:accent5>
      <a:accent6>
        <a:srgbClr val="D4E6F4"/>
      </a:accent6>
      <a:hlink>
        <a:srgbClr val="4C636F"/>
      </a:hlink>
      <a:folHlink>
        <a:srgbClr val="9E1C22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10_120131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2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72000" tIns="54000" rIns="72000" bIns="54000">
        <a:spAutoFit/>
      </a:bodyPr>
      <a:lstStyle>
        <a:defPPr marL="215900" indent="-215900">
          <a:spcAft>
            <a:spcPts val="563"/>
          </a:spcAft>
          <a:buClr>
            <a:schemeClr val="tx2"/>
          </a:buClr>
          <a:defRPr sz="1400" dirty="0"/>
        </a:defPPr>
      </a:lstStyle>
    </a:spDef>
    <a:lnDef>
      <a:spPr bwMode="auto">
        <a:noFill/>
        <a:ln w="9525" cap="flat" cmpd="sng" algn="ctr">
          <a:solidFill>
            <a:srgbClr val="179C7D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ppt_master_final_tcm100-iosb</Template>
  <TotalTime>0</TotalTime>
  <Words>211</Words>
  <Application>Microsoft Office PowerPoint</Application>
  <PresentationFormat>Bildschirmpräsentation (4:3)</PresentationFormat>
  <Paragraphs>45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Frutiger LT Com 45 Light</vt:lpstr>
      <vt:lpstr>Frutiger LT Com 55 Roman</vt:lpstr>
      <vt:lpstr>Frutiger LT Com 65 Bold</vt:lpstr>
      <vt:lpstr>Wingdings</vt:lpstr>
      <vt:lpstr>ppt_master_final_tcm100-iosb</vt:lpstr>
      <vt:lpstr>1_Standarddesign</vt:lpstr>
      <vt:lpstr>P10_120131_ppt_Master_Ins_de_4zu3</vt:lpstr>
      <vt:lpstr>2_Standarddesign</vt:lpstr>
      <vt:lpstr>3_Standarddesign</vt:lpstr>
      <vt:lpstr>PowerPoint-Präsentation</vt:lpstr>
      <vt:lpstr>Schritte 1-3: Formulieren von Schutzielen als Soft-Goals der Stakeholder</vt:lpstr>
      <vt:lpstr>Schritte 4: Identifizieren sicherheitsrelevanter funktionaler Anforderungen</vt:lpstr>
      <vt:lpstr>Schritte 5: Identifizieren von Hard-Goals</vt:lpstr>
      <vt:lpstr>Schritte 6: Dekomponieren von Hard-Goals (i)</vt:lpstr>
      <vt:lpstr>Schritte 6: Dekomponieren von Hard-Goals (ii)</vt:lpstr>
      <vt:lpstr>Wie sieht die Ausgabe der Dekomposition aus?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Fraunhofer-Institut für Optronik, Systemtechnik und Bildauswertung IOSB</dc:title>
  <dc:creator>wrt</dc:creator>
  <cp:lastModifiedBy>Pascal Birnstill</cp:lastModifiedBy>
  <cp:revision>515</cp:revision>
  <cp:lastPrinted>2012-11-16T08:40:13Z</cp:lastPrinted>
  <dcterms:created xsi:type="dcterms:W3CDTF">2009-12-11T10:10:09Z</dcterms:created>
  <dcterms:modified xsi:type="dcterms:W3CDTF">2019-06-07T09:01:24Z</dcterms:modified>
</cp:coreProperties>
</file>