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0">
          <p15:clr>
            <a:srgbClr val="9AA0A6"/>
          </p15:clr>
        </p15:guide>
        <p15:guide id="2" pos="5868">
          <p15:clr>
            <a:srgbClr val="9AA0A6"/>
          </p15:clr>
        </p15:guide>
        <p15:guide id="3" orient="horz" pos="15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0" orient="horz"/>
        <p:guide pos="5868"/>
        <p:guide pos="15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07" name="Google Shape;2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Keep observations </a:t>
            </a:r>
            <a:endParaRPr/>
          </a:p>
        </p:txBody>
      </p:sp>
      <p:sp>
        <p:nvSpPr>
          <p:cNvPr id="215" name="Google Shape;21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233" name="Google Shape;23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Why Random Forest Regression is good?</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A Random Forest Regression model is </a:t>
            </a:r>
            <a:r>
              <a:rPr b="1" i="0" lang="en-US" sz="1200" u="none" cap="none" strike="noStrike">
                <a:solidFill>
                  <a:schemeClr val="dk1"/>
                </a:solidFill>
                <a:latin typeface="Calibri"/>
                <a:ea typeface="Calibri"/>
                <a:cs typeface="Calibri"/>
                <a:sym typeface="Calibri"/>
              </a:rPr>
              <a:t>powerful and accurate</a:t>
            </a:r>
            <a:r>
              <a:rPr b="0" i="0" lang="en-US" sz="1200" u="none" cap="none" strike="noStrike">
                <a:solidFill>
                  <a:schemeClr val="dk1"/>
                </a:solidFill>
                <a:latin typeface="Calibri"/>
                <a:ea typeface="Calibri"/>
                <a:cs typeface="Calibri"/>
                <a:sym typeface="Calibri"/>
              </a:rPr>
              <a:t>. It usually performs great on many problems, including features with non-linear relationships</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How is XGBoost different from random forest?</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One of the most important differences between XG Boost and Random forest is that the </a:t>
            </a:r>
            <a:r>
              <a:rPr b="1" i="0" lang="en-US" sz="1200" u="none" cap="none" strike="noStrik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b="0" i="0" lang="en-US" sz="1200" u="none" cap="none" strike="noStrike">
                <a:solidFill>
                  <a:schemeClr val="dk1"/>
                </a:solidFill>
                <a:latin typeface="Calibri"/>
                <a:ea typeface="Calibri"/>
                <a:cs typeface="Calibri"/>
                <a:sym typeface="Calibri"/>
              </a:rPr>
              <a:t>..</a:t>
            </a:r>
            <a:endParaRPr/>
          </a:p>
          <a:p>
            <a:pPr indent="-228600" lvl="0" marL="45720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Calibri"/>
                <a:ea typeface="Calibri"/>
                <a:cs typeface="Calibri"/>
                <a:sym typeface="Calibri"/>
              </a:rPr>
              <a:t>n_estimators</a:t>
            </a:r>
            <a:r>
              <a:rPr b="0" i="0" lang="en-US" sz="1200" u="none" cap="none" strike="noStrike">
                <a:solidFill>
                  <a:schemeClr val="dk1"/>
                </a:solidFill>
                <a:latin typeface="Calibri"/>
                <a:ea typeface="Calibri"/>
                <a:cs typeface="Calibri"/>
                <a:sym typeface="Calibri"/>
              </a:rPr>
              <a:t> — the number of decision trees you will be running in the model</a:t>
            </a:r>
            <a:endParaRPr/>
          </a:p>
        </p:txBody>
      </p:sp>
      <p:sp>
        <p:nvSpPr>
          <p:cNvPr id="253" name="Google Shape;25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6eefa1a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56eefa1ac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5" name="Google Shape;275;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0" name="Google Shape;290;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0" name="Google Shape;300;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6eefa1ac5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56eefa1ac5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6eefa1ac5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56eefa1ac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45" name="Google Shape;1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15" name="Shape 15"/>
        <p:cNvGrpSpPr/>
        <p:nvPr/>
      </p:nvGrpSpPr>
      <p:grpSpPr>
        <a:xfrm>
          <a:off x="0" y="0"/>
          <a:ext cx="0" cy="0"/>
          <a:chOff x="0" y="0"/>
          <a:chExt cx="0" cy="0"/>
        </a:xfrm>
      </p:grpSpPr>
      <p:sp>
        <p:nvSpPr>
          <p:cNvPr id="16" name="Google Shape;16;p2"/>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17" name="Google Shape;17;p2"/>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2"/>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5183188" y="987437"/>
            <a:ext cx="6172200" cy="4873625"/>
          </a:xfrm>
          <a:prstGeom prst="rect">
            <a:avLst/>
          </a:prstGeom>
          <a:noFill/>
          <a:ln>
            <a:noFill/>
          </a:ln>
        </p:spPr>
      </p:sp>
      <p:sp>
        <p:nvSpPr>
          <p:cNvPr id="73" name="Google Shape;73;p11"/>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4" name="Google Shape;74;p1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0" name="Shape 20"/>
        <p:cNvGrpSpPr/>
        <p:nvPr/>
      </p:nvGrpSpPr>
      <p:grpSpPr>
        <a:xfrm>
          <a:off x="0" y="0"/>
          <a:ext cx="0" cy="0"/>
          <a:chOff x="0" y="0"/>
          <a:chExt cx="0" cy="0"/>
        </a:xfrm>
      </p:grpSpPr>
      <p:sp>
        <p:nvSpPr>
          <p:cNvPr id="21" name="Google Shape;21;p3"/>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22" name="Google Shape;22;p3"/>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
          <p:cNvSpPr txBox="1"/>
          <p:nvPr>
            <p:ph type="title"/>
          </p:nvPr>
        </p:nvSpPr>
        <p:spPr>
          <a:xfrm>
            <a:off x="839788"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5"/>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5"/>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 name="Shape 40"/>
        <p:cNvGrpSpPr/>
        <p:nvPr/>
      </p:nvGrpSpPr>
      <p:grpSpPr>
        <a:xfrm>
          <a:off x="0" y="0"/>
          <a:ext cx="0" cy="0"/>
          <a:chOff x="0" y="0"/>
          <a:chExt cx="0" cy="0"/>
        </a:xfrm>
      </p:grpSpPr>
      <p:sp>
        <p:nvSpPr>
          <p:cNvPr id="41" name="Google Shape;41;p6"/>
          <p:cNvSpPr/>
          <p:nvPr/>
        </p:nvSpPr>
        <p:spPr>
          <a:xfrm>
            <a:off x="0" y="11"/>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42" name="Google Shape;42;p6"/>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6"/>
          <p:cNvCxnSpPr/>
          <p:nvPr/>
        </p:nvCxnSpPr>
        <p:spPr>
          <a:xfrm>
            <a:off x="12"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838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2" type="body"/>
          </p:nvPr>
        </p:nvSpPr>
        <p:spPr>
          <a:xfrm>
            <a:off x="6172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67" name="Google Shape;67;p1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jpg"/><Relationship Id="rId5" Type="http://schemas.openxmlformats.org/officeDocument/2006/relationships/image" Target="../media/image3.png"/><Relationship Id="rId6" Type="http://schemas.openxmlformats.org/officeDocument/2006/relationships/image" Target="../media/image7.jpg"/><Relationship Id="rId7" Type="http://schemas.openxmlformats.org/officeDocument/2006/relationships/image" Target="../media/image6.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hyperlink" Target="https://github.com/tesseract-ocr/tesseract/wiki/User-Projects-%E2%80%93-3rdParty?ref=nanonet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hyperlink" Target="https://www.linkedin.com/in/sharat-chandra" TargetMode="External"/><Relationship Id="rId6" Type="http://schemas.openxmlformats.org/officeDocument/2006/relationships/hyperlink" Target="https://www.linkedin.com/in/sharat-chandra" TargetMode="External"/><Relationship Id="rId7" Type="http://schemas.openxmlformats.org/officeDocument/2006/relationships/hyperlink" Target="https://www.linkedin.com/in/bharanikumardepuru" TargetMode="External"/><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linkedin.com/in/sree-priya-naroju" TargetMode="External"/><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755994" y="2891354"/>
            <a:ext cx="10515600" cy="535500"/>
          </a:xfrm>
          <a:prstGeom prst="rect">
            <a:avLst/>
          </a:prstGeom>
          <a:noFill/>
          <a:ln>
            <a:noFill/>
          </a:ln>
        </p:spPr>
        <p:txBody>
          <a:bodyPr anchorCtr="0" anchor="ctr" bIns="45675" lIns="91425" spcFirstLastPara="1" rIns="91425" wrap="square" tIns="45675">
            <a:spAutoFit/>
          </a:bodyPr>
          <a:lstStyle/>
          <a:p>
            <a:pPr indent="0" lvl="0" marL="0" rtl="0" algn="l">
              <a:spcBef>
                <a:spcPts val="0"/>
              </a:spcBef>
              <a:spcAft>
                <a:spcPts val="0"/>
              </a:spcAft>
              <a:buClr>
                <a:schemeClr val="dk1"/>
              </a:buClr>
              <a:buSzPts val="1800"/>
              <a:buFont typeface="Arial"/>
              <a:buNone/>
            </a:pPr>
            <a:r>
              <a:rPr lang="en-US" sz="3200">
                <a:latin typeface="Calibri"/>
                <a:ea typeface="Calibri"/>
                <a:cs typeface="Calibri"/>
                <a:sym typeface="Calibri"/>
              </a:rPr>
              <a:t>Text Extraction from store bills</a:t>
            </a:r>
            <a:endParaRPr b="1">
              <a:latin typeface="Times New Roman"/>
              <a:ea typeface="Times New Roman"/>
              <a:cs typeface="Times New Roman"/>
              <a:sym typeface="Times New Roman"/>
            </a:endParaRPr>
          </a:p>
        </p:txBody>
      </p:sp>
      <p:sp>
        <p:nvSpPr>
          <p:cNvPr id="94" name="Google Shape;94;p14"/>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70" name="Google Shape;170;p23"/>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71" name="Google Shape;171;p23"/>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172" name="Google Shape;172;p2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descr="jupyter.jpg" id="173" name="Google Shape;173;p23"/>
          <p:cNvSpPr/>
          <p:nvPr/>
        </p:nvSpPr>
        <p:spPr>
          <a:xfrm>
            <a:off x="155575" y="841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jupyter.jpg" id="174" name="Google Shape;174;p23"/>
          <p:cNvSpPr/>
          <p:nvPr/>
        </p:nvSpPr>
        <p:spPr>
          <a:xfrm>
            <a:off x="307975" y="23653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jupyter.jpg" id="175" name="Google Shape;175;p23"/>
          <p:cNvPicPr preferRelativeResize="0"/>
          <p:nvPr/>
        </p:nvPicPr>
        <p:blipFill rotWithShape="1">
          <a:blip r:embed="rId4">
            <a:alphaModFix/>
          </a:blip>
          <a:srcRect b="0" l="0" r="0" t="0"/>
          <a:stretch/>
        </p:blipFill>
        <p:spPr>
          <a:xfrm>
            <a:off x="325325" y="1055801"/>
            <a:ext cx="2560350" cy="1529086"/>
          </a:xfrm>
          <a:prstGeom prst="rect">
            <a:avLst/>
          </a:prstGeom>
          <a:noFill/>
          <a:ln>
            <a:noFill/>
          </a:ln>
        </p:spPr>
      </p:pic>
      <p:pic>
        <p:nvPicPr>
          <p:cNvPr descr="1024px-MySQL.ff87215b43fd7292af172e2a5d9b844217262571.png" id="176" name="Google Shape;176;p23"/>
          <p:cNvPicPr preferRelativeResize="0"/>
          <p:nvPr/>
        </p:nvPicPr>
        <p:blipFill rotWithShape="1">
          <a:blip r:embed="rId5">
            <a:alphaModFix/>
          </a:blip>
          <a:srcRect b="0" l="0" r="0" t="0"/>
          <a:stretch/>
        </p:blipFill>
        <p:spPr>
          <a:xfrm>
            <a:off x="759107" y="3010971"/>
            <a:ext cx="1855101" cy="1019591"/>
          </a:xfrm>
          <a:prstGeom prst="rect">
            <a:avLst/>
          </a:prstGeom>
          <a:noFill/>
          <a:ln>
            <a:noFill/>
          </a:ln>
        </p:spPr>
      </p:pic>
      <p:pic>
        <p:nvPicPr>
          <p:cNvPr descr="streamlit_hero.jpg" id="177" name="Google Shape;177;p23"/>
          <p:cNvPicPr preferRelativeResize="0"/>
          <p:nvPr/>
        </p:nvPicPr>
        <p:blipFill rotWithShape="1">
          <a:blip r:embed="rId6">
            <a:alphaModFix/>
          </a:blip>
          <a:srcRect b="0" l="0" r="0" t="0"/>
          <a:stretch/>
        </p:blipFill>
        <p:spPr>
          <a:xfrm>
            <a:off x="3732715" y="1096904"/>
            <a:ext cx="1359821" cy="1296644"/>
          </a:xfrm>
          <a:prstGeom prst="rect">
            <a:avLst/>
          </a:prstGeom>
          <a:noFill/>
          <a:ln>
            <a:noFill/>
          </a:ln>
        </p:spPr>
      </p:pic>
      <p:pic>
        <p:nvPicPr>
          <p:cNvPr descr="Python-logo-notext.svg.png" id="178" name="Google Shape;178;p23"/>
          <p:cNvPicPr preferRelativeResize="0"/>
          <p:nvPr/>
        </p:nvPicPr>
        <p:blipFill rotWithShape="1">
          <a:blip r:embed="rId7">
            <a:alphaModFix/>
          </a:blip>
          <a:srcRect b="0" l="0" r="0" t="0"/>
          <a:stretch/>
        </p:blipFill>
        <p:spPr>
          <a:xfrm>
            <a:off x="3709879" y="2914416"/>
            <a:ext cx="1501833" cy="1747628"/>
          </a:xfrm>
          <a:prstGeom prst="rect">
            <a:avLst/>
          </a:prstGeom>
          <a:noFill/>
          <a:ln>
            <a:noFill/>
          </a:ln>
        </p:spPr>
      </p:pic>
      <p:pic>
        <p:nvPicPr>
          <p:cNvPr descr="anaconda.png" id="179" name="Google Shape;179;p23"/>
          <p:cNvPicPr preferRelativeResize="0"/>
          <p:nvPr/>
        </p:nvPicPr>
        <p:blipFill rotWithShape="1">
          <a:blip r:embed="rId8">
            <a:alphaModFix/>
          </a:blip>
          <a:srcRect b="0" l="0" r="0" t="0"/>
          <a:stretch/>
        </p:blipFill>
        <p:spPr>
          <a:xfrm>
            <a:off x="2643638" y="4643114"/>
            <a:ext cx="1215006" cy="1290212"/>
          </a:xfrm>
          <a:prstGeom prst="rect">
            <a:avLst/>
          </a:prstGeom>
          <a:noFill/>
          <a:ln>
            <a:noFill/>
          </a:ln>
        </p:spPr>
      </p:pic>
      <p:sp>
        <p:nvSpPr>
          <p:cNvPr id="180" name="Google Shape;180;p23"/>
          <p:cNvSpPr/>
          <p:nvPr/>
        </p:nvSpPr>
        <p:spPr>
          <a:xfrm>
            <a:off x="6282577" y="1521966"/>
            <a:ext cx="5385900" cy="231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Black"/>
                <a:ea typeface="Arial Black"/>
                <a:cs typeface="Arial Black"/>
                <a:sym typeface="Arial Black"/>
              </a:rPr>
              <a:t>Streamlit: </a:t>
            </a:r>
            <a:r>
              <a:rPr b="0" i="0" lang="en-US" sz="1400" u="none" cap="none" strike="noStrike">
                <a:solidFill>
                  <a:srgbClr val="000000"/>
                </a:solidFill>
                <a:latin typeface="Arial"/>
                <a:ea typeface="Arial"/>
                <a:cs typeface="Arial"/>
                <a:sym typeface="Arial"/>
              </a:rPr>
              <a:t>Used for model deployment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Black"/>
                <a:ea typeface="Arial Black"/>
                <a:cs typeface="Arial Black"/>
                <a:sym typeface="Arial Black"/>
              </a:rPr>
              <a:t>MySQL: </a:t>
            </a:r>
            <a:r>
              <a:rPr b="0" i="0" lang="en-US" sz="1400" u="none" cap="none" strike="noStrike">
                <a:solidFill>
                  <a:srgbClr val="000000"/>
                </a:solidFill>
                <a:latin typeface="Arial"/>
                <a:ea typeface="Arial"/>
                <a:cs typeface="Arial"/>
                <a:sym typeface="Arial"/>
              </a:rPr>
              <a:t>Used for creating databases and retrieving 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Black"/>
                <a:ea typeface="Arial Black"/>
                <a:cs typeface="Arial Black"/>
                <a:sym typeface="Arial Black"/>
              </a:rPr>
              <a:t>Python : </a:t>
            </a:r>
            <a:r>
              <a:rPr b="0" i="0" lang="en-US" sz="1400" u="none" cap="none" strike="noStrike">
                <a:solidFill>
                  <a:srgbClr val="000000"/>
                </a:solidFill>
                <a:latin typeface="Arial"/>
                <a:ea typeface="Arial"/>
                <a:cs typeface="Arial"/>
                <a:sym typeface="Arial"/>
              </a:rPr>
              <a:t>Used for model building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Black"/>
                <a:ea typeface="Arial Black"/>
                <a:cs typeface="Arial Black"/>
                <a:sym typeface="Arial Black"/>
              </a:rPr>
              <a:t>Anaconda: </a:t>
            </a:r>
            <a:r>
              <a:rPr b="0" i="0" lang="en-US" sz="1400" u="none" cap="none" strike="noStrike">
                <a:solidFill>
                  <a:srgbClr val="000000"/>
                </a:solidFill>
                <a:latin typeface="Arial"/>
                <a:ea typeface="Arial"/>
                <a:cs typeface="Arial"/>
                <a:sym typeface="Arial"/>
              </a:rPr>
              <a:t>Open source python distribution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Black"/>
                <a:ea typeface="Arial Black"/>
                <a:cs typeface="Arial Black"/>
                <a:sym typeface="Arial Black"/>
              </a:rPr>
              <a:t>Jupyter: </a:t>
            </a:r>
            <a:r>
              <a:rPr b="0" i="0" lang="en-US" sz="1400" u="none" cap="none" strike="noStrike">
                <a:solidFill>
                  <a:srgbClr val="000000"/>
                </a:solidFill>
                <a:latin typeface="Arial"/>
                <a:ea typeface="Arial"/>
                <a:cs typeface="Arial"/>
                <a:sym typeface="Arial"/>
              </a:rPr>
              <a:t>Python IDLE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52400" y="177798"/>
            <a:ext cx="10591800" cy="50856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Collection and Understanding</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2300"/>
              <a:buNone/>
            </a:pPr>
            <a:r>
              <a:t/>
            </a:r>
            <a:endParaRPr b="1" sz="3200">
              <a:latin typeface="Times New Roman"/>
              <a:ea typeface="Times New Roman"/>
              <a:cs typeface="Times New Roman"/>
              <a:sym typeface="Times New Roman"/>
            </a:endParaRPr>
          </a:p>
          <a:p>
            <a:pPr indent="-406400" lvl="0" marL="457200" rtl="0" algn="l">
              <a:lnSpc>
                <a:spcPct val="150000"/>
              </a:lnSpc>
              <a:spcBef>
                <a:spcPts val="0"/>
              </a:spcBef>
              <a:spcAft>
                <a:spcPts val="0"/>
              </a:spcAft>
              <a:buClr>
                <a:srgbClr val="374151"/>
              </a:buClr>
              <a:buSzPts val="2800"/>
              <a:buFont typeface="Roboto"/>
              <a:buChar char="●"/>
            </a:pPr>
            <a:r>
              <a:rPr lang="en-US" sz="2800">
                <a:solidFill>
                  <a:srgbClr val="374151"/>
                </a:solidFill>
                <a:highlight>
                  <a:srgbClr val="F7F7F8"/>
                </a:highlight>
                <a:latin typeface="Roboto"/>
                <a:ea typeface="Roboto"/>
                <a:cs typeface="Roboto"/>
                <a:sym typeface="Roboto"/>
              </a:rPr>
              <a:t>Collecting Invoice bills  you want to extract text from DMart.</a:t>
            </a:r>
            <a:endParaRPr sz="2800">
              <a:solidFill>
                <a:srgbClr val="374151"/>
              </a:solidFill>
              <a:highlight>
                <a:srgbClr val="F7F7F8"/>
              </a:highlight>
              <a:latin typeface="Roboto"/>
              <a:ea typeface="Roboto"/>
              <a:cs typeface="Roboto"/>
              <a:sym typeface="Roboto"/>
            </a:endParaRPr>
          </a:p>
          <a:p>
            <a:pPr indent="0" lvl="0" marL="457200" rtl="0" algn="l">
              <a:lnSpc>
                <a:spcPct val="150000"/>
              </a:lnSpc>
              <a:spcBef>
                <a:spcPts val="0"/>
              </a:spcBef>
              <a:spcAft>
                <a:spcPts val="0"/>
              </a:spcAft>
              <a:buNone/>
            </a:pPr>
            <a:r>
              <a:t/>
            </a:r>
            <a:endParaRPr sz="2800">
              <a:solidFill>
                <a:srgbClr val="374151"/>
              </a:solidFill>
              <a:highlight>
                <a:srgbClr val="F7F7F8"/>
              </a:highlight>
              <a:latin typeface="Roboto"/>
              <a:ea typeface="Roboto"/>
              <a:cs typeface="Roboto"/>
              <a:sym typeface="Roboto"/>
            </a:endParaRPr>
          </a:p>
          <a:p>
            <a:pPr indent="-406400" lvl="0" marL="457200" rtl="0" algn="l">
              <a:lnSpc>
                <a:spcPct val="150000"/>
              </a:lnSpc>
              <a:spcBef>
                <a:spcPts val="0"/>
              </a:spcBef>
              <a:spcAft>
                <a:spcPts val="0"/>
              </a:spcAft>
              <a:buClr>
                <a:srgbClr val="374151"/>
              </a:buClr>
              <a:buSzPts val="2800"/>
              <a:buFont typeface="Roboto"/>
              <a:buChar char="●"/>
            </a:pPr>
            <a:r>
              <a:rPr lang="en-US" sz="2800">
                <a:solidFill>
                  <a:srgbClr val="374151"/>
                </a:solidFill>
                <a:highlight>
                  <a:srgbClr val="F7F7F8"/>
                </a:highlight>
                <a:latin typeface="Roboto"/>
                <a:ea typeface="Roboto"/>
                <a:cs typeface="Roboto"/>
                <a:sym typeface="Roboto"/>
              </a:rPr>
              <a:t>All the images are provided in jpeg format.</a:t>
            </a:r>
            <a:endParaRPr sz="2800">
              <a:solidFill>
                <a:srgbClr val="374151"/>
              </a:solidFill>
              <a:highlight>
                <a:srgbClr val="F7F7F8"/>
              </a:highlight>
              <a:latin typeface="Roboto"/>
              <a:ea typeface="Roboto"/>
              <a:cs typeface="Roboto"/>
              <a:sym typeface="Roboto"/>
            </a:endParaRPr>
          </a:p>
          <a:p>
            <a:pPr indent="0" lvl="0" marL="457200" rtl="0" algn="l">
              <a:lnSpc>
                <a:spcPct val="150000"/>
              </a:lnSpc>
              <a:spcBef>
                <a:spcPts val="0"/>
              </a:spcBef>
              <a:spcAft>
                <a:spcPts val="0"/>
              </a:spcAft>
              <a:buNone/>
            </a:pPr>
            <a:r>
              <a:t/>
            </a:r>
            <a:endParaRPr sz="2800">
              <a:solidFill>
                <a:srgbClr val="374151"/>
              </a:solidFill>
              <a:highlight>
                <a:srgbClr val="F7F7F8"/>
              </a:highlight>
              <a:latin typeface="Roboto"/>
              <a:ea typeface="Roboto"/>
              <a:cs typeface="Roboto"/>
              <a:sym typeface="Roboto"/>
            </a:endParaRPr>
          </a:p>
          <a:p>
            <a:pPr indent="-406400" lvl="0" marL="457200" rtl="0" algn="l">
              <a:lnSpc>
                <a:spcPct val="150000"/>
              </a:lnSpc>
              <a:spcBef>
                <a:spcPts val="0"/>
              </a:spcBef>
              <a:spcAft>
                <a:spcPts val="0"/>
              </a:spcAft>
              <a:buClr>
                <a:srgbClr val="374151"/>
              </a:buClr>
              <a:buSzPts val="2800"/>
              <a:buFont typeface="Roboto"/>
              <a:buChar char="●"/>
            </a:pPr>
            <a:r>
              <a:rPr lang="en-US" sz="2800">
                <a:solidFill>
                  <a:srgbClr val="374151"/>
                </a:solidFill>
                <a:highlight>
                  <a:srgbClr val="F7F7F8"/>
                </a:highlight>
                <a:latin typeface="Roboto"/>
                <a:ea typeface="Roboto"/>
                <a:cs typeface="Roboto"/>
                <a:sym typeface="Roboto"/>
              </a:rPr>
              <a:t>Data must be of sufficient quality to enable accurate OCR.</a:t>
            </a:r>
            <a:endParaRPr sz="28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None/>
            </a:pPr>
            <a:r>
              <a:t/>
            </a:r>
            <a:endParaRPr sz="2800">
              <a:solidFill>
                <a:srgbClr val="374151"/>
              </a:solidFill>
              <a:highlight>
                <a:srgbClr val="F7F7F8"/>
              </a:highlight>
              <a:latin typeface="Roboto"/>
              <a:ea typeface="Roboto"/>
              <a:cs typeface="Roboto"/>
              <a:sym typeface="Roboto"/>
            </a:endParaRPr>
          </a:p>
          <a:p>
            <a:pPr indent="0" lvl="0" marL="0" rtl="0" algn="l">
              <a:lnSpc>
                <a:spcPct val="90000"/>
              </a:lnSpc>
              <a:spcBef>
                <a:spcPts val="0"/>
              </a:spcBef>
              <a:spcAft>
                <a:spcPts val="0"/>
              </a:spcAft>
              <a:buSzPts val="2300"/>
              <a:buNone/>
            </a:pPr>
            <a:r>
              <a:t/>
            </a:r>
            <a:endParaRPr b="1" sz="3200">
              <a:latin typeface="Times New Roman"/>
              <a:ea typeface="Times New Roman"/>
              <a:cs typeface="Times New Roman"/>
              <a:sym typeface="Times New Roman"/>
            </a:endParaRPr>
          </a:p>
        </p:txBody>
      </p:sp>
      <p:pic>
        <p:nvPicPr>
          <p:cNvPr id="186" name="Google Shape;186;p24"/>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187" name="Google Shape;187;p24"/>
          <p:cNvSpPr txBox="1"/>
          <p:nvPr/>
        </p:nvSpPr>
        <p:spPr>
          <a:xfrm>
            <a:off x="6096000" y="1809750"/>
            <a:ext cx="6134100" cy="8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rgbClr val="000000"/>
              </a:buClr>
              <a:buSzPts val="1850"/>
              <a:buFont typeface="Arial"/>
              <a:buNone/>
            </a:pPr>
            <a:r>
              <a:t/>
            </a:r>
            <a:endParaRPr b="0" i="0" sz="18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7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228600" y="177788"/>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Information </a:t>
            </a:r>
            <a:endParaRPr b="1" sz="3200">
              <a:latin typeface="Times New Roman"/>
              <a:ea typeface="Times New Roman"/>
              <a:cs typeface="Times New Roman"/>
              <a:sym typeface="Times New Roman"/>
            </a:endParaRPr>
          </a:p>
        </p:txBody>
      </p:sp>
      <p:pic>
        <p:nvPicPr>
          <p:cNvPr id="193" name="Google Shape;193;p25"/>
          <p:cNvPicPr preferRelativeResize="0"/>
          <p:nvPr/>
        </p:nvPicPr>
        <p:blipFill rotWithShape="1">
          <a:blip r:embed="rId3">
            <a:alphaModFix/>
          </a:blip>
          <a:srcRect b="0" l="0" r="0" t="0"/>
          <a:stretch/>
        </p:blipFill>
        <p:spPr>
          <a:xfrm>
            <a:off x="9567303" y="6040102"/>
            <a:ext cx="2592012" cy="806075"/>
          </a:xfrm>
          <a:prstGeom prst="rect">
            <a:avLst/>
          </a:prstGeom>
          <a:noFill/>
          <a:ln>
            <a:noFill/>
          </a:ln>
        </p:spPr>
      </p:pic>
      <p:sp>
        <p:nvSpPr>
          <p:cNvPr id="194" name="Google Shape;194;p25"/>
          <p:cNvSpPr txBox="1"/>
          <p:nvPr/>
        </p:nvSpPr>
        <p:spPr>
          <a:xfrm>
            <a:off x="726500" y="1679450"/>
            <a:ext cx="6142500" cy="42483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Bill Number</a:t>
            </a:r>
            <a:endParaRPr sz="2700">
              <a:solidFill>
                <a:srgbClr val="374151"/>
              </a:solidFill>
              <a:highlight>
                <a:srgbClr val="F7F7F8"/>
              </a:highlight>
              <a:latin typeface="Roboto"/>
              <a:ea typeface="Roboto"/>
              <a:cs typeface="Roboto"/>
              <a:sym typeface="Roboto"/>
            </a:endParaRPr>
          </a:p>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Bill date</a:t>
            </a:r>
            <a:endParaRPr sz="2700">
              <a:solidFill>
                <a:srgbClr val="374151"/>
              </a:solidFill>
              <a:highlight>
                <a:srgbClr val="F7F7F8"/>
              </a:highlight>
              <a:latin typeface="Roboto"/>
              <a:ea typeface="Roboto"/>
              <a:cs typeface="Roboto"/>
              <a:sym typeface="Roboto"/>
            </a:endParaRPr>
          </a:p>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Product name</a:t>
            </a:r>
            <a:endParaRPr sz="2700">
              <a:solidFill>
                <a:srgbClr val="374151"/>
              </a:solidFill>
              <a:highlight>
                <a:srgbClr val="F7F7F8"/>
              </a:highlight>
              <a:latin typeface="Roboto"/>
              <a:ea typeface="Roboto"/>
              <a:cs typeface="Roboto"/>
              <a:sym typeface="Roboto"/>
            </a:endParaRPr>
          </a:p>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Quantity</a:t>
            </a:r>
            <a:endParaRPr sz="2700">
              <a:solidFill>
                <a:srgbClr val="374151"/>
              </a:solidFill>
              <a:highlight>
                <a:srgbClr val="F7F7F8"/>
              </a:highlight>
              <a:latin typeface="Roboto"/>
              <a:ea typeface="Roboto"/>
              <a:cs typeface="Roboto"/>
              <a:sym typeface="Roboto"/>
            </a:endParaRPr>
          </a:p>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Rate </a:t>
            </a:r>
            <a:endParaRPr sz="2700">
              <a:solidFill>
                <a:srgbClr val="374151"/>
              </a:solidFill>
              <a:highlight>
                <a:srgbClr val="F7F7F8"/>
              </a:highlight>
              <a:latin typeface="Roboto"/>
              <a:ea typeface="Roboto"/>
              <a:cs typeface="Roboto"/>
              <a:sym typeface="Roboto"/>
            </a:endParaRPr>
          </a:p>
          <a:p>
            <a:pPr indent="-400050" lvl="0" marL="457200" marR="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Value</a:t>
            </a:r>
            <a:endParaRPr b="1" sz="2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sz="2100">
              <a:latin typeface="Calibri"/>
              <a:ea typeface="Calibri"/>
              <a:cs typeface="Calibri"/>
              <a:sym typeface="Calibri"/>
            </a:endParaRPr>
          </a:p>
        </p:txBody>
      </p:sp>
      <p:sp>
        <p:nvSpPr>
          <p:cNvPr id="195" name="Google Shape;195;p25"/>
          <p:cNvSpPr txBox="1"/>
          <p:nvPr/>
        </p:nvSpPr>
        <p:spPr>
          <a:xfrm>
            <a:off x="5924550" y="2152650"/>
            <a:ext cx="630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6" name="Google Shape;196;p25"/>
          <p:cNvSpPr txBox="1"/>
          <p:nvPr/>
        </p:nvSpPr>
        <p:spPr>
          <a:xfrm>
            <a:off x="374275" y="876850"/>
            <a:ext cx="694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rgbClr val="374151"/>
                </a:solidFill>
                <a:highlight>
                  <a:srgbClr val="F7F7F8"/>
                </a:highlight>
                <a:latin typeface="Roboto"/>
                <a:ea typeface="Roboto"/>
                <a:cs typeface="Roboto"/>
                <a:sym typeface="Roboto"/>
              </a:rPr>
              <a:t>DMart invoice bills contains following fields: </a:t>
            </a:r>
            <a:endParaRPr sz="2900"/>
          </a:p>
        </p:txBody>
      </p:sp>
      <p:pic>
        <p:nvPicPr>
          <p:cNvPr id="197" name="Google Shape;197;p25"/>
          <p:cNvPicPr preferRelativeResize="0"/>
          <p:nvPr/>
        </p:nvPicPr>
        <p:blipFill>
          <a:blip r:embed="rId4">
            <a:alphaModFix/>
          </a:blip>
          <a:stretch>
            <a:fillRect/>
          </a:stretch>
        </p:blipFill>
        <p:spPr>
          <a:xfrm>
            <a:off x="8815700" y="1189350"/>
            <a:ext cx="2607525" cy="463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b="1" sz="3200">
              <a:latin typeface="Times New Roman"/>
              <a:ea typeface="Times New Roman"/>
              <a:cs typeface="Times New Roman"/>
              <a:sym typeface="Times New Roman"/>
            </a:endParaRPr>
          </a:p>
        </p:txBody>
      </p:sp>
      <p:pic>
        <p:nvPicPr>
          <p:cNvPr id="203" name="Google Shape;203;p2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04" name="Google Shape;204;p26"/>
          <p:cNvSpPr txBox="1"/>
          <p:nvPr/>
        </p:nvSpPr>
        <p:spPr>
          <a:xfrm>
            <a:off x="695875" y="948000"/>
            <a:ext cx="9819600" cy="3717300"/>
          </a:xfrm>
          <a:prstGeom prst="rect">
            <a:avLst/>
          </a:prstGeom>
          <a:noFill/>
          <a:ln>
            <a:noFill/>
          </a:ln>
        </p:spPr>
        <p:txBody>
          <a:bodyPr anchorCtr="0" anchor="t" bIns="91425" lIns="91425" spcFirstLastPara="1" rIns="91425" wrap="square" tIns="91425">
            <a:spAutoFit/>
          </a:bodyPr>
          <a:lstStyle/>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Bill Number =  A unique identifier for a particular invoice</a:t>
            </a:r>
            <a:endParaRPr sz="2700">
              <a:solidFill>
                <a:srgbClr val="374151"/>
              </a:solidFill>
              <a:highlight>
                <a:srgbClr val="F7F7F8"/>
              </a:highlight>
              <a:latin typeface="Roboto"/>
              <a:ea typeface="Roboto"/>
              <a:cs typeface="Roboto"/>
              <a:sym typeface="Roboto"/>
            </a:endParaRPr>
          </a:p>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Bill date= The date that a bill is issued</a:t>
            </a:r>
            <a:endParaRPr sz="2700">
              <a:solidFill>
                <a:srgbClr val="374151"/>
              </a:solidFill>
              <a:highlight>
                <a:srgbClr val="F7F7F8"/>
              </a:highlight>
              <a:latin typeface="Roboto"/>
              <a:ea typeface="Roboto"/>
              <a:cs typeface="Roboto"/>
              <a:sym typeface="Roboto"/>
            </a:endParaRPr>
          </a:p>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Product name= Name of product</a:t>
            </a:r>
            <a:endParaRPr sz="2700">
              <a:solidFill>
                <a:srgbClr val="374151"/>
              </a:solidFill>
              <a:highlight>
                <a:srgbClr val="F7F7F8"/>
              </a:highlight>
              <a:latin typeface="Roboto"/>
              <a:ea typeface="Roboto"/>
              <a:cs typeface="Roboto"/>
              <a:sym typeface="Roboto"/>
            </a:endParaRPr>
          </a:p>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Quantity=  Number of a material</a:t>
            </a:r>
            <a:endParaRPr sz="2700">
              <a:solidFill>
                <a:srgbClr val="374151"/>
              </a:solidFill>
              <a:highlight>
                <a:srgbClr val="F7F7F8"/>
              </a:highlight>
              <a:latin typeface="Roboto"/>
              <a:ea typeface="Roboto"/>
              <a:cs typeface="Roboto"/>
              <a:sym typeface="Roboto"/>
            </a:endParaRPr>
          </a:p>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Rate = Amount per 1 product</a:t>
            </a:r>
            <a:endParaRPr sz="2700">
              <a:solidFill>
                <a:srgbClr val="374151"/>
              </a:solidFill>
              <a:highlight>
                <a:srgbClr val="F7F7F8"/>
              </a:highlight>
              <a:latin typeface="Roboto"/>
              <a:ea typeface="Roboto"/>
              <a:cs typeface="Roboto"/>
              <a:sym typeface="Roboto"/>
            </a:endParaRPr>
          </a:p>
          <a:p>
            <a:pPr indent="-400050" lvl="0" marL="457200" rtl="0" algn="l">
              <a:lnSpc>
                <a:spcPct val="150000"/>
              </a:lnSpc>
              <a:spcBef>
                <a:spcPts val="0"/>
              </a:spcBef>
              <a:spcAft>
                <a:spcPts val="0"/>
              </a:spcAft>
              <a:buClr>
                <a:srgbClr val="374151"/>
              </a:buClr>
              <a:buSzPts val="2700"/>
              <a:buFont typeface="Roboto"/>
              <a:buChar char="●"/>
            </a:pPr>
            <a:r>
              <a:rPr lang="en-US" sz="2700">
                <a:solidFill>
                  <a:srgbClr val="374151"/>
                </a:solidFill>
                <a:highlight>
                  <a:srgbClr val="F7F7F8"/>
                </a:highlight>
                <a:latin typeface="Roboto"/>
                <a:ea typeface="Roboto"/>
                <a:cs typeface="Roboto"/>
                <a:sym typeface="Roboto"/>
              </a:rPr>
              <a:t>Value = Amount to be paid for all products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10" name="Google Shape;210;p27"/>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11" name="Google Shape;211;p27"/>
          <p:cNvSpPr txBox="1"/>
          <p:nvPr/>
        </p:nvSpPr>
        <p:spPr>
          <a:xfrm>
            <a:off x="948000" y="1139650"/>
            <a:ext cx="3000000" cy="2339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Char char="•"/>
            </a:pPr>
            <a:r>
              <a:rPr lang="en-US" sz="2800">
                <a:solidFill>
                  <a:schemeClr val="dk1"/>
                </a:solidFill>
                <a:latin typeface="Calibri"/>
                <a:ea typeface="Calibri"/>
                <a:cs typeface="Calibri"/>
                <a:sym typeface="Calibri"/>
              </a:rPr>
              <a:t>Windows 10</a:t>
            </a:r>
            <a:endParaRPr>
              <a:solidFill>
                <a:schemeClr val="dk1"/>
              </a:solidFill>
            </a:endParaRPr>
          </a:p>
          <a:p>
            <a:pPr indent="-387350" lvl="0" marL="45720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1100"/>
              <a:buChar char="•"/>
            </a:pPr>
            <a:r>
              <a:rPr lang="en-US" sz="2800">
                <a:solidFill>
                  <a:schemeClr val="dk1"/>
                </a:solidFill>
                <a:latin typeface="Calibri"/>
                <a:ea typeface="Calibri"/>
                <a:cs typeface="Calibri"/>
                <a:sym typeface="Calibri"/>
              </a:rPr>
              <a:t>I7 processor</a:t>
            </a:r>
            <a:endParaRPr>
              <a:solidFill>
                <a:schemeClr val="dk1"/>
              </a:solidFill>
            </a:endParaRPr>
          </a:p>
          <a:p>
            <a:pPr indent="-387350" lvl="0" marL="45720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rtl="0" algn="l">
              <a:spcBef>
                <a:spcPts val="0"/>
              </a:spcBef>
              <a:spcAft>
                <a:spcPts val="0"/>
              </a:spcAft>
              <a:buClr>
                <a:schemeClr val="dk1"/>
              </a:buClr>
              <a:buSzPts val="1100"/>
              <a:buChar char="•"/>
            </a:pPr>
            <a:r>
              <a:rPr lang="en-US" sz="2800">
                <a:solidFill>
                  <a:schemeClr val="dk1"/>
                </a:solidFill>
                <a:latin typeface="Calibri"/>
                <a:ea typeface="Calibri"/>
                <a:cs typeface="Calibri"/>
                <a:sym typeface="Calibri"/>
              </a:rPr>
              <a:t>GPU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Preprocessing</a:t>
            </a:r>
            <a:endParaRPr/>
          </a:p>
        </p:txBody>
      </p:sp>
      <p:pic>
        <p:nvPicPr>
          <p:cNvPr id="218" name="Google Shape;218;p2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19" name="Google Shape;219;p28"/>
          <p:cNvSpPr txBox="1"/>
          <p:nvPr/>
        </p:nvSpPr>
        <p:spPr>
          <a:xfrm>
            <a:off x="721650" y="1431600"/>
            <a:ext cx="109728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2400">
                <a:solidFill>
                  <a:srgbClr val="353744"/>
                </a:solidFill>
                <a:latin typeface="Proxima Nova"/>
                <a:ea typeface="Proxima Nova"/>
                <a:cs typeface="Proxima Nova"/>
                <a:sym typeface="Proxima Nova"/>
              </a:rPr>
              <a:t>Grayscale Conversion</a:t>
            </a:r>
            <a:r>
              <a:rPr lang="en-US" sz="2400">
                <a:solidFill>
                  <a:srgbClr val="353744"/>
                </a:solidFill>
                <a:latin typeface="Proxima Nova"/>
                <a:ea typeface="Proxima Nova"/>
                <a:cs typeface="Proxima Nova"/>
                <a:sym typeface="Proxima Nova"/>
              </a:rPr>
              <a:t>: converting images to grayscale can simplify the data preprocessing and reduce the computational complexity. Grayscale images have a single channel (intensity), compared to RGB images that have three channels (red, green, and blue).</a:t>
            </a:r>
            <a:endParaRPr sz="2400">
              <a:solidFill>
                <a:srgbClr val="353744"/>
              </a:solidFill>
              <a:latin typeface="Proxima Nova"/>
              <a:ea typeface="Proxima Nova"/>
              <a:cs typeface="Proxima Nova"/>
              <a:sym typeface="Proxima Nova"/>
            </a:endParaRPr>
          </a:p>
        </p:txBody>
      </p:sp>
      <p:sp>
        <p:nvSpPr>
          <p:cNvPr id="220" name="Google Shape;220;p28"/>
          <p:cNvSpPr txBox="1"/>
          <p:nvPr/>
        </p:nvSpPr>
        <p:spPr>
          <a:xfrm>
            <a:off x="721650" y="3570175"/>
            <a:ext cx="1079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353744"/>
                </a:solidFill>
                <a:latin typeface="Proxima Nova"/>
                <a:ea typeface="Proxima Nova"/>
                <a:cs typeface="Proxima Nova"/>
                <a:sym typeface="Proxima Nova"/>
              </a:rPr>
              <a:t>Resizing</a:t>
            </a:r>
            <a:r>
              <a:rPr lang="en-US" sz="2400">
                <a:solidFill>
                  <a:srgbClr val="353744"/>
                </a:solidFill>
                <a:latin typeface="Proxima Nova"/>
                <a:ea typeface="Proxima Nova"/>
                <a:cs typeface="Proxima Nova"/>
                <a:sym typeface="Proxima Nova"/>
              </a:rPr>
              <a:t>: Images in a dataset may have different sizes, so resizing them to a consistent size is often necessary. This can be achieved by resizing images to a specific width and height, or by maintaining the aspect ratio while scaling them. </a:t>
            </a:r>
            <a:endParaRPr sz="2400">
              <a:solidFill>
                <a:srgbClr val="353744"/>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228600" y="184714"/>
            <a:ext cx="10515600" cy="5217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2300"/>
              <a:buNone/>
            </a:pPr>
            <a:r>
              <a:rPr lang="en-US"/>
              <a:t>Data Preprocessing</a:t>
            </a:r>
            <a:endParaRPr/>
          </a:p>
        </p:txBody>
      </p:sp>
      <p:sp>
        <p:nvSpPr>
          <p:cNvPr id="227" name="Google Shape;227;p29"/>
          <p:cNvSpPr txBox="1"/>
          <p:nvPr/>
        </p:nvSpPr>
        <p:spPr>
          <a:xfrm>
            <a:off x="383125" y="4003700"/>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8" name="Google Shape;228;p29"/>
          <p:cNvSpPr txBox="1"/>
          <p:nvPr/>
        </p:nvSpPr>
        <p:spPr>
          <a:xfrm>
            <a:off x="645475" y="1174575"/>
            <a:ext cx="9964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374151"/>
                </a:solidFill>
                <a:highlight>
                  <a:srgbClr val="F7F7F8"/>
                </a:highlight>
                <a:latin typeface="Calibri"/>
                <a:ea typeface="Calibri"/>
                <a:cs typeface="Calibri"/>
                <a:sym typeface="Calibri"/>
              </a:rPr>
              <a:t>Image Enhancement:</a:t>
            </a:r>
            <a:r>
              <a:rPr lang="en-US" sz="2400">
                <a:solidFill>
                  <a:srgbClr val="374151"/>
                </a:solidFill>
                <a:highlight>
                  <a:srgbClr val="F7F7F8"/>
                </a:highlight>
                <a:latin typeface="Calibri"/>
                <a:ea typeface="Calibri"/>
                <a:cs typeface="Calibri"/>
                <a:sym typeface="Calibri"/>
              </a:rPr>
              <a:t> Techniques like contrast stretching, histogram equalization, and sharpening can be applied to enhance the visual quality of images and improve their features' visibility. These methods adjust the brightness, contrast, and sharpness of the image.</a:t>
            </a:r>
            <a:endParaRPr sz="2400">
              <a:latin typeface="Calibri"/>
              <a:ea typeface="Calibri"/>
              <a:cs typeface="Calibri"/>
              <a:sym typeface="Calibri"/>
            </a:endParaRPr>
          </a:p>
        </p:txBody>
      </p:sp>
      <p:sp>
        <p:nvSpPr>
          <p:cNvPr id="229" name="Google Shape;229;p29"/>
          <p:cNvSpPr txBox="1"/>
          <p:nvPr/>
        </p:nvSpPr>
        <p:spPr>
          <a:xfrm>
            <a:off x="850825" y="3459225"/>
            <a:ext cx="10098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374151"/>
                </a:solidFill>
                <a:highlight>
                  <a:srgbClr val="F7F7F8"/>
                </a:highlight>
                <a:latin typeface="Calibri"/>
                <a:ea typeface="Calibri"/>
                <a:cs typeface="Calibri"/>
                <a:sym typeface="Calibri"/>
              </a:rPr>
              <a:t>Noise Removal:</a:t>
            </a:r>
            <a:r>
              <a:rPr lang="en-US" sz="2400">
                <a:solidFill>
                  <a:srgbClr val="374151"/>
                </a:solidFill>
                <a:highlight>
                  <a:srgbClr val="F7F7F8"/>
                </a:highlight>
                <a:latin typeface="Calibri"/>
                <a:ea typeface="Calibri"/>
                <a:cs typeface="Calibri"/>
                <a:sym typeface="Calibri"/>
              </a:rPr>
              <a:t> Images may contain various types of noise, such as Gaussian noise, salt-and-pepper noise, or speckle noise. Applying denoising techniques like median filtering, Gaussian filtering, or bilateral filtering can help reduce the impact of noise on image analysis.</a:t>
            </a:r>
            <a:endParaRPr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236" name="Google Shape;236;p3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37" name="Google Shape;237;p30"/>
          <p:cNvSpPr txBox="1"/>
          <p:nvPr/>
        </p:nvSpPr>
        <p:spPr>
          <a:xfrm>
            <a:off x="609600" y="834650"/>
            <a:ext cx="10972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1800">
                <a:solidFill>
                  <a:srgbClr val="353744"/>
                </a:solidFill>
                <a:latin typeface="Proxima Nova"/>
                <a:ea typeface="Proxima Nova"/>
                <a:cs typeface="Proxima Nova"/>
                <a:sym typeface="Proxima Nova"/>
              </a:rPr>
              <a:t>Tessaract OCR</a:t>
            </a:r>
            <a:r>
              <a:rPr lang="en-US" sz="1800">
                <a:solidFill>
                  <a:srgbClr val="353744"/>
                </a:solidFill>
                <a:latin typeface="Proxima Nova"/>
                <a:ea typeface="Proxima Nova"/>
                <a:cs typeface="Proxima Nova"/>
                <a:sym typeface="Proxima Nova"/>
              </a:rPr>
              <a:t> = Tesseract is an open source text recognition (OCR) Engine, available under the Apache 2.0 license. It can be used directly, or (for programmers) using an API to extract printed text from images. It supports a wide variety of languages. Tesseract doesn't have a built-in GUI, but there are several available from the </a:t>
            </a:r>
            <a:r>
              <a:rPr lang="en-US" sz="1800">
                <a:solidFill>
                  <a:srgbClr val="353744"/>
                </a:solidFill>
                <a:uFill>
                  <a:noFill/>
                </a:uFill>
                <a:latin typeface="Proxima Nova"/>
                <a:ea typeface="Proxima Nova"/>
                <a:cs typeface="Proxima Nova"/>
                <a:sym typeface="Proxima Nova"/>
                <a:hlinkClick r:id="rId4">
                  <a:extLst>
                    <a:ext uri="{A12FA001-AC4F-418D-AE19-62706E023703}">
                      <ahyp:hlinkClr val="tx"/>
                    </a:ext>
                  </a:extLst>
                </a:hlinkClick>
              </a:rPr>
              <a:t>3rdParty page</a:t>
            </a:r>
            <a:r>
              <a:rPr lang="en-US" sz="1800">
                <a:solidFill>
                  <a:srgbClr val="353744"/>
                </a:solidFill>
                <a:latin typeface="Proxima Nova"/>
                <a:ea typeface="Proxima Nova"/>
                <a:cs typeface="Proxima Nova"/>
                <a:sym typeface="Proxima Nova"/>
              </a:rPr>
              <a:t>.</a:t>
            </a:r>
            <a:endParaRPr b="0" i="0" sz="1400" u="none" cap="none" strike="noStrike">
              <a:solidFill>
                <a:srgbClr val="000000"/>
              </a:solidFill>
              <a:latin typeface="Calibri"/>
              <a:ea typeface="Calibri"/>
              <a:cs typeface="Calibri"/>
              <a:sym typeface="Calibri"/>
            </a:endParaRPr>
          </a:p>
        </p:txBody>
      </p:sp>
      <p:sp>
        <p:nvSpPr>
          <p:cNvPr id="238" name="Google Shape;238;p30"/>
          <p:cNvSpPr txBox="1"/>
          <p:nvPr/>
        </p:nvSpPr>
        <p:spPr>
          <a:xfrm>
            <a:off x="363975" y="438682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9" name="Google Shape;239;p30"/>
          <p:cNvSpPr txBox="1"/>
          <p:nvPr/>
        </p:nvSpPr>
        <p:spPr>
          <a:xfrm>
            <a:off x="804575" y="572777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0" name="Google Shape;240;p30"/>
          <p:cNvSpPr txBox="1"/>
          <p:nvPr/>
        </p:nvSpPr>
        <p:spPr>
          <a:xfrm>
            <a:off x="609600" y="2178425"/>
            <a:ext cx="10619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53744"/>
                </a:solidFill>
                <a:latin typeface="Proxima Nova"/>
                <a:ea typeface="Proxima Nova"/>
                <a:cs typeface="Proxima Nova"/>
                <a:sym typeface="Proxima Nova"/>
              </a:rPr>
              <a:t>Easy OCR</a:t>
            </a:r>
            <a:r>
              <a:rPr lang="en-US" sz="1800">
                <a:solidFill>
                  <a:srgbClr val="353744"/>
                </a:solidFill>
                <a:latin typeface="Proxima Nova"/>
                <a:ea typeface="Proxima Nova"/>
                <a:cs typeface="Proxima Nova"/>
                <a:sym typeface="Proxima Nova"/>
              </a:rPr>
              <a:t>=EasyOCR is actually a python package that holds PyTorch as a backend handler. It detects the text from images but in my reference, while using it I found that it is the most straightforward way to detect text from images also when high end deep learning library(PyTorch) is supporting it in the backend which makes it accuracy more credible. EasyOCR supports 42+ languages for detection purposes. EasyOCR is created by the company named Jaided AI company.</a:t>
            </a:r>
            <a:endParaRPr>
              <a:latin typeface="Calibri"/>
              <a:ea typeface="Calibri"/>
              <a:cs typeface="Calibri"/>
              <a:sym typeface="Calibri"/>
            </a:endParaRPr>
          </a:p>
        </p:txBody>
      </p:sp>
      <p:sp>
        <p:nvSpPr>
          <p:cNvPr id="241" name="Google Shape;241;p30"/>
          <p:cNvSpPr txBox="1"/>
          <p:nvPr/>
        </p:nvSpPr>
        <p:spPr>
          <a:xfrm>
            <a:off x="534600" y="3799100"/>
            <a:ext cx="10055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53744"/>
                </a:solidFill>
                <a:latin typeface="Proxima Nova"/>
                <a:ea typeface="Proxima Nova"/>
                <a:cs typeface="Proxima Nova"/>
                <a:sym typeface="Proxima Nova"/>
              </a:rPr>
              <a:t>Paddle OCR</a:t>
            </a:r>
            <a:r>
              <a:rPr lang="en-US" sz="1800">
                <a:solidFill>
                  <a:srgbClr val="353744"/>
                </a:solidFill>
                <a:latin typeface="Proxima Nova"/>
                <a:ea typeface="Proxima Nova"/>
                <a:cs typeface="Proxima Nova"/>
                <a:sym typeface="Proxima Nova"/>
              </a:rPr>
              <a:t>= PaddleOCR is an ocr framework or toolkit which provides multilingual practical OCR tools that help the users to apply and train different models in a few lines of code. PaddleOCR offers a series of high-quality pretrained models. This contains three types of models to make OCR highly accurate and close to the commercial products. It provides Text detection, Text direction classifier and Text recognition.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Accuracy Comparison</a:t>
            </a:r>
            <a:endParaRPr sz="3200"/>
          </a:p>
        </p:txBody>
      </p:sp>
      <p:pic>
        <p:nvPicPr>
          <p:cNvPr id="247" name="Google Shape;247;p31"/>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48" name="Google Shape;248;p31"/>
          <p:cNvSpPr txBox="1"/>
          <p:nvPr/>
        </p:nvSpPr>
        <p:spPr>
          <a:xfrm>
            <a:off x="917750" y="1321175"/>
            <a:ext cx="95508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Paddle Ocr is extracting more information than Easy ocr and tesseract ocr</a:t>
            </a:r>
            <a:endParaRPr sz="2400">
              <a:latin typeface="Calibri"/>
              <a:ea typeface="Calibri"/>
              <a:cs typeface="Calibri"/>
              <a:sym typeface="Calibri"/>
            </a:endParaRPr>
          </a:p>
        </p:txBody>
      </p:sp>
      <p:sp>
        <p:nvSpPr>
          <p:cNvPr id="249" name="Google Shape;249;p31"/>
          <p:cNvSpPr txBox="1"/>
          <p:nvPr/>
        </p:nvSpPr>
        <p:spPr>
          <a:xfrm>
            <a:off x="917750" y="2748850"/>
            <a:ext cx="9268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OCR tasks, multilingual support, customization options, and performance considerations, PaddleOCR is often the preferred choice.</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228600" y="177784"/>
            <a:ext cx="10515600" cy="535488"/>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Best Model  – </a:t>
            </a:r>
            <a:endParaRPr/>
          </a:p>
        </p:txBody>
      </p:sp>
      <p:pic>
        <p:nvPicPr>
          <p:cNvPr id="256" name="Google Shape;256;p3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57" name="Google Shape;257;p32"/>
          <p:cNvSpPr txBox="1"/>
          <p:nvPr/>
        </p:nvSpPr>
        <p:spPr>
          <a:xfrm>
            <a:off x="593850" y="2011425"/>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8" name="Google Shape;258;p32"/>
          <p:cNvPicPr preferRelativeResize="0"/>
          <p:nvPr/>
        </p:nvPicPr>
        <p:blipFill>
          <a:blip r:embed="rId4">
            <a:alphaModFix/>
          </a:blip>
          <a:stretch>
            <a:fillRect/>
          </a:stretch>
        </p:blipFill>
        <p:spPr>
          <a:xfrm>
            <a:off x="2300575" y="2090000"/>
            <a:ext cx="5998782" cy="4141574"/>
          </a:xfrm>
          <a:prstGeom prst="rect">
            <a:avLst/>
          </a:prstGeom>
          <a:noFill/>
          <a:ln>
            <a:noFill/>
          </a:ln>
        </p:spPr>
      </p:pic>
      <p:sp>
        <p:nvSpPr>
          <p:cNvPr id="259" name="Google Shape;259;p32"/>
          <p:cNvSpPr txBox="1"/>
          <p:nvPr/>
        </p:nvSpPr>
        <p:spPr>
          <a:xfrm>
            <a:off x="514350" y="900650"/>
            <a:ext cx="1002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Paddle OCR is best model among easy ocr and tesseract OCR.  By using relevent regex we can extract fields.</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42944" y="192204"/>
            <a:ext cx="10515600" cy="5355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1" name="Google Shape;101;p15"/>
          <p:cNvSpPr txBox="1"/>
          <p:nvPr/>
        </p:nvSpPr>
        <p:spPr>
          <a:xfrm>
            <a:off x="242944" y="860611"/>
            <a:ext cx="3537600" cy="4926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02" name="Google Shape;102;p15"/>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a:off x="598088" y="4392722"/>
            <a:ext cx="1372800" cy="13539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0"/>
              </a:srgbClr>
            </a:outerShdw>
          </a:effectLst>
        </p:spPr>
      </p:pic>
      <p:sp>
        <p:nvSpPr>
          <p:cNvPr id="104" name="Google Shape;104;p15"/>
          <p:cNvSpPr/>
          <p:nvPr/>
        </p:nvSpPr>
        <p:spPr>
          <a:xfrm>
            <a:off x="2981064" y="4392716"/>
            <a:ext cx="4012500" cy="11070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Sharat Manikonda</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Director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2E75B5"/>
                </a:solidFill>
                <a:latin typeface="Times New Roman"/>
                <a:ea typeface="Times New Roman"/>
                <a:cs typeface="Times New Roman"/>
                <a:sym typeface="Times New Roman"/>
                <a:hlinkClick r:id="rId5">
                  <a:extLst>
                    <a:ext uri="{A12FA001-AC4F-418D-AE19-62706E023703}">
                      <ahyp:hlinkClr val="tx"/>
                    </a:ext>
                  </a:extLst>
                </a:hlinkClick>
              </a:rPr>
              <a:t>linkedin.com/in/sharat-chandra</a:t>
            </a:r>
            <a:endParaRPr b="1" i="0" sz="1400" u="none" cap="none" strike="noStrike">
              <a:solidFill>
                <a:srgbClr val="2E75B5"/>
              </a:solidFill>
              <a:latin typeface="Times New Roman"/>
              <a:ea typeface="Times New Roman"/>
              <a:cs typeface="Times New Roman"/>
              <a:sym typeface="Times New Roman"/>
            </a:endParaRPr>
          </a:p>
        </p:txBody>
      </p:sp>
      <p:sp>
        <p:nvSpPr>
          <p:cNvPr id="105" name="Google Shape;105;p15"/>
          <p:cNvSpPr/>
          <p:nvPr/>
        </p:nvSpPr>
        <p:spPr>
          <a:xfrm>
            <a:off x="2660075" y="1584288"/>
            <a:ext cx="4333500" cy="11070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Times New Roman"/>
                <a:ea typeface="Times New Roman"/>
                <a:cs typeface="Times New Roman"/>
                <a:sym typeface="Times New Roman"/>
              </a:rPr>
              <a:t>Bharani Kumar Depuru</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highlight>
                  <a:srgbClr val="FFFFFF"/>
                </a:highlight>
                <a:latin typeface="Times New Roman"/>
                <a:ea typeface="Times New Roman"/>
                <a:cs typeface="Times New Roman"/>
                <a:sym typeface="Times New Roman"/>
              </a:rPr>
              <a:t>Director &amp; Co-Founder at Innodatatics</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2E75B5"/>
                </a:solidFill>
                <a:latin typeface="Times New Roman"/>
                <a:ea typeface="Times New Roman"/>
                <a:cs typeface="Times New Roman"/>
                <a:sym typeface="Times New Roman"/>
                <a:hlinkClick r:id="rId6">
                  <a:extLst>
                    <a:ext uri="{A12FA001-AC4F-418D-AE19-62706E023703}">
                      <ahyp:hlinkClr val="tx"/>
                    </a:ext>
                  </a:extLst>
                </a:hlinkClick>
              </a:rPr>
              <a:t>l</a:t>
            </a:r>
            <a:r>
              <a:rPr b="1" i="0" lang="en-US" sz="1400" u="sng" cap="none" strike="noStrike">
                <a:solidFill>
                  <a:schemeClr val="hlink"/>
                </a:solidFill>
                <a:highlight>
                  <a:srgbClr val="FFFFFF"/>
                </a:highlight>
                <a:latin typeface="Times New Roman"/>
                <a:ea typeface="Times New Roman"/>
                <a:cs typeface="Times New Roman"/>
                <a:sym typeface="Times New Roman"/>
                <a:hlinkClick r:id="rId7"/>
              </a:rPr>
              <a:t>linkedin.com/in/bharanikumardepuru</a:t>
            </a:r>
            <a:endParaRPr b="1" i="0" sz="1400" u="none" cap="none" strike="noStrike">
              <a:solidFill>
                <a:srgbClr val="2E75B5"/>
              </a:solidFill>
              <a:latin typeface="Times New Roman"/>
              <a:ea typeface="Times New Roman"/>
              <a:cs typeface="Times New Roman"/>
              <a:sym typeface="Times New Roman"/>
            </a:endParaRPr>
          </a:p>
        </p:txBody>
      </p:sp>
      <p:pic>
        <p:nvPicPr>
          <p:cNvPr id="106" name="Google Shape;106;p15"/>
          <p:cNvPicPr preferRelativeResize="0"/>
          <p:nvPr/>
        </p:nvPicPr>
        <p:blipFill rotWithShape="1">
          <a:blip r:embed="rId8">
            <a:alphaModFix/>
          </a:blip>
          <a:srcRect b="0" l="0" r="0" t="0"/>
          <a:stretch/>
        </p:blipFill>
        <p:spPr>
          <a:xfrm>
            <a:off x="469350" y="1353000"/>
            <a:ext cx="1630275" cy="156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185871" y="-113826"/>
            <a:ext cx="11850553" cy="1068966"/>
          </a:xfrm>
          <a:prstGeom prst="rect">
            <a:avLst/>
          </a:prstGeom>
          <a:noFill/>
          <a:ln>
            <a:noFill/>
          </a:ln>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2300"/>
              <a:buNone/>
            </a:pPr>
            <a:r>
              <a:rPr b="1" lang="en-US" sz="3200">
                <a:latin typeface="Times New Roman"/>
                <a:ea typeface="Times New Roman"/>
                <a:cs typeface="Times New Roman"/>
                <a:sym typeface="Times New Roman"/>
              </a:rPr>
              <a:t>Model Deployment - </a:t>
            </a:r>
            <a:r>
              <a:rPr b="1" lang="en-US" sz="3200">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265" name="Google Shape;265;p33"/>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266" name="Google Shape;266;p33"/>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267" name="Google Shape;267;p33"/>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268" name="Google Shape;268;p33"/>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69" name="Google Shape;269;p3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70" name="Google Shape;270;p33"/>
          <p:cNvSpPr txBox="1"/>
          <p:nvPr/>
        </p:nvSpPr>
        <p:spPr>
          <a:xfrm>
            <a:off x="249025" y="1168550"/>
            <a:ext cx="110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1" name="Google Shape;271;p33"/>
          <p:cNvPicPr preferRelativeResize="0"/>
          <p:nvPr/>
        </p:nvPicPr>
        <p:blipFill>
          <a:blip r:embed="rId4">
            <a:alphaModFix/>
          </a:blip>
          <a:stretch>
            <a:fillRect/>
          </a:stretch>
        </p:blipFill>
        <p:spPr>
          <a:xfrm>
            <a:off x="2251300" y="1302850"/>
            <a:ext cx="7029450" cy="379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228601"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278" name="Google Shape;278;p34"/>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279" name="Google Shape;279;p34"/>
          <p:cNvPicPr preferRelativeResize="0"/>
          <p:nvPr/>
        </p:nvPicPr>
        <p:blipFill>
          <a:blip r:embed="rId4">
            <a:alphaModFix/>
          </a:blip>
          <a:stretch>
            <a:fillRect/>
          </a:stretch>
        </p:blipFill>
        <p:spPr>
          <a:xfrm>
            <a:off x="1524000" y="953581"/>
            <a:ext cx="9448925" cy="49508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228600" y="177777"/>
            <a:ext cx="10515600"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b="1" sz="3200">
              <a:latin typeface="Times New Roman"/>
              <a:ea typeface="Times New Roman"/>
              <a:cs typeface="Times New Roman"/>
              <a:sym typeface="Times New Roman"/>
            </a:endParaRPr>
          </a:p>
        </p:txBody>
      </p:sp>
      <p:pic>
        <p:nvPicPr>
          <p:cNvPr id="285" name="Google Shape;285;p35"/>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86" name="Google Shape;286;p35"/>
          <p:cNvSpPr txBox="1"/>
          <p:nvPr/>
        </p:nvSpPr>
        <p:spPr>
          <a:xfrm>
            <a:off x="858625" y="1519100"/>
            <a:ext cx="8456700" cy="2031900"/>
          </a:xfrm>
          <a:prstGeom prst="rect">
            <a:avLst/>
          </a:prstGeom>
          <a:noFill/>
          <a:ln>
            <a:noFill/>
          </a:ln>
        </p:spPr>
        <p:txBody>
          <a:bodyPr anchorCtr="0" anchor="t" bIns="91425" lIns="91425" spcFirstLastPara="1" rIns="91425" wrap="square" tIns="91425">
            <a:spAutoFit/>
          </a:bodyPr>
          <a:lstStyle/>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Preprocessing the images before extraction.</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Getting the required versions for OCR Extraction.</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Pushing the data into databases</a:t>
            </a:r>
            <a:endParaRPr sz="2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155575" y="11657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Scopes </a:t>
            </a:r>
            <a:endParaRPr b="1" sz="3200">
              <a:latin typeface="Times New Roman"/>
              <a:ea typeface="Times New Roman"/>
              <a:cs typeface="Times New Roman"/>
              <a:sym typeface="Times New Roman"/>
            </a:endParaRPr>
          </a:p>
        </p:txBody>
      </p:sp>
      <p:sp>
        <p:nvSpPr>
          <p:cNvPr descr="Future Scope Clipart - Man With Binoculars Png - Free Transparent PNG  Clipart Images Download" id="293" name="Google Shape;293;p36"/>
          <p:cNvSpPr/>
          <p:nvPr/>
        </p:nvSpPr>
        <p:spPr>
          <a:xfrm>
            <a:off x="155575" y="-144461"/>
            <a:ext cx="304800" cy="304801"/>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94" name="Google Shape;294;p36"/>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95" name="Google Shape;295;p36"/>
          <p:cNvSpPr txBox="1"/>
          <p:nvPr/>
        </p:nvSpPr>
        <p:spPr>
          <a:xfrm>
            <a:off x="1122825" y="1519125"/>
            <a:ext cx="9698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rgbClr val="374151"/>
                </a:solidFill>
                <a:highlight>
                  <a:srgbClr val="F7F7F8"/>
                </a:highlight>
                <a:latin typeface="Calibri"/>
                <a:ea typeface="Calibri"/>
                <a:cs typeface="Calibri"/>
                <a:sym typeface="Calibri"/>
              </a:rPr>
              <a:t>Real-time OCR capabilities are highly desirable for various applications, such as live video analysis, augmented reality, or real-time translation.</a:t>
            </a:r>
            <a:endParaRPr sz="2400">
              <a:solidFill>
                <a:srgbClr val="374151"/>
              </a:solidFill>
              <a:highlight>
                <a:srgbClr val="F7F7F8"/>
              </a:highlight>
              <a:latin typeface="Calibri"/>
              <a:ea typeface="Calibri"/>
              <a:cs typeface="Calibri"/>
              <a:sym typeface="Calibri"/>
            </a:endParaRPr>
          </a:p>
        </p:txBody>
      </p:sp>
      <p:sp>
        <p:nvSpPr>
          <p:cNvPr id="296" name="Google Shape;296;p36"/>
          <p:cNvSpPr txBox="1"/>
          <p:nvPr/>
        </p:nvSpPr>
        <p:spPr>
          <a:xfrm>
            <a:off x="1210900" y="2961175"/>
            <a:ext cx="96099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rgbClr val="374151"/>
                </a:solidFill>
                <a:highlight>
                  <a:srgbClr val="F7F7F8"/>
                </a:highlight>
                <a:latin typeface="Calibri"/>
                <a:ea typeface="Calibri"/>
                <a:cs typeface="Calibri"/>
                <a:sym typeface="Calibri"/>
              </a:rPr>
              <a:t>Integrating PaddleOCR with document analysis techniques can enable more comprehensive document understanding. This could include tasks like document structure analysis, key-value extraction, or information extraction from specific document types.</a:t>
            </a:r>
            <a:endParaRPr sz="2400">
              <a:solidFill>
                <a:srgbClr val="374151"/>
              </a:solidFill>
              <a:highlight>
                <a:srgbClr val="F7F7F8"/>
              </a:highlight>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76200" y="115403"/>
            <a:ext cx="10744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Queries ?  </a:t>
            </a:r>
            <a:endParaRPr b="1" sz="3200">
              <a:latin typeface="Times New Roman"/>
              <a:ea typeface="Times New Roman"/>
              <a:cs typeface="Times New Roman"/>
              <a:sym typeface="Times New Roman"/>
            </a:endParaRPr>
          </a:p>
        </p:txBody>
      </p:sp>
      <p:pic>
        <p:nvPicPr>
          <p:cNvPr id="303" name="Google Shape;303;p37"/>
          <p:cNvPicPr preferRelativeResize="0"/>
          <p:nvPr/>
        </p:nvPicPr>
        <p:blipFill rotWithShape="1">
          <a:blip r:embed="rId3">
            <a:alphaModFix/>
          </a:blip>
          <a:srcRect b="0" l="0" r="0" t="0"/>
          <a:stretch/>
        </p:blipFill>
        <p:spPr>
          <a:xfrm>
            <a:off x="2486998" y="1168646"/>
            <a:ext cx="7218003" cy="4520707"/>
          </a:xfrm>
          <a:prstGeom prst="rect">
            <a:avLst/>
          </a:prstGeom>
          <a:noFill/>
          <a:ln>
            <a:noFill/>
          </a:ln>
        </p:spPr>
      </p:pic>
      <p:pic>
        <p:nvPicPr>
          <p:cNvPr id="304" name="Google Shape;304;p37"/>
          <p:cNvPicPr preferRelativeResize="0"/>
          <p:nvPr/>
        </p:nvPicPr>
        <p:blipFill rotWithShape="1">
          <a:blip r:embed="rId4">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8"/>
          <p:cNvPicPr preferRelativeResize="0"/>
          <p:nvPr/>
        </p:nvPicPr>
        <p:blipFill rotWithShape="1">
          <a:blip r:embed="rId3">
            <a:alphaModFix/>
          </a:blip>
          <a:srcRect b="0" l="0" r="0" t="0"/>
          <a:stretch/>
        </p:blipFill>
        <p:spPr>
          <a:xfrm>
            <a:off x="9915533" y="6151969"/>
            <a:ext cx="2276467" cy="706033"/>
          </a:xfrm>
          <a:prstGeom prst="rect">
            <a:avLst/>
          </a:prstGeom>
          <a:noFill/>
          <a:ln>
            <a:noFill/>
          </a:ln>
        </p:spPr>
      </p:pic>
      <p:cxnSp>
        <p:nvCxnSpPr>
          <p:cNvPr id="310" name="Google Shape;310;p38"/>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311" name="Google Shape;311;p38"/>
          <p:cNvPicPr preferRelativeResize="0"/>
          <p:nvPr/>
        </p:nvPicPr>
        <p:blipFill rotWithShape="1">
          <a:blip r:embed="rId4">
            <a:alphaModFix/>
          </a:blip>
          <a:srcRect b="0" l="0" r="0" t="0"/>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60685" y="177860"/>
            <a:ext cx="10515600" cy="5355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Mentor</a:t>
            </a:r>
            <a:endParaRPr b="1">
              <a:latin typeface="Times New Roman"/>
              <a:ea typeface="Times New Roman"/>
              <a:cs typeface="Times New Roman"/>
              <a:sym typeface="Times New Roman"/>
            </a:endParaRPr>
          </a:p>
        </p:txBody>
      </p:sp>
      <p:pic>
        <p:nvPicPr>
          <p:cNvPr id="112" name="Google Shape;112;p16"/>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13" name="Google Shape;113;p16"/>
          <p:cNvSpPr/>
          <p:nvPr/>
        </p:nvSpPr>
        <p:spPr>
          <a:xfrm>
            <a:off x="577450" y="3368400"/>
            <a:ext cx="4702200" cy="12057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Times New Roman"/>
                <a:ea typeface="Times New Roman"/>
                <a:cs typeface="Times New Roman"/>
                <a:sym typeface="Times New Roman"/>
              </a:rPr>
              <a:t>Sree Priya Naroju</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highlight>
                  <a:srgbClr val="FFFFFF"/>
                </a:highlight>
                <a:latin typeface="Times New Roman"/>
                <a:ea typeface="Times New Roman"/>
                <a:cs typeface="Times New Roman"/>
                <a:sym typeface="Times New Roman"/>
              </a:rPr>
              <a:t>Intern at INNODATATICS</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50"/>
              <a:buFont typeface="Arial"/>
              <a:buNone/>
            </a:pPr>
            <a:r>
              <a:rPr b="1" i="0" lang="en-US" sz="1650" u="sng" cap="none" strike="noStrike">
                <a:solidFill>
                  <a:schemeClr val="hlink"/>
                </a:solidFill>
                <a:highlight>
                  <a:schemeClr val="lt1"/>
                </a:highlight>
                <a:latin typeface="Calibri"/>
                <a:ea typeface="Calibri"/>
                <a:cs typeface="Calibri"/>
                <a:sym typeface="Calibri"/>
                <a:hlinkClick r:id="rId4"/>
              </a:rPr>
              <a:t>linkedin.com/in/sree-priya-naroju</a:t>
            </a:r>
            <a:endParaRPr b="1" i="0" sz="1400" u="none" cap="none" strike="noStrike">
              <a:solidFill>
                <a:srgbClr val="2E75B5"/>
              </a:solidFill>
              <a:latin typeface="Times New Roman"/>
              <a:ea typeface="Times New Roman"/>
              <a:cs typeface="Times New Roman"/>
              <a:sym typeface="Times New Roman"/>
            </a:endParaRPr>
          </a:p>
        </p:txBody>
      </p:sp>
      <p:pic>
        <p:nvPicPr>
          <p:cNvPr id="114" name="Google Shape;114;p16"/>
          <p:cNvPicPr preferRelativeResize="0"/>
          <p:nvPr/>
        </p:nvPicPr>
        <p:blipFill>
          <a:blip r:embed="rId5">
            <a:alphaModFix/>
          </a:blip>
          <a:stretch>
            <a:fillRect/>
          </a:stretch>
        </p:blipFill>
        <p:spPr>
          <a:xfrm>
            <a:off x="1422275" y="895300"/>
            <a:ext cx="2276475" cy="22175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60685" y="177860"/>
            <a:ext cx="10515600" cy="5355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Participant</a:t>
            </a:r>
            <a:endParaRPr b="1">
              <a:latin typeface="Times New Roman"/>
              <a:ea typeface="Times New Roman"/>
              <a:cs typeface="Times New Roman"/>
              <a:sym typeface="Times New Roman"/>
            </a:endParaRPr>
          </a:p>
        </p:txBody>
      </p:sp>
      <p:pic>
        <p:nvPicPr>
          <p:cNvPr id="120" name="Google Shape;120;p17"/>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21" name="Google Shape;121;p17"/>
          <p:cNvSpPr/>
          <p:nvPr/>
        </p:nvSpPr>
        <p:spPr>
          <a:xfrm>
            <a:off x="110125" y="3541700"/>
            <a:ext cx="4702200" cy="12057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highlight>
                  <a:srgbClr val="FFFFFF"/>
                </a:highlight>
                <a:latin typeface="Times New Roman"/>
                <a:ea typeface="Times New Roman"/>
                <a:cs typeface="Times New Roman"/>
                <a:sym typeface="Times New Roman"/>
              </a:rPr>
              <a:t>Name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highlight>
                  <a:srgbClr val="FFFFFF"/>
                </a:highlight>
                <a:latin typeface="Times New Roman"/>
                <a:ea typeface="Times New Roman"/>
                <a:cs typeface="Times New Roman"/>
                <a:sym typeface="Times New Roman"/>
              </a:rPr>
              <a:t>Intern at INNODATATICS</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50"/>
              <a:buFont typeface="Arial"/>
              <a:buNone/>
            </a:pPr>
            <a:r>
              <a:rPr b="1" lang="en-US" sz="1650">
                <a:solidFill>
                  <a:srgbClr val="2E75B5"/>
                </a:solidFill>
                <a:highlight>
                  <a:schemeClr val="lt1"/>
                </a:highlight>
                <a:latin typeface="Calibri"/>
                <a:ea typeface="Calibri"/>
                <a:cs typeface="Calibri"/>
                <a:sym typeface="Calibri"/>
              </a:rPr>
              <a:t>https://www.linkedin.com/in/katari-adithya-3667121a7/</a:t>
            </a:r>
            <a:endParaRPr b="1" i="0" sz="1400" u="none" cap="none" strike="noStrike">
              <a:solidFill>
                <a:srgbClr val="2E75B5"/>
              </a:solidFill>
              <a:latin typeface="Times New Roman"/>
              <a:ea typeface="Times New Roman"/>
              <a:cs typeface="Times New Roman"/>
              <a:sym typeface="Times New Roman"/>
            </a:endParaRPr>
          </a:p>
        </p:txBody>
      </p:sp>
      <p:pic>
        <p:nvPicPr>
          <p:cNvPr id="122" name="Google Shape;122;p17"/>
          <p:cNvPicPr preferRelativeResize="0"/>
          <p:nvPr/>
        </p:nvPicPr>
        <p:blipFill rotWithShape="1">
          <a:blip r:embed="rId4">
            <a:alphaModFix/>
          </a:blip>
          <a:srcRect b="18986" l="0" r="0" t="18986"/>
          <a:stretch/>
        </p:blipFill>
        <p:spPr>
          <a:xfrm>
            <a:off x="1116949" y="1160113"/>
            <a:ext cx="2384575" cy="2227376"/>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txBox="1"/>
          <p:nvPr>
            <p:ph type="title"/>
          </p:nvPr>
        </p:nvSpPr>
        <p:spPr>
          <a:xfrm>
            <a:off x="163275" y="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28" name="Google Shape;128;p18"/>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29" name="Google Shape;129;p18"/>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30" name="Google Shape;130;p18"/>
          <p:cNvSpPr txBox="1"/>
          <p:nvPr/>
        </p:nvSpPr>
        <p:spPr>
          <a:xfrm>
            <a:off x="383125" y="1149375"/>
            <a:ext cx="11034000" cy="41745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Business objective</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Business Constraints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Project Architecture</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Data collection and details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Exploratory Data Analysis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Visualization</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Modeling </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Evaluation</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9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Deployment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9"/>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Overview and Scope</a:t>
            </a:r>
            <a:endParaRPr b="1" sz="3200">
              <a:latin typeface="Times New Roman"/>
              <a:ea typeface="Times New Roman"/>
              <a:cs typeface="Times New Roman"/>
              <a:sym typeface="Times New Roman"/>
            </a:endParaRPr>
          </a:p>
        </p:txBody>
      </p:sp>
      <p:sp>
        <p:nvSpPr>
          <p:cNvPr id="136" name="Google Shape;136;p19"/>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7" name="Google Shape;137;p1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38" name="Google Shape;138;p19"/>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39" name="Google Shape;139;p19"/>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40" name="Google Shape;140;p19"/>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41" name="Google Shape;141;p19"/>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pic>
        <p:nvPicPr>
          <p:cNvPr id="142" name="Google Shape;142;p19"/>
          <p:cNvPicPr preferRelativeResize="0"/>
          <p:nvPr/>
        </p:nvPicPr>
        <p:blipFill rotWithShape="1">
          <a:blip r:embed="rId4">
            <a:alphaModFix/>
          </a:blip>
          <a:srcRect b="0" l="0" r="0" t="0"/>
          <a:stretch/>
        </p:blipFill>
        <p:spPr>
          <a:xfrm>
            <a:off x="747100" y="1015300"/>
            <a:ext cx="10076273" cy="422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80011" y="882474"/>
            <a:ext cx="10515600" cy="2751432"/>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Business Problem</a:t>
            </a:r>
            <a:br>
              <a:rPr b="1" lang="en-US" sz="3200">
                <a:latin typeface="Times New Roman"/>
                <a:ea typeface="Times New Roman"/>
                <a:cs typeface="Times New Roman"/>
                <a:sym typeface="Times New Roman"/>
              </a:rPr>
            </a:br>
            <a:br>
              <a:rPr b="1" lang="en-US" sz="3200">
                <a:latin typeface="Times New Roman"/>
                <a:ea typeface="Times New Roman"/>
                <a:cs typeface="Times New Roman"/>
                <a:sym typeface="Times New Roman"/>
              </a:rPr>
            </a:br>
            <a:r>
              <a:rPr lang="en-US" sz="3200">
                <a:latin typeface="Calibri"/>
                <a:ea typeface="Calibri"/>
                <a:cs typeface="Calibri"/>
                <a:sym typeface="Calibri"/>
              </a:rPr>
              <a:t>Manually doing data entry of the entries available on retail store bills will be extremely time consuming and is prone to human errors.</a:t>
            </a:r>
            <a:br>
              <a:rPr lang="en-US" sz="3200">
                <a:solidFill>
                  <a:srgbClr val="000000"/>
                </a:solidFill>
                <a:latin typeface="Calibri"/>
                <a:ea typeface="Calibri"/>
                <a:cs typeface="Calibri"/>
                <a:sym typeface="Calibri"/>
              </a:rPr>
            </a:br>
            <a:endParaRPr b="1" sz="3200">
              <a:latin typeface="Times New Roman"/>
              <a:ea typeface="Times New Roman"/>
              <a:cs typeface="Times New Roman"/>
              <a:sym typeface="Times New Roman"/>
            </a:endParaRPr>
          </a:p>
        </p:txBody>
      </p:sp>
      <p:pic>
        <p:nvPicPr>
          <p:cNvPr id="148" name="Google Shape;148;p20"/>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9788" y="760163"/>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Business Objective</a:t>
            </a:r>
            <a:endParaRPr b="1" sz="3200">
              <a:latin typeface="Times New Roman"/>
              <a:ea typeface="Times New Roman"/>
              <a:cs typeface="Times New Roman"/>
              <a:sym typeface="Times New Roman"/>
            </a:endParaRPr>
          </a:p>
        </p:txBody>
      </p:sp>
      <p:sp>
        <p:nvSpPr>
          <p:cNvPr id="154" name="Google Shape;154;p21"/>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b="1" lang="en-US" sz="2800">
                <a:latin typeface="Times New Roman"/>
                <a:ea typeface="Times New Roman"/>
                <a:cs typeface="Times New Roman"/>
                <a:sym typeface="Times New Roman"/>
              </a:rPr>
              <a:t>Objective</a:t>
            </a:r>
            <a:endParaRPr sz="2800"/>
          </a:p>
        </p:txBody>
      </p:sp>
      <p:sp>
        <p:nvSpPr>
          <p:cNvPr id="155" name="Google Shape;155;p21"/>
          <p:cNvSpPr txBox="1"/>
          <p:nvPr>
            <p:ph idx="2" type="body"/>
          </p:nvPr>
        </p:nvSpPr>
        <p:spPr>
          <a:xfrm>
            <a:off x="839738" y="3007550"/>
            <a:ext cx="5157900" cy="1015200"/>
          </a:xfrm>
          <a:prstGeom prst="rect">
            <a:avLst/>
          </a:prstGeom>
          <a:noFill/>
          <a:ln>
            <a:noFill/>
          </a:ln>
        </p:spPr>
        <p:txBody>
          <a:bodyPr anchorCtr="0" anchor="t" bIns="45675" lIns="91400" spcFirstLastPara="1" rIns="91400" wrap="square" tIns="45675">
            <a:normAutofit/>
          </a:bodyPr>
          <a:lstStyle/>
          <a:p>
            <a:pPr indent="0" lvl="0" marL="0" rtl="0" algn="l">
              <a:lnSpc>
                <a:spcPct val="90000"/>
              </a:lnSpc>
              <a:spcBef>
                <a:spcPts val="1000"/>
              </a:spcBef>
              <a:spcAft>
                <a:spcPts val="0"/>
              </a:spcAft>
              <a:buSzPts val="1800"/>
              <a:buNone/>
            </a:pPr>
            <a:r>
              <a:rPr lang="en-US" sz="1800">
                <a:solidFill>
                  <a:srgbClr val="353744"/>
                </a:solidFill>
                <a:latin typeface="Proxima Nova"/>
                <a:ea typeface="Proxima Nova"/>
                <a:cs typeface="Proxima Nova"/>
                <a:sym typeface="Proxima Nova"/>
              </a:rPr>
              <a:t>Minimize the time taken to extract the text </a:t>
            </a:r>
            <a:endParaRPr sz="1800">
              <a:solidFill>
                <a:srgbClr val="353744"/>
              </a:solidFill>
              <a:latin typeface="Proxima Nova"/>
              <a:ea typeface="Proxima Nova"/>
              <a:cs typeface="Proxima Nova"/>
              <a:sym typeface="Proxima Nova"/>
            </a:endParaRPr>
          </a:p>
        </p:txBody>
      </p:sp>
      <p:sp>
        <p:nvSpPr>
          <p:cNvPr id="156" name="Google Shape;156;p21"/>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lang="en-US" sz="3100"/>
              <a:t>Constraints</a:t>
            </a:r>
            <a:endParaRPr sz="3100"/>
          </a:p>
        </p:txBody>
      </p:sp>
      <p:pic>
        <p:nvPicPr>
          <p:cNvPr id="157" name="Google Shape;157;p21"/>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158" name="Google Shape;158;p21"/>
          <p:cNvSpPr txBox="1"/>
          <p:nvPr>
            <p:ph idx="4" type="body"/>
          </p:nvPr>
        </p:nvSpPr>
        <p:spPr>
          <a:xfrm>
            <a:off x="6095150" y="3007550"/>
            <a:ext cx="5183100" cy="1997100"/>
          </a:xfrm>
          <a:prstGeom prst="rect">
            <a:avLst/>
          </a:prstGeom>
          <a:noFill/>
          <a:ln>
            <a:noFill/>
          </a:ln>
        </p:spPr>
        <p:txBody>
          <a:bodyPr anchorCtr="0" anchor="t" bIns="45675" lIns="91400" spcFirstLastPara="1" rIns="91400" wrap="square" tIns="45675">
            <a:normAutofit/>
          </a:bodyPr>
          <a:lstStyle/>
          <a:p>
            <a:pPr indent="-228600" lvl="0" marL="457200" rtl="0" algn="l">
              <a:lnSpc>
                <a:spcPct val="90000"/>
              </a:lnSpc>
              <a:spcBef>
                <a:spcPts val="1000"/>
              </a:spcBef>
              <a:spcAft>
                <a:spcPts val="0"/>
              </a:spcAft>
              <a:buClr>
                <a:schemeClr val="dk1"/>
              </a:buClr>
              <a:buSzPts val="1800"/>
              <a:buNone/>
            </a:pPr>
            <a:r>
              <a:rPr lang="en-US" sz="1800">
                <a:solidFill>
                  <a:srgbClr val="353744"/>
                </a:solidFill>
                <a:latin typeface="Proxima Nova"/>
                <a:ea typeface="Proxima Nova"/>
                <a:cs typeface="Proxima Nova"/>
                <a:sym typeface="Proxima Nova"/>
              </a:rPr>
              <a:t>Minimize the manual effort</a:t>
            </a:r>
            <a:endParaRPr sz="1800">
              <a:solidFill>
                <a:srgbClr val="353744"/>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2"/>
          <p:cNvSpPr txBox="1"/>
          <p:nvPr>
            <p:ph type="title"/>
          </p:nvPr>
        </p:nvSpPr>
        <p:spPr>
          <a:xfrm>
            <a:off x="194992" y="192071"/>
            <a:ext cx="10460100" cy="67419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There are six stages of CRISP-ML(Q) Methodology</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1.Business and data understanding</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2.Data preparation</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3.model building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4.Model evaluation</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5.Model deployment</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t/>
            </a:r>
            <a:endParaRPr sz="3200">
              <a:latin typeface="Calibri"/>
              <a:ea typeface="Calibri"/>
              <a:cs typeface="Calibri"/>
              <a:sym typeface="Calibri"/>
            </a:endParaRPr>
          </a:p>
          <a:p>
            <a:pPr indent="0" lvl="0" marL="0" rtl="0" algn="l">
              <a:lnSpc>
                <a:spcPct val="90000"/>
              </a:lnSpc>
              <a:spcBef>
                <a:spcPts val="0"/>
              </a:spcBef>
              <a:spcAft>
                <a:spcPts val="0"/>
              </a:spcAft>
              <a:buSzPts val="1200"/>
              <a:buNone/>
            </a:pPr>
            <a:r>
              <a:rPr lang="en-US" sz="3200">
                <a:latin typeface="Calibri"/>
                <a:ea typeface="Calibri"/>
                <a:cs typeface="Calibri"/>
                <a:sym typeface="Calibri"/>
              </a:rPr>
              <a:t>6.Monitoring and maintenance</a:t>
            </a:r>
            <a:endParaRPr sz="3200">
              <a:latin typeface="Calibri"/>
              <a:ea typeface="Calibri"/>
              <a:cs typeface="Calibri"/>
              <a:sym typeface="Calibri"/>
            </a:endParaRPr>
          </a:p>
        </p:txBody>
      </p:sp>
      <p:pic>
        <p:nvPicPr>
          <p:cNvPr id="164" name="Google Shape;164;p2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