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11089097" r:id="rId3"/>
    <p:sldId id="1108909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8D24E2-4CBC-7B42-B5FD-38B3C74B2419}" type="datetimeFigureOut">
              <a:rPr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FD0565-9C92-5244-81C7-8079B67F7A02}" type="slidenum">
              <a:rPr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4C28A-7187-48B7-B30E-8AEB5DD84C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jpe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F1BF1-46BE-C841-B59D-CFCCE300A53B}" type="datetimeFigureOut">
              <a:rPr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77AF7-C34D-6943-B3AA-47903DA73F4C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F1BF1-46BE-C841-B59D-CFCCE300A53B}" type="datetimeFigureOut">
              <a:rPr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77AF7-C34D-6943-B3AA-47903DA73F4C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F1BF1-46BE-C841-B59D-CFCCE300A53B}" type="datetimeFigureOut">
              <a:rPr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77AF7-C34D-6943-B3AA-47903DA73F4C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5988" y="-44450"/>
            <a:ext cx="1308100" cy="97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84913"/>
            <a:ext cx="7381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9"/>
          <p:cNvSpPr txBox="1">
            <a:spLocks noChangeArrowheads="1"/>
          </p:cNvSpPr>
          <p:nvPr userDrawn="1"/>
        </p:nvSpPr>
        <p:spPr bwMode="auto">
          <a:xfrm>
            <a:off x="11555413" y="6608763"/>
            <a:ext cx="527050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/>
            <a:fld id="{E1CA58D9-9029-4911-9682-577EF34786EA}" type="slidenum">
              <a:rPr lang="zh-CN" altLang="en-US" sz="1200" b="1">
                <a:solidFill>
                  <a:srgbClr val="9BBB59"/>
                </a:solidFill>
                <a:latin typeface="微软雅黑" panose="020B0503020204020204" pitchFamily="34" charset="-122"/>
              </a:rPr>
            </a:fld>
            <a:endParaRPr lang="zh-CN" altLang="en-US" sz="1200" b="1">
              <a:solidFill>
                <a:srgbClr val="9BBB59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6" name="图片 10"/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9938" y="-44450"/>
            <a:ext cx="1319212" cy="87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直接连接符 6"/>
          <p:cNvCxnSpPr/>
          <p:nvPr userDrawn="1"/>
        </p:nvCxnSpPr>
        <p:spPr>
          <a:xfrm>
            <a:off x="11063288" y="249238"/>
            <a:ext cx="0" cy="300037"/>
          </a:xfrm>
          <a:prstGeom prst="line">
            <a:avLst/>
          </a:prstGeom>
          <a:ln w="127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05473" y="158003"/>
            <a:ext cx="8153400" cy="611184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>
              <a:defRPr sz="2800" b="1">
                <a:solidFill>
                  <a:srgbClr val="0B85CF"/>
                </a:solidFill>
                <a:latin typeface="方正黑体简体" panose="02000000000000000000" pitchFamily="2" charset="-122"/>
                <a:ea typeface="方正黑体简体" panose="02000000000000000000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0"/>
          </p:nvPr>
        </p:nvSpPr>
        <p:spPr>
          <a:xfrm>
            <a:off x="914400" y="1334739"/>
            <a:ext cx="10363200" cy="457099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800" b="0">
                <a:latin typeface="方正黑体简体" panose="02000000000000000000" pitchFamily="2" charset="-122"/>
                <a:ea typeface="方正黑体简体" panose="02000000000000000000" pitchFamily="2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F1BF1-46BE-C841-B59D-CFCCE300A53B}" type="datetimeFigureOut">
              <a:rPr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77AF7-C34D-6943-B3AA-47903DA73F4C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F1BF1-46BE-C841-B59D-CFCCE300A53B}" type="datetimeFigureOut">
              <a:rPr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77AF7-C34D-6943-B3AA-47903DA73F4C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F1BF1-46BE-C841-B59D-CFCCE300A53B}" type="datetimeFigureOut">
              <a:rPr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77AF7-C34D-6943-B3AA-47903DA73F4C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F1BF1-46BE-C841-B59D-CFCCE300A53B}" type="datetimeFigureOut">
              <a:rPr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77AF7-C34D-6943-B3AA-47903DA73F4C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F1BF1-46BE-C841-B59D-CFCCE300A53B}" type="datetimeFigureOut">
              <a:rPr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77AF7-C34D-6943-B3AA-47903DA73F4C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F1BF1-46BE-C841-B59D-CFCCE300A53B}" type="datetimeFigureOut">
              <a:rPr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77AF7-C34D-6943-B3AA-47903DA73F4C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F1BF1-46BE-C841-B59D-CFCCE300A53B}" type="datetimeFigureOut">
              <a:rPr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77AF7-C34D-6943-B3AA-47903DA73F4C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F1BF1-46BE-C841-B59D-CFCCE300A53B}" type="datetimeFigureOut">
              <a:rPr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77AF7-C34D-6943-B3AA-47903DA73F4C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DF1BF1-46BE-C841-B59D-CFCCE300A53B}" type="datetimeFigureOut">
              <a:rPr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E77AF7-C34D-6943-B3AA-47903DA73F4C}" type="slidenum">
              <a:rPr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标题 53"/>
          <p:cNvSpPr>
            <a:spLocks noGrp="1"/>
          </p:cNvSpPr>
          <p:nvPr>
            <p:ph type="title"/>
          </p:nvPr>
        </p:nvSpPr>
        <p:spPr>
          <a:xfrm>
            <a:off x="105410" y="158115"/>
            <a:ext cx="6179820" cy="610870"/>
          </a:xfrm>
        </p:spPr>
        <p:txBody>
          <a:bodyPr vert="horz" lIns="91440" tIns="45720" rIns="91440" bIns="45720" rtlCol="0" anchor="ctr">
            <a:normAutofit/>
          </a:bodyPr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子任务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：关键暴露面资产反测绘技术研究</a:t>
            </a:r>
            <a:endParaRPr lang="zh-CN" alt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497840" y="978535"/>
            <a:ext cx="11212195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497840" y="692150"/>
            <a:ext cx="1493520" cy="279400"/>
          </a:xfrm>
          <a:prstGeom prst="rect">
            <a:avLst/>
          </a:prstGeom>
          <a:solidFill>
            <a:srgbClr val="BEBEBE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研究内容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499110" y="1057275"/>
            <a:ext cx="11210925" cy="1453515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indent="0" algn="just" fontAlgn="auto">
              <a:lnSpc>
                <a:spcPct val="120000"/>
              </a:lnSpc>
            </a:pPr>
            <a:r>
              <a:rPr lang="zh-CN" altLang="en-US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针对APT攻击的侦查测绘行为进行识别和防御技术的研究，</a:t>
            </a:r>
            <a:r>
              <a:rPr lang="zh-CN" altLang="en-US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包括以下三个方面：</a:t>
            </a:r>
            <a:endParaRPr lang="zh-CN" altLang="en-US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 algn="just" fontAlgn="auto">
              <a:lnSpc>
                <a:spcPct val="120000"/>
              </a:lnSpc>
            </a:pPr>
            <a:r>
              <a:rPr lang="en-US" altLang="zh-CN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1.</a:t>
            </a:r>
            <a:r>
              <a:rPr lang="zh-CN" altLang="en-US" sz="120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测绘行为的识别研究：通过基于</a:t>
            </a:r>
            <a:r>
              <a:rPr lang="en-US" altLang="zh-CN" sz="120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IP</a:t>
            </a:r>
            <a:r>
              <a:rPr lang="zh-CN" altLang="en-US" sz="120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地理位置库、扫描器指纹库、探测指纹爬虫指纹库以及流量行为进行分析，积累互联网空间中资产测绘节点特征和地址知识，实现感知非法请求、非法探测行为。</a:t>
            </a:r>
            <a:endParaRPr lang="en-US" altLang="zh-CN" sz="120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2.</a:t>
            </a:r>
            <a:r>
              <a:rPr lang="zh-CN" altLang="en-US" sz="120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测绘行为的针对性隐藏与混淆</a:t>
            </a:r>
            <a:r>
              <a:rPr lang="zh-CN" altLang="en-US" sz="120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技术研究：研究混淆欺骗技术，最终实现修改、更新测绘工具对指定资产的测绘结果，实现资产的隐匿</a:t>
            </a:r>
            <a:r>
              <a:rPr lang="zh-CN" altLang="en-US" sz="120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与混淆功能。</a:t>
            </a:r>
            <a:endParaRPr lang="zh-CN" altLang="en-US" sz="120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3.</a:t>
            </a:r>
            <a:r>
              <a:rPr lang="zh-CN" altLang="en-US" sz="12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关键系统反测绘服务研发：在不影响正常业务的前提下，部署业务系统反测绘模块，对测绘行为进行定向欺骗与混淆，防止</a:t>
            </a:r>
            <a:r>
              <a:rPr lang="en-US" altLang="zh-CN" sz="12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APT</a:t>
            </a:r>
            <a:r>
              <a:rPr lang="zh-CN" altLang="en-US" sz="12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攻击者绘制网络</a:t>
            </a:r>
            <a:r>
              <a:rPr lang="zh-CN" altLang="en-US" sz="12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真实结构，防范主机探测、拓扑发现、指纹扫描等网络测绘技术。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497840" y="2567844"/>
            <a:ext cx="1493520" cy="279400"/>
          </a:xfrm>
          <a:prstGeom prst="rect">
            <a:avLst/>
          </a:prstGeom>
          <a:solidFill>
            <a:srgbClr val="BEBEBE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预期研发成效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498475" y="2913760"/>
            <a:ext cx="11211560" cy="54356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marL="0"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结合指纹库和流量行为分析，积累主流工具</a:t>
            </a:r>
            <a:r>
              <a:rPr kumimoji="0" lang="zh-CN" altLang="en-US" sz="120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的测绘特征和地址知识，掌握识别非法请求探测行为能力，并结合混淆欺骗技术，针对扫描测绘行为实现结果混淆，对指定服务的定向隐藏和保护。通过反测绘手段，增加侦察测绘路径长度，提供错误信息误导</a:t>
            </a:r>
            <a:r>
              <a:rPr kumimoji="0" lang="en-US" altLang="zh-CN" sz="120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APT</a:t>
            </a:r>
            <a:r>
              <a:rPr kumimoji="0" lang="zh-CN" altLang="en-US" sz="120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攻击者的行为，从而保护网络资产安全。</a:t>
            </a:r>
            <a:endParaRPr kumimoji="0" lang="zh-CN" altLang="en-US" sz="120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497205" y="5967348"/>
            <a:ext cx="1529086" cy="279424"/>
          </a:xfrm>
          <a:prstGeom prst="rect">
            <a:avLst/>
          </a:prstGeom>
          <a:solidFill>
            <a:srgbClr val="BEBEBE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预期成果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497205" y="6246496"/>
            <a:ext cx="11212830" cy="45339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1、形成已知 APT 攻击事件的判定能力，探索未知 APT 攻击研究，建成行业 APT 攻击威胁信息库，形成 ATT&amp;CK 检测技战法数量不少于 100个。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2、技术方案：关键暴露面资产反测绘技术方案一份； 3、专利：关键暴露面资产反测绘技术相关专利一篇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3" name="矩形: 圆角 58"/>
          <p:cNvSpPr/>
          <p:nvPr/>
        </p:nvSpPr>
        <p:spPr>
          <a:xfrm>
            <a:off x="497840" y="3499485"/>
            <a:ext cx="6689725" cy="2476500"/>
          </a:xfrm>
          <a:prstGeom prst="roundRect">
            <a:avLst>
              <a:gd name="adj" fmla="val 1711"/>
            </a:avLst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E97132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64" name="矩形: 圆角 58"/>
          <p:cNvSpPr/>
          <p:nvPr/>
        </p:nvSpPr>
        <p:spPr>
          <a:xfrm>
            <a:off x="7461885" y="3505835"/>
            <a:ext cx="4248150" cy="2468880"/>
          </a:xfrm>
          <a:prstGeom prst="roundRect">
            <a:avLst>
              <a:gd name="adj" fmla="val 1711"/>
            </a:avLst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E97132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7520940" y="3523615"/>
            <a:ext cx="4043680" cy="244030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285750" marR="0" lvl="0" indent="-2857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n"/>
              <a:defRPr/>
            </a:pPr>
            <a:r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主流探测节点行为特征分析</a:t>
            </a: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利用指纹库和流量分析，学习各主流探测节点的探测模式和规律，学习主流测绘工具的服务测绘特征。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n"/>
              <a:defRPr/>
            </a:pPr>
            <a:r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响应攻击、测绘行为</a:t>
            </a: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通过发现的探测行为进行虚假响应，进而影响和改变扫描及测绘行为。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n"/>
              <a:defRPr/>
            </a:pPr>
            <a:r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关键资产的混淆和隐匿</a:t>
            </a: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基于欺骗、隐蔽、虚假响应等技术识别并欺骗非法访问者，以真正用户无感知的条件下，对测绘者进行定向的隐匿，实现反测绘技术。</a:t>
            </a: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4585" y="3507740"/>
            <a:ext cx="5484495" cy="25050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" name="矩形 47"/>
          <p:cNvSpPr/>
          <p:nvPr/>
        </p:nvSpPr>
        <p:spPr>
          <a:xfrm>
            <a:off x="2493645" y="4940300"/>
            <a:ext cx="7204075" cy="564515"/>
          </a:xfrm>
          <a:prstGeom prst="rect">
            <a:avLst/>
          </a:prstGeom>
          <a:ln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49" name="文本框 93"/>
          <p:cNvSpPr txBox="1"/>
          <p:nvPr/>
        </p:nvSpPr>
        <p:spPr>
          <a:xfrm>
            <a:off x="2506980" y="5073015"/>
            <a:ext cx="1823720" cy="306705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p>
            <a:pPr lvl="0" algn="l">
              <a:buClrTx/>
              <a:buSzTx/>
              <a:buFontTx/>
            </a:pPr>
            <a:r>
              <a:rPr lang="en-US" altLang="zh-CN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APT</a:t>
            </a:r>
            <a:r>
              <a:rPr lang="zh-CN" altLang="en-US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攻击测绘行为</a:t>
            </a:r>
            <a:endParaRPr lang="zh-CN" altLang="en-US" sz="14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4406900" y="5103178"/>
            <a:ext cx="1444625" cy="2755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0000">
                <a:alpha val="0"/>
              </a:srgbClr>
            </a:solidFill>
          </a:ln>
        </p:spPr>
        <p:txBody>
          <a:bodyPr wrap="square" rtlCol="0" anchor="ctr" anchorCtr="0">
            <a:spAutoFit/>
          </a:bodyPr>
          <a:p>
            <a:pPr lvl="0" algn="ctr">
              <a:buClrTx/>
              <a:buSzTx/>
              <a:buFontTx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APT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扫描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工具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2493645" y="3876040"/>
            <a:ext cx="7204075" cy="841375"/>
          </a:xfrm>
          <a:prstGeom prst="rect">
            <a:avLst/>
          </a:prstGeom>
          <a:ln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89" name="文本框 93"/>
          <p:cNvSpPr txBox="1"/>
          <p:nvPr/>
        </p:nvSpPr>
        <p:spPr>
          <a:xfrm>
            <a:off x="2498090" y="4143375"/>
            <a:ext cx="1616710" cy="306705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p>
            <a:pPr lvl="0" algn="l">
              <a:buClrTx/>
              <a:buSzTx/>
              <a:buFontTx/>
            </a:pPr>
            <a:r>
              <a:rPr lang="zh-CN" altLang="en-US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测绘行为识别</a:t>
            </a:r>
            <a:endParaRPr lang="zh-CN" altLang="en-US" sz="14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4137660" y="4328795"/>
            <a:ext cx="1146810" cy="27559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0000">
                <a:alpha val="0"/>
              </a:srgbClr>
            </a:solidFill>
          </a:ln>
        </p:spPr>
        <p:txBody>
          <a:bodyPr wrap="square" rtlCol="0" anchor="ctr" anchorCtr="0">
            <a:spAutoFit/>
          </a:bodyPr>
          <a:p>
            <a:pPr lvl="0" algn="ctr">
              <a:buClrTx/>
              <a:buSzTx/>
              <a:buFontTx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全流量获取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5450840" y="4320858"/>
            <a:ext cx="1102360" cy="27559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0000">
                <a:alpha val="0"/>
              </a:srgbClr>
            </a:solidFill>
          </a:ln>
        </p:spPr>
        <p:txBody>
          <a:bodyPr wrap="square" rtlCol="0" anchor="ctr" anchorCtr="0">
            <a:spAutoFit/>
          </a:bodyPr>
          <a:p>
            <a:pPr lvl="0" algn="ctr">
              <a:buClrTx/>
              <a:buSzTx/>
              <a:buFontTx/>
            </a:pPr>
            <a:r>
              <a:rPr lang="zh-CN" altLang="en-US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IP地理位置库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96" name="上箭头 95"/>
          <p:cNvSpPr/>
          <p:nvPr/>
        </p:nvSpPr>
        <p:spPr>
          <a:xfrm>
            <a:off x="4331335" y="4672330"/>
            <a:ext cx="329565" cy="267970"/>
          </a:xfrm>
          <a:prstGeom prst="up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7" name="上箭头 96"/>
          <p:cNvSpPr/>
          <p:nvPr/>
        </p:nvSpPr>
        <p:spPr>
          <a:xfrm>
            <a:off x="5964555" y="4672330"/>
            <a:ext cx="329565" cy="267970"/>
          </a:xfrm>
          <a:prstGeom prst="up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8" name="上箭头 97"/>
          <p:cNvSpPr/>
          <p:nvPr/>
        </p:nvSpPr>
        <p:spPr>
          <a:xfrm>
            <a:off x="7446645" y="4672330"/>
            <a:ext cx="329565" cy="267970"/>
          </a:xfrm>
          <a:prstGeom prst="up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9" name="上箭头 98"/>
          <p:cNvSpPr/>
          <p:nvPr/>
        </p:nvSpPr>
        <p:spPr>
          <a:xfrm>
            <a:off x="8735695" y="4672330"/>
            <a:ext cx="329565" cy="267970"/>
          </a:xfrm>
          <a:prstGeom prst="up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1" name="文本框 100"/>
          <p:cNvSpPr txBox="1"/>
          <p:nvPr/>
        </p:nvSpPr>
        <p:spPr>
          <a:xfrm>
            <a:off x="6731000" y="4315460"/>
            <a:ext cx="1111250" cy="254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0000">
                <a:alpha val="0"/>
              </a:srgbClr>
            </a:solidFill>
          </a:ln>
        </p:spPr>
        <p:txBody>
          <a:bodyPr wrap="square" rtlCol="0" anchor="ctr" anchorCtr="0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扫描器指纹库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2497455" y="3077845"/>
            <a:ext cx="7204075" cy="564515"/>
          </a:xfrm>
          <a:prstGeom prst="rect">
            <a:avLst/>
          </a:prstGeom>
          <a:ln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05" name="文本框 93"/>
          <p:cNvSpPr txBox="1"/>
          <p:nvPr/>
        </p:nvSpPr>
        <p:spPr>
          <a:xfrm>
            <a:off x="2497455" y="3210560"/>
            <a:ext cx="1630045" cy="306705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p>
            <a:pPr lvl="0" algn="l">
              <a:buClrTx/>
              <a:buSzTx/>
              <a:buFontTx/>
            </a:pPr>
            <a:r>
              <a:rPr lang="zh-CN" altLang="en-US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混淆与防御</a:t>
            </a:r>
            <a:endParaRPr lang="zh-CN" altLang="en-US" sz="14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7" name="文本框 106"/>
          <p:cNvSpPr txBox="1"/>
          <p:nvPr/>
        </p:nvSpPr>
        <p:spPr>
          <a:xfrm>
            <a:off x="3872865" y="3249295"/>
            <a:ext cx="1707515" cy="2755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0000">
                <a:alpha val="0"/>
              </a:srgbClr>
            </a:solidFill>
          </a:ln>
        </p:spPr>
        <p:txBody>
          <a:bodyPr wrap="square" rtlCol="0" anchor="ctr" anchorCtr="0">
            <a:spAutoFit/>
          </a:bodyPr>
          <a:p>
            <a:pPr lvl="0" algn="ctr">
              <a:buClrTx/>
              <a:buSzTx/>
              <a:buFontTx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入侵防御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系统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5779770" y="3249930"/>
            <a:ext cx="1094740" cy="2755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0000">
                <a:alpha val="0"/>
              </a:srgbClr>
            </a:solidFill>
          </a:ln>
        </p:spPr>
        <p:txBody>
          <a:bodyPr wrap="square" rtlCol="0" anchor="ctr" anchorCtr="0">
            <a:spAutoFit/>
          </a:bodyPr>
          <a:p>
            <a:pPr lvl="0" algn="ctr">
              <a:buClrTx/>
              <a:buSzTx/>
              <a:buFontTx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主机混淆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3" name="上箭头 112"/>
          <p:cNvSpPr/>
          <p:nvPr/>
        </p:nvSpPr>
        <p:spPr>
          <a:xfrm>
            <a:off x="4335145" y="3597275"/>
            <a:ext cx="329565" cy="267970"/>
          </a:xfrm>
          <a:prstGeom prst="up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4" name="上箭头 113"/>
          <p:cNvSpPr/>
          <p:nvPr/>
        </p:nvSpPr>
        <p:spPr>
          <a:xfrm>
            <a:off x="5968365" y="3597275"/>
            <a:ext cx="329565" cy="267970"/>
          </a:xfrm>
          <a:prstGeom prst="up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6" name="上箭头 115"/>
          <p:cNvSpPr/>
          <p:nvPr/>
        </p:nvSpPr>
        <p:spPr>
          <a:xfrm>
            <a:off x="7450455" y="3597275"/>
            <a:ext cx="329565" cy="267970"/>
          </a:xfrm>
          <a:prstGeom prst="up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7" name="上箭头 116"/>
          <p:cNvSpPr/>
          <p:nvPr/>
        </p:nvSpPr>
        <p:spPr>
          <a:xfrm>
            <a:off x="8739505" y="3597275"/>
            <a:ext cx="329565" cy="267970"/>
          </a:xfrm>
          <a:prstGeom prst="up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8" name="文本框 117"/>
          <p:cNvSpPr txBox="1"/>
          <p:nvPr/>
        </p:nvSpPr>
        <p:spPr>
          <a:xfrm>
            <a:off x="7073900" y="3248660"/>
            <a:ext cx="1094740" cy="2755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0000">
                <a:alpha val="0"/>
              </a:srgbClr>
            </a:solidFill>
          </a:ln>
        </p:spPr>
        <p:txBody>
          <a:bodyPr wrap="square" rtlCol="0" anchor="ctr" anchorCtr="0">
            <a:spAutoFit/>
          </a:bodyPr>
          <a:p>
            <a:pPr lvl="0" algn="ctr">
              <a:buClrTx/>
              <a:buSzTx/>
              <a:buFontTx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端口混淆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25" name="文本框 124"/>
          <p:cNvSpPr txBox="1"/>
          <p:nvPr/>
        </p:nvSpPr>
        <p:spPr>
          <a:xfrm>
            <a:off x="8002270" y="3999865"/>
            <a:ext cx="1224280" cy="254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0000">
                <a:alpha val="0"/>
              </a:srgbClr>
            </a:solidFill>
          </a:ln>
        </p:spPr>
        <p:txBody>
          <a:bodyPr wrap="square" rtlCol="0" anchor="ctr" anchorCtr="0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流量行为分析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26" name="文本框 125"/>
          <p:cNvSpPr txBox="1"/>
          <p:nvPr/>
        </p:nvSpPr>
        <p:spPr>
          <a:xfrm>
            <a:off x="8368030" y="3248660"/>
            <a:ext cx="1094740" cy="2755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0000">
                <a:alpha val="0"/>
              </a:srgbClr>
            </a:solidFill>
          </a:ln>
        </p:spPr>
        <p:txBody>
          <a:bodyPr wrap="square" rtlCol="0" anchor="ctr" anchorCtr="0">
            <a:spAutoFit/>
          </a:bodyPr>
          <a:p>
            <a:pPr lvl="0" algn="ctr">
              <a:buClrTx/>
              <a:buSzTx/>
              <a:buFontTx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隐蔽陷阱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2510790" y="2290445"/>
            <a:ext cx="7204075" cy="564515"/>
          </a:xfrm>
          <a:prstGeom prst="rect">
            <a:avLst/>
          </a:prstGeom>
          <a:ln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29" name="文本框 93"/>
          <p:cNvSpPr txBox="1"/>
          <p:nvPr/>
        </p:nvSpPr>
        <p:spPr>
          <a:xfrm>
            <a:off x="2510790" y="2423160"/>
            <a:ext cx="1630045" cy="306705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p>
            <a:pPr lvl="0" algn="l">
              <a:buClrTx/>
              <a:buSzTx/>
              <a:buFontTx/>
            </a:pPr>
            <a:r>
              <a:rPr lang="zh-CN" altLang="en-US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应用与管理</a:t>
            </a:r>
            <a:endParaRPr lang="zh-CN" altLang="en-US" sz="14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32" name="文本框 131"/>
          <p:cNvSpPr txBox="1"/>
          <p:nvPr/>
        </p:nvSpPr>
        <p:spPr>
          <a:xfrm>
            <a:off x="3808730" y="2471420"/>
            <a:ext cx="1408430" cy="2755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>
                <a:alpha val="0"/>
              </a:srgbClr>
            </a:solidFill>
          </a:ln>
        </p:spPr>
        <p:txBody>
          <a:bodyPr wrap="square" rtlCol="0" anchor="ctr" anchorCtr="0">
            <a:spAutoFit/>
          </a:bodyPr>
          <a:p>
            <a:pPr lvl="0" algn="ctr">
              <a:buClrTx/>
              <a:buSzTx/>
              <a:buFontTx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系统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关键节点部署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33" name="文本框 132"/>
          <p:cNvSpPr txBox="1"/>
          <p:nvPr/>
        </p:nvSpPr>
        <p:spPr>
          <a:xfrm>
            <a:off x="5631180" y="2463165"/>
            <a:ext cx="1256665" cy="2755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>
                <a:alpha val="0"/>
              </a:srgbClr>
            </a:solidFill>
          </a:ln>
        </p:spPr>
        <p:txBody>
          <a:bodyPr wrap="square" rtlCol="0" anchor="ctr" anchorCtr="0">
            <a:spAutoFit/>
          </a:bodyPr>
          <a:p>
            <a:pPr lvl="0" algn="ctr">
              <a:buClrTx/>
              <a:buSzTx/>
              <a:buFontTx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日志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收集管理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34" name="上箭头 133"/>
          <p:cNvSpPr/>
          <p:nvPr/>
        </p:nvSpPr>
        <p:spPr>
          <a:xfrm>
            <a:off x="4348480" y="2809875"/>
            <a:ext cx="329565" cy="267970"/>
          </a:xfrm>
          <a:prstGeom prst="up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5" name="上箭头 134"/>
          <p:cNvSpPr/>
          <p:nvPr/>
        </p:nvSpPr>
        <p:spPr>
          <a:xfrm>
            <a:off x="5981700" y="2809875"/>
            <a:ext cx="329565" cy="267970"/>
          </a:xfrm>
          <a:prstGeom prst="up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6" name="上箭头 135"/>
          <p:cNvSpPr/>
          <p:nvPr/>
        </p:nvSpPr>
        <p:spPr>
          <a:xfrm>
            <a:off x="7463790" y="2809875"/>
            <a:ext cx="329565" cy="267970"/>
          </a:xfrm>
          <a:prstGeom prst="up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7" name="上箭头 136"/>
          <p:cNvSpPr/>
          <p:nvPr/>
        </p:nvSpPr>
        <p:spPr>
          <a:xfrm>
            <a:off x="8752840" y="2809875"/>
            <a:ext cx="329565" cy="267970"/>
          </a:xfrm>
          <a:prstGeom prst="up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8" name="文本框 137"/>
          <p:cNvSpPr txBox="1"/>
          <p:nvPr/>
        </p:nvSpPr>
        <p:spPr>
          <a:xfrm>
            <a:off x="7301865" y="2470785"/>
            <a:ext cx="1494790" cy="2755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>
                <a:alpha val="0"/>
              </a:srgbClr>
            </a:solidFill>
          </a:ln>
        </p:spPr>
        <p:txBody>
          <a:bodyPr wrap="square" rtlCol="0" anchor="ctr" anchorCtr="0">
            <a:spAutoFit/>
          </a:bodyPr>
          <a:p>
            <a:pPr lvl="0" algn="ctr">
              <a:buClrTx/>
              <a:buSzTx/>
              <a:buFontTx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实时监控与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告警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40" name="文本框 139"/>
          <p:cNvSpPr txBox="1"/>
          <p:nvPr/>
        </p:nvSpPr>
        <p:spPr>
          <a:xfrm>
            <a:off x="7999095" y="4302760"/>
            <a:ext cx="1223010" cy="254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0000">
                <a:alpha val="0"/>
              </a:srgbClr>
            </a:solidFill>
          </a:ln>
        </p:spPr>
        <p:txBody>
          <a:bodyPr wrap="square" rtlCol="0" anchor="ctr" anchorCtr="0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爬虫指纹库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42" name="文本框 141"/>
          <p:cNvSpPr txBox="1"/>
          <p:nvPr/>
        </p:nvSpPr>
        <p:spPr>
          <a:xfrm>
            <a:off x="4138295" y="4017645"/>
            <a:ext cx="1146175" cy="25844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0000">
                <a:alpha val="0"/>
              </a:srgbClr>
            </a:solidFill>
          </a:ln>
        </p:spPr>
        <p:txBody>
          <a:bodyPr wrap="square" rtlCol="0" anchor="ctr" anchorCtr="0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全流量捕获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43" name="文本框 142"/>
          <p:cNvSpPr txBox="1"/>
          <p:nvPr/>
        </p:nvSpPr>
        <p:spPr>
          <a:xfrm>
            <a:off x="5459095" y="4010343"/>
            <a:ext cx="1102360" cy="27559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0000">
                <a:alpha val="0"/>
              </a:srgbClr>
            </a:solidFill>
          </a:ln>
        </p:spPr>
        <p:txBody>
          <a:bodyPr wrap="square" rtlCol="0" anchor="ctr" anchorCtr="0">
            <a:spAutoFit/>
          </a:bodyPr>
          <a:p>
            <a:pPr lvl="0" algn="ctr">
              <a:buClrTx/>
              <a:buSzTx/>
              <a:buFontTx/>
            </a:pPr>
            <a:r>
              <a:rPr lang="zh-CN" altLang="en-US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探测器位置库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44" name="文本框 143"/>
          <p:cNvSpPr txBox="1"/>
          <p:nvPr/>
        </p:nvSpPr>
        <p:spPr>
          <a:xfrm>
            <a:off x="6731000" y="3993515"/>
            <a:ext cx="1111250" cy="27559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0000">
                <a:alpha val="0"/>
              </a:srgbClr>
            </a:solidFill>
          </a:ln>
        </p:spPr>
        <p:txBody>
          <a:bodyPr wrap="square" rtlCol="0" anchor="ctr" anchorCtr="0">
            <a:spAutoFit/>
          </a:bodyPr>
          <a:p>
            <a:pPr lvl="0" algn="ctr">
              <a:buClrTx/>
              <a:buSzTx/>
              <a:buFontTx/>
            </a:pPr>
            <a:r>
              <a:rPr lang="zh-CN" altLang="en-US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自学习模型</a:t>
            </a:r>
            <a:endParaRPr lang="zh-CN" altLang="en-US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45" name="圆角矩形 144"/>
          <p:cNvSpPr/>
          <p:nvPr/>
        </p:nvSpPr>
        <p:spPr>
          <a:xfrm>
            <a:off x="2498090" y="1939925"/>
            <a:ext cx="7225665" cy="295275"/>
          </a:xfrm>
          <a:prstGeom prst="roundRect">
            <a:avLst>
              <a:gd name="adj" fmla="val 8914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关键暴露面资产反测绘技术研究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与应用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67120" y="5103495"/>
            <a:ext cx="1675765" cy="2755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0000">
                <a:alpha val="0"/>
              </a:srgbClr>
            </a:solidFill>
          </a:ln>
        </p:spPr>
        <p:txBody>
          <a:bodyPr wrap="square" rtlCol="0" anchor="ctr" anchorCtr="0">
            <a:spAutoFit/>
          </a:bodyPr>
          <a:p>
            <a:pPr lvl="0" algn="ctr">
              <a:buClrTx/>
              <a:buSzTx/>
              <a:buFontTx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暴露面资产测绘平台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885</Words>
  <Application>WPS 演示</Application>
  <PresentationFormat>宽屏</PresentationFormat>
  <Paragraphs>69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2" baseType="lpstr">
      <vt:lpstr>Arial</vt:lpstr>
      <vt:lpstr>宋体</vt:lpstr>
      <vt:lpstr>Wingdings</vt:lpstr>
      <vt:lpstr>微软雅黑</vt:lpstr>
      <vt:lpstr>方正黑体简体</vt:lpstr>
      <vt:lpstr>等线</vt:lpstr>
      <vt:lpstr>Wingdings</vt:lpstr>
      <vt:lpstr>Arial Unicode MS</vt:lpstr>
      <vt:lpstr>等线 Light</vt:lpstr>
      <vt:lpstr>Office 主题​​</vt:lpstr>
      <vt:lpstr>子任务2：关键暴露面资产反测绘技术研究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子任务2：关键暴露面资产反测绘技术研究（设计院负责）</dc:title>
  <dc:creator>Microsoft Office User</dc:creator>
  <cp:lastModifiedBy>huangkai</cp:lastModifiedBy>
  <cp:revision>77</cp:revision>
  <dcterms:created xsi:type="dcterms:W3CDTF">2024-04-16T15:20:00Z</dcterms:created>
  <dcterms:modified xsi:type="dcterms:W3CDTF">2024-05-15T02:00:16Z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2B18876E061E4F1495462FC866367F4D</vt:lpwstr>
  </property>
  <property fmtid="{D5CDD505-2E9C-101B-9397-08002B2CF9AE}" pid="3" name="KSOProductBuildVer">
    <vt:lpwstr>2052-11.8.2.12085</vt:lpwstr>
  </property>
</Properties>
</file>