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110890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694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D24E2-4CBC-7B42-B5FD-38B3C74B2419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D0565-9C92-5244-81C7-8079B67F7A02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4C28A-7187-48B7-B30E-8AEB5DD84C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8" y="-44450"/>
            <a:ext cx="13081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4913"/>
            <a:ext cx="738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11555413" y="6608763"/>
            <a:ext cx="527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fld id="{E1CA58D9-9029-4911-9682-577EF34786E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938" y="-44450"/>
            <a:ext cx="13192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11063288" y="249238"/>
            <a:ext cx="0" cy="300037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5473" y="158003"/>
            <a:ext cx="8153400" cy="6111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28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914400" y="1334739"/>
            <a:ext cx="10363200" cy="4570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F1BF1-46BE-C841-B59D-CFCCE300A53B}" type="datetimeFigureOut">
              <a:rPr lang="zh-CN" altLang="en-US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77AF7-C34D-6943-B3AA-47903DA73F4C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/>
          <p:cNvSpPr>
            <a:spLocks noGrp="1"/>
          </p:cNvSpPr>
          <p:nvPr>
            <p:ph type="title"/>
          </p:nvPr>
        </p:nvSpPr>
        <p:spPr>
          <a:xfrm>
            <a:off x="105410" y="158115"/>
            <a:ext cx="6179820" cy="610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子任务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：关键暴露面资产反测绘技术研究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7840" y="978535"/>
            <a:ext cx="11212195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7840" y="692150"/>
            <a:ext cx="1493520" cy="2794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</a:t>
            </a:r>
          </a:p>
        </p:txBody>
      </p:sp>
      <p:sp>
        <p:nvSpPr>
          <p:cNvPr id="57" name="矩形 56"/>
          <p:cNvSpPr/>
          <p:nvPr/>
        </p:nvSpPr>
        <p:spPr>
          <a:xfrm>
            <a:off x="499110" y="1057275"/>
            <a:ext cx="11210925" cy="14535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just" fontAlgn="auto">
              <a:lnSpc>
                <a:spcPct val="12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针对已知的高级持续性威胁（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）攻击事件的判定开展研究，通过对关键暴露面资产反测绘技术的研究，对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组织攻击方式、工具识进行别和混淆阻断，降低攻击者对受保护目标有效信息的采集与探测；建立行业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攻击威胁信息库、构建行业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组织攻击的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ATT&amp;CK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技战法矩阵，形成已知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 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攻击事件的判定能力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20000"/>
              </a:lnSpc>
            </a:pPr>
            <a:r>
              <a:rPr lang="en-US" altLang="zh-CN" sz="1200" u="sng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1200" u="sng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测绘行为的识别研究：</a:t>
            </a:r>
            <a:r>
              <a:rPr lang="zh-CN" altLang="en-US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通过基于</a:t>
            </a:r>
            <a:r>
              <a:rPr lang="en-US" altLang="zh-CN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地理位置库、扫描器指纹库、探测指纹爬虫指纹库以及流量行为进行分析，积累互联网空间中资产测绘节点特征和地址知识，实现非法请求非法探测行为的识别与感知，</a:t>
            </a:r>
            <a:r>
              <a:rPr lang="zh-CN" altLang="en-US" sz="12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积累针对</a:t>
            </a:r>
            <a:r>
              <a:rPr lang="en-US" altLang="zh-CN" sz="12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lang="zh-CN" altLang="en-US" sz="12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组织使用的</a:t>
            </a:r>
            <a:r>
              <a:rPr lang="en-US" altLang="zh-CN" sz="12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ATT&amp;CK </a:t>
            </a:r>
            <a:r>
              <a:rPr lang="zh-CN" altLang="en-US" sz="12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技战法方法，实现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攻击者的</a:t>
            </a:r>
            <a:r>
              <a:rPr lang="zh-CN" altLang="en-US" sz="12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识别与分类</a:t>
            </a:r>
            <a:r>
              <a:rPr lang="zh-CN" altLang="en-US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2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u="sng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u="sng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测绘行为的针对性隐藏与混淆技术研究：</a:t>
            </a:r>
            <a:r>
              <a:rPr lang="zh-CN" altLang="en-US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在不影响正常业务的前提下，部署业务系统反测绘模块，对测绘行为进行定向欺骗与混淆，防止</a:t>
            </a:r>
            <a:r>
              <a:rPr lang="en-US" altLang="zh-CN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lang="zh-CN" altLang="en-US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攻击者绘制网络真实结构，防范主机探测、拓扑发现、指纹扫描等网络测绘技术。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7840" y="2567844"/>
            <a:ext cx="1493520" cy="2794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预期研发成效</a:t>
            </a:r>
          </a:p>
        </p:txBody>
      </p:sp>
      <p:sp>
        <p:nvSpPr>
          <p:cNvPr id="60" name="矩形 59"/>
          <p:cNvSpPr/>
          <p:nvPr/>
        </p:nvSpPr>
        <p:spPr>
          <a:xfrm>
            <a:off x="498475" y="2913760"/>
            <a:ext cx="11211560" cy="54356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结合已知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APT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组织常用工具以及攻击事件进行分析，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积累主流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APT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攻击组织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的测绘特征和地址知识</a:t>
            </a:r>
            <a:r>
              <a:rPr lang="zh-CN" altLang="en-US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掌握和识别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相关的非法请求探测行为；结合混淆欺骗技术，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混淆和伪造响应，对指定服务的定向隐藏和保护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。研究已知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组织攻击技战法，形成已知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攻击事件的判定能力，同时形成探索和识别未知 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攻击研究能力。</a:t>
            </a:r>
          </a:p>
        </p:txBody>
      </p:sp>
      <p:sp>
        <p:nvSpPr>
          <p:cNvPr id="61" name="矩形 60"/>
          <p:cNvSpPr/>
          <p:nvPr/>
        </p:nvSpPr>
        <p:spPr>
          <a:xfrm>
            <a:off x="497205" y="5967348"/>
            <a:ext cx="1529086" cy="279424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预期成果</a:t>
            </a:r>
          </a:p>
        </p:txBody>
      </p:sp>
      <p:sp>
        <p:nvSpPr>
          <p:cNvPr id="62" name="矩形 61"/>
          <p:cNvSpPr/>
          <p:nvPr/>
        </p:nvSpPr>
        <p:spPr>
          <a:xfrm>
            <a:off x="497205" y="6246496"/>
            <a:ext cx="11212830" cy="45339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1、技术方案：关键暴露面资产反测绘技术方案一份；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、专利：关键暴露面资产反测绘技术相关专利一篇</a:t>
            </a:r>
          </a:p>
        </p:txBody>
      </p:sp>
      <p:sp>
        <p:nvSpPr>
          <p:cNvPr id="63" name="矩形: 圆角 58"/>
          <p:cNvSpPr/>
          <p:nvPr/>
        </p:nvSpPr>
        <p:spPr>
          <a:xfrm>
            <a:off x="497840" y="3499485"/>
            <a:ext cx="6689725" cy="2476500"/>
          </a:xfrm>
          <a:prstGeom prst="roundRect">
            <a:avLst>
              <a:gd name="adj" fmla="val 1711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4" name="矩形: 圆角 58"/>
          <p:cNvSpPr/>
          <p:nvPr/>
        </p:nvSpPr>
        <p:spPr>
          <a:xfrm>
            <a:off x="7461885" y="3505835"/>
            <a:ext cx="4248150" cy="2468880"/>
          </a:xfrm>
          <a:prstGeom prst="roundRect">
            <a:avLst>
              <a:gd name="adj" fmla="val 1711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520940" y="3523615"/>
            <a:ext cx="4043680" cy="26197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主流高级持续性</a:t>
            </a:r>
            <a:r>
              <a:rPr lang="zh-CN" altLang="en-US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威胁攻击工具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行为特征分析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利用指纹库和流量分析，学习各主要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APT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组织及工具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的探测模式和规律，学习资产测绘节点特征。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响应攻击、测绘行为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通过发现的探测行为进行虚假响应，进而影响和改变扫描及测绘行为。将已知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APT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组织的攻击行为映射到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ATT&amp;CK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技战法矩阵中，实现对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APT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攻击的识别和检测。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关键资产的混淆和隐匿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以真正用户无感知的条件下，对测绘者进行定向的隐匿，实现反测绘技术。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40852A9-3935-D225-2AC5-B4486CA2F371}"/>
              </a:ext>
            </a:extLst>
          </p:cNvPr>
          <p:cNvGrpSpPr/>
          <p:nvPr/>
        </p:nvGrpSpPr>
        <p:grpSpPr>
          <a:xfrm>
            <a:off x="1457756" y="3522186"/>
            <a:ext cx="4769892" cy="2431097"/>
            <a:chOff x="2493645" y="1939925"/>
            <a:chExt cx="7230110" cy="35648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ABE3C6C-2EA7-F1C6-A324-8E25C100B14F}"/>
                </a:ext>
              </a:extLst>
            </p:cNvPr>
            <p:cNvSpPr/>
            <p:nvPr/>
          </p:nvSpPr>
          <p:spPr>
            <a:xfrm>
              <a:off x="2493645" y="4940300"/>
              <a:ext cx="7204075" cy="564515"/>
            </a:xfrm>
            <a:prstGeom prst="rect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000">
                <a:sym typeface="+mn-ea"/>
              </a:endParaRPr>
            </a:p>
          </p:txBody>
        </p:sp>
        <p:sp>
          <p:nvSpPr>
            <p:cNvPr id="5" name="文本框 93">
              <a:extLst>
                <a:ext uri="{FF2B5EF4-FFF2-40B4-BE49-F238E27FC236}">
                  <a16:creationId xmlns:a16="http://schemas.microsoft.com/office/drawing/2014/main" id="{DDE7CD62-85D0-B684-D71C-47AD0889A311}"/>
                </a:ext>
              </a:extLst>
            </p:cNvPr>
            <p:cNvSpPr txBox="1"/>
            <p:nvPr/>
          </p:nvSpPr>
          <p:spPr>
            <a:xfrm>
              <a:off x="2506979" y="5073016"/>
              <a:ext cx="1823721" cy="3159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APT</a:t>
              </a:r>
              <a:r>
                <a:rPr lang="zh-CN" altLang="en-US" sz="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攻击测绘行为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F841714-BBA2-5D14-FB43-333D365821F8}"/>
                </a:ext>
              </a:extLst>
            </p:cNvPr>
            <p:cNvSpPr txBox="1"/>
            <p:nvPr/>
          </p:nvSpPr>
          <p:spPr>
            <a:xfrm>
              <a:off x="4406900" y="5094294"/>
              <a:ext cx="1444625" cy="2933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网络拓扑探测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A40F7F-B03B-BE16-3526-007D770E2DFE}"/>
                </a:ext>
              </a:extLst>
            </p:cNvPr>
            <p:cNvSpPr/>
            <p:nvPr/>
          </p:nvSpPr>
          <p:spPr>
            <a:xfrm>
              <a:off x="2493645" y="3876040"/>
              <a:ext cx="7204075" cy="841375"/>
            </a:xfrm>
            <a:prstGeom prst="rect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000">
                <a:sym typeface="+mn-ea"/>
              </a:endParaRPr>
            </a:p>
          </p:txBody>
        </p:sp>
        <p:sp>
          <p:nvSpPr>
            <p:cNvPr id="8" name="文本框 93">
              <a:extLst>
                <a:ext uri="{FF2B5EF4-FFF2-40B4-BE49-F238E27FC236}">
                  <a16:creationId xmlns:a16="http://schemas.microsoft.com/office/drawing/2014/main" id="{6E713764-4F1A-68A2-71D9-46A4794155A8}"/>
                </a:ext>
              </a:extLst>
            </p:cNvPr>
            <p:cNvSpPr txBox="1"/>
            <p:nvPr/>
          </p:nvSpPr>
          <p:spPr>
            <a:xfrm>
              <a:off x="2498089" y="4143375"/>
              <a:ext cx="1616710" cy="3159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测绘行为识别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5C987DD-0E44-685D-B2BB-04B512C612DE}"/>
                </a:ext>
              </a:extLst>
            </p:cNvPr>
            <p:cNvSpPr txBox="1"/>
            <p:nvPr/>
          </p:nvSpPr>
          <p:spPr>
            <a:xfrm>
              <a:off x="4137661" y="4319911"/>
              <a:ext cx="1146809" cy="2933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全流量监控</a:t>
              </a:r>
              <a:endPara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0ADE33A-EF7C-A1EA-0A5F-42C5678ACA64}"/>
                </a:ext>
              </a:extLst>
            </p:cNvPr>
            <p:cNvSpPr txBox="1"/>
            <p:nvPr/>
          </p:nvSpPr>
          <p:spPr>
            <a:xfrm>
              <a:off x="5450841" y="4311975"/>
              <a:ext cx="1102361" cy="2933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IP地理位置库</a:t>
              </a:r>
              <a:endPara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" name="上箭头 10">
              <a:extLst>
                <a:ext uri="{FF2B5EF4-FFF2-40B4-BE49-F238E27FC236}">
                  <a16:creationId xmlns:a16="http://schemas.microsoft.com/office/drawing/2014/main" id="{7924AE3D-4493-50BA-5B65-9CB6E6BB82B8}"/>
                </a:ext>
              </a:extLst>
            </p:cNvPr>
            <p:cNvSpPr/>
            <p:nvPr/>
          </p:nvSpPr>
          <p:spPr>
            <a:xfrm>
              <a:off x="4331335" y="4672330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" name="上箭头 11">
              <a:extLst>
                <a:ext uri="{FF2B5EF4-FFF2-40B4-BE49-F238E27FC236}">
                  <a16:creationId xmlns:a16="http://schemas.microsoft.com/office/drawing/2014/main" id="{17429196-3BDE-CA59-F0E4-ECF1830FF20D}"/>
                </a:ext>
              </a:extLst>
            </p:cNvPr>
            <p:cNvSpPr/>
            <p:nvPr/>
          </p:nvSpPr>
          <p:spPr>
            <a:xfrm>
              <a:off x="5964555" y="4672330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上箭头 12">
              <a:extLst>
                <a:ext uri="{FF2B5EF4-FFF2-40B4-BE49-F238E27FC236}">
                  <a16:creationId xmlns:a16="http://schemas.microsoft.com/office/drawing/2014/main" id="{4701396D-41A5-D891-7737-D8074E39B39A}"/>
                </a:ext>
              </a:extLst>
            </p:cNvPr>
            <p:cNvSpPr/>
            <p:nvPr/>
          </p:nvSpPr>
          <p:spPr>
            <a:xfrm>
              <a:off x="7446645" y="4672330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" name="上箭头 13">
              <a:extLst>
                <a:ext uri="{FF2B5EF4-FFF2-40B4-BE49-F238E27FC236}">
                  <a16:creationId xmlns:a16="http://schemas.microsoft.com/office/drawing/2014/main" id="{7070FCFE-3514-68E0-1438-DB0F1624D5F3}"/>
                </a:ext>
              </a:extLst>
            </p:cNvPr>
            <p:cNvSpPr/>
            <p:nvPr/>
          </p:nvSpPr>
          <p:spPr>
            <a:xfrm>
              <a:off x="8735695" y="4672330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AB30C0C-726E-D377-2CDE-5D61C18558DE}"/>
                </a:ext>
              </a:extLst>
            </p:cNvPr>
            <p:cNvSpPr txBox="1"/>
            <p:nvPr/>
          </p:nvSpPr>
          <p:spPr>
            <a:xfrm>
              <a:off x="6731000" y="4315460"/>
              <a:ext cx="1111250" cy="25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扫描器指纹库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C65A8D-F812-7FFF-568F-D658E7F80264}"/>
                </a:ext>
              </a:extLst>
            </p:cNvPr>
            <p:cNvSpPr/>
            <p:nvPr/>
          </p:nvSpPr>
          <p:spPr>
            <a:xfrm>
              <a:off x="2497455" y="3077845"/>
              <a:ext cx="7204075" cy="564515"/>
            </a:xfrm>
            <a:prstGeom prst="rect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000">
                <a:sym typeface="+mn-ea"/>
              </a:endParaRPr>
            </a:p>
          </p:txBody>
        </p:sp>
        <p:sp>
          <p:nvSpPr>
            <p:cNvPr id="17" name="文本框 93">
              <a:extLst>
                <a:ext uri="{FF2B5EF4-FFF2-40B4-BE49-F238E27FC236}">
                  <a16:creationId xmlns:a16="http://schemas.microsoft.com/office/drawing/2014/main" id="{58571A4F-E45C-1EF5-F8DC-471FD37A47A4}"/>
                </a:ext>
              </a:extLst>
            </p:cNvPr>
            <p:cNvSpPr txBox="1"/>
            <p:nvPr/>
          </p:nvSpPr>
          <p:spPr>
            <a:xfrm>
              <a:off x="2497456" y="3210560"/>
              <a:ext cx="1630045" cy="3159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混淆与防御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756C915-F855-97F3-B75F-1F36F01DA5E0}"/>
                </a:ext>
              </a:extLst>
            </p:cNvPr>
            <p:cNvSpPr txBox="1"/>
            <p:nvPr/>
          </p:nvSpPr>
          <p:spPr>
            <a:xfrm>
              <a:off x="3872864" y="3240410"/>
              <a:ext cx="1707515" cy="2933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入侵防御系统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B4E4B1E-17A7-B17F-698A-B8D21650F5F8}"/>
                </a:ext>
              </a:extLst>
            </p:cNvPr>
            <p:cNvSpPr txBox="1"/>
            <p:nvPr/>
          </p:nvSpPr>
          <p:spPr>
            <a:xfrm>
              <a:off x="5779770" y="3241046"/>
              <a:ext cx="1094741" cy="2933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主机混淆</a:t>
              </a:r>
            </a:p>
          </p:txBody>
        </p:sp>
        <p:sp>
          <p:nvSpPr>
            <p:cNvPr id="20" name="上箭头 19">
              <a:extLst>
                <a:ext uri="{FF2B5EF4-FFF2-40B4-BE49-F238E27FC236}">
                  <a16:creationId xmlns:a16="http://schemas.microsoft.com/office/drawing/2014/main" id="{B20D4565-D521-588E-7ECA-F220819DC4B3}"/>
                </a:ext>
              </a:extLst>
            </p:cNvPr>
            <p:cNvSpPr/>
            <p:nvPr/>
          </p:nvSpPr>
          <p:spPr>
            <a:xfrm>
              <a:off x="4335145" y="35972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1" name="上箭头 20">
              <a:extLst>
                <a:ext uri="{FF2B5EF4-FFF2-40B4-BE49-F238E27FC236}">
                  <a16:creationId xmlns:a16="http://schemas.microsoft.com/office/drawing/2014/main" id="{0CC246B1-C828-05B8-85D2-BDDE6E88F54D}"/>
                </a:ext>
              </a:extLst>
            </p:cNvPr>
            <p:cNvSpPr/>
            <p:nvPr/>
          </p:nvSpPr>
          <p:spPr>
            <a:xfrm>
              <a:off x="5968365" y="35972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2" name="上箭头 21">
              <a:extLst>
                <a:ext uri="{FF2B5EF4-FFF2-40B4-BE49-F238E27FC236}">
                  <a16:creationId xmlns:a16="http://schemas.microsoft.com/office/drawing/2014/main" id="{DDD243ED-2791-3D7B-0575-3163988604FD}"/>
                </a:ext>
              </a:extLst>
            </p:cNvPr>
            <p:cNvSpPr/>
            <p:nvPr/>
          </p:nvSpPr>
          <p:spPr>
            <a:xfrm>
              <a:off x="7450455" y="35972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" name="上箭头 22">
              <a:extLst>
                <a:ext uri="{FF2B5EF4-FFF2-40B4-BE49-F238E27FC236}">
                  <a16:creationId xmlns:a16="http://schemas.microsoft.com/office/drawing/2014/main" id="{4456CE9A-1515-8EB0-A2DC-5847EC10DEEE}"/>
                </a:ext>
              </a:extLst>
            </p:cNvPr>
            <p:cNvSpPr/>
            <p:nvPr/>
          </p:nvSpPr>
          <p:spPr>
            <a:xfrm>
              <a:off x="8739505" y="35972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D523ACF-AC35-E2A2-883F-730787DC2EA3}"/>
                </a:ext>
              </a:extLst>
            </p:cNvPr>
            <p:cNvSpPr txBox="1"/>
            <p:nvPr/>
          </p:nvSpPr>
          <p:spPr>
            <a:xfrm>
              <a:off x="7073901" y="3239776"/>
              <a:ext cx="1094741" cy="2933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端口混淆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ECAFB01-526E-BE20-B862-8D9E86BAD0C8}"/>
                </a:ext>
              </a:extLst>
            </p:cNvPr>
            <p:cNvSpPr txBox="1"/>
            <p:nvPr/>
          </p:nvSpPr>
          <p:spPr>
            <a:xfrm>
              <a:off x="8002270" y="3999865"/>
              <a:ext cx="1224280" cy="25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流量行为分析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7EFD94C-74A9-829B-4576-0D120A90D8BC}"/>
                </a:ext>
              </a:extLst>
            </p:cNvPr>
            <p:cNvSpPr txBox="1"/>
            <p:nvPr/>
          </p:nvSpPr>
          <p:spPr>
            <a:xfrm>
              <a:off x="8368030" y="3239776"/>
              <a:ext cx="1094741" cy="2933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隐蔽陷阱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4D6C46C-128A-092D-D328-906F86B05C83}"/>
                </a:ext>
              </a:extLst>
            </p:cNvPr>
            <p:cNvSpPr/>
            <p:nvPr/>
          </p:nvSpPr>
          <p:spPr>
            <a:xfrm>
              <a:off x="2510790" y="2290445"/>
              <a:ext cx="7204075" cy="564515"/>
            </a:xfrm>
            <a:prstGeom prst="rect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000">
                <a:sym typeface="+mn-ea"/>
              </a:endParaRPr>
            </a:p>
          </p:txBody>
        </p:sp>
        <p:sp>
          <p:nvSpPr>
            <p:cNvPr id="28" name="文本框 93">
              <a:extLst>
                <a:ext uri="{FF2B5EF4-FFF2-40B4-BE49-F238E27FC236}">
                  <a16:creationId xmlns:a16="http://schemas.microsoft.com/office/drawing/2014/main" id="{784F8AAA-949E-5569-8A43-FA7203E38C9F}"/>
                </a:ext>
              </a:extLst>
            </p:cNvPr>
            <p:cNvSpPr txBox="1"/>
            <p:nvPr/>
          </p:nvSpPr>
          <p:spPr>
            <a:xfrm>
              <a:off x="2510790" y="2423160"/>
              <a:ext cx="1630045" cy="3159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应用与管理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E06E372-C5E0-6E4A-6320-A99A8E4C1A89}"/>
                </a:ext>
              </a:extLst>
            </p:cNvPr>
            <p:cNvSpPr txBox="1"/>
            <p:nvPr/>
          </p:nvSpPr>
          <p:spPr>
            <a:xfrm>
              <a:off x="3808730" y="2462537"/>
              <a:ext cx="1408430" cy="2933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系统关键节点部署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CFEE231-B17C-4651-8B5C-B9C994533A50}"/>
                </a:ext>
              </a:extLst>
            </p:cNvPr>
            <p:cNvSpPr txBox="1"/>
            <p:nvPr/>
          </p:nvSpPr>
          <p:spPr>
            <a:xfrm>
              <a:off x="5631181" y="2454281"/>
              <a:ext cx="1256666" cy="2933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日志收集管理</a:t>
              </a:r>
            </a:p>
          </p:txBody>
        </p:sp>
        <p:sp>
          <p:nvSpPr>
            <p:cNvPr id="31" name="上箭头 30">
              <a:extLst>
                <a:ext uri="{FF2B5EF4-FFF2-40B4-BE49-F238E27FC236}">
                  <a16:creationId xmlns:a16="http://schemas.microsoft.com/office/drawing/2014/main" id="{A73C3880-392B-9E18-A0A7-5B4B639C72E1}"/>
                </a:ext>
              </a:extLst>
            </p:cNvPr>
            <p:cNvSpPr/>
            <p:nvPr/>
          </p:nvSpPr>
          <p:spPr>
            <a:xfrm>
              <a:off x="4348480" y="28098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2" name="上箭头 31">
              <a:extLst>
                <a:ext uri="{FF2B5EF4-FFF2-40B4-BE49-F238E27FC236}">
                  <a16:creationId xmlns:a16="http://schemas.microsoft.com/office/drawing/2014/main" id="{A474E6A1-10B0-57C0-2EC9-1483B21450C0}"/>
                </a:ext>
              </a:extLst>
            </p:cNvPr>
            <p:cNvSpPr/>
            <p:nvPr/>
          </p:nvSpPr>
          <p:spPr>
            <a:xfrm>
              <a:off x="5981700" y="28098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3" name="上箭头 32">
              <a:extLst>
                <a:ext uri="{FF2B5EF4-FFF2-40B4-BE49-F238E27FC236}">
                  <a16:creationId xmlns:a16="http://schemas.microsoft.com/office/drawing/2014/main" id="{A5F46FE7-F00A-0121-B3C6-CCF769782269}"/>
                </a:ext>
              </a:extLst>
            </p:cNvPr>
            <p:cNvSpPr/>
            <p:nvPr/>
          </p:nvSpPr>
          <p:spPr>
            <a:xfrm>
              <a:off x="7463790" y="28098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4" name="上箭头 33">
              <a:extLst>
                <a:ext uri="{FF2B5EF4-FFF2-40B4-BE49-F238E27FC236}">
                  <a16:creationId xmlns:a16="http://schemas.microsoft.com/office/drawing/2014/main" id="{34F6A5A2-5608-FDB8-76AA-EABE25FB5585}"/>
                </a:ext>
              </a:extLst>
            </p:cNvPr>
            <p:cNvSpPr/>
            <p:nvPr/>
          </p:nvSpPr>
          <p:spPr>
            <a:xfrm>
              <a:off x="8752840" y="28098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25B3DBD-9E53-C151-9C03-235FD71B4E1E}"/>
                </a:ext>
              </a:extLst>
            </p:cNvPr>
            <p:cNvSpPr txBox="1"/>
            <p:nvPr/>
          </p:nvSpPr>
          <p:spPr>
            <a:xfrm>
              <a:off x="7301865" y="2461902"/>
              <a:ext cx="1494790" cy="2933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实时监控与告警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D9B8465-FEC3-85E4-0DE8-E8D7DE5A4C75}"/>
                </a:ext>
              </a:extLst>
            </p:cNvPr>
            <p:cNvSpPr txBox="1"/>
            <p:nvPr/>
          </p:nvSpPr>
          <p:spPr>
            <a:xfrm>
              <a:off x="7999095" y="4302760"/>
              <a:ext cx="1223010" cy="25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爬虫指纹库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56EF19A-09C1-E913-95B3-6518780FE956}"/>
                </a:ext>
              </a:extLst>
            </p:cNvPr>
            <p:cNvSpPr txBox="1"/>
            <p:nvPr/>
          </p:nvSpPr>
          <p:spPr>
            <a:xfrm>
              <a:off x="4138295" y="4017645"/>
              <a:ext cx="1146175" cy="2584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全流量存储</a:t>
              </a:r>
              <a:endPara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0A7C3F7-8055-0AC5-63E4-8E70B63BF330}"/>
                </a:ext>
              </a:extLst>
            </p:cNvPr>
            <p:cNvSpPr txBox="1"/>
            <p:nvPr/>
          </p:nvSpPr>
          <p:spPr>
            <a:xfrm>
              <a:off x="5459096" y="4001459"/>
              <a:ext cx="1102361" cy="2933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探测器位置库</a:t>
              </a:r>
              <a:endPara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F740BFE-A6ED-E0A7-7446-C9B180FE4DFD}"/>
                </a:ext>
              </a:extLst>
            </p:cNvPr>
            <p:cNvSpPr txBox="1"/>
            <p:nvPr/>
          </p:nvSpPr>
          <p:spPr>
            <a:xfrm>
              <a:off x="6731001" y="3984631"/>
              <a:ext cx="1111251" cy="2933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自学习模型</a:t>
              </a:r>
            </a:p>
          </p:txBody>
        </p:sp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24FE2A95-410F-4192-56E6-07C73FC5EF2F}"/>
                </a:ext>
              </a:extLst>
            </p:cNvPr>
            <p:cNvSpPr/>
            <p:nvPr/>
          </p:nvSpPr>
          <p:spPr>
            <a:xfrm>
              <a:off x="2498090" y="1939925"/>
              <a:ext cx="7225665" cy="295275"/>
            </a:xfrm>
            <a:prstGeom prst="roundRect">
              <a:avLst>
                <a:gd name="adj" fmla="val 89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关键暴露面资产反测绘技术研究与应用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86B36C1-E18B-1425-34CA-FC151D2481DA}"/>
                </a:ext>
              </a:extLst>
            </p:cNvPr>
            <p:cNvSpPr txBox="1"/>
            <p:nvPr/>
          </p:nvSpPr>
          <p:spPr>
            <a:xfrm>
              <a:off x="6038215" y="5094294"/>
              <a:ext cx="1538605" cy="2933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漏洞扫描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23C7CD-FB05-8CA3-2F7B-DB17E7D63151}"/>
                </a:ext>
              </a:extLst>
            </p:cNvPr>
            <p:cNvSpPr txBox="1"/>
            <p:nvPr/>
          </p:nvSpPr>
          <p:spPr>
            <a:xfrm>
              <a:off x="7788910" y="5094929"/>
              <a:ext cx="1538605" cy="2933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服务应用扫描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543</Words>
  <Application>Microsoft Macintosh PowerPoint</Application>
  <PresentationFormat>宽屏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方正黑体简体</vt:lpstr>
      <vt:lpstr>微软雅黑</vt:lpstr>
      <vt:lpstr>Arial</vt:lpstr>
      <vt:lpstr>Wingdings</vt:lpstr>
      <vt:lpstr>Office 主题​​</vt:lpstr>
      <vt:lpstr>子任务2：关键暴露面资产反测绘技术研究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子任务2：关键暴露面资产反测绘技术研究（设计院负责）</dc:title>
  <dc:creator>Microsoft Office User</dc:creator>
  <cp:lastModifiedBy>Microsoft Office User</cp:lastModifiedBy>
  <cp:revision>87</cp:revision>
  <dcterms:created xsi:type="dcterms:W3CDTF">2024-04-16T15:20:00Z</dcterms:created>
  <dcterms:modified xsi:type="dcterms:W3CDTF">2024-05-15T10:13:14Z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2B18876E061E4F1495462FC866367F4D</vt:lpwstr>
  </property>
  <property fmtid="{D5CDD505-2E9C-101B-9397-08002B2CF9AE}" pid="3" name="KSOProductBuildVer">
    <vt:lpwstr>2052-11.8.2.12085</vt:lpwstr>
  </property>
</Properties>
</file>