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11089097" r:id="rId3"/>
    <p:sldId id="11089098" r:id="rId5"/>
    <p:sldId id="11089099"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8D24E2-4CBC-7B42-B5FD-38B3C74B2419}" type="datetimeFigureOut">
              <a:rPr/>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D0565-9C92-5244-81C7-8079B67F7A02}" type="slidenum">
              <a:rPr/>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B14C28A-7187-48B7-B30E-8AEB5DD84C8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image" Target="../media/image4.jpe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10DF1BF1-46BE-C841-B59D-CFCCE300A53B}"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58E77AF7-C34D-6943-B3AA-47903DA73F4C}" type="slidenum">
              <a:rPr/>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10DF1BF1-46BE-C841-B59D-CFCCE300A53B}"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58E77AF7-C34D-6943-B3AA-47903DA73F4C}" type="slidenum">
              <a:rPr/>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10DF1BF1-46BE-C841-B59D-CFCCE300A53B}"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58E77AF7-C34D-6943-B3AA-47903DA73F4C}" type="slidenum">
              <a:rPr/>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05988" y="-44450"/>
            <a:ext cx="1308100"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8"/>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284913"/>
            <a:ext cx="738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9"/>
          <p:cNvSpPr txBox="1">
            <a:spLocks noChangeArrowheads="1"/>
          </p:cNvSpPr>
          <p:nvPr userDrawn="1"/>
        </p:nvSpPr>
        <p:spPr bwMode="auto">
          <a:xfrm>
            <a:off x="11555413" y="6608763"/>
            <a:ext cx="527050" cy="276225"/>
          </a:xfrm>
          <a:prstGeom prst="rect">
            <a:avLst/>
          </a:prstGeom>
          <a:noFill/>
          <a:ln>
            <a:noFill/>
          </a:ln>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a:fld id="{E1CA58D9-9029-4911-9682-577EF34786EA}" type="slidenum">
              <a:rPr lang="zh-CN" altLang="en-US" sz="1200" b="1">
                <a:solidFill>
                  <a:srgbClr val="9BBB59"/>
                </a:solidFill>
                <a:latin typeface="微软雅黑" panose="020B0503020204020204" pitchFamily="34" charset="-122"/>
              </a:rPr>
            </a:fld>
            <a:endParaRPr lang="zh-CN" altLang="en-US" sz="1200" b="1">
              <a:solidFill>
                <a:srgbClr val="9BBB59"/>
              </a:solidFill>
              <a:latin typeface="微软雅黑" panose="020B0503020204020204" pitchFamily="34" charset="-122"/>
            </a:endParaRPr>
          </a:p>
        </p:txBody>
      </p:sp>
      <p:pic>
        <p:nvPicPr>
          <p:cNvPr id="6" name="图片 10"/>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929938" y="-44450"/>
            <a:ext cx="1319212"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userDrawn="1"/>
        </p:nvCxnSpPr>
        <p:spPr>
          <a:xfrm>
            <a:off x="11063288" y="249238"/>
            <a:ext cx="0" cy="300037"/>
          </a:xfrm>
          <a:prstGeom prst="line">
            <a:avLst/>
          </a:prstGeom>
          <a:ln w="12700"/>
        </p:spPr>
        <p:style>
          <a:lnRef idx="1">
            <a:schemeClr val="accent5"/>
          </a:lnRef>
          <a:fillRef idx="0">
            <a:schemeClr val="accent5"/>
          </a:fillRef>
          <a:effectRef idx="0">
            <a:schemeClr val="accent5"/>
          </a:effectRef>
          <a:fontRef idx="minor">
            <a:schemeClr val="tx1"/>
          </a:fontRef>
        </p:style>
      </p:cxnSp>
      <p:sp>
        <p:nvSpPr>
          <p:cNvPr id="10" name="Title Placeholder 1"/>
          <p:cNvSpPr>
            <a:spLocks noGrp="1"/>
          </p:cNvSpPr>
          <p:nvPr>
            <p:ph type="title"/>
          </p:nvPr>
        </p:nvSpPr>
        <p:spPr>
          <a:xfrm>
            <a:off x="105473" y="158003"/>
            <a:ext cx="8153400" cy="611184"/>
          </a:xfrm>
          <a:prstGeom prst="rect">
            <a:avLst/>
          </a:prstGeom>
        </p:spPr>
        <p:txBody>
          <a:bodyPr rtlCol="0">
            <a:normAutofit/>
          </a:bodyPr>
          <a:lstStyle>
            <a:lvl1pPr algn="l">
              <a:defRPr sz="2800" b="1">
                <a:solidFill>
                  <a:srgbClr val="0B85CF"/>
                </a:solidFill>
                <a:latin typeface="方正黑体简体" panose="02000000000000000000" pitchFamily="2" charset="-122"/>
                <a:ea typeface="方正黑体简体" panose="02000000000000000000" pitchFamily="2" charset="-122"/>
              </a:defRPr>
            </a:lvl1pPr>
          </a:lstStyle>
          <a:p>
            <a:r>
              <a:rPr lang="zh-CN" altLang="en-US"/>
              <a:t>单击此处编辑母版标题样式</a:t>
            </a:r>
            <a:endParaRPr lang="en-US" dirty="0"/>
          </a:p>
        </p:txBody>
      </p:sp>
      <p:sp>
        <p:nvSpPr>
          <p:cNvPr id="18" name="Text Placeholder 2"/>
          <p:cNvSpPr>
            <a:spLocks noGrp="1"/>
          </p:cNvSpPr>
          <p:nvPr>
            <p:ph type="body" idx="10"/>
          </p:nvPr>
        </p:nvSpPr>
        <p:spPr>
          <a:xfrm>
            <a:off x="914400" y="1334739"/>
            <a:ext cx="10363200" cy="4570994"/>
          </a:xfrm>
          <a:prstGeom prst="rect">
            <a:avLst/>
          </a:prstGeom>
        </p:spPr>
        <p:txBody>
          <a:bodyPr>
            <a:normAutofit/>
          </a:bodyPr>
          <a:lstStyle>
            <a:lvl1pPr marL="0" indent="0" algn="l">
              <a:buNone/>
              <a:defRPr sz="1800" b="0">
                <a:latin typeface="方正黑体简体" panose="02000000000000000000" pitchFamily="2" charset="-122"/>
                <a:ea typeface="方正黑体简体" panose="02000000000000000000"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10DF1BF1-46BE-C841-B59D-CFCCE300A53B}"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58E77AF7-C34D-6943-B3AA-47903DA73F4C}" type="slidenum">
              <a:rPr/>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10DF1BF1-46BE-C841-B59D-CFCCE300A53B}"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58E77AF7-C34D-6943-B3AA-47903DA73F4C}" type="slidenum">
              <a:rPr/>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10DF1BF1-46BE-C841-B59D-CFCCE300A53B}" type="datetimeFigureOut">
              <a:rPr/>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58E77AF7-C34D-6943-B3AA-47903DA73F4C}" type="slidenum">
              <a:rPr/>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10DF1BF1-46BE-C841-B59D-CFCCE300A53B}" type="datetimeFigureOut">
              <a:rPr/>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58E77AF7-C34D-6943-B3AA-47903DA73F4C}" type="slidenum">
              <a:rPr/>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10DF1BF1-46BE-C841-B59D-CFCCE300A53B}" type="datetimeFigureOut">
              <a:rPr/>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58E77AF7-C34D-6943-B3AA-47903DA73F4C}" type="slidenum">
              <a:rPr/>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DF1BF1-46BE-C841-B59D-CFCCE300A53B}" type="datetimeFigureOut">
              <a:rPr/>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58E77AF7-C34D-6943-B3AA-47903DA73F4C}" type="slidenum">
              <a:rPr/>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10DF1BF1-46BE-C841-B59D-CFCCE300A53B}" type="datetimeFigureOut">
              <a:rPr/>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58E77AF7-C34D-6943-B3AA-47903DA73F4C}" type="slidenum">
              <a:rPr/>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10DF1BF1-46BE-C841-B59D-CFCCE300A53B}" type="datetimeFigureOut">
              <a:rPr/>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58E77AF7-C34D-6943-B3AA-47903DA73F4C}" type="slidenum">
              <a:rPr/>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0DF1BF1-46BE-C841-B59D-CFCCE300A53B}" type="datetimeFigureOut">
              <a:rPr/>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8E77AF7-C34D-6943-B3AA-47903DA73F4C}" type="slidenum">
              <a:rPr/>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410" y="158115"/>
            <a:ext cx="9015730" cy="610870"/>
          </a:xfrm>
        </p:spPr>
        <p:txBody>
          <a:bodyPr vert="horz" lIns="91440" tIns="45720" rIns="91440" bIns="45720" rtlCol="0" anchor="ctr">
            <a:normAutofit/>
          </a:bodyPr>
          <a:lstStyle/>
          <a:p>
            <a:r>
              <a:rPr lang="zh-CN" altLang="en-US" sz="2400" dirty="0">
                <a:latin typeface="微软雅黑" panose="020B0503020204020204" pitchFamily="34" charset="-122"/>
                <a:ea typeface="微软雅黑" panose="020B0503020204020204" pitchFamily="34" charset="-122"/>
                <a:sym typeface="+mn-ea"/>
              </a:rPr>
              <a:t>子任务</a:t>
            </a:r>
            <a:r>
              <a:rPr lang="en-US" altLang="zh-CN" sz="2400" dirty="0">
                <a:latin typeface="微软雅黑" panose="020B0503020204020204" pitchFamily="34" charset="-122"/>
                <a:ea typeface="微软雅黑" panose="020B0503020204020204" pitchFamily="34" charset="-122"/>
                <a:sym typeface="+mn-ea"/>
              </a:rPr>
              <a:t>2</a:t>
            </a:r>
            <a:r>
              <a:rPr lang="zh-CN" altLang="en-US" sz="2400" dirty="0">
                <a:latin typeface="微软雅黑" panose="020B0503020204020204" pitchFamily="34" charset="-122"/>
                <a:ea typeface="微软雅黑" panose="020B0503020204020204" pitchFamily="34" charset="-122"/>
                <a:sym typeface="+mn-ea"/>
              </a:rPr>
              <a:t>：关键暴露面资产反测绘技术研究</a:t>
            </a:r>
            <a:endParaRPr lang="zh-CN" altLang="en-US" sz="2400" dirty="0">
              <a:solidFill>
                <a:srgbClr val="FF0000"/>
              </a:solidFill>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497840" y="978535"/>
            <a:ext cx="11212195"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20000"/>
              </a:lnSpc>
              <a:buFont typeface="Wingdings" panose="05000000000000000000" pitchFamily="2" charset="2"/>
              <a:buNone/>
            </a:pPr>
            <a:endParaRPr sz="1200" dirty="0">
              <a:solidFill>
                <a:schemeClr val="tx1"/>
              </a:solidFill>
              <a:latin typeface="微软雅黑" panose="020B0503020204020204" pitchFamily="34" charset="-122"/>
              <a:ea typeface="微软雅黑" panose="020B0503020204020204" pitchFamily="34" charset="-122"/>
            </a:endParaRPr>
          </a:p>
        </p:txBody>
      </p:sp>
      <p:sp>
        <p:nvSpPr>
          <p:cNvPr id="5" name="矩形 4"/>
          <p:cNvSpPr/>
          <p:nvPr/>
        </p:nvSpPr>
        <p:spPr>
          <a:xfrm>
            <a:off x="497840" y="692150"/>
            <a:ext cx="1493520" cy="279400"/>
          </a:xfrm>
          <a:prstGeom prst="rect">
            <a:avLst/>
          </a:prstGeom>
          <a:solidFill>
            <a:srgbClr val="BEBEB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rgbClr val="0070C0"/>
                </a:solidFill>
                <a:latin typeface="微软雅黑" panose="020B0503020204020204" pitchFamily="34" charset="-122"/>
                <a:ea typeface="微软雅黑" panose="020B0503020204020204" pitchFamily="34" charset="-122"/>
              </a:rPr>
              <a:t>研究内容</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6" name="矩形 5"/>
          <p:cNvSpPr/>
          <p:nvPr/>
        </p:nvSpPr>
        <p:spPr>
          <a:xfrm>
            <a:off x="498475" y="971550"/>
            <a:ext cx="11210925" cy="844550"/>
          </a:xfrm>
          <a:prstGeom prst="rect">
            <a:avLst/>
          </a:prstGeom>
          <a:noFill/>
          <a:ln w="3175">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indent="457200" algn="just"/>
            <a:r>
              <a:rPr lang="zh-CN" altLang="en-US">
                <a:sym typeface="+mn-ea"/>
              </a:rPr>
              <a:t>针对APT攻击阻断的关键暴露面资产反测绘技术研究：通过基于IP位置库、指纹库以及流量行为分析，获得主流测绘平台的测绘特征；研究伪造与阻断技术，结合测绘特征，实现混淆功能；</a:t>
            </a:r>
            <a:r>
              <a:rPr lang="zh-CN" altLang="en-US">
                <a:sym typeface="+mn-ea"/>
              </a:rPr>
              <a:t>基于欺骗网络和隐蔽陷阱等技术识别并欺骗非法访问者，</a:t>
            </a:r>
            <a:r>
              <a:rPr lang="zh-CN" altLang="en-US">
                <a:sym typeface="+mn-ea"/>
              </a:rPr>
              <a:t>实现关键服务</a:t>
            </a:r>
            <a:r>
              <a:rPr lang="zh-CN" altLang="en-US">
                <a:sym typeface="+mn-ea"/>
              </a:rPr>
              <a:t>节点的隐匿</a:t>
            </a:r>
            <a:r>
              <a:rPr lang="zh-CN" altLang="en-US">
                <a:sym typeface="+mn-ea"/>
              </a:rPr>
              <a:t>和保护。</a:t>
            </a:r>
            <a:endParaRPr lang="zh-CN" altLang="en-US">
              <a:sym typeface="+mn-ea"/>
            </a:endParaRPr>
          </a:p>
        </p:txBody>
      </p:sp>
      <p:sp>
        <p:nvSpPr>
          <p:cNvPr id="81" name="矩形 80"/>
          <p:cNvSpPr/>
          <p:nvPr/>
        </p:nvSpPr>
        <p:spPr>
          <a:xfrm>
            <a:off x="1559496" y="2143923"/>
            <a:ext cx="8955460" cy="609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20000"/>
              </a:lnSpc>
              <a:buFont typeface="Wingdings" panose="05000000000000000000" pitchFamily="2" charset="2"/>
              <a:buChar char="n"/>
            </a:pP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82" name="矩形 81"/>
          <p:cNvSpPr/>
          <p:nvPr/>
        </p:nvSpPr>
        <p:spPr>
          <a:xfrm>
            <a:off x="497840" y="1816735"/>
            <a:ext cx="1493520" cy="279400"/>
          </a:xfrm>
          <a:prstGeom prst="rect">
            <a:avLst/>
          </a:prstGeom>
          <a:solidFill>
            <a:srgbClr val="BEBEB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rgbClr val="0070C0"/>
                </a:solidFill>
                <a:latin typeface="微软雅黑" panose="020B0503020204020204" pitchFamily="34" charset="-122"/>
                <a:ea typeface="微软雅黑" panose="020B0503020204020204" pitchFamily="34" charset="-122"/>
              </a:rPr>
              <a:t>预期研发成效</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83" name="矩形 82"/>
          <p:cNvSpPr/>
          <p:nvPr/>
        </p:nvSpPr>
        <p:spPr>
          <a:xfrm>
            <a:off x="497840" y="2096135"/>
            <a:ext cx="11211560" cy="543560"/>
          </a:xfrm>
          <a:prstGeom prst="rect">
            <a:avLst/>
          </a:prstGeom>
          <a:noFill/>
          <a:ln w="3175">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CN"/>
              <a:t>1.</a:t>
            </a:r>
            <a:r>
              <a:rPr lang="zh-CN" altLang="en-US"/>
              <a:t>结合指纹库和流量行为分析，积累主流</a:t>
            </a:r>
            <a:r>
              <a:rPr lang="zh-CN" altLang="en-US">
                <a:sym typeface="+mn-ea"/>
              </a:rPr>
              <a:t>平台的测绘特征和地址知识；</a:t>
            </a:r>
            <a:r>
              <a:rPr lang="en-US" altLang="zh-CN">
                <a:sym typeface="+mn-ea"/>
              </a:rPr>
              <a:t>2.</a:t>
            </a:r>
            <a:r>
              <a:rPr lang="zh-CN" altLang="en-US">
                <a:sym typeface="+mn-ea"/>
              </a:rPr>
              <a:t>掌握识别非法请求探测行为能力，并结合伪造与阻断技术，针对非法请求实现识别结果混淆；</a:t>
            </a:r>
            <a:r>
              <a:rPr lang="en-US" altLang="zh-CN">
                <a:sym typeface="+mn-ea"/>
              </a:rPr>
              <a:t>3.</a:t>
            </a:r>
            <a:r>
              <a:rPr lang="zh-CN" altLang="en-US">
                <a:sym typeface="+mn-ea"/>
              </a:rPr>
              <a:t>对指定服务的</a:t>
            </a:r>
            <a:r>
              <a:rPr lang="zh-CN" altLang="en-US">
                <a:sym typeface="+mn-ea"/>
              </a:rPr>
              <a:t>定向隐藏和保护。</a:t>
            </a:r>
            <a:endParaRPr lang="zh-CN" altLang="en-US">
              <a:sym typeface="+mn-ea"/>
            </a:endParaRPr>
          </a:p>
        </p:txBody>
      </p:sp>
      <p:sp>
        <p:nvSpPr>
          <p:cNvPr id="8" name="矩形 7"/>
          <p:cNvSpPr/>
          <p:nvPr/>
        </p:nvSpPr>
        <p:spPr>
          <a:xfrm>
            <a:off x="497205" y="5967083"/>
            <a:ext cx="1529086" cy="279424"/>
          </a:xfrm>
          <a:prstGeom prst="rect">
            <a:avLst/>
          </a:prstGeom>
          <a:solidFill>
            <a:srgbClr val="BEBEBE"/>
          </a:solidFill>
          <a:ln>
            <a:noFill/>
          </a:ln>
        </p:spPr>
        <p:style>
          <a:lnRef idx="2">
            <a:schemeClr val="accent3">
              <a:shade val="50000"/>
            </a:schemeClr>
          </a:lnRef>
          <a:fillRef idx="1">
            <a:schemeClr val="accent3"/>
          </a:fillRef>
          <a:effectRef idx="0">
            <a:schemeClr val="accent3"/>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600" b="1" dirty="0">
                <a:solidFill>
                  <a:srgbClr val="0070C0"/>
                </a:solidFill>
                <a:latin typeface="微软雅黑" panose="020B0503020204020204" pitchFamily="34" charset="-122"/>
                <a:ea typeface="微软雅黑" panose="020B0503020204020204" pitchFamily="34" charset="-122"/>
                <a:sym typeface="+mn-ea"/>
              </a:rPr>
              <a:t>预期成果</a:t>
            </a:r>
            <a:endParaRPr lang="zh-CN" altLang="en-US" sz="1600" b="1" dirty="0">
              <a:solidFill>
                <a:srgbClr val="0070C0"/>
              </a:solidFill>
              <a:latin typeface="微软雅黑" panose="020B0503020204020204" pitchFamily="34" charset="-122"/>
              <a:ea typeface="微软雅黑" panose="020B0503020204020204" pitchFamily="34" charset="-122"/>
              <a:sym typeface="+mn-ea"/>
            </a:endParaRPr>
          </a:p>
        </p:txBody>
      </p:sp>
      <p:sp>
        <p:nvSpPr>
          <p:cNvPr id="9" name="矩形 8"/>
          <p:cNvSpPr/>
          <p:nvPr/>
        </p:nvSpPr>
        <p:spPr>
          <a:xfrm>
            <a:off x="497205" y="6246495"/>
            <a:ext cx="11212830" cy="587375"/>
          </a:xfrm>
          <a:prstGeom prst="rect">
            <a:avLst/>
          </a:prstGeom>
          <a:noFill/>
          <a:ln w="3175">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just"/>
            <a:r>
              <a:rPr lang="zh-CN" altLang="en-US"/>
              <a:t>1、技术方案：《关键暴露面资产反测绘技术方案》；2、原型系统：关键暴露面资产反测绘工具；3、专利：关键暴露面资产反测绘技术相关专利一篇</a:t>
            </a:r>
            <a:endParaRPr lang="en-US" altLang="zh-CN"/>
          </a:p>
        </p:txBody>
      </p:sp>
      <p:sp>
        <p:nvSpPr>
          <p:cNvPr id="11" name="矩形: 圆角 58"/>
          <p:cNvSpPr/>
          <p:nvPr/>
        </p:nvSpPr>
        <p:spPr>
          <a:xfrm>
            <a:off x="497840" y="2717165"/>
            <a:ext cx="7470140" cy="3207385"/>
          </a:xfrm>
          <a:prstGeom prst="roundRect">
            <a:avLst>
              <a:gd name="adj" fmla="val 1711"/>
            </a:avLst>
          </a:prstGeom>
          <a:noFill/>
          <a:ln w="9525" cap="flat" cmpd="sng" algn="ctr">
            <a:solidFill>
              <a:schemeClr val="bg1">
                <a:lumMod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latin typeface="+mn-ea"/>
            </a:endParaRPr>
          </a:p>
        </p:txBody>
      </p:sp>
      <p:sp>
        <p:nvSpPr>
          <p:cNvPr id="12" name="矩形: 圆角 58"/>
          <p:cNvSpPr/>
          <p:nvPr/>
        </p:nvSpPr>
        <p:spPr>
          <a:xfrm>
            <a:off x="8044180" y="2717165"/>
            <a:ext cx="3665220" cy="3207385"/>
          </a:xfrm>
          <a:prstGeom prst="roundRect">
            <a:avLst>
              <a:gd name="adj" fmla="val 1711"/>
            </a:avLst>
          </a:prstGeom>
          <a:noFill/>
          <a:ln w="9525" cap="flat" cmpd="sng" algn="ctr">
            <a:solidFill>
              <a:schemeClr val="bg1">
                <a:lumMod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latin typeface="+mn-ea"/>
            </a:endParaRPr>
          </a:p>
        </p:txBody>
      </p:sp>
      <p:sp>
        <p:nvSpPr>
          <p:cNvPr id="13" name="矩形 12"/>
          <p:cNvSpPr/>
          <p:nvPr>
            <p:custDataLst>
              <p:tags r:id="rId1"/>
            </p:custDataLst>
          </p:nvPr>
        </p:nvSpPr>
        <p:spPr>
          <a:xfrm>
            <a:off x="859790" y="2777490"/>
            <a:ext cx="6417310" cy="394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400" b="1" dirty="0">
              <a:solidFill>
                <a:srgbClr val="002060"/>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8044180" y="3599815"/>
            <a:ext cx="4166235" cy="1076325"/>
          </a:xfrm>
          <a:prstGeom prst="rect">
            <a:avLst/>
          </a:prstGeom>
          <a:noFill/>
        </p:spPr>
        <p:txBody>
          <a:bodyPr wrap="square" rtlCol="0" anchor="t">
            <a:spAutoFit/>
          </a:bodyPr>
          <a:p>
            <a:r>
              <a:rPr lang="zh-CN" altLang="en-US" sz="1600">
                <a:sym typeface="+mn-ea"/>
              </a:rPr>
              <a:t>1</a:t>
            </a:r>
            <a:r>
              <a:rPr lang="en-US" altLang="zh-CN" sz="1600">
                <a:sym typeface="+mn-ea"/>
              </a:rPr>
              <a:t>.</a:t>
            </a:r>
            <a:r>
              <a:rPr lang="zh-CN" altLang="en-US" sz="1600">
                <a:sym typeface="+mn-ea"/>
              </a:rPr>
              <a:t>APT测绘行为特征分析</a:t>
            </a:r>
            <a:endParaRPr lang="zh-CN" altLang="en-US" sz="1600">
              <a:sym typeface="+mn-ea"/>
            </a:endParaRPr>
          </a:p>
          <a:p>
            <a:r>
              <a:rPr lang="en-US" altLang="zh-CN" sz="1600">
                <a:sym typeface="+mn-ea"/>
              </a:rPr>
              <a:t>2.</a:t>
            </a:r>
            <a:r>
              <a:rPr lang="zh-CN" altLang="en-US" sz="1600">
                <a:sym typeface="+mn-ea"/>
              </a:rPr>
              <a:t>识别与分类APT组织</a:t>
            </a:r>
            <a:endParaRPr lang="zh-CN" altLang="en-US" sz="1600">
              <a:sym typeface="+mn-ea"/>
            </a:endParaRPr>
          </a:p>
          <a:p>
            <a:r>
              <a:rPr lang="en-US" altLang="zh-CN" sz="1600">
                <a:sym typeface="+mn-ea"/>
              </a:rPr>
              <a:t>3.</a:t>
            </a:r>
            <a:r>
              <a:rPr lang="zh-CN" altLang="en-US" sz="1600">
                <a:sym typeface="+mn-ea"/>
              </a:rPr>
              <a:t>关键资产的混淆和</a:t>
            </a:r>
            <a:r>
              <a:rPr lang="zh-CN" altLang="en-US" sz="1600">
                <a:sym typeface="+mn-ea"/>
              </a:rPr>
              <a:t>隐匿</a:t>
            </a:r>
            <a:endParaRPr lang="zh-CN" altLang="en-US" sz="1600">
              <a:sym typeface="+mn-ea"/>
            </a:endParaRPr>
          </a:p>
          <a:p>
            <a:endParaRPr lang="zh-CN" altLang="en-US" sz="1600">
              <a:sym typeface="+mn-ea"/>
            </a:endParaRPr>
          </a:p>
        </p:txBody>
      </p:sp>
      <p:sp>
        <p:nvSpPr>
          <p:cNvPr id="21" name="矩形 20"/>
          <p:cNvSpPr/>
          <p:nvPr/>
        </p:nvSpPr>
        <p:spPr>
          <a:xfrm>
            <a:off x="680720" y="3493770"/>
            <a:ext cx="2198370" cy="11823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特定扫描工具的指纹特征分析和流量行为分析，实现扫描行为的</a:t>
            </a:r>
            <a:r>
              <a:rPr lang="zh-CN" altLang="en-US"/>
              <a:t>识别</a:t>
            </a:r>
            <a:endParaRPr lang="zh-CN" altLang="en-US"/>
          </a:p>
        </p:txBody>
      </p:sp>
      <p:sp>
        <p:nvSpPr>
          <p:cNvPr id="22" name="矩形 21"/>
          <p:cNvSpPr/>
          <p:nvPr/>
        </p:nvSpPr>
        <p:spPr>
          <a:xfrm>
            <a:off x="3344545" y="3493770"/>
            <a:ext cx="2028825" cy="11823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研究积累伪造阻断技术，实现对扫描结果的混淆或</a:t>
            </a:r>
            <a:r>
              <a:rPr lang="zh-CN" altLang="en-US">
                <a:sym typeface="+mn-ea"/>
              </a:rPr>
              <a:t>隐藏</a:t>
            </a:r>
            <a:endParaRPr lang="zh-CN" altLang="en-US">
              <a:sym typeface="+mn-ea"/>
            </a:endParaRPr>
          </a:p>
        </p:txBody>
      </p:sp>
      <p:sp>
        <p:nvSpPr>
          <p:cNvPr id="23" name="矩形 22"/>
          <p:cNvSpPr/>
          <p:nvPr/>
        </p:nvSpPr>
        <p:spPr>
          <a:xfrm>
            <a:off x="5769610" y="3493770"/>
            <a:ext cx="1949450" cy="11823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工程实现，搭建流量审计平台及反测绘系统</a:t>
            </a:r>
            <a:r>
              <a:rPr lang="zh-CN" altLang="en-US">
                <a:sym typeface="+mn-ea"/>
              </a:rPr>
              <a:t>工具</a:t>
            </a:r>
            <a:endParaRPr lang="zh-CN" altLang="en-US">
              <a:sym typeface="+mn-ea"/>
            </a:endParaRPr>
          </a:p>
        </p:txBody>
      </p:sp>
      <p:sp>
        <p:nvSpPr>
          <p:cNvPr id="25" name="右箭头 24"/>
          <p:cNvSpPr/>
          <p:nvPr/>
        </p:nvSpPr>
        <p:spPr>
          <a:xfrm>
            <a:off x="5445125" y="3896360"/>
            <a:ext cx="322580"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右箭头 25"/>
          <p:cNvSpPr/>
          <p:nvPr/>
        </p:nvSpPr>
        <p:spPr>
          <a:xfrm>
            <a:off x="2950210" y="3898900"/>
            <a:ext cx="322580"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0"/>
          </p:nvPr>
        </p:nvSpPr>
        <p:spPr>
          <a:xfrm>
            <a:off x="914400" y="1334770"/>
            <a:ext cx="10363200" cy="4123690"/>
          </a:xfrm>
        </p:spPr>
        <p:txBody>
          <a:bodyPr/>
          <a:p>
            <a:r>
              <a:rPr lang="zh-CN" altLang="en-US"/>
              <a:t>针对APT攻击阻断的关键暴露面资产反测绘技术研究</a:t>
            </a:r>
            <a:endParaRPr lang="zh-CN" altLang="en-US"/>
          </a:p>
          <a:p>
            <a:r>
              <a:rPr lang="zh-CN" altLang="en-US"/>
              <a:t>1、APT测绘行为和测绘节点识别研究：利用网络空间测绘技术捕捉其网络资产特征是APT攻击的重要环节，通过识别由APT组织控制的扫描探测节点能够有效避免重要互联网暴露面资产受攻击的可能。通过基于IP地理位置库、扫描器指纹库、探测指纹爬虫指纹库以及流量行为进行分析，学习各主流探测节点探测模式和规律，学习主流测绘平台的服务测绘特征，进而积累互联网空间中资产测绘节点特征和地址知识。</a:t>
            </a:r>
            <a:endParaRPr lang="zh-CN" altLang="en-US"/>
          </a:p>
          <a:p>
            <a:r>
              <a:rPr lang="zh-CN" altLang="en-US"/>
              <a:t>2、通过测绘行为识别与分类APT组织，实现隐藏与混淆：通过对APT组织测绘节点流量特征和扫描行为进行分析，研究伪造与阻断技术，实现感知非法请求、非法探测行为，最终实现修改、更新测绘平台对指定服务的识别结果，实现混淆功能。</a:t>
            </a:r>
            <a:endParaRPr lang="zh-CN" altLang="en-US"/>
          </a:p>
          <a:p>
            <a:r>
              <a:rPr lang="zh-CN" altLang="en-US"/>
              <a:t>3、关键系统反测绘服务研发：通过对指定服务的隐藏和保护，使其实现针对APT攻击节点的隐蔽，在不影响正常业务的前提下，面对APT组织等其他攻击方的扫描探测进行定向识别和隐匿，实现对关键服务的隐匿和保护。</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3506470" y="1000125"/>
            <a:ext cx="2198370" cy="11823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特定扫描工具的指纹特征分析和流量行为分析，实现扫描行为的</a:t>
            </a:r>
            <a:r>
              <a:rPr lang="zh-CN" altLang="en-US"/>
              <a:t>识别</a:t>
            </a:r>
            <a:endParaRPr lang="zh-CN" altLang="en-US"/>
          </a:p>
        </p:txBody>
      </p:sp>
      <p:sp>
        <p:nvSpPr>
          <p:cNvPr id="5" name="矩形 4"/>
          <p:cNvSpPr/>
          <p:nvPr/>
        </p:nvSpPr>
        <p:spPr>
          <a:xfrm>
            <a:off x="3506470" y="3041650"/>
            <a:ext cx="219837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研究积累伪造阻断技术，实现对扫描结果的混淆或</a:t>
            </a:r>
            <a:r>
              <a:rPr lang="zh-CN" altLang="en-US">
                <a:sym typeface="+mn-ea"/>
              </a:rPr>
              <a:t>隐藏</a:t>
            </a:r>
            <a:endParaRPr lang="zh-CN" altLang="en-US">
              <a:sym typeface="+mn-ea"/>
            </a:endParaRPr>
          </a:p>
        </p:txBody>
      </p:sp>
      <p:sp>
        <p:nvSpPr>
          <p:cNvPr id="6" name="矩形 5"/>
          <p:cNvSpPr/>
          <p:nvPr/>
        </p:nvSpPr>
        <p:spPr>
          <a:xfrm>
            <a:off x="3506470" y="4815205"/>
            <a:ext cx="219837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工程实现，搭建流量审计平台及反测绘系统</a:t>
            </a:r>
            <a:r>
              <a:rPr lang="zh-CN" altLang="en-US">
                <a:sym typeface="+mn-ea"/>
              </a:rPr>
              <a:t>工具</a:t>
            </a:r>
            <a:endParaRPr lang="zh-CN" altLang="en-US">
              <a:sym typeface="+mn-ea"/>
            </a:endParaRPr>
          </a:p>
        </p:txBody>
      </p:sp>
    </p:spTree>
  </p:cSld>
  <p:clrMapOvr>
    <a:masterClrMapping/>
  </p:clrMapOvr>
</p:sld>
</file>

<file path=ppt/tags/tag1.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925</Words>
  <Application>WPS 演示</Application>
  <PresentationFormat>宽屏</PresentationFormat>
  <Paragraphs>36</Paragraphs>
  <Slides>3</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vt:i4>
      </vt:variant>
    </vt:vector>
  </HeadingPairs>
  <TitlesOfParts>
    <vt:vector size="13" baseType="lpstr">
      <vt:lpstr>Arial</vt:lpstr>
      <vt:lpstr>宋体</vt:lpstr>
      <vt:lpstr>Wingdings</vt:lpstr>
      <vt:lpstr>微软雅黑</vt:lpstr>
      <vt:lpstr>方正黑体简体</vt:lpstr>
      <vt:lpstr>等线</vt:lpstr>
      <vt:lpstr>Arial Unicode MS</vt:lpstr>
      <vt:lpstr>等线 Light</vt:lpstr>
      <vt:lpstr>Times New Roman</vt:lpstr>
      <vt:lpstr>Office 主题​​</vt:lpstr>
      <vt:lpstr>子任务2：关键暴露面资产反测绘技术研究（设计院负责）</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子任务2：关键暴露面资产反测绘技术研究（设计院负责）</dc:title>
  <dc:creator>Microsoft Office User</dc:creator>
  <cp:lastModifiedBy>huangkai</cp:lastModifiedBy>
  <cp:revision>15</cp:revision>
  <dcterms:created xsi:type="dcterms:W3CDTF">2024-04-16T15:20:00Z</dcterms:created>
  <dcterms:modified xsi:type="dcterms:W3CDTF">2024-04-18T05:59:22Z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2B18876E061E4F1495462FC866367F4D</vt:lpwstr>
  </property>
  <property fmtid="{D5CDD505-2E9C-101B-9397-08002B2CF9AE}" pid="3" name="KSOProductBuildVer">
    <vt:lpwstr>2052-11.8.2.12085</vt:lpwstr>
  </property>
</Properties>
</file>