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12" r:id="rId3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黄媛媛" initials="hyy" lastIdx="1" clrIdx="0"/>
  <p:cmAuthor id="1" name="XU bright" initials="Xb" lastIdx="1" clrIdx="0"/>
  <p:cmAuthor id="2" name="刘天龙" initials="ltl" lastIdx="1" clrIdx="1"/>
  <p:cmAuthor id="31" name="Author" initials="A" lastIdx="0" clrIdx="30"/>
  <p:cmAuthor id="3" name="B YY" initials="BY" lastIdx="1" clrIdx="2"/>
  <p:cmAuthor id="32" name="Qlstc" initials="Q" lastIdx="1" clrIdx="31"/>
  <p:cmAuthor id="4" name="10040290" initials="1" lastIdx="1" clrIdx="3"/>
  <p:cmAuthor id="33" name="泾伦" initials="泾伦" lastIdx="1" clrIdx="32"/>
  <p:cmAuthor id="5" name="puchengzu" initials="p" lastIdx="1" clrIdx="4"/>
  <p:cmAuthor id="6" name="Tina W" initials="TW" lastIdx="4" clrIdx="5"/>
  <p:cmAuthor id="7" name="00070164" initials="0" lastIdx="2" clrIdx="6"/>
  <p:cmAuthor id="8" name="10087098" initials="1" lastIdx="1" clrIdx="7"/>
  <p:cmAuthor id="9" name="Administrator" initials="A" lastIdx="7" clrIdx="8"/>
  <p:cmAuthor id="10" name="10107538" initials="1" lastIdx="1" clrIdx="9"/>
  <p:cmAuthor id="11" name="bokite" initials="b" lastIdx="2" clrIdx="10"/>
  <p:cmAuthor id="12" name="zhouwd" initials="1" lastIdx="1" clrIdx="11"/>
  <p:cmAuthor id="13" name="马云飞10014438" initials="马" lastIdx="4" clrIdx="0"/>
  <p:cmAuthor id="14" name="John" initials="J" lastIdx="36" clrIdx="13"/>
  <p:cmAuthor id="15" name="10025093" initials="1" lastIdx="51" clrIdx="14"/>
  <p:cmAuthor id="16" name="10078380" initials="1" lastIdx="1" clrIdx="15"/>
  <p:cmAuthor id="17" name="00035181" initials="0" lastIdx="1" clrIdx="16"/>
  <p:cmAuthor id="19" name="Saku Uchikawa" initials="S" lastIdx="11" clrIdx="0"/>
  <p:cmAuthor id="21" name="10066351" initials="1" lastIdx="2" clrIdx="0"/>
  <p:cmAuthor id="24" name="cmcc" initials="c" lastIdx="2" clrIdx="23"/>
  <p:cmAuthor id="25" name="徐亮" initials="XL" lastIdx="1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FF"/>
    <a:srgbClr val="D92B6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3741" autoAdjust="0"/>
  </p:normalViewPr>
  <p:slideViewPr>
    <p:cSldViewPr>
      <p:cViewPr varScale="1">
        <p:scale>
          <a:sx n="122" d="100"/>
          <a:sy n="122" d="100"/>
        </p:scale>
        <p:origin x="904" y="192"/>
      </p:cViewPr>
      <p:guideLst>
        <p:guide orient="horz" pos="2149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8269B-3EB7-45D5-850D-58DAA3306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D6C5-8B0C-44F8-A1D9-C39508B75E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/>
          <a:srcRect t="29456"/>
          <a:stretch>
            <a:fillRect/>
          </a:stretch>
        </p:blipFill>
        <p:spPr>
          <a:xfrm>
            <a:off x="0" y="1908810"/>
            <a:ext cx="11522075" cy="4571365"/>
          </a:xfrm>
          <a:prstGeom prst="rect">
            <a:avLst/>
          </a:prstGeom>
        </p:spPr>
      </p:pic>
      <p:pic>
        <p:nvPicPr>
          <p:cNvPr id="2" name="图片 1" descr="ppt模板-01.jpg"/>
          <p:cNvPicPr>
            <a:picLocks noChangeAspect="1"/>
          </p:cNvPicPr>
          <p:nvPr userDrawn="1"/>
        </p:nvPicPr>
        <p:blipFill rotWithShape="1">
          <a:blip r:embed="rId3" cstate="print"/>
          <a:srcRect r="63957" b="83365"/>
          <a:stretch>
            <a:fillRect/>
          </a:stretch>
        </p:blipFill>
        <p:spPr>
          <a:xfrm>
            <a:off x="635" y="-635"/>
            <a:ext cx="3283791" cy="10779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-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r="288" b="8255"/>
          <a:stretch>
            <a:fillRect/>
          </a:stretch>
        </p:blipFill>
        <p:spPr bwMode="auto">
          <a:xfrm>
            <a:off x="-3600" y="-7200"/>
            <a:ext cx="11525676" cy="64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/>
          <p:cNvSpPr txBox="1"/>
          <p:nvPr userDrawn="1"/>
        </p:nvSpPr>
        <p:spPr>
          <a:xfrm>
            <a:off x="10815817" y="6143814"/>
            <a:ext cx="498691" cy="15367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95FF813-92D5-41C2-A763-54D244C7EABD}" type="slidenum">
              <a:rPr lang="zh-CN" altLang="en-US" sz="1000" b="1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b="1" dirty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38" y="50320"/>
            <a:ext cx="10044374" cy="531108"/>
          </a:xfrm>
          <a:prstGeom prst="rect">
            <a:avLst/>
          </a:prstGeom>
        </p:spPr>
        <p:txBody>
          <a:bodyPr lIns="86407" tIns="43204" rIns="86407" bIns="43204" anchor="ctr">
            <a:normAutofit/>
          </a:bodyPr>
          <a:lstStyle>
            <a:lvl1pPr algn="l">
              <a:defRPr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 userDrawn="1"/>
        </p:nvPicPr>
        <p:blipFill rotWithShape="1">
          <a:blip r:embed="rId2" cstate="print"/>
          <a:srcRect r="63957" b="83365"/>
          <a:stretch>
            <a:fillRect/>
          </a:stretch>
        </p:blipFill>
        <p:spPr>
          <a:xfrm>
            <a:off x="635" y="-635"/>
            <a:ext cx="3283791" cy="1077972"/>
          </a:xfrm>
          <a:prstGeom prst="rect">
            <a:avLst/>
          </a:prstGeom>
        </p:spPr>
      </p:pic>
      <p:pic>
        <p:nvPicPr>
          <p:cNvPr id="4" name="图片 3" descr="ppt模板-01.jpg"/>
          <p:cNvPicPr>
            <a:picLocks noChangeAspect="1"/>
          </p:cNvPicPr>
          <p:nvPr userDrawn="1"/>
        </p:nvPicPr>
        <p:blipFill>
          <a:blip r:embed="rId3" cstate="print"/>
          <a:srcRect t="62616"/>
          <a:stretch>
            <a:fillRect/>
          </a:stretch>
        </p:blipFill>
        <p:spPr>
          <a:xfrm>
            <a:off x="0" y="4057650"/>
            <a:ext cx="11522075" cy="2422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207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10529896" y="6060164"/>
            <a:ext cx="920166" cy="34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14" tIns="57607" rIns="115214" bIns="5760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2DC5982-32E4-4775-834E-9BB39C11D413}" type="slidenum">
              <a:rPr lang="zh-CN" altLang="en-US" sz="1500" b="1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500" b="1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932" y="1"/>
            <a:ext cx="10369868" cy="586493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1023674" y="6244317"/>
            <a:ext cx="498403" cy="261738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algn="r"/>
            <a:fld id="{24173ED6-4A69-4FA8-8A09-51FC87ACF5D8}" type="slidenum">
              <a:rPr lang="zh-CN" altLang="en-US" sz="11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1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4729" y="110207"/>
            <a:ext cx="9617919" cy="467661"/>
          </a:xfrm>
          <a:prstGeom prst="rect">
            <a:avLst/>
          </a:prstGeom>
        </p:spPr>
        <p:txBody>
          <a:bodyPr lIns="86411" tIns="43205" rIns="86411" bIns="43205">
            <a:noAutofit/>
          </a:bodyPr>
          <a:lstStyle>
            <a:lvl1pPr algn="l">
              <a:defRPr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2"/>
            <a:ext cx="11522075" cy="64734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23672" y="6244314"/>
            <a:ext cx="498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900" b="1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9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</p:spPr>
      </p:pic>
      <p:sp>
        <p:nvSpPr>
          <p:cNvPr id="5" name="TextBox 7"/>
          <p:cNvSpPr txBox="1"/>
          <p:nvPr userDrawn="1"/>
        </p:nvSpPr>
        <p:spPr>
          <a:xfrm>
            <a:off x="10388527" y="6244314"/>
            <a:ext cx="1133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900" b="1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9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26198" y="110207"/>
            <a:ext cx="9254978" cy="46766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01.jpg"/>
          <p:cNvPicPr>
            <a:picLocks noChangeAspect="1"/>
          </p:cNvPicPr>
          <p:nvPr userDrawn="1"/>
        </p:nvPicPr>
        <p:blipFill rotWithShape="1">
          <a:blip r:embed="rId2" cstate="print"/>
          <a:srcRect r="63957" b="83365"/>
          <a:stretch>
            <a:fillRect/>
          </a:stretch>
        </p:blipFill>
        <p:spPr>
          <a:xfrm>
            <a:off x="0" y="0"/>
            <a:ext cx="3283791" cy="1077972"/>
          </a:xfrm>
          <a:prstGeom prst="rect">
            <a:avLst/>
          </a:prstGeom>
        </p:spPr>
      </p:pic>
      <p:sp>
        <p:nvSpPr>
          <p:cNvPr id="4" name="任意多边形: 形状 3"/>
          <p:cNvSpPr/>
          <p:nvPr userDrawn="1"/>
        </p:nvSpPr>
        <p:spPr>
          <a:xfrm flipH="1" flipV="1">
            <a:off x="-10135" y="5769864"/>
            <a:ext cx="11532778" cy="710311"/>
          </a:xfrm>
          <a:custGeom>
            <a:avLst/>
            <a:gdLst>
              <a:gd name="connsiteX0" fmla="*/ 4304221 w 12203325"/>
              <a:gd name="connsiteY0" fmla="*/ 750330 h 751726"/>
              <a:gd name="connsiteX1" fmla="*/ 600 w 12203325"/>
              <a:gd name="connsiteY1" fmla="*/ 414262 h 751726"/>
              <a:gd name="connsiteX2" fmla="*/ 0 w 12203325"/>
              <a:gd name="connsiteY2" fmla="*/ 0 h 751726"/>
              <a:gd name="connsiteX3" fmla="*/ 12202765 w 12203325"/>
              <a:gd name="connsiteY3" fmla="*/ 0 h 751726"/>
              <a:gd name="connsiteX4" fmla="*/ 12203325 w 12203325"/>
              <a:gd name="connsiteY4" fmla="*/ 228275 h 751726"/>
              <a:gd name="connsiteX5" fmla="*/ 4304221 w 12203325"/>
              <a:gd name="connsiteY5" fmla="*/ 750330 h 75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3325" h="751726">
                <a:moveTo>
                  <a:pt x="4304221" y="750330"/>
                </a:moveTo>
                <a:cubicBezTo>
                  <a:pt x="3216335" y="763813"/>
                  <a:pt x="1905600" y="681690"/>
                  <a:pt x="600" y="414262"/>
                </a:cubicBezTo>
                <a:lnTo>
                  <a:pt x="0" y="0"/>
                </a:lnTo>
                <a:lnTo>
                  <a:pt x="12202765" y="0"/>
                </a:lnTo>
                <a:lnTo>
                  <a:pt x="12203325" y="228275"/>
                </a:lnTo>
                <a:cubicBezTo>
                  <a:pt x="8012325" y="228275"/>
                  <a:pt x="6697569" y="720668"/>
                  <a:pt x="4304221" y="750330"/>
                </a:cubicBezTo>
                <a:close/>
              </a:path>
            </a:pathLst>
          </a:custGeom>
          <a:solidFill>
            <a:srgbClr val="8EC21F"/>
          </a:solidFill>
        </p:spPr>
        <p:txBody>
          <a:bodyPr wrap="square" rtlCol="0" anchor="ctr">
            <a:noAutofit/>
          </a:bodyPr>
          <a:lstStyle/>
          <a:p>
            <a:pPr algn="ctr"/>
            <a:endParaRPr lang="zh-CN" altLang="en-US" sz="1135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 descr="ppt模板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023986" y="6244669"/>
            <a:ext cx="498090" cy="266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135" b="1" dirty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135" b="1" dirty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图片 3" descr="ppt模板-0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1023986" y="6244669"/>
            <a:ext cx="498090" cy="266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135" b="1" dirty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135" b="1" dirty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116205" y="41910"/>
            <a:ext cx="6256655" cy="603250"/>
          </a:xfrm>
          <a:prstGeom prst="rect">
            <a:avLst/>
          </a:prstGeom>
          <a:noFill/>
          <a:ln>
            <a:miter lim="800000"/>
          </a:ln>
        </p:spPr>
        <p:txBody>
          <a:bodyPr anchor="ctr">
            <a:noAutofit/>
          </a:bodyPr>
          <a:lstStyle/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新型业务安全防护关键技术研究与测评</a:t>
            </a:r>
            <a:endParaRPr lang="zh-CN" altLang="en-US" sz="2800" b="1" noProof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1" name="内容占位符 2"/>
          <p:cNvSpPr txBox="1"/>
          <p:nvPr>
            <p:custDataLst>
              <p:tags r:id="rId1"/>
            </p:custDataLst>
          </p:nvPr>
        </p:nvSpPr>
        <p:spPr bwMode="auto">
          <a:xfrm>
            <a:off x="7056755" y="935990"/>
            <a:ext cx="3060700" cy="51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度量模型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及方法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0030" y="1532255"/>
            <a:ext cx="5289550" cy="464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项目背景</a:t>
            </a:r>
            <a:r>
              <a:rPr lang="zh-CN" sz="1400" b="1">
                <a:solidFill>
                  <a:srgbClr val="3DA8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2025年，打造3-5家行业领军企业，具备已知高级持续性威胁攻击的发现和溯源能力，重要数据全生命周期防护能力覆盖率超过90%，数据安全事件处置闭环率100%。到2030年，实现对云服务商的攻击检测和溯源，重要数据全生命周期防护能力覆盖100%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2024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年项目目标</a:t>
            </a:r>
            <a:r>
              <a:rPr lang="zh-CN" sz="1400" b="1">
                <a:solidFill>
                  <a:srgbClr val="3DA8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高级持续性威胁攻击下实时安全态势度量技术方案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2.自适应自迭代安全防御系统技术方案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2024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年重要举措</a:t>
            </a:r>
            <a:r>
              <a:rPr lang="zh-CN" sz="1400" b="1">
                <a:solidFill>
                  <a:srgbClr val="3DA8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针对重要业务系统，实施分层安全架构设计与数据采集分析，确保物理安全、设备安全、网络安全、应用安全和数据安全的全面性，实现在任何给定时间点的安全水平度量分析；2、动态威胁评估研究，通过对多层次防御策略的研究与分析，开发动态评估系统以实时监测威胁水平，调整安全资源分配，确保关键资产受到优先保护。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zh-CN" altLang="en-US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zh-CN" altLang="en-US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zh-CN" altLang="en-US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>
            <p:custDataLst>
              <p:tags r:id="rId2"/>
            </p:custDataLst>
          </p:nvPr>
        </p:nvSpPr>
        <p:spPr bwMode="auto">
          <a:xfrm>
            <a:off x="1212850" y="951230"/>
            <a:ext cx="3543300" cy="51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项目背景及目标和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举措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0030" y="951229"/>
            <a:ext cx="5289550" cy="5229225"/>
          </a:xfrm>
          <a:prstGeom prst="roundRect">
            <a:avLst>
              <a:gd name="adj" fmla="val 9596"/>
            </a:avLst>
          </a:prstGeom>
          <a:noFill/>
          <a:ln w="25400" cmpd="sng"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36895" y="951229"/>
            <a:ext cx="5680710" cy="5169177"/>
          </a:xfrm>
          <a:prstGeom prst="roundRect">
            <a:avLst>
              <a:gd name="adj" fmla="val 9596"/>
            </a:avLst>
          </a:prstGeom>
          <a:noFill/>
          <a:ln w="25400" cmpd="sng"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60" y="1656080"/>
            <a:ext cx="5032375" cy="4225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自定义</PresentationFormat>
  <Paragraphs>15</Paragraphs>
  <Slides>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Arial</vt:lpstr>
      <vt:lpstr>Times New Roman</vt:lpstr>
      <vt:lpstr>Times New Roman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邹俊</cp:lastModifiedBy>
  <cp:revision>695</cp:revision>
  <dcterms:created xsi:type="dcterms:W3CDTF">2013-11-22T10:39:00Z</dcterms:created>
  <dcterms:modified xsi:type="dcterms:W3CDTF">2024-03-29T03:43:14Z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B5D2430095294A2C8E33EA123D20BD09</vt:lpwstr>
  </property>
</Properties>
</file>