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76" r:id="rId10"/>
    <p:sldId id="281" r:id="rId11"/>
    <p:sldId id="280" r:id="rId12"/>
    <p:sldId id="257" r:id="rId13"/>
    <p:sldId id="261" r:id="rId14"/>
    <p:sldId id="26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2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729220" y="1864995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29485" y="1758950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2040" y="2041525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7915" y="3106420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3325" y="1758950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53485" y="3633470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804920" y="3262630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64915" y="250317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5420" y="2386330"/>
            <a:ext cx="1280160" cy="176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软文广告</a:t>
            </a:r>
            <a:endParaRPr lang="zh-CN" altLang="en-US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暴恐信息</a:t>
            </a:r>
            <a:endParaRPr lang="zh-CN" altLang="en-US"/>
          </a:p>
          <a:p>
            <a:pPr indent="0" algn="ctr" fontAlgn="auto">
              <a:lnSpc>
                <a:spcPct val="150000"/>
              </a:lnSpc>
            </a:pPr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  <a:p>
            <a:pPr indent="0" algn="ctr" fontAlgn="auto">
              <a:lnSpc>
                <a:spcPct val="150000"/>
              </a:lnSpc>
            </a:pP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8185" y="3319780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88805" y="112268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88170" y="5243195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9043670" y="3769360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245090" y="4410075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01480" y="2894330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信息片段抽取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0240" y="1758950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72635" y="261556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不良信息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13170" y="2588260"/>
            <a:ext cx="906145" cy="57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58265" y="3319780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870575" y="25634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90815" y="1864995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92060" y="425259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64425" y="5810885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042795" y="3312795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67915" y="4292600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50310" y="421703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87140" y="4599305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5087620" y="469900"/>
            <a:ext cx="2621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界面展示</a:t>
            </a:r>
            <a:endParaRPr lang="zh-CN" altLang="en-US" sz="2400" b="1"/>
          </a:p>
        </p:txBody>
      </p:sp>
      <p:sp>
        <p:nvSpPr>
          <p:cNvPr id="31" name="矩形 30"/>
          <p:cNvSpPr/>
          <p:nvPr/>
        </p:nvSpPr>
        <p:spPr>
          <a:xfrm>
            <a:off x="4564380" y="423227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376160" y="2594610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34125" y="4279265"/>
            <a:ext cx="906145" cy="57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隐私抽取</a:t>
            </a:r>
            <a:endParaRPr lang="zh-CN" altLang="en-US" sz="1400"/>
          </a:p>
        </p:txBody>
      </p:sp>
      <p:sp>
        <p:nvSpPr>
          <p:cNvPr id="39" name="右箭头 38"/>
          <p:cNvSpPr/>
          <p:nvPr/>
        </p:nvSpPr>
        <p:spPr>
          <a:xfrm>
            <a:off x="5891530" y="4254500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7397115" y="428561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90180" y="4300855"/>
            <a:ext cx="1280160" cy="111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个人地址</a:t>
            </a:r>
            <a:endParaRPr lang="zh-CN" altLang="en-US" sz="16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身份证</a:t>
            </a:r>
            <a:endParaRPr lang="zh-CN" altLang="en-US" sz="16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银行卡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70430" y="112649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70430" y="262255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图片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70430" y="187452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83430" y="1369060"/>
            <a:ext cx="523240" cy="1198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信息处理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796280" y="178435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文本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4040505" y="1339850"/>
            <a:ext cx="542925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4"/>
            </p:custDataLst>
          </p:nvPr>
        </p:nvCxnSpPr>
        <p:spPr>
          <a:xfrm flipV="1">
            <a:off x="3953510" y="1940560"/>
            <a:ext cx="620395" cy="87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V="1">
            <a:off x="4011295" y="1950720"/>
            <a:ext cx="552450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>
            <p:custDataLst>
              <p:tags r:id="rId6"/>
            </p:custDataLst>
          </p:nvPr>
        </p:nvCxnSpPr>
        <p:spPr>
          <a:xfrm>
            <a:off x="5106670" y="1968500"/>
            <a:ext cx="689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97505" y="1276985"/>
            <a:ext cx="7181215" cy="430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许力</a:t>
            </a:r>
            <a:r>
              <a:rPr lang="zh-CN" altLang="en-US"/>
              <a:t>：</a:t>
            </a:r>
            <a:endParaRPr lang="zh-CN" altLang="en-US"/>
          </a:p>
          <a:p>
            <a:pPr indent="457200" algn="just"/>
            <a:r>
              <a:rPr lang="zh-CN" altLang="en-US"/>
              <a:t>关键词匹配：</a:t>
            </a:r>
            <a:r>
              <a:rPr lang="en-US" altLang="zh-CN"/>
              <a:t>DFA</a:t>
            </a:r>
            <a:r>
              <a:rPr lang="zh-CN" altLang="en-US"/>
              <a:t>算法实现</a:t>
            </a:r>
            <a:endParaRPr lang="zh-CN" altLang="en-US"/>
          </a:p>
          <a:p>
            <a:pPr indent="457200" algn="just"/>
            <a:r>
              <a:rPr lang="en-US" altLang="zh-CN"/>
              <a:t>Flask API</a:t>
            </a:r>
            <a:r>
              <a:rPr lang="zh-CN" altLang="en-US"/>
              <a:t>接口框架搭建</a:t>
            </a:r>
            <a:endParaRPr lang="zh-CN" altLang="en-US"/>
          </a:p>
          <a:p>
            <a:pPr indent="0" algn="just"/>
            <a:r>
              <a:rPr lang="zh-CN" altLang="en-US" b="1"/>
              <a:t>黄凯：</a:t>
            </a:r>
            <a:endParaRPr lang="zh-CN" altLang="en-US" b="1"/>
          </a:p>
          <a:p>
            <a:pPr indent="457200" algn="just"/>
            <a:r>
              <a:rPr lang="zh-CN" altLang="en-US"/>
              <a:t>方案设计</a:t>
            </a:r>
            <a:endParaRPr lang="zh-CN" altLang="en-US"/>
          </a:p>
          <a:p>
            <a:pPr indent="457200" algn="just"/>
            <a:r>
              <a:rPr lang="zh-CN" altLang="en-US"/>
              <a:t>检索匹配</a:t>
            </a:r>
            <a:endParaRPr lang="zh-CN" altLang="en-US"/>
          </a:p>
          <a:p>
            <a:pPr indent="457200" algn="just"/>
            <a:r>
              <a:rPr lang="zh-CN" altLang="en-US"/>
              <a:t>不良关键信息</a:t>
            </a:r>
            <a:r>
              <a:rPr lang="zh-CN" altLang="en-US"/>
              <a:t>抽取</a:t>
            </a:r>
            <a:endParaRPr lang="zh-CN" altLang="en-US"/>
          </a:p>
          <a:p>
            <a:pPr indent="0" algn="just"/>
            <a:r>
              <a:rPr lang="zh-CN" altLang="en-US" b="1">
                <a:solidFill>
                  <a:schemeClr val="tx1"/>
                </a:solidFill>
                <a:sym typeface="+mn-ea"/>
              </a:rPr>
              <a:t>李忻原：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indent="457200" algn="just"/>
            <a:r>
              <a:rPr lang="zh-CN" altLang="en-US">
                <a:sym typeface="+mn-ea"/>
              </a:rPr>
              <a:t>文字、文档、图片解析和处理</a:t>
            </a:r>
            <a:endParaRPr lang="zh-CN" altLang="en-US">
              <a:sym typeface="+mn-ea"/>
            </a:endParaRPr>
          </a:p>
          <a:p>
            <a:pPr indent="0" algn="just"/>
            <a:r>
              <a:rPr lang="zh-CN" altLang="en-US" b="1"/>
              <a:t>张宁：</a:t>
            </a:r>
            <a:endParaRPr lang="zh-CN" altLang="en-US" b="1"/>
          </a:p>
          <a:p>
            <a:pPr indent="457200" algn="just"/>
            <a:r>
              <a:rPr lang="zh-CN" altLang="en-US"/>
              <a:t>隐私信息</a:t>
            </a:r>
            <a:r>
              <a:rPr lang="zh-CN" altLang="en-US"/>
              <a:t>抽取</a:t>
            </a:r>
            <a:endParaRPr lang="zh-CN" altLang="en-US"/>
          </a:p>
          <a:p>
            <a:pPr indent="0" algn="just"/>
            <a:r>
              <a:rPr lang="zh-CN" altLang="en-US" b="1"/>
              <a:t>陈文舟：</a:t>
            </a:r>
            <a:endParaRPr lang="zh-CN" altLang="en-US" b="1"/>
          </a:p>
          <a:p>
            <a:pPr indent="457200" algn="just"/>
            <a:r>
              <a:rPr lang="en-US" altLang="zh-CN"/>
              <a:t>Streamlit</a:t>
            </a:r>
            <a:r>
              <a:rPr lang="zh-CN" altLang="en-US"/>
              <a:t>框架搭建</a:t>
            </a:r>
            <a:endParaRPr lang="zh-CN" altLang="en-US"/>
          </a:p>
          <a:p>
            <a:pPr indent="0" algn="just"/>
            <a:endParaRPr lang="zh-CN" altLang="en-US"/>
          </a:p>
          <a:p>
            <a:pPr indent="457200" algn="just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847965" y="7893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500000">
            <a:off x="7979410" y="1645285"/>
            <a:ext cx="485775" cy="57404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1788160" y="214630"/>
            <a:ext cx="914400" cy="102743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4600575" y="55118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>
            <a:off x="2702560" y="728345"/>
            <a:ext cx="1898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414395" y="42862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217795" y="92646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4620895" y="1247775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5293995" y="926465"/>
            <a:ext cx="76644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600"/>
              <a:t>DFA</a:t>
            </a:r>
            <a:endParaRPr 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6169660" y="74168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 rot="19620000">
            <a:off x="5586730" y="1146810"/>
            <a:ext cx="485140" cy="18732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endCxn id="59" idx="0"/>
          </p:cNvCxnSpPr>
          <p:nvPr>
            <p:custDataLst>
              <p:tags r:id="rId10"/>
            </p:custDataLst>
          </p:nvPr>
        </p:nvCxnSpPr>
        <p:spPr>
          <a:xfrm rot="10800000" flipV="1">
            <a:off x="3756025" y="1744345"/>
            <a:ext cx="1145540" cy="534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168650" y="22790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144645" y="17373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4852670" y="216154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035" y="2398395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252720" y="1917700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932420" y="6877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6321425" y="246824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2590" y="3453765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不良信息类别确定</a:t>
            </a:r>
            <a:endParaRPr lang="zh-CN" altLang="en-US" sz="16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253990" y="3004820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280025" y="3139440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4623435" y="4542155"/>
            <a:ext cx="126555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不良信息片段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4140835" y="4006215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19"/>
            </p:custDataLst>
          </p:nvPr>
        </p:nvSpPr>
        <p:spPr>
          <a:xfrm>
            <a:off x="4666615" y="536003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6953250" y="428625"/>
            <a:ext cx="4072890" cy="36849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823960" y="3011170"/>
            <a:ext cx="156845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i="1"/>
              <a:t>存储策略：</a:t>
            </a:r>
            <a:r>
              <a:rPr lang="zh-CN" altLang="en-US" sz="1200" i="1"/>
              <a:t>长度分桶</a:t>
            </a:r>
            <a:endParaRPr lang="zh-CN" altLang="en-US" sz="1200" i="1"/>
          </a:p>
          <a:p>
            <a:pPr algn="ctr"/>
            <a:r>
              <a:rPr lang="zh-CN" altLang="en-US" sz="1200" i="1"/>
              <a:t>索引方法：</a:t>
            </a:r>
            <a:r>
              <a:rPr lang="en-US" altLang="zh-CN" sz="1200" i="1"/>
              <a:t>HNSW</a:t>
            </a:r>
            <a:endParaRPr lang="en-US" altLang="zh-CN" sz="1200" i="1"/>
          </a:p>
          <a:p>
            <a:pPr algn="ctr"/>
            <a:r>
              <a:rPr lang="zh-CN" altLang="en-US" sz="1200">
                <a:sym typeface="+mn-ea"/>
              </a:rPr>
              <a:t>向量构建：</a:t>
            </a:r>
            <a:r>
              <a:rPr lang="en-US" altLang="zh-CN" sz="1200">
                <a:sym typeface="+mn-ea"/>
              </a:rPr>
              <a:t>SBERT</a:t>
            </a:r>
            <a:endParaRPr lang="en-US" altLang="zh-CN" sz="1200" i="1"/>
          </a:p>
        </p:txBody>
      </p:sp>
      <p:sp>
        <p:nvSpPr>
          <p:cNvPr id="28" name="圆柱形 27"/>
          <p:cNvSpPr/>
          <p:nvPr>
            <p:custDataLst>
              <p:tags r:id="rId21"/>
            </p:custDataLst>
          </p:nvPr>
        </p:nvSpPr>
        <p:spPr>
          <a:xfrm>
            <a:off x="7137400" y="2239010"/>
            <a:ext cx="887095" cy="144780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索引库</a:t>
            </a:r>
            <a:endParaRPr lang="zh-CN" altLang="en-US" sz="1200"/>
          </a:p>
        </p:txBody>
      </p:sp>
      <p:sp>
        <p:nvSpPr>
          <p:cNvPr id="30" name="直角上箭头 29"/>
          <p:cNvSpPr/>
          <p:nvPr/>
        </p:nvSpPr>
        <p:spPr>
          <a:xfrm rot="16200000" flipH="1">
            <a:off x="8867140" y="1489710"/>
            <a:ext cx="901700" cy="19259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435850" y="770890"/>
            <a:ext cx="496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sp>
        <p:nvSpPr>
          <p:cNvPr id="67" name="右箭头 66"/>
          <p:cNvSpPr/>
          <p:nvPr/>
        </p:nvSpPr>
        <p:spPr>
          <a:xfrm>
            <a:off x="9151620" y="911225"/>
            <a:ext cx="4622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柱形 67"/>
          <p:cNvSpPr/>
          <p:nvPr>
            <p:custDataLst>
              <p:tags r:id="rId22"/>
            </p:custDataLst>
          </p:nvPr>
        </p:nvSpPr>
        <p:spPr>
          <a:xfrm>
            <a:off x="9797415" y="551180"/>
            <a:ext cx="1064895" cy="136652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知识库</a:t>
            </a:r>
            <a:endParaRPr lang="zh-CN" altLang="en-US" sz="1400"/>
          </a:p>
        </p:txBody>
      </p:sp>
      <p:cxnSp>
        <p:nvCxnSpPr>
          <p:cNvPr id="2" name="直接箭头连接符 1"/>
          <p:cNvCxnSpPr>
            <a:stCxn id="8" idx="2"/>
            <a:endCxn id="32" idx="0"/>
          </p:cNvCxnSpPr>
          <p:nvPr/>
        </p:nvCxnSpPr>
        <p:spPr>
          <a:xfrm>
            <a:off x="5253990" y="3919220"/>
            <a:ext cx="2540" cy="62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5247005" y="4933315"/>
            <a:ext cx="571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23"/>
            </p:custDataLst>
          </p:nvPr>
        </p:nvSpPr>
        <p:spPr>
          <a:xfrm>
            <a:off x="1612265" y="2468245"/>
            <a:ext cx="126555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个人隐私</a:t>
            </a:r>
            <a:r>
              <a:rPr lang="zh-CN" altLang="en-US" sz="1400"/>
              <a:t>识别</a:t>
            </a:r>
            <a:endParaRPr lang="zh-CN" altLang="en-US" sz="1400"/>
          </a:p>
        </p:txBody>
      </p:sp>
      <p:sp>
        <p:nvSpPr>
          <p:cNvPr id="15" name="矩形 14"/>
          <p:cNvSpPr/>
          <p:nvPr>
            <p:custDataLst>
              <p:tags r:id="rId24"/>
            </p:custDataLst>
          </p:nvPr>
        </p:nvSpPr>
        <p:spPr>
          <a:xfrm>
            <a:off x="1657985" y="32924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隐私类型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38375" y="2865755"/>
            <a:ext cx="571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3" idx="0"/>
            <a:endCxn id="12" idx="0"/>
          </p:cNvCxnSpPr>
          <p:nvPr/>
        </p:nvCxnSpPr>
        <p:spPr>
          <a:xfrm flipH="1">
            <a:off x="2245360" y="926465"/>
            <a:ext cx="3010535" cy="154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25"/>
            </p:custDataLst>
          </p:nvPr>
        </p:nvSpPr>
        <p:spPr>
          <a:xfrm>
            <a:off x="3007995" y="1504950"/>
            <a:ext cx="551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UIE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72565" y="2357755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SBERT</a:t>
            </a:r>
            <a:r>
              <a:rPr lang="zh-CN" altLang="en-US"/>
              <a:t>向量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81525" y="829945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隐私信息抽取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81525" y="2357755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消息</a:t>
            </a:r>
            <a:r>
              <a:rPr lang="en-US" altLang="zh-CN"/>
              <a:t>/</a:t>
            </a:r>
            <a:r>
              <a:rPr lang="zh-CN" altLang="en-US"/>
              <a:t>知识库</a:t>
            </a:r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81525" y="3885565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不良信息</a:t>
            </a:r>
            <a:r>
              <a:rPr lang="zh-CN" altLang="en-US"/>
              <a:t>片段抽取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3307080" y="1014095"/>
            <a:ext cx="1274445" cy="152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6" idx="1"/>
          </p:cNvCxnSpPr>
          <p:nvPr>
            <p:custDataLst>
              <p:tags r:id="rId4"/>
            </p:custDataLst>
          </p:nvPr>
        </p:nvCxnSpPr>
        <p:spPr>
          <a:xfrm>
            <a:off x="3307080" y="2541905"/>
            <a:ext cx="1274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>
            <p:custDataLst>
              <p:tags r:id="rId5"/>
            </p:custDataLst>
          </p:nvPr>
        </p:nvCxnSpPr>
        <p:spPr>
          <a:xfrm>
            <a:off x="3307080" y="2541905"/>
            <a:ext cx="1274445" cy="152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19080000">
            <a:off x="3053715" y="154622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r>
              <a:rPr lang="en-US" altLang="zh-CN"/>
              <a:t>gru-crf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665220" y="2245360"/>
            <a:ext cx="1182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检索匹配</a:t>
            </a:r>
            <a:endParaRPr lang="zh-CN" altLang="en-US" sz="14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 rot="2700000">
            <a:off x="3067685" y="3424555"/>
            <a:ext cx="1182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KeyBERT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126.xml><?xml version="1.0" encoding="utf-8"?>
<p:tagLst xmlns:p="http://schemas.openxmlformats.org/presentationml/2006/main">
  <p:tag name="commondata" val="eyJoZGlkIjoiMDNjNzVkZmI2OWJiY2Y0NTEwZTUwMzdjMjA2MjM5NWM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宽屏</PresentationFormat>
  <Paragraphs>377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huangkai2</cp:lastModifiedBy>
  <cp:revision>58</cp:revision>
  <dcterms:created xsi:type="dcterms:W3CDTF">2024-01-28T10:42:00Z</dcterms:created>
  <dcterms:modified xsi:type="dcterms:W3CDTF">2024-03-17T06:28:56Z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