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3" r:id="rId5"/>
    <p:sldId id="264" r:id="rId6"/>
    <p:sldId id="267" r:id="rId7"/>
    <p:sldId id="268" r:id="rId8"/>
    <p:sldId id="272" r:id="rId9"/>
    <p:sldId id="276" r:id="rId10"/>
    <p:sldId id="257" r:id="rId11"/>
    <p:sldId id="261" r:id="rId12"/>
    <p:sldId id="260" r:id="rId13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20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image" Target="../media/image2.png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6" Type="http://schemas.openxmlformats.org/officeDocument/2006/relationships/slideLayout" Target="../slideLayouts/slideLayout2.xml"/><Relationship Id="rId35" Type="http://schemas.openxmlformats.org/officeDocument/2006/relationships/tags" Target="../tags/tag51.xml"/><Relationship Id="rId34" Type="http://schemas.openxmlformats.org/officeDocument/2006/relationships/tags" Target="../tags/tag50.xml"/><Relationship Id="rId33" Type="http://schemas.openxmlformats.org/officeDocument/2006/relationships/tags" Target="../tags/tag49.xml"/><Relationship Id="rId32" Type="http://schemas.openxmlformats.org/officeDocument/2006/relationships/tags" Target="../tags/tag48.xml"/><Relationship Id="rId31" Type="http://schemas.openxmlformats.org/officeDocument/2006/relationships/tags" Target="../tags/tag47.xml"/><Relationship Id="rId30" Type="http://schemas.openxmlformats.org/officeDocument/2006/relationships/tags" Target="../tags/tag46.xml"/><Relationship Id="rId3" Type="http://schemas.openxmlformats.org/officeDocument/2006/relationships/tags" Target="../tags/tag19.xml"/><Relationship Id="rId29" Type="http://schemas.openxmlformats.org/officeDocument/2006/relationships/tags" Target="../tags/tag45.xml"/><Relationship Id="rId28" Type="http://schemas.openxmlformats.org/officeDocument/2006/relationships/tags" Target="../tags/tag44.xml"/><Relationship Id="rId27" Type="http://schemas.openxmlformats.org/officeDocument/2006/relationships/tags" Target="../tags/tag43.xml"/><Relationship Id="rId26" Type="http://schemas.openxmlformats.org/officeDocument/2006/relationships/tags" Target="../tags/tag42.xml"/><Relationship Id="rId25" Type="http://schemas.openxmlformats.org/officeDocument/2006/relationships/tags" Target="../tags/tag41.xml"/><Relationship Id="rId24" Type="http://schemas.openxmlformats.org/officeDocument/2006/relationships/tags" Target="../tags/tag40.xml"/><Relationship Id="rId23" Type="http://schemas.openxmlformats.org/officeDocument/2006/relationships/tags" Target="../tags/tag39.xml"/><Relationship Id="rId22" Type="http://schemas.openxmlformats.org/officeDocument/2006/relationships/tags" Target="../tags/tag38.xml"/><Relationship Id="rId21" Type="http://schemas.openxmlformats.org/officeDocument/2006/relationships/tags" Target="../tags/tag37.xml"/><Relationship Id="rId20" Type="http://schemas.openxmlformats.org/officeDocument/2006/relationships/tags" Target="../tags/tag36.xml"/><Relationship Id="rId2" Type="http://schemas.openxmlformats.org/officeDocument/2006/relationships/image" Target="../media/image1.png"/><Relationship Id="rId19" Type="http://schemas.openxmlformats.org/officeDocument/2006/relationships/tags" Target="../tags/tag35.xml"/><Relationship Id="rId18" Type="http://schemas.openxmlformats.org/officeDocument/2006/relationships/tags" Target="../tags/tag34.xml"/><Relationship Id="rId17" Type="http://schemas.openxmlformats.org/officeDocument/2006/relationships/tags" Target="../tags/tag33.xml"/><Relationship Id="rId16" Type="http://schemas.openxmlformats.org/officeDocument/2006/relationships/tags" Target="../tags/tag32.xml"/><Relationship Id="rId15" Type="http://schemas.openxmlformats.org/officeDocument/2006/relationships/tags" Target="../tags/tag31.xml"/><Relationship Id="rId14" Type="http://schemas.openxmlformats.org/officeDocument/2006/relationships/tags" Target="../tags/tag30.xml"/><Relationship Id="rId13" Type="http://schemas.openxmlformats.org/officeDocument/2006/relationships/tags" Target="../tags/tag29.xml"/><Relationship Id="rId12" Type="http://schemas.openxmlformats.org/officeDocument/2006/relationships/tags" Target="../tags/tag28.xml"/><Relationship Id="rId11" Type="http://schemas.openxmlformats.org/officeDocument/2006/relationships/tags" Target="../tags/tag27.xml"/><Relationship Id="rId10" Type="http://schemas.openxmlformats.org/officeDocument/2006/relationships/tags" Target="../tags/tag26.xml"/><Relationship Id="rId1" Type="http://schemas.openxmlformats.org/officeDocument/2006/relationships/tags" Target="../tags/tag18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tags" Target="../tags/tag59.xml"/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6" Type="http://schemas.openxmlformats.org/officeDocument/2006/relationships/slideLayout" Target="../slideLayouts/slideLayout2.xml"/><Relationship Id="rId35" Type="http://schemas.openxmlformats.org/officeDocument/2006/relationships/tags" Target="../tags/tag86.xml"/><Relationship Id="rId34" Type="http://schemas.openxmlformats.org/officeDocument/2006/relationships/tags" Target="../tags/tag85.xml"/><Relationship Id="rId33" Type="http://schemas.openxmlformats.org/officeDocument/2006/relationships/tags" Target="../tags/tag84.xml"/><Relationship Id="rId32" Type="http://schemas.openxmlformats.org/officeDocument/2006/relationships/tags" Target="../tags/tag83.xml"/><Relationship Id="rId31" Type="http://schemas.openxmlformats.org/officeDocument/2006/relationships/tags" Target="../tags/tag82.xml"/><Relationship Id="rId30" Type="http://schemas.openxmlformats.org/officeDocument/2006/relationships/tags" Target="../tags/tag81.xml"/><Relationship Id="rId3" Type="http://schemas.openxmlformats.org/officeDocument/2006/relationships/tags" Target="../tags/tag54.xml"/><Relationship Id="rId29" Type="http://schemas.openxmlformats.org/officeDocument/2006/relationships/tags" Target="../tags/tag80.xml"/><Relationship Id="rId28" Type="http://schemas.openxmlformats.org/officeDocument/2006/relationships/tags" Target="../tags/tag79.xml"/><Relationship Id="rId27" Type="http://schemas.openxmlformats.org/officeDocument/2006/relationships/tags" Target="../tags/tag78.xml"/><Relationship Id="rId26" Type="http://schemas.openxmlformats.org/officeDocument/2006/relationships/tags" Target="../tags/tag77.xml"/><Relationship Id="rId25" Type="http://schemas.openxmlformats.org/officeDocument/2006/relationships/tags" Target="../tags/tag76.xml"/><Relationship Id="rId24" Type="http://schemas.openxmlformats.org/officeDocument/2006/relationships/tags" Target="../tags/tag75.xml"/><Relationship Id="rId23" Type="http://schemas.openxmlformats.org/officeDocument/2006/relationships/tags" Target="../tags/tag74.xml"/><Relationship Id="rId22" Type="http://schemas.openxmlformats.org/officeDocument/2006/relationships/tags" Target="../tags/tag73.xml"/><Relationship Id="rId21" Type="http://schemas.openxmlformats.org/officeDocument/2006/relationships/tags" Target="../tags/tag72.xml"/><Relationship Id="rId20" Type="http://schemas.openxmlformats.org/officeDocument/2006/relationships/tags" Target="../tags/tag71.xml"/><Relationship Id="rId2" Type="http://schemas.openxmlformats.org/officeDocument/2006/relationships/tags" Target="../tags/tag53.xml"/><Relationship Id="rId19" Type="http://schemas.openxmlformats.org/officeDocument/2006/relationships/tags" Target="../tags/tag70.xml"/><Relationship Id="rId18" Type="http://schemas.openxmlformats.org/officeDocument/2006/relationships/tags" Target="../tags/tag69.xml"/><Relationship Id="rId17" Type="http://schemas.openxmlformats.org/officeDocument/2006/relationships/tags" Target="../tags/tag68.xml"/><Relationship Id="rId16" Type="http://schemas.openxmlformats.org/officeDocument/2006/relationships/tags" Target="../tags/tag67.xml"/><Relationship Id="rId15" Type="http://schemas.openxmlformats.org/officeDocument/2006/relationships/tags" Target="../tags/tag66.xml"/><Relationship Id="rId14" Type="http://schemas.openxmlformats.org/officeDocument/2006/relationships/tags" Target="../tags/tag65.xml"/><Relationship Id="rId13" Type="http://schemas.openxmlformats.org/officeDocument/2006/relationships/tags" Target="../tags/tag64.xml"/><Relationship Id="rId12" Type="http://schemas.openxmlformats.org/officeDocument/2006/relationships/tags" Target="../tags/tag63.xml"/><Relationship Id="rId11" Type="http://schemas.openxmlformats.org/officeDocument/2006/relationships/tags" Target="../tags/tag62.xml"/><Relationship Id="rId10" Type="http://schemas.openxmlformats.org/officeDocument/2006/relationships/tags" Target="../tags/tag61.xml"/><Relationship Id="rId1" Type="http://schemas.openxmlformats.org/officeDocument/2006/relationships/tags" Target="../tags/tag5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3" Type="http://schemas.openxmlformats.org/officeDocument/2006/relationships/slideLayout" Target="../slideLayouts/slideLayout2.xml"/><Relationship Id="rId32" Type="http://schemas.openxmlformats.org/officeDocument/2006/relationships/tags" Target="../tags/tag118.xml"/><Relationship Id="rId31" Type="http://schemas.openxmlformats.org/officeDocument/2006/relationships/tags" Target="../tags/tag117.xml"/><Relationship Id="rId30" Type="http://schemas.openxmlformats.org/officeDocument/2006/relationships/tags" Target="../tags/tag116.xml"/><Relationship Id="rId3" Type="http://schemas.openxmlformats.org/officeDocument/2006/relationships/tags" Target="../tags/tag89.xml"/><Relationship Id="rId29" Type="http://schemas.openxmlformats.org/officeDocument/2006/relationships/tags" Target="../tags/tag115.xml"/><Relationship Id="rId28" Type="http://schemas.openxmlformats.org/officeDocument/2006/relationships/tags" Target="../tags/tag114.xml"/><Relationship Id="rId27" Type="http://schemas.openxmlformats.org/officeDocument/2006/relationships/tags" Target="../tags/tag113.xml"/><Relationship Id="rId26" Type="http://schemas.openxmlformats.org/officeDocument/2006/relationships/tags" Target="../tags/tag112.xml"/><Relationship Id="rId25" Type="http://schemas.openxmlformats.org/officeDocument/2006/relationships/tags" Target="../tags/tag111.xml"/><Relationship Id="rId24" Type="http://schemas.openxmlformats.org/officeDocument/2006/relationships/tags" Target="../tags/tag110.xml"/><Relationship Id="rId23" Type="http://schemas.openxmlformats.org/officeDocument/2006/relationships/tags" Target="../tags/tag109.xml"/><Relationship Id="rId22" Type="http://schemas.openxmlformats.org/officeDocument/2006/relationships/tags" Target="../tags/tag108.xml"/><Relationship Id="rId21" Type="http://schemas.openxmlformats.org/officeDocument/2006/relationships/tags" Target="../tags/tag107.xml"/><Relationship Id="rId20" Type="http://schemas.openxmlformats.org/officeDocument/2006/relationships/tags" Target="../tags/tag106.xml"/><Relationship Id="rId2" Type="http://schemas.openxmlformats.org/officeDocument/2006/relationships/tags" Target="../tags/tag88.xml"/><Relationship Id="rId19" Type="http://schemas.openxmlformats.org/officeDocument/2006/relationships/tags" Target="../tags/tag105.xml"/><Relationship Id="rId18" Type="http://schemas.openxmlformats.org/officeDocument/2006/relationships/tags" Target="../tags/tag104.xml"/><Relationship Id="rId17" Type="http://schemas.openxmlformats.org/officeDocument/2006/relationships/tags" Target="../tags/tag103.xml"/><Relationship Id="rId16" Type="http://schemas.openxmlformats.org/officeDocument/2006/relationships/tags" Target="../tags/tag102.xml"/><Relationship Id="rId15" Type="http://schemas.openxmlformats.org/officeDocument/2006/relationships/tags" Target="../tags/tag101.xml"/><Relationship Id="rId14" Type="http://schemas.openxmlformats.org/officeDocument/2006/relationships/tags" Target="../tags/tag100.xml"/><Relationship Id="rId13" Type="http://schemas.openxmlformats.org/officeDocument/2006/relationships/tags" Target="../tags/tag99.xml"/><Relationship Id="rId12" Type="http://schemas.openxmlformats.org/officeDocument/2006/relationships/tags" Target="../tags/tag98.xml"/><Relationship Id="rId11" Type="http://schemas.openxmlformats.org/officeDocument/2006/relationships/tags" Target="../tags/tag97.xml"/><Relationship Id="rId10" Type="http://schemas.openxmlformats.org/officeDocument/2006/relationships/tags" Target="../tags/tag96.xml"/><Relationship Id="rId1" Type="http://schemas.openxmlformats.org/officeDocument/2006/relationships/tags" Target="../tags/tag8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" name="矩形 29"/>
          <p:cNvSpPr/>
          <p:nvPr/>
        </p:nvSpPr>
        <p:spPr>
          <a:xfrm>
            <a:off x="7682230" y="1374140"/>
            <a:ext cx="1402715" cy="3140075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182495" y="1268095"/>
            <a:ext cx="1524635" cy="3775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305050" y="1550670"/>
            <a:ext cx="1280160" cy="712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文本</a:t>
            </a:r>
            <a:r>
              <a:rPr lang="zh-CN" altLang="en-US"/>
              <a:t>消息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320925" y="2615565"/>
            <a:ext cx="1280160" cy="7124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图片消息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506335" y="1268095"/>
            <a:ext cx="1703070" cy="3740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706495" y="3142615"/>
            <a:ext cx="7975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OCR</a:t>
            </a:r>
            <a:r>
              <a:rPr lang="zh-CN" altLang="en-US" sz="1200"/>
              <a:t>处理</a:t>
            </a:r>
            <a:endParaRPr lang="zh-CN" altLang="en-US" sz="1200"/>
          </a:p>
        </p:txBody>
      </p:sp>
      <p:sp>
        <p:nvSpPr>
          <p:cNvPr id="11" name="右箭头 10"/>
          <p:cNvSpPr/>
          <p:nvPr/>
        </p:nvSpPr>
        <p:spPr>
          <a:xfrm>
            <a:off x="3757930" y="2771775"/>
            <a:ext cx="578485" cy="34480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2280000">
            <a:off x="3717925" y="2012315"/>
            <a:ext cx="658495" cy="34480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758430" y="1864360"/>
            <a:ext cx="128016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软文广告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758430" y="2510155"/>
            <a:ext cx="128016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暴恐信息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758430" y="4124325"/>
            <a:ext cx="128016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个人隐私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758430" y="3155950"/>
            <a:ext cx="128016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低俗</a:t>
            </a:r>
            <a:r>
              <a:rPr lang="zh-CN" altLang="en-US"/>
              <a:t>辱骂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71195" y="2828925"/>
            <a:ext cx="1280160" cy="617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778500" y="544830"/>
            <a:ext cx="1177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提示用户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9441180" y="4752340"/>
            <a:ext cx="1469390" cy="88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运营商</a:t>
            </a:r>
            <a:endParaRPr lang="zh-CN" altLang="en-US"/>
          </a:p>
        </p:txBody>
      </p:sp>
      <p:cxnSp>
        <p:nvCxnSpPr>
          <p:cNvPr id="25" name="肘形连接符 24"/>
          <p:cNvCxnSpPr/>
          <p:nvPr/>
        </p:nvCxnSpPr>
        <p:spPr>
          <a:xfrm rot="5400000" flipV="1">
            <a:off x="8996680" y="3278505"/>
            <a:ext cx="2129790" cy="1697990"/>
          </a:xfrm>
          <a:prstGeom prst="bentConnector4">
            <a:avLst>
              <a:gd name="adj1" fmla="val 3548"/>
              <a:gd name="adj2" fmla="val 114024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0198100" y="3919220"/>
            <a:ext cx="835660" cy="312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审核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9341485" y="2220595"/>
            <a:ext cx="18434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sym typeface="+mn-ea"/>
              </a:rPr>
              <a:t>敏感片段抽取</a:t>
            </a:r>
            <a:endParaRPr lang="zh-CN" altLang="en-US"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09260" y="1268095"/>
            <a:ext cx="1447800" cy="3775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588000" y="3917950"/>
            <a:ext cx="128016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正常</a:t>
            </a:r>
            <a:r>
              <a:rPr lang="zh-CN" altLang="en-US"/>
              <a:t>信息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621655" y="2124710"/>
            <a:ext cx="128016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敏感信息</a:t>
            </a:r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6995160" y="2263140"/>
            <a:ext cx="556895" cy="223520"/>
          </a:xfrm>
          <a:prstGeom prst="rightArrow">
            <a:avLst>
              <a:gd name="adj1" fmla="val 50000"/>
              <a:gd name="adj2" fmla="val 4675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382135" y="2616200"/>
            <a:ext cx="906145" cy="831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类型识别</a:t>
            </a:r>
            <a:endParaRPr lang="zh-CN" altLang="en-US" sz="1400"/>
          </a:p>
        </p:txBody>
      </p:sp>
      <p:cxnSp>
        <p:nvCxnSpPr>
          <p:cNvPr id="24" name="肘形连接符 23"/>
          <p:cNvCxnSpPr>
            <a:stCxn id="8" idx="3"/>
            <a:endCxn id="9" idx="0"/>
          </p:cNvCxnSpPr>
          <p:nvPr/>
        </p:nvCxnSpPr>
        <p:spPr>
          <a:xfrm flipH="1" flipV="1">
            <a:off x="1311275" y="2828925"/>
            <a:ext cx="7898130" cy="309245"/>
          </a:xfrm>
          <a:prstGeom prst="bentConnector4">
            <a:avLst>
              <a:gd name="adj1" fmla="val -24585"/>
              <a:gd name="adj2" fmla="val 68172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右箭头 28"/>
          <p:cNvSpPr/>
          <p:nvPr/>
        </p:nvSpPr>
        <p:spPr>
          <a:xfrm>
            <a:off x="5416550" y="2665095"/>
            <a:ext cx="271780" cy="622935"/>
          </a:xfrm>
          <a:prstGeom prst="rightArrow">
            <a:avLst>
              <a:gd name="adj1" fmla="val 50000"/>
              <a:gd name="adj2" fmla="val 4677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743825" y="1374140"/>
            <a:ext cx="1280160" cy="390525"/>
          </a:xfrm>
          <a:prstGeom prst="rect">
            <a:avLst/>
          </a:prstGeom>
          <a:noFill/>
          <a:ln>
            <a:solidFill>
              <a:schemeClr val="bg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不良信息</a:t>
            </a:r>
            <a:endParaRPr lang="zh-CN" altLang="en-US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V="1">
            <a:off x="7552055" y="3801745"/>
            <a:ext cx="1692910" cy="10795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7" idx="2"/>
            <a:endCxn id="22" idx="1"/>
          </p:cNvCxnSpPr>
          <p:nvPr/>
        </p:nvCxnSpPr>
        <p:spPr>
          <a:xfrm rot="5400000" flipV="1">
            <a:off x="7470775" y="3221355"/>
            <a:ext cx="728345" cy="3213100"/>
          </a:xfrm>
          <a:prstGeom prst="bentConnector2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7417435" y="5320030"/>
            <a:ext cx="835660" cy="312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发送</a:t>
            </a:r>
            <a:endParaRPr lang="zh-CN" altLang="en-US"/>
          </a:p>
        </p:txBody>
      </p:sp>
      <p:sp>
        <p:nvSpPr>
          <p:cNvPr id="36" name="右箭头 35"/>
          <p:cNvSpPr/>
          <p:nvPr/>
        </p:nvSpPr>
        <p:spPr>
          <a:xfrm>
            <a:off x="1995805" y="2821940"/>
            <a:ext cx="219710" cy="622935"/>
          </a:xfrm>
          <a:prstGeom prst="rightArrow">
            <a:avLst>
              <a:gd name="adj1" fmla="val 50000"/>
              <a:gd name="adj2" fmla="val 4677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320925" y="3801745"/>
            <a:ext cx="1280160" cy="7124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文档消息</a:t>
            </a:r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18780000">
            <a:off x="3703320" y="3726180"/>
            <a:ext cx="658495" cy="34480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 rot="18780000">
            <a:off x="3740150" y="4108450"/>
            <a:ext cx="797560" cy="2908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sz="1200"/>
              <a:t>文档解析</a:t>
            </a:r>
            <a:endParaRPr lang="zh-CN"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05985" cy="937895"/>
          </a:xfrm>
        </p:spPr>
        <p:txBody>
          <a:bodyPr/>
          <a:p>
            <a:r>
              <a:rPr lang="zh-CN" altLang="en-US" sz="3600"/>
              <a:t>不良片段抽取方式：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301105" cy="1193800"/>
          </a:xfrm>
        </p:spPr>
        <p:txBody>
          <a:bodyPr/>
          <a:p>
            <a:r>
              <a:rPr lang="en-US" altLang="zh-CN"/>
              <a:t>bert-crf</a:t>
            </a:r>
            <a:r>
              <a:rPr lang="zh-CN" altLang="en-US"/>
              <a:t>：</a:t>
            </a:r>
            <a:r>
              <a:rPr lang="zh-CN" altLang="en-US"/>
              <a:t>敏感信息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1572895" y="1164590"/>
            <a:ext cx="748157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b="0">
                <a:latin typeface="+mn-ea"/>
                <a:cs typeface="+mn-ea"/>
              </a:rPr>
              <a:t>本方案</a:t>
            </a:r>
            <a:r>
              <a:rPr lang="en-US" altLang="zh-CN" b="0">
                <a:latin typeface="+mn-ea"/>
                <a:cs typeface="+mn-ea"/>
              </a:rPr>
              <a:t> vs </a:t>
            </a:r>
            <a:r>
              <a:rPr lang="zh-CN" b="0">
                <a:latin typeface="+mn-ea"/>
                <a:cs typeface="+mn-ea"/>
              </a:rPr>
              <a:t>大模型框架</a:t>
            </a:r>
            <a:r>
              <a:rPr lang="en-US" b="0">
                <a:latin typeface="+mn-ea"/>
                <a:cs typeface="+mn-ea"/>
              </a:rPr>
              <a:t>1. </a:t>
            </a:r>
            <a:r>
              <a:rPr lang="zh-CN" b="0">
                <a:latin typeface="+mn-ea"/>
                <a:cs typeface="+mn-ea"/>
              </a:rPr>
              <a:t>资源占用小</a:t>
            </a:r>
            <a:r>
              <a:rPr lang="en-US" b="0">
                <a:latin typeface="+mn-ea"/>
                <a:cs typeface="+mn-ea"/>
              </a:rPr>
              <a:t>2. </a:t>
            </a:r>
            <a:r>
              <a:rPr lang="zh-CN" b="0">
                <a:latin typeface="+mn-ea"/>
                <a:cs typeface="+mn-ea"/>
              </a:rPr>
              <a:t>较高实时性</a:t>
            </a:r>
            <a:endParaRPr lang="en-US" b="0">
              <a:latin typeface="+mn-ea"/>
              <a:cs typeface="+mn-ea"/>
            </a:endParaRPr>
          </a:p>
          <a:p>
            <a:pPr indent="0"/>
            <a:r>
              <a:rPr lang="en-US" altLang="zh-CN" b="0">
                <a:latin typeface="+mn-ea"/>
                <a:cs typeface="+mn-ea"/>
              </a:rPr>
              <a:t>       </a:t>
            </a:r>
            <a:r>
              <a:rPr lang="zh-CN" b="0">
                <a:latin typeface="+mn-ea"/>
                <a:cs typeface="+mn-ea"/>
              </a:rPr>
              <a:t>考虑可落地性，在保证准确性的前提下，使用了轻量级的推理模型和检索框架。与大模型框架相比响应时间短，具有较高的实时性。</a:t>
            </a:r>
            <a:endParaRPr lang="zh-CN" b="0">
              <a:latin typeface="+mn-ea"/>
              <a:cs typeface="+mn-ea"/>
            </a:endParaRPr>
          </a:p>
          <a:p>
            <a:pPr indent="0"/>
            <a:endParaRPr lang="zh-CN" altLang="en-US" b="0">
              <a:latin typeface="+mn-ea"/>
              <a:cs typeface="+mn-ea"/>
            </a:endParaRPr>
          </a:p>
          <a:p>
            <a:pPr indent="0"/>
            <a:r>
              <a:rPr lang="zh-CN" altLang="en-US" b="0">
                <a:latin typeface="+mn-ea"/>
                <a:cs typeface="+mn-ea"/>
              </a:rPr>
              <a:t>图：</a:t>
            </a:r>
            <a:endParaRPr lang="zh-CN" altLang="en-US" b="0">
              <a:latin typeface="+mn-ea"/>
              <a:cs typeface="+mn-ea"/>
            </a:endParaRPr>
          </a:p>
          <a:p>
            <a:pPr indent="0"/>
            <a:endParaRPr lang="en-US" altLang="zh-CN" b="0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91260" y="436880"/>
            <a:ext cx="10137775" cy="59836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zh-CN" altLang="en-US" b="1"/>
              <a:t>任务一</a:t>
            </a:r>
            <a:r>
              <a:rPr lang="zh-CN" altLang="en-US"/>
              <a:t>：基于</a:t>
            </a:r>
            <a:r>
              <a:rPr lang="en-US" altLang="zh-CN">
                <a:solidFill>
                  <a:schemeClr val="tx1"/>
                </a:solidFill>
              </a:rPr>
              <a:t>streamlit</a:t>
            </a:r>
            <a:r>
              <a:rPr lang="zh-CN" altLang="en-US"/>
              <a:t>框架构建</a:t>
            </a:r>
            <a:r>
              <a:rPr lang="en-US" altLang="zh-CN"/>
              <a:t>web</a:t>
            </a:r>
            <a:r>
              <a:rPr lang="zh-CN" altLang="en-US"/>
              <a:t>界面实现如下功能：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陈文舟</a:t>
            </a:r>
            <a:endParaRPr lang="zh-CN" altLang="en-US"/>
          </a:p>
          <a:p>
            <a:pPr indent="457200" algn="just"/>
            <a:r>
              <a:rPr lang="en-US" altLang="zh-CN"/>
              <a:t>1.</a:t>
            </a:r>
            <a:r>
              <a:rPr lang="zh-CN" altLang="en-US"/>
              <a:t>读取图片</a:t>
            </a:r>
            <a:r>
              <a:rPr lang="en-US" altLang="zh-CN"/>
              <a:t>jpg/png</a:t>
            </a:r>
            <a:r>
              <a:rPr lang="zh-CN" altLang="en-US"/>
              <a:t>，</a:t>
            </a:r>
            <a:r>
              <a:rPr lang="zh-CN" altLang="en-US"/>
              <a:t>并展示；</a:t>
            </a:r>
            <a:endParaRPr lang="zh-CN" altLang="en-US"/>
          </a:p>
          <a:p>
            <a:pPr indent="457200" algn="just"/>
            <a:r>
              <a:rPr lang="en-US" altLang="zh-CN"/>
              <a:t>2.</a:t>
            </a:r>
            <a:r>
              <a:rPr lang="zh-CN" altLang="en-US"/>
              <a:t>读取</a:t>
            </a:r>
            <a:r>
              <a:rPr lang="en-US" altLang="zh-CN"/>
              <a:t>word</a:t>
            </a:r>
            <a:r>
              <a:rPr lang="zh-CN" altLang="en-US"/>
              <a:t>、</a:t>
            </a:r>
            <a:r>
              <a:rPr lang="en-US" altLang="zh-CN"/>
              <a:t>txt </a:t>
            </a:r>
            <a:r>
              <a:rPr lang="zh-CN" altLang="en-US"/>
              <a:t>，清洗空字符串等、句切分，</a:t>
            </a:r>
            <a:r>
              <a:rPr lang="zh-CN" altLang="en-US">
                <a:sym typeface="+mn-ea"/>
              </a:rPr>
              <a:t>并展示</a:t>
            </a:r>
            <a:r>
              <a:rPr lang="zh-CN" altLang="en-US"/>
              <a:t>；</a:t>
            </a:r>
            <a:endParaRPr lang="zh-CN" altLang="en-US"/>
          </a:p>
          <a:p>
            <a:pPr indent="457200" algn="just"/>
            <a:r>
              <a:rPr lang="en-US" altLang="zh-CN"/>
              <a:t>3.</a:t>
            </a:r>
            <a:r>
              <a:rPr lang="zh-CN" altLang="en-US"/>
              <a:t>实现部分文字高亮</a:t>
            </a:r>
            <a:r>
              <a:rPr lang="zh-CN" altLang="en-US"/>
              <a:t>功能；</a:t>
            </a:r>
            <a:endParaRPr lang="zh-CN" altLang="en-US"/>
          </a:p>
          <a:p>
            <a:pPr indent="457200" algn="just"/>
            <a:r>
              <a:rPr lang="en-US" altLang="zh-CN"/>
              <a:t>4.</a:t>
            </a:r>
            <a:r>
              <a:rPr lang="zh-CN" altLang="en-US"/>
              <a:t>实现风险提示</a:t>
            </a:r>
            <a:r>
              <a:rPr lang="zh-CN" altLang="en-US"/>
              <a:t>返回信息（</a:t>
            </a:r>
            <a:r>
              <a:rPr lang="zh-CN" altLang="en-US"/>
              <a:t>如：该条信息疑似广告/xx信息/包含个人敏感信息，请谨慎操作）</a:t>
            </a:r>
            <a:endParaRPr lang="zh-CN" altLang="en-US"/>
          </a:p>
          <a:p>
            <a:pPr indent="457200" algn="just"/>
            <a:endParaRPr lang="zh-CN" altLang="en-US"/>
          </a:p>
          <a:p>
            <a:pPr indent="0" algn="just"/>
            <a:r>
              <a:rPr lang="zh-CN" altLang="en-US" b="1">
                <a:sym typeface="+mn-ea"/>
              </a:rPr>
              <a:t>任务二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pdf</a:t>
            </a:r>
            <a:r>
              <a:rPr lang="zh-CN" altLang="en-US">
                <a:sym typeface="+mn-ea"/>
              </a:rPr>
              <a:t>、图片的解析：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李忻原</a:t>
            </a:r>
            <a:endParaRPr lang="zh-CN" altLang="en-US"/>
          </a:p>
          <a:p>
            <a:pPr indent="457200" algn="just"/>
            <a:r>
              <a:rPr lang="en-US" altLang="zh-CN"/>
              <a:t>1.paddleOCR</a:t>
            </a:r>
            <a:r>
              <a:rPr lang="zh-CN" altLang="en-US"/>
              <a:t>解析文字图片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paddle</a:t>
            </a:r>
            <a:r>
              <a:rPr lang="zh-CN" altLang="en-US">
                <a:sym typeface="+mn-ea"/>
              </a:rPr>
              <a:t>框架）</a:t>
            </a:r>
            <a:r>
              <a:rPr lang="zh-CN" altLang="en-US"/>
              <a:t>；</a:t>
            </a:r>
            <a:endParaRPr lang="zh-CN" altLang="en-US"/>
          </a:p>
          <a:p>
            <a:pPr indent="457200" algn="just"/>
            <a:r>
              <a:rPr lang="en-US" altLang="zh-CN"/>
              <a:t>2.pdf</a:t>
            </a:r>
            <a:r>
              <a:rPr lang="zh-CN" altLang="en-US"/>
              <a:t>解析；</a:t>
            </a:r>
            <a:endParaRPr lang="zh-CN" altLang="en-US"/>
          </a:p>
          <a:p>
            <a:pPr indent="457200" algn="just"/>
            <a:endParaRPr lang="zh-CN" altLang="en-US"/>
          </a:p>
          <a:p>
            <a:pPr indent="0" algn="just"/>
            <a:r>
              <a:rPr lang="zh-CN" altLang="en-US" b="1">
                <a:sym typeface="+mn-ea"/>
              </a:rPr>
              <a:t>任务三</a:t>
            </a:r>
            <a:r>
              <a:rPr lang="zh-CN" altLang="en-US">
                <a:sym typeface="+mn-ea"/>
              </a:rPr>
              <a:t>：敏感消息流式识别（</a:t>
            </a:r>
            <a:r>
              <a:rPr lang="en-US" altLang="zh-CN">
                <a:sym typeface="+mn-ea"/>
              </a:rPr>
              <a:t>paddle</a:t>
            </a:r>
            <a:r>
              <a:rPr lang="zh-CN" altLang="en-US">
                <a:sym typeface="+mn-ea"/>
              </a:rPr>
              <a:t>框架）：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黄凯</a:t>
            </a:r>
            <a:endParaRPr lang="zh-CN" altLang="en-US"/>
          </a:p>
          <a:p>
            <a:pPr indent="457200" algn="just"/>
            <a:r>
              <a:rPr lang="en-US" altLang="zh-CN"/>
              <a:t>1. 消息包含敏感信息</a:t>
            </a:r>
            <a:r>
              <a:rPr lang="zh-CN" altLang="en-US"/>
              <a:t>及类型</a:t>
            </a:r>
            <a:r>
              <a:rPr lang="en-US" altLang="zh-CN"/>
              <a:t>：二分类 ernie2.0/3.0 +nn</a:t>
            </a:r>
            <a:endParaRPr lang="en-US" altLang="zh-CN"/>
          </a:p>
          <a:p>
            <a:pPr indent="457200" algn="just"/>
            <a:r>
              <a:rPr lang="en-US" altLang="zh-CN"/>
              <a:t>2. 敏感信息的类型：多</a:t>
            </a:r>
            <a:r>
              <a:rPr lang="zh-CN" altLang="en-US"/>
              <a:t>标签</a:t>
            </a:r>
            <a:r>
              <a:rPr lang="en-US" altLang="zh-CN"/>
              <a:t>分类 ernie2.0/3.0 +nn</a:t>
            </a:r>
            <a:endParaRPr lang="en-US" altLang="zh-CN"/>
          </a:p>
          <a:p>
            <a:pPr indent="457200" algn="just"/>
            <a:endParaRPr lang="en-US" altLang="zh-CN"/>
          </a:p>
          <a:p>
            <a:pPr indent="0" algn="just"/>
            <a:r>
              <a:rPr lang="en-US" altLang="zh-CN" b="1">
                <a:sym typeface="+mn-ea"/>
              </a:rPr>
              <a:t>任务四</a:t>
            </a:r>
            <a:r>
              <a:rPr lang="en-US" altLang="zh-CN">
                <a:sym typeface="+mn-ea"/>
              </a:rPr>
              <a:t>：个人隐私抽取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paddle</a:t>
            </a:r>
            <a:r>
              <a:rPr lang="zh-CN" altLang="en-US">
                <a:sym typeface="+mn-ea"/>
              </a:rPr>
              <a:t>框架）</a:t>
            </a:r>
            <a:r>
              <a:rPr lang="en-US" altLang="zh-CN">
                <a:sym typeface="+mn-ea"/>
              </a:rPr>
              <a:t>：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张宁</a:t>
            </a:r>
            <a:endParaRPr lang="en-US" altLang="zh-CN"/>
          </a:p>
          <a:p>
            <a:pPr indent="457200" algn="just"/>
            <a:r>
              <a:rPr lang="zh-CN" altLang="en-US">
                <a:sym typeface="+mn-ea"/>
              </a:rPr>
              <a:t>个人地址、身份证、银行卡号</a:t>
            </a:r>
            <a:r>
              <a:rPr lang="en-US" altLang="zh-CN">
                <a:sym typeface="+mn-ea"/>
              </a:rPr>
              <a:t>  </a:t>
            </a:r>
            <a:r>
              <a:rPr lang="zh-CN" altLang="en-US">
                <a:sym typeface="+mn-ea"/>
              </a:rPr>
              <a:t>（实体抽取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正则）</a:t>
            </a:r>
            <a:endParaRPr lang="zh-CN" altLang="en-US">
              <a:sym typeface="+mn-ea"/>
            </a:endParaRPr>
          </a:p>
          <a:p>
            <a:pPr indent="457200" algn="just"/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  <a:p>
            <a:pPr indent="0" algn="just"/>
            <a:r>
              <a:rPr lang="zh-CN" altLang="en-US" b="1"/>
              <a:t>任务五</a:t>
            </a:r>
            <a:r>
              <a:rPr lang="zh-CN" altLang="en-US"/>
              <a:t>：不良信息片段抽取：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许力</a:t>
            </a:r>
            <a:endParaRPr lang="zh-CN" altLang="en-US"/>
          </a:p>
          <a:p>
            <a:pPr indent="457200" algn="just"/>
            <a:r>
              <a:rPr lang="en-US" altLang="zh-CN"/>
              <a:t>1.</a:t>
            </a:r>
            <a:r>
              <a:rPr lang="zh-CN" altLang="en-US"/>
              <a:t>检索框架</a:t>
            </a:r>
            <a:r>
              <a:rPr lang="en-US" altLang="zh-CN"/>
              <a:t>elastic search </a:t>
            </a:r>
            <a:r>
              <a:rPr lang="zh-CN" altLang="en-US"/>
              <a:t>、</a:t>
            </a:r>
            <a:r>
              <a:rPr lang="en-US" altLang="zh-CN"/>
              <a:t>meilisearch</a:t>
            </a:r>
            <a:r>
              <a:rPr lang="zh-CN" altLang="en-US"/>
              <a:t>、离线检索等</a:t>
            </a:r>
            <a:r>
              <a:rPr lang="zh-CN" altLang="en-US"/>
              <a:t>皆可；</a:t>
            </a:r>
            <a:endParaRPr lang="zh-CN" altLang="en-US"/>
          </a:p>
          <a:p>
            <a:pPr indent="457200" algn="just"/>
            <a:r>
              <a:rPr lang="en-US" altLang="zh-CN"/>
              <a:t>2.</a:t>
            </a:r>
            <a:r>
              <a:rPr lang="zh-CN" altLang="en-US"/>
              <a:t>检索方法关键词检索--&gt;消息切分检索（切分策略）</a:t>
            </a:r>
            <a:endParaRPr lang="zh-CN" altLang="en-US"/>
          </a:p>
          <a:p>
            <a:pPr indent="457200" algn="just"/>
            <a:r>
              <a:rPr lang="en-US" altLang="zh-CN"/>
              <a:t>3.</a:t>
            </a:r>
            <a:r>
              <a:rPr lang="zh-CN" altLang="en-US"/>
              <a:t>检索方法：</a:t>
            </a:r>
            <a:r>
              <a:rPr lang="en-US" altLang="zh-CN"/>
              <a:t>bm25</a:t>
            </a:r>
            <a:r>
              <a:rPr lang="zh-CN" altLang="en-US"/>
              <a:t>、</a:t>
            </a:r>
            <a:r>
              <a:rPr lang="zh-CN" altLang="en-US"/>
              <a:t>向量检索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191260" y="436880"/>
            <a:ext cx="10137775" cy="59836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zh-CN" altLang="en-US" b="1"/>
              <a:t>任务一</a:t>
            </a:r>
            <a:r>
              <a:rPr lang="zh-CN" altLang="en-US"/>
              <a:t>：基于</a:t>
            </a:r>
            <a:r>
              <a:rPr lang="en-US" altLang="zh-CN">
                <a:solidFill>
                  <a:schemeClr val="tx1"/>
                </a:solidFill>
              </a:rPr>
              <a:t>streamlit</a:t>
            </a:r>
            <a:r>
              <a:rPr lang="zh-CN" altLang="en-US"/>
              <a:t>框架构建</a:t>
            </a:r>
            <a:r>
              <a:rPr lang="en-US" altLang="zh-CN"/>
              <a:t>web</a:t>
            </a:r>
            <a:r>
              <a:rPr lang="zh-CN" altLang="en-US"/>
              <a:t>界面实现如下功能：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陈文舟</a:t>
            </a:r>
            <a:endParaRPr lang="zh-CN" altLang="en-US"/>
          </a:p>
          <a:p>
            <a:pPr indent="457200" algn="just"/>
            <a:r>
              <a:rPr lang="en-US" altLang="zh-CN"/>
              <a:t>1.</a:t>
            </a:r>
            <a:r>
              <a:rPr lang="zh-CN" altLang="en-US"/>
              <a:t>读取图片</a:t>
            </a:r>
            <a:r>
              <a:rPr lang="en-US" altLang="zh-CN"/>
              <a:t>jpg/png</a:t>
            </a:r>
            <a:r>
              <a:rPr lang="zh-CN" altLang="en-US"/>
              <a:t>，</a:t>
            </a:r>
            <a:r>
              <a:rPr lang="zh-CN" altLang="en-US"/>
              <a:t>并展示；</a:t>
            </a:r>
            <a:endParaRPr lang="zh-CN" altLang="en-US"/>
          </a:p>
          <a:p>
            <a:pPr indent="457200" algn="just"/>
            <a:r>
              <a:rPr lang="en-US" altLang="zh-CN"/>
              <a:t>2.</a:t>
            </a:r>
            <a:r>
              <a:rPr lang="zh-CN" altLang="en-US"/>
              <a:t>读取</a:t>
            </a:r>
            <a:r>
              <a:rPr lang="en-US" altLang="zh-CN"/>
              <a:t>word</a:t>
            </a:r>
            <a:r>
              <a:rPr lang="zh-CN" altLang="en-US"/>
              <a:t>、</a:t>
            </a:r>
            <a:r>
              <a:rPr lang="en-US" altLang="zh-CN"/>
              <a:t>txt </a:t>
            </a:r>
            <a:r>
              <a:rPr lang="zh-CN" altLang="en-US"/>
              <a:t>，清洗空字符串等、句切分，</a:t>
            </a:r>
            <a:r>
              <a:rPr lang="zh-CN" altLang="en-US">
                <a:sym typeface="+mn-ea"/>
              </a:rPr>
              <a:t>并展示</a:t>
            </a:r>
            <a:r>
              <a:rPr lang="zh-CN" altLang="en-US"/>
              <a:t>；</a:t>
            </a:r>
            <a:endParaRPr lang="zh-CN" altLang="en-US"/>
          </a:p>
          <a:p>
            <a:pPr indent="457200" algn="just"/>
            <a:r>
              <a:rPr lang="en-US" altLang="zh-CN"/>
              <a:t>3.</a:t>
            </a:r>
            <a:r>
              <a:rPr lang="zh-CN" altLang="en-US"/>
              <a:t>实现部分文字高亮</a:t>
            </a:r>
            <a:r>
              <a:rPr lang="zh-CN" altLang="en-US"/>
              <a:t>功能；</a:t>
            </a:r>
            <a:endParaRPr lang="zh-CN" altLang="en-US"/>
          </a:p>
          <a:p>
            <a:pPr indent="457200" algn="just"/>
            <a:r>
              <a:rPr lang="en-US" altLang="zh-CN"/>
              <a:t>4.</a:t>
            </a:r>
            <a:r>
              <a:rPr lang="zh-CN" altLang="en-US"/>
              <a:t>实现风险提示</a:t>
            </a:r>
            <a:r>
              <a:rPr lang="zh-CN" altLang="en-US"/>
              <a:t>返回信息（</a:t>
            </a:r>
            <a:r>
              <a:rPr lang="zh-CN" altLang="en-US"/>
              <a:t>如：该条信息疑似广告/xx信息/包含个人敏感信息，请谨慎操作）</a:t>
            </a:r>
            <a:endParaRPr lang="zh-CN" altLang="en-US"/>
          </a:p>
          <a:p>
            <a:pPr indent="457200" algn="just"/>
            <a:endParaRPr lang="zh-CN" altLang="en-US"/>
          </a:p>
          <a:p>
            <a:pPr indent="0" algn="just"/>
            <a:r>
              <a:rPr lang="zh-CN" altLang="en-US" b="1">
                <a:sym typeface="+mn-ea"/>
              </a:rPr>
              <a:t>任务二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pdf</a:t>
            </a:r>
            <a:r>
              <a:rPr lang="zh-CN" altLang="en-US">
                <a:sym typeface="+mn-ea"/>
              </a:rPr>
              <a:t>、图片的解析：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李忻原</a:t>
            </a:r>
            <a:endParaRPr lang="zh-CN" altLang="en-US"/>
          </a:p>
          <a:p>
            <a:pPr indent="457200" algn="just"/>
            <a:r>
              <a:rPr lang="en-US" altLang="zh-CN"/>
              <a:t>1.paddleOCR</a:t>
            </a:r>
            <a:r>
              <a:rPr lang="zh-CN" altLang="en-US"/>
              <a:t>解析文字图片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paddle</a:t>
            </a:r>
            <a:r>
              <a:rPr lang="zh-CN" altLang="en-US">
                <a:sym typeface="+mn-ea"/>
              </a:rPr>
              <a:t>框架）</a:t>
            </a:r>
            <a:r>
              <a:rPr lang="zh-CN" altLang="en-US"/>
              <a:t>；</a:t>
            </a:r>
            <a:endParaRPr lang="zh-CN" altLang="en-US"/>
          </a:p>
          <a:p>
            <a:pPr indent="457200" algn="just"/>
            <a:r>
              <a:rPr lang="en-US" altLang="zh-CN"/>
              <a:t>2.pdf</a:t>
            </a:r>
            <a:r>
              <a:rPr lang="zh-CN" altLang="en-US"/>
              <a:t>解析；</a:t>
            </a:r>
            <a:endParaRPr lang="zh-CN" altLang="en-US"/>
          </a:p>
          <a:p>
            <a:pPr indent="457200" algn="just"/>
            <a:endParaRPr lang="zh-CN" altLang="en-US"/>
          </a:p>
          <a:p>
            <a:pPr indent="0" algn="just"/>
            <a:r>
              <a:rPr lang="zh-CN" altLang="en-US" b="1">
                <a:sym typeface="+mn-ea"/>
              </a:rPr>
              <a:t>任务三</a:t>
            </a:r>
            <a:r>
              <a:rPr lang="zh-CN" altLang="en-US">
                <a:sym typeface="+mn-ea"/>
              </a:rPr>
              <a:t>：敏感消息流式识别（</a:t>
            </a:r>
            <a:r>
              <a:rPr lang="en-US" altLang="zh-CN">
                <a:sym typeface="+mn-ea"/>
              </a:rPr>
              <a:t>paddle</a:t>
            </a:r>
            <a:r>
              <a:rPr lang="zh-CN" altLang="en-US">
                <a:sym typeface="+mn-ea"/>
              </a:rPr>
              <a:t>框架）：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黄凯</a:t>
            </a:r>
            <a:endParaRPr lang="zh-CN" altLang="en-US"/>
          </a:p>
          <a:p>
            <a:pPr indent="457200" algn="just"/>
            <a:r>
              <a:rPr lang="en-US" altLang="zh-CN"/>
              <a:t>1. 消息包含敏感信息</a:t>
            </a:r>
            <a:r>
              <a:rPr lang="zh-CN" altLang="en-US"/>
              <a:t>及类型</a:t>
            </a:r>
            <a:r>
              <a:rPr lang="en-US" altLang="zh-CN"/>
              <a:t>：二分类 ernie2.0/3.0 +nn</a:t>
            </a:r>
            <a:endParaRPr lang="en-US" altLang="zh-CN"/>
          </a:p>
          <a:p>
            <a:pPr indent="457200" algn="just"/>
            <a:r>
              <a:rPr lang="en-US" altLang="zh-CN"/>
              <a:t>2. 敏感信息的类型：多</a:t>
            </a:r>
            <a:r>
              <a:rPr lang="zh-CN" altLang="en-US"/>
              <a:t>标签</a:t>
            </a:r>
            <a:r>
              <a:rPr lang="en-US" altLang="zh-CN"/>
              <a:t>分类 ernie2.0/3.0 +nn</a:t>
            </a:r>
            <a:endParaRPr lang="en-US" altLang="zh-CN"/>
          </a:p>
          <a:p>
            <a:pPr indent="457200" algn="just"/>
            <a:endParaRPr lang="en-US" altLang="zh-CN"/>
          </a:p>
          <a:p>
            <a:pPr indent="0" algn="just"/>
            <a:r>
              <a:rPr lang="en-US" altLang="zh-CN" b="1">
                <a:sym typeface="+mn-ea"/>
              </a:rPr>
              <a:t>任务四</a:t>
            </a:r>
            <a:r>
              <a:rPr lang="en-US" altLang="zh-CN">
                <a:sym typeface="+mn-ea"/>
              </a:rPr>
              <a:t>：个人隐私抽取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paddle</a:t>
            </a:r>
            <a:r>
              <a:rPr lang="zh-CN" altLang="en-US">
                <a:sym typeface="+mn-ea"/>
              </a:rPr>
              <a:t>框架）</a:t>
            </a:r>
            <a:r>
              <a:rPr lang="en-US" altLang="zh-CN">
                <a:sym typeface="+mn-ea"/>
              </a:rPr>
              <a:t>：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张宁</a:t>
            </a:r>
            <a:endParaRPr lang="en-US" altLang="zh-CN"/>
          </a:p>
          <a:p>
            <a:pPr indent="457200" algn="just"/>
            <a:r>
              <a:rPr lang="zh-CN" altLang="en-US">
                <a:sym typeface="+mn-ea"/>
              </a:rPr>
              <a:t>个人地址、身份证、银行卡号</a:t>
            </a:r>
            <a:r>
              <a:rPr lang="en-US" altLang="zh-CN">
                <a:sym typeface="+mn-ea"/>
              </a:rPr>
              <a:t>  </a:t>
            </a:r>
            <a:r>
              <a:rPr lang="zh-CN" altLang="en-US">
                <a:sym typeface="+mn-ea"/>
              </a:rPr>
              <a:t>（实体抽取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正则）</a:t>
            </a:r>
            <a:endParaRPr lang="zh-CN" altLang="en-US">
              <a:sym typeface="+mn-ea"/>
            </a:endParaRPr>
          </a:p>
          <a:p>
            <a:pPr indent="457200" algn="just"/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  <a:p>
            <a:pPr indent="0" algn="just"/>
            <a:r>
              <a:rPr lang="zh-CN" altLang="en-US" b="1"/>
              <a:t>任务五</a:t>
            </a:r>
            <a:r>
              <a:rPr lang="zh-CN" altLang="en-US"/>
              <a:t>：不良信息片段抽取：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黄凯</a:t>
            </a:r>
            <a:endParaRPr lang="zh-CN" altLang="en-US"/>
          </a:p>
          <a:p>
            <a:pPr indent="457200" algn="just"/>
            <a:r>
              <a:rPr lang="en-US" altLang="zh-CN"/>
              <a:t>1.</a:t>
            </a:r>
            <a:r>
              <a:rPr lang="zh-CN" altLang="en-US"/>
              <a:t>检索框架</a:t>
            </a:r>
            <a:r>
              <a:rPr lang="en-US"/>
              <a:t>AC</a:t>
            </a:r>
            <a:r>
              <a:rPr lang="zh-CN" altLang="en-US"/>
              <a:t>机</a:t>
            </a:r>
            <a:endParaRPr lang="zh-CN" altLang="en-US"/>
          </a:p>
          <a:p>
            <a:pPr indent="457200" algn="just"/>
            <a:r>
              <a:rPr lang="en-US" altLang="zh-CN"/>
              <a:t>2.</a:t>
            </a:r>
            <a:r>
              <a:rPr lang="zh-CN" altLang="en-US"/>
              <a:t>序列标注</a:t>
            </a:r>
            <a:endParaRPr lang="zh-CN" altLang="en-US"/>
          </a:p>
          <a:p>
            <a:pPr indent="457200" algn="just"/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7139305" y="3318510"/>
            <a:ext cx="547370" cy="255651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074025" y="4305935"/>
            <a:ext cx="1374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UIE</a:t>
            </a:r>
            <a:r>
              <a:rPr lang="zh-CN" altLang="en-US"/>
              <a:t>框架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6588760" y="-652780"/>
            <a:ext cx="3799840" cy="568198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28185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4528185" cy="6858635"/>
          </a:xfrm>
          <a:prstGeom prst="rect">
            <a:avLst/>
          </a:prstGeom>
        </p:spPr>
      </p:pic>
      <p:sp>
        <p:nvSpPr>
          <p:cNvPr id="5" name="圆柱形 4"/>
          <p:cNvSpPr/>
          <p:nvPr/>
        </p:nvSpPr>
        <p:spPr>
          <a:xfrm>
            <a:off x="4676140" y="33020"/>
            <a:ext cx="914400" cy="822960"/>
          </a:xfrm>
          <a:prstGeom prst="ca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文档</a:t>
            </a:r>
            <a:endParaRPr lang="zh-CN" altLang="en-US" sz="1200"/>
          </a:p>
          <a:p>
            <a:pPr algn="ctr"/>
            <a:r>
              <a:rPr lang="zh-CN" altLang="en-US" sz="1200"/>
              <a:t>图片</a:t>
            </a:r>
            <a:endParaRPr lang="zh-CN" altLang="en-US" sz="1200"/>
          </a:p>
          <a:p>
            <a:pPr algn="ctr"/>
            <a:r>
              <a:rPr lang="zh-CN" altLang="en-US" sz="1200"/>
              <a:t>文本</a:t>
            </a:r>
            <a:endParaRPr lang="zh-CN" altLang="en-US" sz="1200"/>
          </a:p>
        </p:txBody>
      </p:sp>
      <p:sp>
        <p:nvSpPr>
          <p:cNvPr id="6" name="矩形 5"/>
          <p:cNvSpPr/>
          <p:nvPr/>
        </p:nvSpPr>
        <p:spPr>
          <a:xfrm>
            <a:off x="7034530" y="260350"/>
            <a:ext cx="1311275" cy="3543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文本</a:t>
            </a:r>
            <a:r>
              <a:rPr lang="en-US" altLang="zh-CN" sz="1400"/>
              <a:t>/</a:t>
            </a:r>
            <a:r>
              <a:rPr lang="zh-CN" altLang="en-US" sz="1400"/>
              <a:t>文本集</a:t>
            </a:r>
            <a:endParaRPr lang="zh-CN" altLang="en-US" sz="1400"/>
          </a:p>
        </p:txBody>
      </p:sp>
      <p:cxnSp>
        <p:nvCxnSpPr>
          <p:cNvPr id="7" name="直接箭头连接符 6"/>
          <p:cNvCxnSpPr>
            <a:stCxn id="5" idx="4"/>
            <a:endCxn id="6" idx="1"/>
          </p:cNvCxnSpPr>
          <p:nvPr/>
        </p:nvCxnSpPr>
        <p:spPr>
          <a:xfrm flipV="1">
            <a:off x="5590540" y="437515"/>
            <a:ext cx="1443990" cy="6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848350" y="137795"/>
            <a:ext cx="9283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文本处理</a:t>
            </a:r>
            <a:endParaRPr lang="zh-CN" altLang="en-US" sz="1400"/>
          </a:p>
        </p:txBody>
      </p:sp>
      <p:sp>
        <p:nvSpPr>
          <p:cNvPr id="9" name="下箭头 8"/>
          <p:cNvSpPr/>
          <p:nvPr/>
        </p:nvSpPr>
        <p:spPr>
          <a:xfrm>
            <a:off x="7651750" y="635635"/>
            <a:ext cx="76200" cy="26797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7232015" y="956945"/>
            <a:ext cx="914400" cy="91440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是否包含关键词</a:t>
            </a:r>
            <a:endParaRPr lang="zh-CN" altLang="en-US" sz="900"/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8029575" y="696595"/>
            <a:ext cx="766445" cy="3371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AC</a:t>
            </a:r>
            <a:r>
              <a:rPr lang="zh-CN" altLang="en-US" sz="1600"/>
              <a:t>机</a:t>
            </a:r>
            <a:endParaRPr lang="zh-CN" altLang="en-US" sz="1600"/>
          </a:p>
        </p:txBody>
      </p:sp>
      <p:sp>
        <p:nvSpPr>
          <p:cNvPr id="12" name="圆柱形 11"/>
          <p:cNvSpPr/>
          <p:nvPr>
            <p:custDataLst>
              <p:tags r:id="rId4"/>
            </p:custDataLst>
          </p:nvPr>
        </p:nvSpPr>
        <p:spPr>
          <a:xfrm>
            <a:off x="9533890" y="387985"/>
            <a:ext cx="887095" cy="763270"/>
          </a:xfrm>
          <a:prstGeom prst="ca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关键词库</a:t>
            </a:r>
            <a:endParaRPr lang="zh-CN" altLang="en-US" sz="1000"/>
          </a:p>
        </p:txBody>
      </p:sp>
      <p:sp>
        <p:nvSpPr>
          <p:cNvPr id="14" name="左箭头 13"/>
          <p:cNvSpPr/>
          <p:nvPr/>
        </p:nvSpPr>
        <p:spPr>
          <a:xfrm>
            <a:off x="8902065" y="614680"/>
            <a:ext cx="485140" cy="43561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肘形连接符 14"/>
          <p:cNvCxnSpPr/>
          <p:nvPr/>
        </p:nvCxnSpPr>
        <p:spPr>
          <a:xfrm rot="10800000" flipV="1">
            <a:off x="6445885" y="1413510"/>
            <a:ext cx="785495" cy="6350"/>
          </a:xfrm>
          <a:prstGeom prst="bentConnector3">
            <a:avLst>
              <a:gd name="adj1" fmla="val 4996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280660" y="1182370"/>
            <a:ext cx="1174115" cy="4629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违规类型</a:t>
            </a:r>
            <a:r>
              <a:rPr lang="en-US" altLang="zh-CN" sz="1200"/>
              <a:t>/</a:t>
            </a:r>
            <a:r>
              <a:rPr lang="zh-CN" altLang="en-US" sz="1200"/>
              <a:t>片段</a:t>
            </a:r>
            <a:endParaRPr lang="zh-CN" altLang="en-US" sz="1200"/>
          </a:p>
        </p:txBody>
      </p:sp>
      <p:sp>
        <p:nvSpPr>
          <p:cNvPr id="17" name="文本框 16"/>
          <p:cNvSpPr txBox="1"/>
          <p:nvPr/>
        </p:nvSpPr>
        <p:spPr>
          <a:xfrm>
            <a:off x="6725920" y="1000760"/>
            <a:ext cx="3683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y</a:t>
            </a:r>
            <a:endParaRPr lang="en-US" altLang="zh-CN" sz="1200"/>
          </a:p>
        </p:txBody>
      </p:sp>
      <p:sp>
        <p:nvSpPr>
          <p:cNvPr id="18" name="文本框 17"/>
          <p:cNvSpPr txBox="1"/>
          <p:nvPr/>
        </p:nvSpPr>
        <p:spPr>
          <a:xfrm>
            <a:off x="7286625" y="1870710"/>
            <a:ext cx="3651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>
                <a:sym typeface="+mn-ea"/>
              </a:rPr>
              <a:t>n</a:t>
            </a:r>
            <a:endParaRPr lang="en-US" altLang="zh-CN" sz="1200"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806440" y="2397760"/>
            <a:ext cx="969645" cy="4635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textcnn</a:t>
            </a:r>
            <a:endParaRPr lang="en-US" altLang="zh-CN"/>
          </a:p>
        </p:txBody>
      </p:sp>
      <p:sp>
        <p:nvSpPr>
          <p:cNvPr id="20" name="菱形 19"/>
          <p:cNvSpPr/>
          <p:nvPr>
            <p:custDataLst>
              <p:tags r:id="rId5"/>
            </p:custDataLst>
          </p:nvPr>
        </p:nvSpPr>
        <p:spPr>
          <a:xfrm>
            <a:off x="8691245" y="2244725"/>
            <a:ext cx="914400" cy="91440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是否包含</a:t>
            </a:r>
            <a:r>
              <a:rPr lang="zh-CN" altLang="en-US" sz="900"/>
              <a:t>疑似关键词</a:t>
            </a:r>
            <a:endParaRPr lang="zh-CN" altLang="en-US" sz="900"/>
          </a:p>
        </p:txBody>
      </p:sp>
      <p:cxnSp>
        <p:nvCxnSpPr>
          <p:cNvPr id="21" name="肘形连接符 20"/>
          <p:cNvCxnSpPr>
            <a:stCxn id="10" idx="2"/>
            <a:endCxn id="19" idx="0"/>
          </p:cNvCxnSpPr>
          <p:nvPr/>
        </p:nvCxnSpPr>
        <p:spPr>
          <a:xfrm rot="5400000">
            <a:off x="6727190" y="1435100"/>
            <a:ext cx="526415" cy="1397635"/>
          </a:xfrm>
          <a:prstGeom prst="bentConnector3">
            <a:avLst>
              <a:gd name="adj1" fmla="val 5006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0" idx="2"/>
            <a:endCxn id="20" idx="0"/>
          </p:cNvCxnSpPr>
          <p:nvPr/>
        </p:nvCxnSpPr>
        <p:spPr>
          <a:xfrm rot="5400000" flipV="1">
            <a:off x="8232140" y="1328420"/>
            <a:ext cx="373380" cy="1459230"/>
          </a:xfrm>
          <a:prstGeom prst="bentConnector3">
            <a:avLst>
              <a:gd name="adj1" fmla="val 6870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" name="矩形 22"/>
          <p:cNvSpPr/>
          <p:nvPr>
            <p:custDataLst>
              <p:tags r:id="rId6"/>
            </p:custDataLst>
          </p:nvPr>
        </p:nvSpPr>
        <p:spPr>
          <a:xfrm>
            <a:off x="5806440" y="3355975"/>
            <a:ext cx="969645" cy="3505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f1</a:t>
            </a:r>
            <a:endParaRPr lang="en-US" altLang="zh-CN"/>
          </a:p>
        </p:txBody>
      </p:sp>
      <p:sp>
        <p:nvSpPr>
          <p:cNvPr id="24" name="矩形 23"/>
          <p:cNvSpPr/>
          <p:nvPr>
            <p:custDataLst>
              <p:tags r:id="rId7"/>
            </p:custDataLst>
          </p:nvPr>
        </p:nvSpPr>
        <p:spPr>
          <a:xfrm>
            <a:off x="8691245" y="3351530"/>
            <a:ext cx="915035" cy="35496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f2</a:t>
            </a:r>
            <a:endParaRPr lang="en-US" altLang="zh-CN"/>
          </a:p>
        </p:txBody>
      </p:sp>
      <p:cxnSp>
        <p:nvCxnSpPr>
          <p:cNvPr id="25" name="直接箭头连接符 24"/>
          <p:cNvCxnSpPr>
            <a:stCxn id="19" idx="2"/>
            <a:endCxn id="23" idx="0"/>
          </p:cNvCxnSpPr>
          <p:nvPr/>
        </p:nvCxnSpPr>
        <p:spPr>
          <a:xfrm>
            <a:off x="6291580" y="2861310"/>
            <a:ext cx="0" cy="4946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0" idx="2"/>
            <a:endCxn id="24" idx="0"/>
          </p:cNvCxnSpPr>
          <p:nvPr/>
        </p:nvCxnSpPr>
        <p:spPr>
          <a:xfrm>
            <a:off x="9148445" y="3159125"/>
            <a:ext cx="635" cy="1924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802630" y="4446905"/>
            <a:ext cx="1013460" cy="4019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正常文本</a:t>
            </a:r>
            <a:endParaRPr lang="zh-CN" altLang="en-US" sz="1400"/>
          </a:p>
        </p:txBody>
      </p:sp>
      <p:sp>
        <p:nvSpPr>
          <p:cNvPr id="28" name="矩形 27"/>
          <p:cNvSpPr/>
          <p:nvPr>
            <p:custDataLst>
              <p:tags r:id="rId8"/>
            </p:custDataLst>
          </p:nvPr>
        </p:nvSpPr>
        <p:spPr>
          <a:xfrm>
            <a:off x="7188835" y="4446905"/>
            <a:ext cx="2280285" cy="29718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违规类型</a:t>
            </a:r>
            <a:endParaRPr lang="zh-CN" altLang="en-US" sz="1400"/>
          </a:p>
        </p:txBody>
      </p:sp>
      <p:cxnSp>
        <p:nvCxnSpPr>
          <p:cNvPr id="30" name="肘形连接符 29"/>
          <p:cNvCxnSpPr>
            <a:stCxn id="23" idx="2"/>
            <a:endCxn id="27" idx="0"/>
          </p:cNvCxnSpPr>
          <p:nvPr/>
        </p:nvCxnSpPr>
        <p:spPr>
          <a:xfrm rot="5400000" flipV="1">
            <a:off x="5930265" y="4067810"/>
            <a:ext cx="740410" cy="177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24" idx="2"/>
            <a:endCxn id="27" idx="0"/>
          </p:cNvCxnSpPr>
          <p:nvPr/>
        </p:nvCxnSpPr>
        <p:spPr>
          <a:xfrm rot="5400000">
            <a:off x="7359015" y="2656840"/>
            <a:ext cx="740410" cy="2839720"/>
          </a:xfrm>
          <a:prstGeom prst="bentConnector3">
            <a:avLst>
              <a:gd name="adj1" fmla="val 405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23" idx="2"/>
            <a:endCxn id="28" idx="0"/>
          </p:cNvCxnSpPr>
          <p:nvPr/>
        </p:nvCxnSpPr>
        <p:spPr>
          <a:xfrm rot="5400000" flipV="1">
            <a:off x="6940233" y="3057843"/>
            <a:ext cx="740410" cy="2037715"/>
          </a:xfrm>
          <a:prstGeom prst="bentConnector3">
            <a:avLst>
              <a:gd name="adj1" fmla="val 4073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肘形连接符 32"/>
          <p:cNvCxnSpPr/>
          <p:nvPr>
            <p:custDataLst>
              <p:tags r:id="rId9"/>
            </p:custDataLst>
          </p:nvPr>
        </p:nvCxnSpPr>
        <p:spPr>
          <a:xfrm rot="5400000" flipV="1">
            <a:off x="7325360" y="2672715"/>
            <a:ext cx="740410" cy="2807970"/>
          </a:xfrm>
          <a:prstGeom prst="bentConnector3">
            <a:avLst>
              <a:gd name="adj1" fmla="val 3936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7231380" y="4057015"/>
            <a:ext cx="1039495" cy="2495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 altLang="zh-CN" sz="1400">
                <a:sym typeface="+mn-ea"/>
              </a:rPr>
              <a:t>roberta_cls</a:t>
            </a:r>
            <a:endParaRPr lang="en-US" altLang="zh-CN" sz="1400">
              <a:sym typeface="+mn-ea"/>
            </a:endParaRPr>
          </a:p>
        </p:txBody>
      </p:sp>
      <p:sp>
        <p:nvSpPr>
          <p:cNvPr id="35" name="文本框 34"/>
          <p:cNvSpPr txBox="1"/>
          <p:nvPr>
            <p:custDataLst>
              <p:tags r:id="rId10"/>
            </p:custDataLst>
          </p:nvPr>
        </p:nvSpPr>
        <p:spPr>
          <a:xfrm>
            <a:off x="5005070" y="3706495"/>
            <a:ext cx="144970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400">
                <a:sym typeface="+mn-ea"/>
              </a:rPr>
              <a:t>not(</a:t>
            </a:r>
            <a:r>
              <a:rPr lang="en-US" altLang="zh-CN" sz="1400">
                <a:sym typeface="+mn-ea"/>
              </a:rPr>
              <a:t>f1 and f2</a:t>
            </a:r>
            <a:r>
              <a:rPr lang="en-US" altLang="zh-CN" sz="1400">
                <a:sym typeface="+mn-ea"/>
              </a:rPr>
              <a:t>)</a:t>
            </a:r>
            <a:endParaRPr lang="en-US" altLang="zh-CN" sz="1400"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651750" y="3667125"/>
            <a:ext cx="72771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sym typeface="+mn-ea"/>
              </a:rPr>
              <a:t>f1 or f2</a:t>
            </a:r>
            <a:endParaRPr lang="en-US" altLang="zh-CN" sz="1400">
              <a:sym typeface="+mn-ea"/>
            </a:endParaRPr>
          </a:p>
        </p:txBody>
      </p:sp>
      <p:sp>
        <p:nvSpPr>
          <p:cNvPr id="37" name="文本框 36"/>
          <p:cNvSpPr txBox="1"/>
          <p:nvPr>
            <p:custDataLst>
              <p:tags r:id="rId11"/>
            </p:custDataLst>
          </p:nvPr>
        </p:nvSpPr>
        <p:spPr>
          <a:xfrm>
            <a:off x="9149080" y="3706495"/>
            <a:ext cx="82423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sym typeface="+mn-ea"/>
              </a:rPr>
              <a:t>f1 and f2</a:t>
            </a:r>
            <a:endParaRPr lang="en-US" altLang="zh-CN" sz="1400">
              <a:sym typeface="+mn-ea"/>
            </a:endParaRPr>
          </a:p>
        </p:txBody>
      </p:sp>
      <p:sp>
        <p:nvSpPr>
          <p:cNvPr id="38" name="矩形 37"/>
          <p:cNvSpPr/>
          <p:nvPr>
            <p:custDataLst>
              <p:tags r:id="rId12"/>
            </p:custDataLst>
          </p:nvPr>
        </p:nvSpPr>
        <p:spPr>
          <a:xfrm>
            <a:off x="6568440" y="5455920"/>
            <a:ext cx="1013460" cy="4019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敏感片段</a:t>
            </a:r>
            <a:endParaRPr lang="zh-CN" altLang="en-US" sz="1400"/>
          </a:p>
        </p:txBody>
      </p:sp>
      <p:cxnSp>
        <p:nvCxnSpPr>
          <p:cNvPr id="40" name="肘形连接符 39"/>
          <p:cNvCxnSpPr>
            <a:stCxn id="28" idx="2"/>
            <a:endCxn id="38" idx="0"/>
          </p:cNvCxnSpPr>
          <p:nvPr/>
        </p:nvCxnSpPr>
        <p:spPr>
          <a:xfrm rot="5400000">
            <a:off x="7346315" y="4472940"/>
            <a:ext cx="711835" cy="1254125"/>
          </a:xfrm>
          <a:prstGeom prst="bentConnector3">
            <a:avLst>
              <a:gd name="adj1" fmla="val 5004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1" name="矩形 40"/>
          <p:cNvSpPr/>
          <p:nvPr>
            <p:custDataLst>
              <p:tags r:id="rId13"/>
            </p:custDataLst>
          </p:nvPr>
        </p:nvSpPr>
        <p:spPr>
          <a:xfrm>
            <a:off x="9125585" y="5455920"/>
            <a:ext cx="847725" cy="4019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隐私</a:t>
            </a:r>
            <a:r>
              <a:rPr lang="zh-CN" altLang="en-US" sz="1400"/>
              <a:t>片段</a:t>
            </a:r>
            <a:endParaRPr lang="zh-CN" altLang="en-US" sz="1400"/>
          </a:p>
        </p:txBody>
      </p:sp>
      <p:cxnSp>
        <p:nvCxnSpPr>
          <p:cNvPr id="42" name="肘形连接符 41"/>
          <p:cNvCxnSpPr>
            <a:stCxn id="28" idx="2"/>
            <a:endCxn id="41" idx="0"/>
          </p:cNvCxnSpPr>
          <p:nvPr/>
        </p:nvCxnSpPr>
        <p:spPr>
          <a:xfrm rot="5400000" flipV="1">
            <a:off x="8583613" y="4489768"/>
            <a:ext cx="711835" cy="12204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6123940" y="5124450"/>
            <a:ext cx="9702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NER1+</a:t>
            </a:r>
            <a:r>
              <a:rPr lang="zh-CN" altLang="en-US" sz="1200"/>
              <a:t>策略</a:t>
            </a:r>
            <a:endParaRPr lang="zh-CN" altLang="en-US" sz="1200"/>
          </a:p>
        </p:txBody>
      </p:sp>
      <p:sp>
        <p:nvSpPr>
          <p:cNvPr id="44" name="文本框 43"/>
          <p:cNvSpPr txBox="1"/>
          <p:nvPr>
            <p:custDataLst>
              <p:tags r:id="rId14"/>
            </p:custDataLst>
          </p:nvPr>
        </p:nvSpPr>
        <p:spPr>
          <a:xfrm>
            <a:off x="8437880" y="5124450"/>
            <a:ext cx="10312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NER2+</a:t>
            </a:r>
            <a:r>
              <a:rPr lang="zh-CN" altLang="en-US" sz="1200"/>
              <a:t>策略</a:t>
            </a:r>
            <a:endParaRPr lang="zh-CN" altLang="en-US" sz="1200"/>
          </a:p>
        </p:txBody>
      </p:sp>
      <p:sp>
        <p:nvSpPr>
          <p:cNvPr id="45" name="矩形 44"/>
          <p:cNvSpPr/>
          <p:nvPr>
            <p:custDataLst>
              <p:tags r:id="rId15"/>
            </p:custDataLst>
          </p:nvPr>
        </p:nvSpPr>
        <p:spPr>
          <a:xfrm>
            <a:off x="7727950" y="5987415"/>
            <a:ext cx="1174115" cy="4629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违规类型</a:t>
            </a:r>
            <a:r>
              <a:rPr lang="en-US" altLang="zh-CN" sz="1200"/>
              <a:t>/</a:t>
            </a:r>
            <a:r>
              <a:rPr lang="zh-CN" altLang="en-US" sz="1200"/>
              <a:t>片段</a:t>
            </a:r>
            <a:endParaRPr lang="zh-CN" altLang="en-US" sz="1200"/>
          </a:p>
        </p:txBody>
      </p:sp>
      <p:cxnSp>
        <p:nvCxnSpPr>
          <p:cNvPr id="46" name="直接箭头连接符 45"/>
          <p:cNvCxnSpPr>
            <a:stCxn id="28" idx="2"/>
            <a:endCxn id="45" idx="0"/>
          </p:cNvCxnSpPr>
          <p:nvPr/>
        </p:nvCxnSpPr>
        <p:spPr>
          <a:xfrm flipH="1">
            <a:off x="8315325" y="4744085"/>
            <a:ext cx="13970" cy="12433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8379460" y="5582285"/>
            <a:ext cx="6311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输出</a:t>
            </a:r>
            <a:endParaRPr lang="zh-CN" altLang="en-US" sz="1200"/>
          </a:p>
        </p:txBody>
      </p:sp>
      <p:cxnSp>
        <p:nvCxnSpPr>
          <p:cNvPr id="48" name="直接箭头连接符 47"/>
          <p:cNvCxnSpPr>
            <a:stCxn id="38" idx="3"/>
          </p:cNvCxnSpPr>
          <p:nvPr/>
        </p:nvCxnSpPr>
        <p:spPr>
          <a:xfrm>
            <a:off x="7581900" y="5657215"/>
            <a:ext cx="916940" cy="34417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1" idx="1"/>
            <a:endCxn id="45" idx="0"/>
          </p:cNvCxnSpPr>
          <p:nvPr>
            <p:custDataLst>
              <p:tags r:id="rId16"/>
            </p:custDataLst>
          </p:nvPr>
        </p:nvCxnSpPr>
        <p:spPr>
          <a:xfrm flipH="1">
            <a:off x="8315325" y="5657215"/>
            <a:ext cx="810260" cy="33020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7034530" y="4848860"/>
            <a:ext cx="11118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广告</a:t>
            </a:r>
            <a:r>
              <a:rPr lang="en-US" altLang="zh-CN" sz="1200"/>
              <a:t>/</a:t>
            </a:r>
            <a:r>
              <a:rPr lang="zh-CN" altLang="en-US" sz="1200"/>
              <a:t>辱骂等</a:t>
            </a:r>
            <a:endParaRPr lang="zh-CN" altLang="en-US" sz="1200"/>
          </a:p>
        </p:txBody>
      </p:sp>
      <p:sp>
        <p:nvSpPr>
          <p:cNvPr id="51" name="文本框 50"/>
          <p:cNvSpPr txBox="1"/>
          <p:nvPr>
            <p:custDataLst>
              <p:tags r:id="rId17"/>
            </p:custDataLst>
          </p:nvPr>
        </p:nvSpPr>
        <p:spPr>
          <a:xfrm>
            <a:off x="8422005" y="4841240"/>
            <a:ext cx="11118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个人隐私</a:t>
            </a:r>
            <a:endParaRPr lang="zh-CN" altLang="en-US"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16200000">
            <a:off x="941070" y="-941070"/>
            <a:ext cx="3799840" cy="5681980"/>
          </a:xfrm>
          <a:prstGeom prst="rect">
            <a:avLst/>
          </a:prstGeom>
        </p:spPr>
      </p:pic>
      <p:sp>
        <p:nvSpPr>
          <p:cNvPr id="13" name="圆柱形 12"/>
          <p:cNvSpPr/>
          <p:nvPr>
            <p:custDataLst>
              <p:tags r:id="rId3"/>
            </p:custDataLst>
          </p:nvPr>
        </p:nvSpPr>
        <p:spPr>
          <a:xfrm>
            <a:off x="6120130" y="328295"/>
            <a:ext cx="914400" cy="822960"/>
          </a:xfrm>
          <a:prstGeom prst="ca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文档</a:t>
            </a:r>
            <a:endParaRPr lang="zh-CN" altLang="en-US" sz="1200"/>
          </a:p>
          <a:p>
            <a:pPr algn="ctr"/>
            <a:r>
              <a:rPr lang="zh-CN" altLang="en-US" sz="1200"/>
              <a:t>图片</a:t>
            </a:r>
            <a:endParaRPr lang="zh-CN" altLang="en-US" sz="1200"/>
          </a:p>
          <a:p>
            <a:pPr algn="ctr"/>
            <a:r>
              <a:rPr lang="zh-CN" altLang="en-US" sz="1200"/>
              <a:t>文本</a:t>
            </a:r>
            <a:endParaRPr lang="zh-CN" altLang="en-US" sz="1200"/>
          </a:p>
        </p:txBody>
      </p:sp>
      <p:sp>
        <p:nvSpPr>
          <p:cNvPr id="29" name="矩形 28"/>
          <p:cNvSpPr/>
          <p:nvPr>
            <p:custDataLst>
              <p:tags r:id="rId4"/>
            </p:custDataLst>
          </p:nvPr>
        </p:nvSpPr>
        <p:spPr>
          <a:xfrm>
            <a:off x="8478520" y="555625"/>
            <a:ext cx="1311275" cy="3543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文本</a:t>
            </a:r>
            <a:r>
              <a:rPr lang="en-US" altLang="zh-CN" sz="1400"/>
              <a:t>/</a:t>
            </a:r>
            <a:r>
              <a:rPr lang="zh-CN" altLang="en-US" sz="1400"/>
              <a:t>文本集</a:t>
            </a:r>
            <a:endParaRPr lang="zh-CN" altLang="en-US" sz="1400"/>
          </a:p>
        </p:txBody>
      </p:sp>
      <p:cxnSp>
        <p:nvCxnSpPr>
          <p:cNvPr id="39" name="直接箭头连接符 38"/>
          <p:cNvCxnSpPr>
            <a:stCxn id="13" idx="4"/>
            <a:endCxn id="29" idx="1"/>
          </p:cNvCxnSpPr>
          <p:nvPr>
            <p:custDataLst>
              <p:tags r:id="rId5"/>
            </p:custDataLst>
          </p:nvPr>
        </p:nvCxnSpPr>
        <p:spPr>
          <a:xfrm flipV="1">
            <a:off x="7034530" y="732790"/>
            <a:ext cx="1443990" cy="6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>
            <p:custDataLst>
              <p:tags r:id="rId6"/>
            </p:custDataLst>
          </p:nvPr>
        </p:nvSpPr>
        <p:spPr>
          <a:xfrm>
            <a:off x="7292340" y="433070"/>
            <a:ext cx="9283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文本处理</a:t>
            </a:r>
            <a:endParaRPr lang="zh-CN" altLang="en-US" sz="1400"/>
          </a:p>
        </p:txBody>
      </p:sp>
      <p:sp>
        <p:nvSpPr>
          <p:cNvPr id="53" name="下箭头 52"/>
          <p:cNvSpPr/>
          <p:nvPr>
            <p:custDataLst>
              <p:tags r:id="rId7"/>
            </p:custDataLst>
          </p:nvPr>
        </p:nvSpPr>
        <p:spPr>
          <a:xfrm>
            <a:off x="9095740" y="930910"/>
            <a:ext cx="76200" cy="26797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菱形 53"/>
          <p:cNvSpPr/>
          <p:nvPr>
            <p:custDataLst>
              <p:tags r:id="rId8"/>
            </p:custDataLst>
          </p:nvPr>
        </p:nvSpPr>
        <p:spPr>
          <a:xfrm>
            <a:off x="8676005" y="1252220"/>
            <a:ext cx="914400" cy="91440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是否包含关键词</a:t>
            </a:r>
            <a:endParaRPr lang="zh-CN" altLang="en-US" sz="900"/>
          </a:p>
        </p:txBody>
      </p:sp>
      <p:sp>
        <p:nvSpPr>
          <p:cNvPr id="55" name="文本框 54"/>
          <p:cNvSpPr txBox="1"/>
          <p:nvPr>
            <p:custDataLst>
              <p:tags r:id="rId9"/>
            </p:custDataLst>
          </p:nvPr>
        </p:nvSpPr>
        <p:spPr>
          <a:xfrm>
            <a:off x="9473565" y="991870"/>
            <a:ext cx="766445" cy="3371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AC</a:t>
            </a:r>
            <a:r>
              <a:rPr lang="zh-CN" altLang="en-US" sz="1600"/>
              <a:t>机</a:t>
            </a:r>
            <a:endParaRPr lang="zh-CN" altLang="en-US" sz="1600"/>
          </a:p>
        </p:txBody>
      </p:sp>
      <p:sp>
        <p:nvSpPr>
          <p:cNvPr id="56" name="圆柱形 55"/>
          <p:cNvSpPr/>
          <p:nvPr>
            <p:custDataLst>
              <p:tags r:id="rId10"/>
            </p:custDataLst>
          </p:nvPr>
        </p:nvSpPr>
        <p:spPr>
          <a:xfrm>
            <a:off x="10977880" y="683260"/>
            <a:ext cx="887095" cy="763270"/>
          </a:xfrm>
          <a:prstGeom prst="ca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关键词库</a:t>
            </a:r>
            <a:endParaRPr lang="zh-CN" altLang="en-US" sz="1000"/>
          </a:p>
        </p:txBody>
      </p:sp>
      <p:sp>
        <p:nvSpPr>
          <p:cNvPr id="57" name="左箭头 56"/>
          <p:cNvSpPr/>
          <p:nvPr>
            <p:custDataLst>
              <p:tags r:id="rId11"/>
            </p:custDataLst>
          </p:nvPr>
        </p:nvSpPr>
        <p:spPr>
          <a:xfrm>
            <a:off x="10346055" y="909955"/>
            <a:ext cx="485140" cy="43561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8" name="肘形连接符 57"/>
          <p:cNvCxnSpPr/>
          <p:nvPr>
            <p:custDataLst>
              <p:tags r:id="rId12"/>
            </p:custDataLst>
          </p:nvPr>
        </p:nvCxnSpPr>
        <p:spPr>
          <a:xfrm rot="10800000" flipV="1">
            <a:off x="7889875" y="1708785"/>
            <a:ext cx="785495" cy="6350"/>
          </a:xfrm>
          <a:prstGeom prst="bentConnector3">
            <a:avLst>
              <a:gd name="adj1" fmla="val 4996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9" name="矩形 58"/>
          <p:cNvSpPr/>
          <p:nvPr>
            <p:custDataLst>
              <p:tags r:id="rId13"/>
            </p:custDataLst>
          </p:nvPr>
        </p:nvSpPr>
        <p:spPr>
          <a:xfrm>
            <a:off x="6724650" y="1477645"/>
            <a:ext cx="1174115" cy="4629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违规类型</a:t>
            </a:r>
            <a:r>
              <a:rPr lang="en-US" altLang="zh-CN" sz="1200"/>
              <a:t>/</a:t>
            </a:r>
            <a:r>
              <a:rPr lang="zh-CN" altLang="en-US" sz="1200"/>
              <a:t>片段</a:t>
            </a:r>
            <a:endParaRPr lang="zh-CN" altLang="en-US" sz="1200"/>
          </a:p>
        </p:txBody>
      </p:sp>
      <p:sp>
        <p:nvSpPr>
          <p:cNvPr id="60" name="文本框 59"/>
          <p:cNvSpPr txBox="1"/>
          <p:nvPr>
            <p:custDataLst>
              <p:tags r:id="rId14"/>
            </p:custDataLst>
          </p:nvPr>
        </p:nvSpPr>
        <p:spPr>
          <a:xfrm>
            <a:off x="8169910" y="1296035"/>
            <a:ext cx="3683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y</a:t>
            </a:r>
            <a:endParaRPr lang="en-US" altLang="zh-CN" sz="1200"/>
          </a:p>
        </p:txBody>
      </p:sp>
      <p:sp>
        <p:nvSpPr>
          <p:cNvPr id="61" name="文本框 60"/>
          <p:cNvSpPr txBox="1"/>
          <p:nvPr>
            <p:custDataLst>
              <p:tags r:id="rId15"/>
            </p:custDataLst>
          </p:nvPr>
        </p:nvSpPr>
        <p:spPr>
          <a:xfrm>
            <a:off x="8730615" y="2165985"/>
            <a:ext cx="3651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>
                <a:sym typeface="+mn-ea"/>
              </a:rPr>
              <a:t>n</a:t>
            </a:r>
            <a:endParaRPr lang="en-US" altLang="zh-CN" sz="1200">
              <a:sym typeface="+mn-ea"/>
            </a:endParaRPr>
          </a:p>
        </p:txBody>
      </p:sp>
      <p:sp>
        <p:nvSpPr>
          <p:cNvPr id="62" name="矩形 61"/>
          <p:cNvSpPr/>
          <p:nvPr>
            <p:custDataLst>
              <p:tags r:id="rId16"/>
            </p:custDataLst>
          </p:nvPr>
        </p:nvSpPr>
        <p:spPr>
          <a:xfrm>
            <a:off x="7250430" y="2693035"/>
            <a:ext cx="969645" cy="4635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textcnn</a:t>
            </a:r>
            <a:endParaRPr lang="en-US" altLang="zh-CN"/>
          </a:p>
        </p:txBody>
      </p:sp>
      <p:sp>
        <p:nvSpPr>
          <p:cNvPr id="63" name="菱形 62"/>
          <p:cNvSpPr/>
          <p:nvPr>
            <p:custDataLst>
              <p:tags r:id="rId17"/>
            </p:custDataLst>
          </p:nvPr>
        </p:nvSpPr>
        <p:spPr>
          <a:xfrm>
            <a:off x="10135235" y="2540000"/>
            <a:ext cx="914400" cy="91440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是否包含</a:t>
            </a:r>
            <a:r>
              <a:rPr lang="zh-CN" altLang="en-US" sz="900"/>
              <a:t>疑似关键词</a:t>
            </a:r>
            <a:endParaRPr lang="zh-CN" altLang="en-US" sz="900"/>
          </a:p>
        </p:txBody>
      </p:sp>
      <p:cxnSp>
        <p:nvCxnSpPr>
          <p:cNvPr id="64" name="肘形连接符 63"/>
          <p:cNvCxnSpPr>
            <a:stCxn id="54" idx="2"/>
            <a:endCxn id="62" idx="0"/>
          </p:cNvCxnSpPr>
          <p:nvPr>
            <p:custDataLst>
              <p:tags r:id="rId18"/>
            </p:custDataLst>
          </p:nvPr>
        </p:nvCxnSpPr>
        <p:spPr>
          <a:xfrm rot="5400000">
            <a:off x="8171180" y="1730375"/>
            <a:ext cx="526415" cy="1397635"/>
          </a:xfrm>
          <a:prstGeom prst="bentConnector3">
            <a:avLst>
              <a:gd name="adj1" fmla="val 5006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stCxn id="54" idx="2"/>
            <a:endCxn id="63" idx="0"/>
          </p:cNvCxnSpPr>
          <p:nvPr>
            <p:custDataLst>
              <p:tags r:id="rId19"/>
            </p:custDataLst>
          </p:nvPr>
        </p:nvCxnSpPr>
        <p:spPr>
          <a:xfrm rot="5400000" flipV="1">
            <a:off x="9676130" y="1623695"/>
            <a:ext cx="373380" cy="1459230"/>
          </a:xfrm>
          <a:prstGeom prst="bentConnector3">
            <a:avLst>
              <a:gd name="adj1" fmla="val 6870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6" name="矩形 65"/>
          <p:cNvSpPr/>
          <p:nvPr>
            <p:custDataLst>
              <p:tags r:id="rId20"/>
            </p:custDataLst>
          </p:nvPr>
        </p:nvSpPr>
        <p:spPr>
          <a:xfrm>
            <a:off x="7250430" y="3651250"/>
            <a:ext cx="969645" cy="3505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f1</a:t>
            </a:r>
            <a:endParaRPr lang="en-US" altLang="zh-CN"/>
          </a:p>
        </p:txBody>
      </p:sp>
      <p:sp>
        <p:nvSpPr>
          <p:cNvPr id="67" name="矩形 66"/>
          <p:cNvSpPr/>
          <p:nvPr>
            <p:custDataLst>
              <p:tags r:id="rId21"/>
            </p:custDataLst>
          </p:nvPr>
        </p:nvSpPr>
        <p:spPr>
          <a:xfrm>
            <a:off x="10135235" y="3646805"/>
            <a:ext cx="915035" cy="35496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f2</a:t>
            </a:r>
            <a:endParaRPr lang="en-US" altLang="zh-CN"/>
          </a:p>
        </p:txBody>
      </p:sp>
      <p:cxnSp>
        <p:nvCxnSpPr>
          <p:cNvPr id="68" name="直接箭头连接符 67"/>
          <p:cNvCxnSpPr>
            <a:stCxn id="62" idx="2"/>
            <a:endCxn id="66" idx="0"/>
          </p:cNvCxnSpPr>
          <p:nvPr>
            <p:custDataLst>
              <p:tags r:id="rId22"/>
            </p:custDataLst>
          </p:nvPr>
        </p:nvCxnSpPr>
        <p:spPr>
          <a:xfrm>
            <a:off x="7735570" y="3156585"/>
            <a:ext cx="0" cy="4946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3" idx="2"/>
            <a:endCxn id="67" idx="0"/>
          </p:cNvCxnSpPr>
          <p:nvPr>
            <p:custDataLst>
              <p:tags r:id="rId23"/>
            </p:custDataLst>
          </p:nvPr>
        </p:nvCxnSpPr>
        <p:spPr>
          <a:xfrm>
            <a:off x="10592435" y="3454400"/>
            <a:ext cx="635" cy="1924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0" name="矩形 69"/>
          <p:cNvSpPr/>
          <p:nvPr>
            <p:custDataLst>
              <p:tags r:id="rId24"/>
            </p:custDataLst>
          </p:nvPr>
        </p:nvSpPr>
        <p:spPr>
          <a:xfrm>
            <a:off x="7246620" y="4742180"/>
            <a:ext cx="1013460" cy="4019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正常文本</a:t>
            </a:r>
            <a:endParaRPr lang="zh-CN" altLang="en-US" sz="1400"/>
          </a:p>
        </p:txBody>
      </p:sp>
      <p:sp>
        <p:nvSpPr>
          <p:cNvPr id="71" name="矩形 70"/>
          <p:cNvSpPr/>
          <p:nvPr>
            <p:custDataLst>
              <p:tags r:id="rId25"/>
            </p:custDataLst>
          </p:nvPr>
        </p:nvSpPr>
        <p:spPr>
          <a:xfrm>
            <a:off x="8632825" y="4742180"/>
            <a:ext cx="2280285" cy="29718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UIE+Prompt</a:t>
            </a:r>
            <a:endParaRPr lang="en-US" altLang="zh-CN" sz="1400"/>
          </a:p>
        </p:txBody>
      </p:sp>
      <p:cxnSp>
        <p:nvCxnSpPr>
          <p:cNvPr id="72" name="肘形连接符 71"/>
          <p:cNvCxnSpPr>
            <a:stCxn id="66" idx="2"/>
            <a:endCxn id="70" idx="0"/>
          </p:cNvCxnSpPr>
          <p:nvPr>
            <p:custDataLst>
              <p:tags r:id="rId26"/>
            </p:custDataLst>
          </p:nvPr>
        </p:nvCxnSpPr>
        <p:spPr>
          <a:xfrm rot="5400000" flipV="1">
            <a:off x="7374255" y="4363085"/>
            <a:ext cx="740410" cy="177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3" name="肘形连接符 72"/>
          <p:cNvCxnSpPr>
            <a:stCxn id="67" idx="2"/>
            <a:endCxn id="70" idx="0"/>
          </p:cNvCxnSpPr>
          <p:nvPr>
            <p:custDataLst>
              <p:tags r:id="rId27"/>
            </p:custDataLst>
          </p:nvPr>
        </p:nvCxnSpPr>
        <p:spPr>
          <a:xfrm rot="5400000">
            <a:off x="8803005" y="2952115"/>
            <a:ext cx="740410" cy="2839720"/>
          </a:xfrm>
          <a:prstGeom prst="bentConnector3">
            <a:avLst>
              <a:gd name="adj1" fmla="val 405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stCxn id="66" idx="2"/>
            <a:endCxn id="71" idx="0"/>
          </p:cNvCxnSpPr>
          <p:nvPr>
            <p:custDataLst>
              <p:tags r:id="rId28"/>
            </p:custDataLst>
          </p:nvPr>
        </p:nvCxnSpPr>
        <p:spPr>
          <a:xfrm rot="5400000" flipV="1">
            <a:off x="8384223" y="3353118"/>
            <a:ext cx="740410" cy="2037715"/>
          </a:xfrm>
          <a:prstGeom prst="bentConnector3">
            <a:avLst>
              <a:gd name="adj1" fmla="val 4073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5" name="肘形连接符 74"/>
          <p:cNvCxnSpPr/>
          <p:nvPr>
            <p:custDataLst>
              <p:tags r:id="rId29"/>
            </p:custDataLst>
          </p:nvPr>
        </p:nvCxnSpPr>
        <p:spPr>
          <a:xfrm rot="5400000" flipV="1">
            <a:off x="8769350" y="2967990"/>
            <a:ext cx="740410" cy="2807970"/>
          </a:xfrm>
          <a:prstGeom prst="bentConnector3">
            <a:avLst>
              <a:gd name="adj1" fmla="val 3936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>
            <p:custDataLst>
              <p:tags r:id="rId30"/>
            </p:custDataLst>
          </p:nvPr>
        </p:nvSpPr>
        <p:spPr>
          <a:xfrm>
            <a:off x="6449060" y="4001770"/>
            <a:ext cx="144970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400">
                <a:sym typeface="+mn-ea"/>
              </a:rPr>
              <a:t>not(</a:t>
            </a:r>
            <a:r>
              <a:rPr lang="en-US" altLang="zh-CN" sz="1400">
                <a:sym typeface="+mn-ea"/>
              </a:rPr>
              <a:t>f1 and f2</a:t>
            </a:r>
            <a:r>
              <a:rPr lang="en-US" altLang="zh-CN" sz="1400">
                <a:sym typeface="+mn-ea"/>
              </a:rPr>
              <a:t>)</a:t>
            </a:r>
            <a:endParaRPr lang="en-US" altLang="zh-CN" sz="1400">
              <a:sym typeface="+mn-ea"/>
            </a:endParaRPr>
          </a:p>
        </p:txBody>
      </p:sp>
      <p:sp>
        <p:nvSpPr>
          <p:cNvPr id="78" name="文本框 77"/>
          <p:cNvSpPr txBox="1"/>
          <p:nvPr>
            <p:custDataLst>
              <p:tags r:id="rId31"/>
            </p:custDataLst>
          </p:nvPr>
        </p:nvSpPr>
        <p:spPr>
          <a:xfrm>
            <a:off x="9095740" y="3962400"/>
            <a:ext cx="72771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sym typeface="+mn-ea"/>
              </a:rPr>
              <a:t>f1 or f2</a:t>
            </a:r>
            <a:endParaRPr lang="en-US" altLang="zh-CN" sz="1400">
              <a:sym typeface="+mn-ea"/>
            </a:endParaRPr>
          </a:p>
        </p:txBody>
      </p:sp>
      <p:sp>
        <p:nvSpPr>
          <p:cNvPr id="79" name="文本框 78"/>
          <p:cNvSpPr txBox="1"/>
          <p:nvPr>
            <p:custDataLst>
              <p:tags r:id="rId32"/>
            </p:custDataLst>
          </p:nvPr>
        </p:nvSpPr>
        <p:spPr>
          <a:xfrm>
            <a:off x="10593070" y="4001770"/>
            <a:ext cx="82423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sym typeface="+mn-ea"/>
              </a:rPr>
              <a:t>f1 and f2</a:t>
            </a:r>
            <a:endParaRPr lang="en-US" altLang="zh-CN" sz="1400">
              <a:sym typeface="+mn-ea"/>
            </a:endParaRPr>
          </a:p>
        </p:txBody>
      </p:sp>
      <p:sp>
        <p:nvSpPr>
          <p:cNvPr id="84" name="文本框 83"/>
          <p:cNvSpPr txBox="1"/>
          <p:nvPr>
            <p:custDataLst>
              <p:tags r:id="rId33"/>
            </p:custDataLst>
          </p:nvPr>
        </p:nvSpPr>
        <p:spPr>
          <a:xfrm>
            <a:off x="7292340" y="5412105"/>
            <a:ext cx="9702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NER1+</a:t>
            </a:r>
            <a:r>
              <a:rPr lang="zh-CN" altLang="en-US" sz="1200"/>
              <a:t>策略</a:t>
            </a:r>
            <a:endParaRPr lang="zh-CN" altLang="en-US" sz="1200"/>
          </a:p>
        </p:txBody>
      </p:sp>
      <p:sp>
        <p:nvSpPr>
          <p:cNvPr id="86" name="矩形 85"/>
          <p:cNvSpPr/>
          <p:nvPr>
            <p:custDataLst>
              <p:tags r:id="rId34"/>
            </p:custDataLst>
          </p:nvPr>
        </p:nvSpPr>
        <p:spPr>
          <a:xfrm>
            <a:off x="9171940" y="5420360"/>
            <a:ext cx="1174115" cy="4629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违规类型</a:t>
            </a:r>
            <a:r>
              <a:rPr lang="en-US" altLang="zh-CN" sz="1200"/>
              <a:t>/</a:t>
            </a:r>
            <a:r>
              <a:rPr lang="zh-CN" altLang="en-US" sz="1200"/>
              <a:t>片段</a:t>
            </a:r>
            <a:endParaRPr lang="zh-CN" altLang="en-US" sz="1200"/>
          </a:p>
        </p:txBody>
      </p:sp>
      <p:cxnSp>
        <p:nvCxnSpPr>
          <p:cNvPr id="87" name="直接箭头连接符 86"/>
          <p:cNvCxnSpPr>
            <a:stCxn id="71" idx="2"/>
            <a:endCxn id="86" idx="0"/>
          </p:cNvCxnSpPr>
          <p:nvPr>
            <p:custDataLst>
              <p:tags r:id="rId35"/>
            </p:custDataLst>
          </p:nvPr>
        </p:nvCxnSpPr>
        <p:spPr>
          <a:xfrm flipH="1">
            <a:off x="9759315" y="5039360"/>
            <a:ext cx="1397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矩形 16"/>
          <p:cNvSpPr/>
          <p:nvPr/>
        </p:nvSpPr>
        <p:spPr>
          <a:xfrm>
            <a:off x="4594225" y="4282440"/>
            <a:ext cx="2870200" cy="165925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柱形 12"/>
          <p:cNvSpPr/>
          <p:nvPr>
            <p:custDataLst>
              <p:tags r:id="rId1"/>
            </p:custDataLst>
          </p:nvPr>
        </p:nvSpPr>
        <p:spPr>
          <a:xfrm>
            <a:off x="2921000" y="377825"/>
            <a:ext cx="914400" cy="822960"/>
          </a:xfrm>
          <a:prstGeom prst="ca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文档</a:t>
            </a:r>
            <a:endParaRPr lang="zh-CN" altLang="en-US" sz="1200"/>
          </a:p>
          <a:p>
            <a:pPr algn="ctr"/>
            <a:r>
              <a:rPr lang="zh-CN" altLang="en-US" sz="1200"/>
              <a:t>图片</a:t>
            </a:r>
            <a:endParaRPr lang="zh-CN" altLang="en-US" sz="1200"/>
          </a:p>
          <a:p>
            <a:pPr algn="ctr"/>
            <a:r>
              <a:rPr lang="zh-CN" altLang="en-US" sz="1200"/>
              <a:t>文本</a:t>
            </a:r>
            <a:endParaRPr lang="zh-CN" altLang="en-US" sz="1200"/>
          </a:p>
        </p:txBody>
      </p:sp>
      <p:sp>
        <p:nvSpPr>
          <p:cNvPr id="29" name="矩形 28"/>
          <p:cNvSpPr/>
          <p:nvPr>
            <p:custDataLst>
              <p:tags r:id="rId2"/>
            </p:custDataLst>
          </p:nvPr>
        </p:nvSpPr>
        <p:spPr>
          <a:xfrm>
            <a:off x="5279390" y="605155"/>
            <a:ext cx="1311275" cy="3543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文本</a:t>
            </a:r>
            <a:r>
              <a:rPr lang="en-US" altLang="zh-CN" sz="1400"/>
              <a:t>/</a:t>
            </a:r>
            <a:r>
              <a:rPr lang="zh-CN" altLang="en-US" sz="1400"/>
              <a:t>文本集</a:t>
            </a:r>
            <a:endParaRPr lang="zh-CN" altLang="en-US" sz="1400"/>
          </a:p>
        </p:txBody>
      </p:sp>
      <p:cxnSp>
        <p:nvCxnSpPr>
          <p:cNvPr id="39" name="直接箭头连接符 38"/>
          <p:cNvCxnSpPr>
            <a:stCxn id="13" idx="4"/>
            <a:endCxn id="29" idx="1"/>
          </p:cNvCxnSpPr>
          <p:nvPr>
            <p:custDataLst>
              <p:tags r:id="rId3"/>
            </p:custDataLst>
          </p:nvPr>
        </p:nvCxnSpPr>
        <p:spPr>
          <a:xfrm flipV="1">
            <a:off x="3835400" y="782320"/>
            <a:ext cx="1443990" cy="6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>
            <p:custDataLst>
              <p:tags r:id="rId4"/>
            </p:custDataLst>
          </p:nvPr>
        </p:nvSpPr>
        <p:spPr>
          <a:xfrm>
            <a:off x="4093210" y="482600"/>
            <a:ext cx="9283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文本处理</a:t>
            </a:r>
            <a:endParaRPr lang="zh-CN" altLang="en-US" sz="1400"/>
          </a:p>
        </p:txBody>
      </p:sp>
      <p:sp>
        <p:nvSpPr>
          <p:cNvPr id="53" name="下箭头 52"/>
          <p:cNvSpPr/>
          <p:nvPr>
            <p:custDataLst>
              <p:tags r:id="rId5"/>
            </p:custDataLst>
          </p:nvPr>
        </p:nvSpPr>
        <p:spPr>
          <a:xfrm>
            <a:off x="5896610" y="980440"/>
            <a:ext cx="76200" cy="26797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菱形 53"/>
          <p:cNvSpPr/>
          <p:nvPr>
            <p:custDataLst>
              <p:tags r:id="rId6"/>
            </p:custDataLst>
          </p:nvPr>
        </p:nvSpPr>
        <p:spPr>
          <a:xfrm>
            <a:off x="5299710" y="1301750"/>
            <a:ext cx="1270635" cy="91440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tx1"/>
                </a:solidFill>
              </a:rPr>
              <a:t>硬匹配</a:t>
            </a:r>
            <a:endParaRPr lang="zh-CN" altLang="en-US" sz="900">
              <a:solidFill>
                <a:schemeClr val="tx1"/>
              </a:solidFill>
            </a:endParaRPr>
          </a:p>
          <a:p>
            <a:pPr algn="ctr"/>
            <a:r>
              <a:rPr lang="zh-CN" altLang="en-US" sz="900" i="1"/>
              <a:t>是否包含关键词</a:t>
            </a:r>
            <a:endParaRPr lang="zh-CN" altLang="en-US" sz="900" i="1"/>
          </a:p>
        </p:txBody>
      </p:sp>
      <p:sp>
        <p:nvSpPr>
          <p:cNvPr id="55" name="文本框 54"/>
          <p:cNvSpPr txBox="1"/>
          <p:nvPr>
            <p:custDataLst>
              <p:tags r:id="rId7"/>
            </p:custDataLst>
          </p:nvPr>
        </p:nvSpPr>
        <p:spPr>
          <a:xfrm>
            <a:off x="6274435" y="1041400"/>
            <a:ext cx="766445" cy="3371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AC</a:t>
            </a:r>
            <a:r>
              <a:rPr lang="zh-CN" altLang="en-US" sz="1600"/>
              <a:t>机</a:t>
            </a:r>
            <a:endParaRPr lang="zh-CN" altLang="en-US" sz="1600"/>
          </a:p>
        </p:txBody>
      </p:sp>
      <p:sp>
        <p:nvSpPr>
          <p:cNvPr id="56" name="圆柱形 55"/>
          <p:cNvSpPr/>
          <p:nvPr>
            <p:custDataLst>
              <p:tags r:id="rId8"/>
            </p:custDataLst>
          </p:nvPr>
        </p:nvSpPr>
        <p:spPr>
          <a:xfrm>
            <a:off x="7847965" y="789305"/>
            <a:ext cx="887095" cy="763270"/>
          </a:xfrm>
          <a:prstGeom prst="ca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关键词库</a:t>
            </a:r>
            <a:endParaRPr lang="zh-CN" altLang="en-US" sz="1200"/>
          </a:p>
        </p:txBody>
      </p:sp>
      <p:sp>
        <p:nvSpPr>
          <p:cNvPr id="57" name="左箭头 56"/>
          <p:cNvSpPr/>
          <p:nvPr>
            <p:custDataLst>
              <p:tags r:id="rId9"/>
            </p:custDataLst>
          </p:nvPr>
        </p:nvSpPr>
        <p:spPr>
          <a:xfrm>
            <a:off x="7146925" y="959485"/>
            <a:ext cx="485140" cy="43561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8" name="肘形连接符 57"/>
          <p:cNvCxnSpPr/>
          <p:nvPr>
            <p:custDataLst>
              <p:tags r:id="rId10"/>
            </p:custDataLst>
          </p:nvPr>
        </p:nvCxnSpPr>
        <p:spPr>
          <a:xfrm rot="10800000" flipV="1">
            <a:off x="4690745" y="1758315"/>
            <a:ext cx="785495" cy="6350"/>
          </a:xfrm>
          <a:prstGeom prst="bentConnector3">
            <a:avLst>
              <a:gd name="adj1" fmla="val 4996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9" name="矩形 58"/>
          <p:cNvSpPr/>
          <p:nvPr>
            <p:custDataLst>
              <p:tags r:id="rId11"/>
            </p:custDataLst>
          </p:nvPr>
        </p:nvSpPr>
        <p:spPr>
          <a:xfrm>
            <a:off x="3525520" y="1527175"/>
            <a:ext cx="1174115" cy="4629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违规类型</a:t>
            </a:r>
            <a:r>
              <a:rPr lang="en-US" altLang="zh-CN" sz="1200"/>
              <a:t>/</a:t>
            </a:r>
            <a:r>
              <a:rPr lang="zh-CN" altLang="en-US" sz="1200"/>
              <a:t>片段</a:t>
            </a:r>
            <a:endParaRPr lang="zh-CN" altLang="en-US" sz="1200"/>
          </a:p>
        </p:txBody>
      </p:sp>
      <p:sp>
        <p:nvSpPr>
          <p:cNvPr id="60" name="文本框 59"/>
          <p:cNvSpPr txBox="1"/>
          <p:nvPr>
            <p:custDataLst>
              <p:tags r:id="rId12"/>
            </p:custDataLst>
          </p:nvPr>
        </p:nvSpPr>
        <p:spPr>
          <a:xfrm>
            <a:off x="4970780" y="1345565"/>
            <a:ext cx="3683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y</a:t>
            </a:r>
            <a:endParaRPr lang="en-US" altLang="zh-CN" sz="1200"/>
          </a:p>
        </p:txBody>
      </p:sp>
      <p:sp>
        <p:nvSpPr>
          <p:cNvPr id="61" name="文本框 60"/>
          <p:cNvSpPr txBox="1"/>
          <p:nvPr>
            <p:custDataLst>
              <p:tags r:id="rId13"/>
            </p:custDataLst>
          </p:nvPr>
        </p:nvSpPr>
        <p:spPr>
          <a:xfrm>
            <a:off x="5531485" y="2215515"/>
            <a:ext cx="3651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>
                <a:sym typeface="+mn-ea"/>
              </a:rPr>
              <a:t>n</a:t>
            </a:r>
            <a:endParaRPr lang="en-US" altLang="zh-CN" sz="120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49850" y="2452370"/>
            <a:ext cx="1568450" cy="606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软匹配</a:t>
            </a:r>
            <a:endParaRPr lang="zh-CN" altLang="en-US" sz="1200">
              <a:solidFill>
                <a:schemeClr val="tx1"/>
              </a:solidFill>
            </a:endParaRPr>
          </a:p>
          <a:p>
            <a:pPr algn="ctr"/>
            <a:r>
              <a:rPr lang="zh-CN" altLang="en-US" sz="1200" i="1"/>
              <a:t>向量检索</a:t>
            </a:r>
            <a:endParaRPr lang="zh-CN" altLang="en-US" sz="1200" i="1"/>
          </a:p>
        </p:txBody>
      </p:sp>
      <p:cxnSp>
        <p:nvCxnSpPr>
          <p:cNvPr id="5" name="直接箭头连接符 4"/>
          <p:cNvCxnSpPr>
            <a:endCxn id="4" idx="0"/>
          </p:cNvCxnSpPr>
          <p:nvPr/>
        </p:nvCxnSpPr>
        <p:spPr>
          <a:xfrm>
            <a:off x="5931535" y="1971675"/>
            <a:ext cx="2540" cy="480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柱形 5"/>
          <p:cNvSpPr/>
          <p:nvPr>
            <p:custDataLst>
              <p:tags r:id="rId14"/>
            </p:custDataLst>
          </p:nvPr>
        </p:nvSpPr>
        <p:spPr>
          <a:xfrm>
            <a:off x="7632065" y="2295525"/>
            <a:ext cx="887095" cy="763270"/>
          </a:xfrm>
          <a:prstGeom prst="ca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语料库</a:t>
            </a:r>
            <a:endParaRPr lang="zh-CN" altLang="en-US" sz="1400"/>
          </a:p>
        </p:txBody>
      </p:sp>
      <p:sp>
        <p:nvSpPr>
          <p:cNvPr id="7" name="左箭头 6"/>
          <p:cNvSpPr/>
          <p:nvPr>
            <p:custDataLst>
              <p:tags r:id="rId15"/>
            </p:custDataLst>
          </p:nvPr>
        </p:nvSpPr>
        <p:spPr>
          <a:xfrm>
            <a:off x="7000240" y="2522220"/>
            <a:ext cx="485140" cy="43561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891405" y="3507740"/>
            <a:ext cx="2082800" cy="465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类别确定</a:t>
            </a:r>
            <a:endParaRPr lang="zh-CN" altLang="en-US" sz="1600"/>
          </a:p>
        </p:txBody>
      </p:sp>
      <p:cxnSp>
        <p:nvCxnSpPr>
          <p:cNvPr id="9" name="直接箭头连接符 8"/>
          <p:cNvCxnSpPr>
            <a:stCxn id="4" idx="2"/>
            <a:endCxn id="8" idx="0"/>
          </p:cNvCxnSpPr>
          <p:nvPr/>
        </p:nvCxnSpPr>
        <p:spPr>
          <a:xfrm flipH="1">
            <a:off x="5932805" y="3058795"/>
            <a:ext cx="1270" cy="448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>
            <p:custDataLst>
              <p:tags r:id="rId16"/>
            </p:custDataLst>
          </p:nvPr>
        </p:nvSpPr>
        <p:spPr>
          <a:xfrm>
            <a:off x="5958840" y="3193415"/>
            <a:ext cx="13811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sym typeface="+mn-ea"/>
              </a:rPr>
              <a:t>后处理策略</a:t>
            </a:r>
            <a:endParaRPr lang="zh-CN" altLang="en-US" sz="1200">
              <a:sym typeface="+mn-ea"/>
            </a:endParaRPr>
          </a:p>
        </p:txBody>
      </p:sp>
      <p:cxnSp>
        <p:nvCxnSpPr>
          <p:cNvPr id="11" name="直接箭头连接符 10"/>
          <p:cNvCxnSpPr>
            <a:stCxn id="8" idx="2"/>
            <a:endCxn id="12" idx="0"/>
          </p:cNvCxnSpPr>
          <p:nvPr/>
        </p:nvCxnSpPr>
        <p:spPr>
          <a:xfrm>
            <a:off x="5932805" y="3973195"/>
            <a:ext cx="2540" cy="448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300345" y="4422140"/>
            <a:ext cx="1270000" cy="465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片段抽取</a:t>
            </a:r>
            <a:endParaRPr lang="zh-CN" altLang="en-US" sz="1600"/>
          </a:p>
        </p:txBody>
      </p:sp>
      <p:sp>
        <p:nvSpPr>
          <p:cNvPr id="14" name="文本框 13"/>
          <p:cNvSpPr txBox="1"/>
          <p:nvPr/>
        </p:nvSpPr>
        <p:spPr>
          <a:xfrm>
            <a:off x="5972810" y="4013200"/>
            <a:ext cx="84772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400">
                <a:sym typeface="+mn-ea"/>
              </a:rPr>
              <a:t>UIE</a:t>
            </a:r>
            <a:endParaRPr lang="en-US" altLang="zh-CN" sz="1400"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126990" y="5357495"/>
            <a:ext cx="1693545" cy="448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返回结果</a:t>
            </a:r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5935345" y="4887595"/>
            <a:ext cx="2540" cy="480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>
            <p:custDataLst>
              <p:tags r:id="rId17"/>
            </p:custDataLst>
          </p:nvPr>
        </p:nvSpPr>
        <p:spPr>
          <a:xfrm>
            <a:off x="8500110" y="4889500"/>
            <a:ext cx="1013460" cy="4019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敏感片段</a:t>
            </a:r>
            <a:endParaRPr lang="zh-CN" altLang="en-US" sz="1400"/>
          </a:p>
        </p:txBody>
      </p:sp>
      <p:sp>
        <p:nvSpPr>
          <p:cNvPr id="41" name="矩形 40"/>
          <p:cNvSpPr/>
          <p:nvPr>
            <p:custDataLst>
              <p:tags r:id="rId18"/>
            </p:custDataLst>
          </p:nvPr>
        </p:nvSpPr>
        <p:spPr>
          <a:xfrm>
            <a:off x="11057255" y="4889500"/>
            <a:ext cx="847725" cy="4019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隐私</a:t>
            </a:r>
            <a:r>
              <a:rPr lang="zh-CN" altLang="en-US" sz="1400"/>
              <a:t>片段</a:t>
            </a:r>
            <a:endParaRPr lang="zh-CN" altLang="en-US" sz="1400"/>
          </a:p>
        </p:txBody>
      </p:sp>
      <p:sp>
        <p:nvSpPr>
          <p:cNvPr id="43" name="文本框 42"/>
          <p:cNvSpPr txBox="1"/>
          <p:nvPr/>
        </p:nvSpPr>
        <p:spPr>
          <a:xfrm>
            <a:off x="8055610" y="4558030"/>
            <a:ext cx="9702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NER1+</a:t>
            </a:r>
            <a:r>
              <a:rPr lang="zh-CN" altLang="en-US" sz="1200"/>
              <a:t>策略</a:t>
            </a:r>
            <a:endParaRPr lang="zh-CN" altLang="en-US" sz="1200"/>
          </a:p>
        </p:txBody>
      </p:sp>
      <p:sp>
        <p:nvSpPr>
          <p:cNvPr id="44" name="文本框 43"/>
          <p:cNvSpPr txBox="1"/>
          <p:nvPr>
            <p:custDataLst>
              <p:tags r:id="rId19"/>
            </p:custDataLst>
          </p:nvPr>
        </p:nvSpPr>
        <p:spPr>
          <a:xfrm>
            <a:off x="10369550" y="4558030"/>
            <a:ext cx="10312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NER2+</a:t>
            </a:r>
            <a:r>
              <a:rPr lang="zh-CN" altLang="en-US" sz="1200"/>
              <a:t>策略</a:t>
            </a:r>
            <a:endParaRPr lang="zh-CN" altLang="en-US" sz="1200"/>
          </a:p>
        </p:txBody>
      </p:sp>
      <p:sp>
        <p:nvSpPr>
          <p:cNvPr id="45" name="矩形 44"/>
          <p:cNvSpPr/>
          <p:nvPr>
            <p:custDataLst>
              <p:tags r:id="rId20"/>
            </p:custDataLst>
          </p:nvPr>
        </p:nvSpPr>
        <p:spPr>
          <a:xfrm>
            <a:off x="9659620" y="5420995"/>
            <a:ext cx="1174115" cy="4629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违规类型</a:t>
            </a:r>
            <a:r>
              <a:rPr lang="en-US" altLang="zh-CN" sz="1200"/>
              <a:t>/</a:t>
            </a:r>
            <a:r>
              <a:rPr lang="zh-CN" altLang="en-US" sz="1200"/>
              <a:t>片段</a:t>
            </a:r>
            <a:endParaRPr lang="zh-CN" altLang="en-US" sz="1200"/>
          </a:p>
        </p:txBody>
      </p:sp>
      <p:sp>
        <p:nvSpPr>
          <p:cNvPr id="47" name="文本框 46"/>
          <p:cNvSpPr txBox="1"/>
          <p:nvPr/>
        </p:nvSpPr>
        <p:spPr>
          <a:xfrm>
            <a:off x="10311130" y="5015865"/>
            <a:ext cx="6311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输出</a:t>
            </a:r>
            <a:endParaRPr lang="zh-CN" altLang="en-US" sz="1200"/>
          </a:p>
        </p:txBody>
      </p:sp>
      <p:cxnSp>
        <p:nvCxnSpPr>
          <p:cNvPr id="48" name="直接箭头连接符 47"/>
          <p:cNvCxnSpPr>
            <a:stCxn id="38" idx="3"/>
          </p:cNvCxnSpPr>
          <p:nvPr/>
        </p:nvCxnSpPr>
        <p:spPr>
          <a:xfrm>
            <a:off x="9513570" y="5090795"/>
            <a:ext cx="916940" cy="34417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1" idx="1"/>
            <a:endCxn id="45" idx="0"/>
          </p:cNvCxnSpPr>
          <p:nvPr>
            <p:custDataLst>
              <p:tags r:id="rId21"/>
            </p:custDataLst>
          </p:nvPr>
        </p:nvCxnSpPr>
        <p:spPr>
          <a:xfrm flipH="1">
            <a:off x="10246995" y="5090795"/>
            <a:ext cx="810260" cy="33020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8966200" y="4282440"/>
            <a:ext cx="11118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广告</a:t>
            </a:r>
            <a:r>
              <a:rPr lang="en-US" altLang="zh-CN" sz="1200"/>
              <a:t>/</a:t>
            </a:r>
            <a:r>
              <a:rPr lang="zh-CN" altLang="en-US" sz="1200"/>
              <a:t>辱骂等</a:t>
            </a:r>
            <a:endParaRPr lang="zh-CN" altLang="en-US" sz="1200"/>
          </a:p>
        </p:txBody>
      </p:sp>
      <p:sp>
        <p:nvSpPr>
          <p:cNvPr id="51" name="文本框 50"/>
          <p:cNvSpPr txBox="1"/>
          <p:nvPr>
            <p:custDataLst>
              <p:tags r:id="rId22"/>
            </p:custDataLst>
          </p:nvPr>
        </p:nvSpPr>
        <p:spPr>
          <a:xfrm>
            <a:off x="10353675" y="4274820"/>
            <a:ext cx="11118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个人隐私</a:t>
            </a:r>
            <a:endParaRPr lang="zh-CN" altLang="en-US" sz="1200"/>
          </a:p>
        </p:txBody>
      </p:sp>
      <p:sp>
        <p:nvSpPr>
          <p:cNvPr id="18" name="矩形 17"/>
          <p:cNvSpPr/>
          <p:nvPr/>
        </p:nvSpPr>
        <p:spPr>
          <a:xfrm>
            <a:off x="7963535" y="4282440"/>
            <a:ext cx="4072890" cy="165925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7611110" y="4749800"/>
            <a:ext cx="236855" cy="720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0" name="肘形连接符 19"/>
          <p:cNvCxnSpPr>
            <a:stCxn id="8" idx="3"/>
            <a:endCxn id="38" idx="0"/>
          </p:cNvCxnSpPr>
          <p:nvPr/>
        </p:nvCxnSpPr>
        <p:spPr>
          <a:xfrm>
            <a:off x="6974205" y="3740785"/>
            <a:ext cx="2032635" cy="1148715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endCxn id="41" idx="0"/>
          </p:cNvCxnSpPr>
          <p:nvPr/>
        </p:nvCxnSpPr>
        <p:spPr>
          <a:xfrm>
            <a:off x="6992620" y="3742690"/>
            <a:ext cx="4488815" cy="1146810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>
            <p:custDataLst>
              <p:tags r:id="rId23"/>
            </p:custDataLst>
          </p:nvPr>
        </p:nvSpPr>
        <p:spPr>
          <a:xfrm>
            <a:off x="626110" y="4881880"/>
            <a:ext cx="1013460" cy="4019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敏感片段</a:t>
            </a:r>
            <a:endParaRPr lang="zh-CN" altLang="en-US" sz="1400"/>
          </a:p>
        </p:txBody>
      </p:sp>
      <p:sp>
        <p:nvSpPr>
          <p:cNvPr id="33" name="矩形 32"/>
          <p:cNvSpPr/>
          <p:nvPr>
            <p:custDataLst>
              <p:tags r:id="rId24"/>
            </p:custDataLst>
          </p:nvPr>
        </p:nvSpPr>
        <p:spPr>
          <a:xfrm>
            <a:off x="3183255" y="4881880"/>
            <a:ext cx="847725" cy="4019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隐私</a:t>
            </a:r>
            <a:r>
              <a:rPr lang="zh-CN" altLang="en-US" sz="1400"/>
              <a:t>片段</a:t>
            </a:r>
            <a:endParaRPr lang="zh-CN" altLang="en-US" sz="1400"/>
          </a:p>
        </p:txBody>
      </p:sp>
      <p:sp>
        <p:nvSpPr>
          <p:cNvPr id="34" name="文本框 33"/>
          <p:cNvSpPr txBox="1"/>
          <p:nvPr>
            <p:custDataLst>
              <p:tags r:id="rId25"/>
            </p:custDataLst>
          </p:nvPr>
        </p:nvSpPr>
        <p:spPr>
          <a:xfrm>
            <a:off x="89535" y="4550410"/>
            <a:ext cx="10769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KeyBert+</a:t>
            </a:r>
            <a:r>
              <a:rPr lang="zh-CN" altLang="en-US" sz="1200"/>
              <a:t>策略</a:t>
            </a:r>
            <a:endParaRPr lang="zh-CN" altLang="en-US" sz="1200"/>
          </a:p>
        </p:txBody>
      </p:sp>
      <p:sp>
        <p:nvSpPr>
          <p:cNvPr id="35" name="文本框 34"/>
          <p:cNvSpPr txBox="1"/>
          <p:nvPr>
            <p:custDataLst>
              <p:tags r:id="rId26"/>
            </p:custDataLst>
          </p:nvPr>
        </p:nvSpPr>
        <p:spPr>
          <a:xfrm>
            <a:off x="2495550" y="4550410"/>
            <a:ext cx="10312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NER2+</a:t>
            </a:r>
            <a:r>
              <a:rPr lang="zh-CN" altLang="en-US" sz="1200"/>
              <a:t>策略</a:t>
            </a:r>
            <a:endParaRPr lang="zh-CN" altLang="en-US" sz="1200"/>
          </a:p>
        </p:txBody>
      </p:sp>
      <p:sp>
        <p:nvSpPr>
          <p:cNvPr id="36" name="矩形 35"/>
          <p:cNvSpPr/>
          <p:nvPr>
            <p:custDataLst>
              <p:tags r:id="rId27"/>
            </p:custDataLst>
          </p:nvPr>
        </p:nvSpPr>
        <p:spPr>
          <a:xfrm>
            <a:off x="1785620" y="5413375"/>
            <a:ext cx="1174115" cy="4629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违规类型</a:t>
            </a:r>
            <a:r>
              <a:rPr lang="en-US" altLang="zh-CN" sz="1200"/>
              <a:t>/</a:t>
            </a:r>
            <a:r>
              <a:rPr lang="zh-CN" altLang="en-US" sz="1200"/>
              <a:t>片段</a:t>
            </a:r>
            <a:endParaRPr lang="zh-CN" altLang="en-US" sz="1200"/>
          </a:p>
        </p:txBody>
      </p:sp>
      <p:sp>
        <p:nvSpPr>
          <p:cNvPr id="37" name="文本框 36"/>
          <p:cNvSpPr txBox="1"/>
          <p:nvPr>
            <p:custDataLst>
              <p:tags r:id="rId28"/>
            </p:custDataLst>
          </p:nvPr>
        </p:nvSpPr>
        <p:spPr>
          <a:xfrm>
            <a:off x="2437130" y="5008245"/>
            <a:ext cx="6311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输出</a:t>
            </a:r>
            <a:endParaRPr lang="zh-CN" altLang="en-US" sz="1200"/>
          </a:p>
        </p:txBody>
      </p:sp>
      <p:cxnSp>
        <p:nvCxnSpPr>
          <p:cNvPr id="40" name="直接箭头连接符 39"/>
          <p:cNvCxnSpPr>
            <a:stCxn id="32" idx="3"/>
          </p:cNvCxnSpPr>
          <p:nvPr>
            <p:custDataLst>
              <p:tags r:id="rId29"/>
            </p:custDataLst>
          </p:nvPr>
        </p:nvCxnSpPr>
        <p:spPr>
          <a:xfrm>
            <a:off x="1639570" y="5083175"/>
            <a:ext cx="916940" cy="34417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3" idx="1"/>
            <a:endCxn id="36" idx="0"/>
          </p:cNvCxnSpPr>
          <p:nvPr>
            <p:custDataLst>
              <p:tags r:id="rId30"/>
            </p:custDataLst>
          </p:nvPr>
        </p:nvCxnSpPr>
        <p:spPr>
          <a:xfrm flipH="1">
            <a:off x="2372995" y="5083175"/>
            <a:ext cx="810260" cy="33020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>
            <p:custDataLst>
              <p:tags r:id="rId31"/>
            </p:custDataLst>
          </p:nvPr>
        </p:nvSpPr>
        <p:spPr>
          <a:xfrm>
            <a:off x="1092200" y="4274820"/>
            <a:ext cx="11118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广告</a:t>
            </a:r>
            <a:r>
              <a:rPr lang="en-US" altLang="zh-CN" sz="1200"/>
              <a:t>/</a:t>
            </a:r>
            <a:r>
              <a:rPr lang="zh-CN" altLang="en-US" sz="1200"/>
              <a:t>辱骂等</a:t>
            </a:r>
            <a:endParaRPr lang="zh-CN" altLang="en-US" sz="1200"/>
          </a:p>
        </p:txBody>
      </p:sp>
      <p:sp>
        <p:nvSpPr>
          <p:cNvPr id="62" name="文本框 61"/>
          <p:cNvSpPr txBox="1"/>
          <p:nvPr>
            <p:custDataLst>
              <p:tags r:id="rId32"/>
            </p:custDataLst>
          </p:nvPr>
        </p:nvSpPr>
        <p:spPr>
          <a:xfrm>
            <a:off x="2479675" y="4267200"/>
            <a:ext cx="11118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个人隐私</a:t>
            </a:r>
            <a:endParaRPr lang="zh-CN" altLang="en-US" sz="1200"/>
          </a:p>
        </p:txBody>
      </p:sp>
      <p:sp>
        <p:nvSpPr>
          <p:cNvPr id="63" name="矩形 62"/>
          <p:cNvSpPr/>
          <p:nvPr>
            <p:custDataLst>
              <p:tags r:id="rId33"/>
            </p:custDataLst>
          </p:nvPr>
        </p:nvSpPr>
        <p:spPr>
          <a:xfrm>
            <a:off x="89535" y="4274820"/>
            <a:ext cx="4072890" cy="165925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4" name="肘形连接符 63"/>
          <p:cNvCxnSpPr>
            <a:stCxn id="8" idx="1"/>
            <a:endCxn id="32" idx="0"/>
          </p:cNvCxnSpPr>
          <p:nvPr>
            <p:custDataLst>
              <p:tags r:id="rId34"/>
            </p:custDataLst>
          </p:nvPr>
        </p:nvCxnSpPr>
        <p:spPr>
          <a:xfrm rot="10800000" flipV="1">
            <a:off x="1132205" y="3740150"/>
            <a:ext cx="3758565" cy="1141095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endCxn id="33" idx="0"/>
          </p:cNvCxnSpPr>
          <p:nvPr>
            <p:custDataLst>
              <p:tags r:id="rId35"/>
            </p:custDataLst>
          </p:nvPr>
        </p:nvCxnSpPr>
        <p:spPr>
          <a:xfrm rot="10800000" flipV="1">
            <a:off x="3607435" y="3742690"/>
            <a:ext cx="1276350" cy="1138555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785620" y="6151880"/>
            <a:ext cx="400050" cy="506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p>
            <a:r>
              <a:rPr lang="en-US" altLang="zh-CN" sz="2800" i="1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√</a:t>
            </a:r>
            <a:endParaRPr lang="en-US" altLang="zh-CN" sz="2800" i="1">
              <a:ln>
                <a:solidFill>
                  <a:schemeClr val="accent6">
                    <a:lumMod val="75000"/>
                  </a:schemeClr>
                </a:solidFill>
              </a:ln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下箭头 2"/>
          <p:cNvSpPr/>
          <p:nvPr/>
        </p:nvSpPr>
        <p:spPr>
          <a:xfrm rot="1500000">
            <a:off x="7979410" y="1645285"/>
            <a:ext cx="485775" cy="574040"/>
          </a:xfrm>
          <a:prstGeom prst="downArrow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圆柱形 12"/>
          <p:cNvSpPr/>
          <p:nvPr>
            <p:custDataLst>
              <p:tags r:id="rId1"/>
            </p:custDataLst>
          </p:nvPr>
        </p:nvSpPr>
        <p:spPr>
          <a:xfrm>
            <a:off x="1288415" y="220345"/>
            <a:ext cx="914400" cy="1027430"/>
          </a:xfrm>
          <a:prstGeom prst="ca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文档</a:t>
            </a:r>
            <a:endParaRPr lang="zh-CN" altLang="en-US" sz="1200"/>
          </a:p>
          <a:p>
            <a:pPr algn="ctr"/>
            <a:r>
              <a:rPr lang="zh-CN" altLang="en-US" sz="1200"/>
              <a:t>图片</a:t>
            </a:r>
            <a:endParaRPr lang="zh-CN" altLang="en-US" sz="1200"/>
          </a:p>
          <a:p>
            <a:pPr algn="ctr"/>
            <a:r>
              <a:rPr lang="zh-CN" altLang="en-US" sz="1200"/>
              <a:t>文本</a:t>
            </a:r>
            <a:endParaRPr lang="zh-CN" altLang="en-US" sz="1200"/>
          </a:p>
        </p:txBody>
      </p:sp>
      <p:sp>
        <p:nvSpPr>
          <p:cNvPr id="29" name="矩形 28"/>
          <p:cNvSpPr/>
          <p:nvPr>
            <p:custDataLst>
              <p:tags r:id="rId2"/>
            </p:custDataLst>
          </p:nvPr>
        </p:nvSpPr>
        <p:spPr>
          <a:xfrm>
            <a:off x="4600575" y="551180"/>
            <a:ext cx="1311275" cy="3543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文本</a:t>
            </a:r>
            <a:r>
              <a:rPr lang="en-US" altLang="zh-CN" sz="1400"/>
              <a:t>/</a:t>
            </a:r>
            <a:r>
              <a:rPr lang="zh-CN" altLang="en-US" sz="1400"/>
              <a:t>文本集</a:t>
            </a:r>
            <a:endParaRPr lang="zh-CN" altLang="en-US" sz="1400"/>
          </a:p>
        </p:txBody>
      </p:sp>
      <p:cxnSp>
        <p:nvCxnSpPr>
          <p:cNvPr id="39" name="直接箭头连接符 38"/>
          <p:cNvCxnSpPr>
            <a:stCxn id="13" idx="4"/>
            <a:endCxn id="29" idx="1"/>
          </p:cNvCxnSpPr>
          <p:nvPr>
            <p:custDataLst>
              <p:tags r:id="rId3"/>
            </p:custDataLst>
          </p:nvPr>
        </p:nvCxnSpPr>
        <p:spPr>
          <a:xfrm flipV="1">
            <a:off x="2202815" y="728345"/>
            <a:ext cx="2397760" cy="57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>
            <p:custDataLst>
              <p:tags r:id="rId4"/>
            </p:custDataLst>
          </p:nvPr>
        </p:nvSpPr>
        <p:spPr>
          <a:xfrm>
            <a:off x="3414395" y="428625"/>
            <a:ext cx="9283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文本处理</a:t>
            </a:r>
            <a:endParaRPr lang="zh-CN" altLang="en-US" sz="1400"/>
          </a:p>
        </p:txBody>
      </p:sp>
      <p:sp>
        <p:nvSpPr>
          <p:cNvPr id="53" name="下箭头 52"/>
          <p:cNvSpPr/>
          <p:nvPr>
            <p:custDataLst>
              <p:tags r:id="rId5"/>
            </p:custDataLst>
          </p:nvPr>
        </p:nvSpPr>
        <p:spPr>
          <a:xfrm>
            <a:off x="5217795" y="926465"/>
            <a:ext cx="76200" cy="26797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菱形 53"/>
          <p:cNvSpPr/>
          <p:nvPr>
            <p:custDataLst>
              <p:tags r:id="rId6"/>
            </p:custDataLst>
          </p:nvPr>
        </p:nvSpPr>
        <p:spPr>
          <a:xfrm>
            <a:off x="4620895" y="1247775"/>
            <a:ext cx="1270635" cy="91440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tx1"/>
                </a:solidFill>
              </a:rPr>
              <a:t>硬匹配</a:t>
            </a:r>
            <a:endParaRPr lang="zh-CN" altLang="en-US" sz="900">
              <a:solidFill>
                <a:schemeClr val="tx1"/>
              </a:solidFill>
            </a:endParaRPr>
          </a:p>
          <a:p>
            <a:pPr algn="ctr"/>
            <a:r>
              <a:rPr lang="zh-CN" altLang="en-US" sz="900" i="1"/>
              <a:t>是否包含关键词</a:t>
            </a:r>
            <a:endParaRPr lang="zh-CN" altLang="en-US" sz="900" i="1"/>
          </a:p>
        </p:txBody>
      </p:sp>
      <p:sp>
        <p:nvSpPr>
          <p:cNvPr id="55" name="文本框 54"/>
          <p:cNvSpPr txBox="1"/>
          <p:nvPr>
            <p:custDataLst>
              <p:tags r:id="rId7"/>
            </p:custDataLst>
          </p:nvPr>
        </p:nvSpPr>
        <p:spPr>
          <a:xfrm>
            <a:off x="5293995" y="926465"/>
            <a:ext cx="766445" cy="3371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sz="1600"/>
              <a:t>DFA</a:t>
            </a:r>
            <a:endParaRPr lang="en-US" sz="1600"/>
          </a:p>
        </p:txBody>
      </p:sp>
      <p:sp>
        <p:nvSpPr>
          <p:cNvPr id="56" name="圆柱形 55"/>
          <p:cNvSpPr/>
          <p:nvPr>
            <p:custDataLst>
              <p:tags r:id="rId8"/>
            </p:custDataLst>
          </p:nvPr>
        </p:nvSpPr>
        <p:spPr>
          <a:xfrm>
            <a:off x="6169660" y="741680"/>
            <a:ext cx="887095" cy="763270"/>
          </a:xfrm>
          <a:prstGeom prst="ca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关键词库</a:t>
            </a:r>
            <a:endParaRPr lang="zh-CN" altLang="en-US" sz="1200"/>
          </a:p>
        </p:txBody>
      </p:sp>
      <p:sp>
        <p:nvSpPr>
          <p:cNvPr id="57" name="左箭头 56"/>
          <p:cNvSpPr/>
          <p:nvPr>
            <p:custDataLst>
              <p:tags r:id="rId9"/>
            </p:custDataLst>
          </p:nvPr>
        </p:nvSpPr>
        <p:spPr>
          <a:xfrm rot="19620000">
            <a:off x="5586730" y="1146810"/>
            <a:ext cx="485140" cy="18732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8" name="肘形连接符 57"/>
          <p:cNvCxnSpPr/>
          <p:nvPr>
            <p:custDataLst>
              <p:tags r:id="rId10"/>
            </p:custDataLst>
          </p:nvPr>
        </p:nvCxnSpPr>
        <p:spPr>
          <a:xfrm rot="10800000" flipV="1">
            <a:off x="4011930" y="1704340"/>
            <a:ext cx="785495" cy="6350"/>
          </a:xfrm>
          <a:prstGeom prst="bentConnector3">
            <a:avLst>
              <a:gd name="adj1" fmla="val 4996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9" name="矩形 58"/>
          <p:cNvSpPr/>
          <p:nvPr>
            <p:custDataLst>
              <p:tags r:id="rId11"/>
            </p:custDataLst>
          </p:nvPr>
        </p:nvSpPr>
        <p:spPr>
          <a:xfrm>
            <a:off x="2846705" y="1473200"/>
            <a:ext cx="1174115" cy="4629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违规类型</a:t>
            </a:r>
            <a:r>
              <a:rPr lang="en-US" altLang="zh-CN" sz="1200"/>
              <a:t>/</a:t>
            </a:r>
            <a:r>
              <a:rPr lang="zh-CN" altLang="en-US" sz="1200"/>
              <a:t>片段</a:t>
            </a:r>
            <a:endParaRPr lang="zh-CN" altLang="en-US" sz="1200"/>
          </a:p>
        </p:txBody>
      </p:sp>
      <p:sp>
        <p:nvSpPr>
          <p:cNvPr id="60" name="文本框 59"/>
          <p:cNvSpPr txBox="1"/>
          <p:nvPr>
            <p:custDataLst>
              <p:tags r:id="rId12"/>
            </p:custDataLst>
          </p:nvPr>
        </p:nvSpPr>
        <p:spPr>
          <a:xfrm>
            <a:off x="4291965" y="1291590"/>
            <a:ext cx="3683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y</a:t>
            </a:r>
            <a:endParaRPr lang="en-US" altLang="zh-CN" sz="1200"/>
          </a:p>
        </p:txBody>
      </p:sp>
      <p:sp>
        <p:nvSpPr>
          <p:cNvPr id="61" name="文本框 60"/>
          <p:cNvSpPr txBox="1"/>
          <p:nvPr>
            <p:custDataLst>
              <p:tags r:id="rId13"/>
            </p:custDataLst>
          </p:nvPr>
        </p:nvSpPr>
        <p:spPr>
          <a:xfrm>
            <a:off x="4852670" y="2161540"/>
            <a:ext cx="3651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>
                <a:sym typeface="+mn-ea"/>
              </a:rPr>
              <a:t>n</a:t>
            </a:r>
            <a:endParaRPr lang="en-US" altLang="zh-CN" sz="120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71035" y="2398395"/>
            <a:ext cx="1568450" cy="606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软匹配</a:t>
            </a:r>
            <a:endParaRPr lang="zh-CN" altLang="en-US" sz="1200">
              <a:solidFill>
                <a:schemeClr val="tx1"/>
              </a:solidFill>
            </a:endParaRPr>
          </a:p>
          <a:p>
            <a:pPr algn="ctr"/>
            <a:r>
              <a:rPr lang="zh-CN" altLang="en-US" sz="1200" i="1"/>
              <a:t>向量检索</a:t>
            </a:r>
            <a:endParaRPr lang="zh-CN" altLang="en-US" sz="1200" i="1"/>
          </a:p>
        </p:txBody>
      </p:sp>
      <p:cxnSp>
        <p:nvCxnSpPr>
          <p:cNvPr id="5" name="直接箭头连接符 4"/>
          <p:cNvCxnSpPr>
            <a:endCxn id="4" idx="0"/>
          </p:cNvCxnSpPr>
          <p:nvPr/>
        </p:nvCxnSpPr>
        <p:spPr>
          <a:xfrm>
            <a:off x="5252720" y="1917700"/>
            <a:ext cx="2540" cy="480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柱形 5"/>
          <p:cNvSpPr/>
          <p:nvPr>
            <p:custDataLst>
              <p:tags r:id="rId14"/>
            </p:custDataLst>
          </p:nvPr>
        </p:nvSpPr>
        <p:spPr>
          <a:xfrm>
            <a:off x="7932420" y="687705"/>
            <a:ext cx="887095" cy="763270"/>
          </a:xfrm>
          <a:prstGeom prst="ca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语料库</a:t>
            </a:r>
            <a:endParaRPr lang="zh-CN" altLang="en-US" sz="1400"/>
          </a:p>
        </p:txBody>
      </p:sp>
      <p:sp>
        <p:nvSpPr>
          <p:cNvPr id="7" name="左箭头 6"/>
          <p:cNvSpPr/>
          <p:nvPr>
            <p:custDataLst>
              <p:tags r:id="rId15"/>
            </p:custDataLst>
          </p:nvPr>
        </p:nvSpPr>
        <p:spPr>
          <a:xfrm>
            <a:off x="6321425" y="2468245"/>
            <a:ext cx="485140" cy="43561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212590" y="3453765"/>
            <a:ext cx="2082800" cy="465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类别确定</a:t>
            </a:r>
            <a:endParaRPr lang="zh-CN" altLang="en-US" sz="1600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5253990" y="3004820"/>
            <a:ext cx="1270" cy="448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>
            <p:custDataLst>
              <p:tags r:id="rId16"/>
            </p:custDataLst>
          </p:nvPr>
        </p:nvSpPr>
        <p:spPr>
          <a:xfrm>
            <a:off x="5280025" y="3139440"/>
            <a:ext cx="13811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sym typeface="+mn-ea"/>
              </a:rPr>
              <a:t>后处理策略</a:t>
            </a:r>
            <a:endParaRPr lang="zh-CN" altLang="en-US" sz="1200">
              <a:sym typeface="+mn-ea"/>
            </a:endParaRPr>
          </a:p>
        </p:txBody>
      </p:sp>
      <p:sp>
        <p:nvSpPr>
          <p:cNvPr id="32" name="矩形 31"/>
          <p:cNvSpPr/>
          <p:nvPr>
            <p:custDataLst>
              <p:tags r:id="rId17"/>
            </p:custDataLst>
          </p:nvPr>
        </p:nvSpPr>
        <p:spPr>
          <a:xfrm>
            <a:off x="3601085" y="5434330"/>
            <a:ext cx="1013460" cy="4019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敏感片段</a:t>
            </a:r>
            <a:endParaRPr lang="zh-CN" altLang="en-US" sz="1400"/>
          </a:p>
        </p:txBody>
      </p:sp>
      <p:sp>
        <p:nvSpPr>
          <p:cNvPr id="33" name="矩形 32"/>
          <p:cNvSpPr/>
          <p:nvPr>
            <p:custDataLst>
              <p:tags r:id="rId18"/>
            </p:custDataLst>
          </p:nvPr>
        </p:nvSpPr>
        <p:spPr>
          <a:xfrm>
            <a:off x="6158230" y="5434330"/>
            <a:ext cx="1106805" cy="4019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隐私</a:t>
            </a:r>
            <a:r>
              <a:rPr lang="zh-CN" altLang="en-US" sz="1400"/>
              <a:t>片段</a:t>
            </a:r>
            <a:endParaRPr lang="zh-CN" altLang="en-US" sz="1400"/>
          </a:p>
        </p:txBody>
      </p:sp>
      <p:sp>
        <p:nvSpPr>
          <p:cNvPr id="34" name="文本框 33"/>
          <p:cNvSpPr txBox="1"/>
          <p:nvPr>
            <p:custDataLst>
              <p:tags r:id="rId19"/>
            </p:custDataLst>
          </p:nvPr>
        </p:nvSpPr>
        <p:spPr>
          <a:xfrm>
            <a:off x="3064510" y="5102860"/>
            <a:ext cx="10769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KeyBert+</a:t>
            </a:r>
            <a:r>
              <a:rPr lang="zh-CN" altLang="en-US" sz="1200"/>
              <a:t>策略</a:t>
            </a:r>
            <a:endParaRPr lang="zh-CN" altLang="en-US" sz="1200"/>
          </a:p>
        </p:txBody>
      </p:sp>
      <p:sp>
        <p:nvSpPr>
          <p:cNvPr id="35" name="文本框 34"/>
          <p:cNvSpPr txBox="1"/>
          <p:nvPr>
            <p:custDataLst>
              <p:tags r:id="rId20"/>
            </p:custDataLst>
          </p:nvPr>
        </p:nvSpPr>
        <p:spPr>
          <a:xfrm>
            <a:off x="5470525" y="5102860"/>
            <a:ext cx="10312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NER2+</a:t>
            </a:r>
            <a:r>
              <a:rPr lang="zh-CN" altLang="en-US" sz="1200"/>
              <a:t>策略</a:t>
            </a:r>
            <a:endParaRPr lang="zh-CN" altLang="en-US" sz="1200"/>
          </a:p>
        </p:txBody>
      </p:sp>
      <p:sp>
        <p:nvSpPr>
          <p:cNvPr id="36" name="矩形 35"/>
          <p:cNvSpPr/>
          <p:nvPr>
            <p:custDataLst>
              <p:tags r:id="rId21"/>
            </p:custDataLst>
          </p:nvPr>
        </p:nvSpPr>
        <p:spPr>
          <a:xfrm>
            <a:off x="4760595" y="5965825"/>
            <a:ext cx="1174115" cy="4629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违规类型</a:t>
            </a:r>
            <a:r>
              <a:rPr lang="en-US" altLang="zh-CN" sz="1200"/>
              <a:t>/</a:t>
            </a:r>
            <a:r>
              <a:rPr lang="zh-CN" altLang="en-US" sz="1200"/>
              <a:t>片段</a:t>
            </a:r>
            <a:endParaRPr lang="zh-CN" altLang="en-US" sz="1200"/>
          </a:p>
        </p:txBody>
      </p:sp>
      <p:sp>
        <p:nvSpPr>
          <p:cNvPr id="37" name="文本框 36"/>
          <p:cNvSpPr txBox="1"/>
          <p:nvPr>
            <p:custDataLst>
              <p:tags r:id="rId22"/>
            </p:custDataLst>
          </p:nvPr>
        </p:nvSpPr>
        <p:spPr>
          <a:xfrm>
            <a:off x="5412105" y="5560695"/>
            <a:ext cx="6311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输出</a:t>
            </a:r>
            <a:endParaRPr lang="zh-CN" altLang="en-US" sz="1200"/>
          </a:p>
        </p:txBody>
      </p:sp>
      <p:cxnSp>
        <p:nvCxnSpPr>
          <p:cNvPr id="40" name="直接箭头连接符 39"/>
          <p:cNvCxnSpPr>
            <a:stCxn id="32" idx="3"/>
          </p:cNvCxnSpPr>
          <p:nvPr>
            <p:custDataLst>
              <p:tags r:id="rId23"/>
            </p:custDataLst>
          </p:nvPr>
        </p:nvCxnSpPr>
        <p:spPr>
          <a:xfrm>
            <a:off x="4614545" y="5635625"/>
            <a:ext cx="916940" cy="34417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3" idx="1"/>
            <a:endCxn id="36" idx="0"/>
          </p:cNvCxnSpPr>
          <p:nvPr>
            <p:custDataLst>
              <p:tags r:id="rId24"/>
            </p:custDataLst>
          </p:nvPr>
        </p:nvCxnSpPr>
        <p:spPr>
          <a:xfrm flipH="1">
            <a:off x="5347970" y="5635625"/>
            <a:ext cx="810260" cy="33020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>
            <p:custDataLst>
              <p:tags r:id="rId25"/>
            </p:custDataLst>
          </p:nvPr>
        </p:nvSpPr>
        <p:spPr>
          <a:xfrm>
            <a:off x="4067175" y="4827270"/>
            <a:ext cx="11118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广告</a:t>
            </a:r>
            <a:r>
              <a:rPr lang="en-US" altLang="zh-CN" sz="1200"/>
              <a:t>/</a:t>
            </a:r>
            <a:r>
              <a:rPr lang="zh-CN" altLang="en-US" sz="1200"/>
              <a:t>辱骂等</a:t>
            </a:r>
            <a:endParaRPr lang="zh-CN" altLang="en-US" sz="1200"/>
          </a:p>
        </p:txBody>
      </p:sp>
      <p:sp>
        <p:nvSpPr>
          <p:cNvPr id="62" name="文本框 61"/>
          <p:cNvSpPr txBox="1"/>
          <p:nvPr>
            <p:custDataLst>
              <p:tags r:id="rId26"/>
            </p:custDataLst>
          </p:nvPr>
        </p:nvSpPr>
        <p:spPr>
          <a:xfrm>
            <a:off x="5454650" y="4819650"/>
            <a:ext cx="11118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个人隐私</a:t>
            </a:r>
            <a:endParaRPr lang="zh-CN" altLang="en-US" sz="1200"/>
          </a:p>
        </p:txBody>
      </p:sp>
      <p:sp>
        <p:nvSpPr>
          <p:cNvPr id="63" name="矩形 62"/>
          <p:cNvSpPr/>
          <p:nvPr>
            <p:custDataLst>
              <p:tags r:id="rId27"/>
            </p:custDataLst>
          </p:nvPr>
        </p:nvSpPr>
        <p:spPr>
          <a:xfrm>
            <a:off x="2934970" y="4827270"/>
            <a:ext cx="4892040" cy="165925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4" name="肘形连接符 63"/>
          <p:cNvCxnSpPr>
            <a:stCxn id="8" idx="2"/>
            <a:endCxn id="32" idx="0"/>
          </p:cNvCxnSpPr>
          <p:nvPr>
            <p:custDataLst>
              <p:tags r:id="rId28"/>
            </p:custDataLst>
          </p:nvPr>
        </p:nvCxnSpPr>
        <p:spPr>
          <a:xfrm rot="5400000">
            <a:off x="3923348" y="4103688"/>
            <a:ext cx="1515110" cy="1146175"/>
          </a:xfrm>
          <a:prstGeom prst="bentConnector3">
            <a:avLst>
              <a:gd name="adj1" fmla="val 49979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stCxn id="8" idx="2"/>
            <a:endCxn id="33" idx="0"/>
          </p:cNvCxnSpPr>
          <p:nvPr>
            <p:custDataLst>
              <p:tags r:id="rId29"/>
            </p:custDataLst>
          </p:nvPr>
        </p:nvCxnSpPr>
        <p:spPr>
          <a:xfrm rot="5400000" flipV="1">
            <a:off x="5225415" y="3947795"/>
            <a:ext cx="1515110" cy="1457960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>
            <p:custDataLst>
              <p:tags r:id="rId30"/>
            </p:custDataLst>
          </p:nvPr>
        </p:nvSpPr>
        <p:spPr>
          <a:xfrm>
            <a:off x="6953250" y="428625"/>
            <a:ext cx="4072890" cy="368490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8823960" y="3011170"/>
            <a:ext cx="1568450" cy="797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i="1"/>
              <a:t>存储策略：</a:t>
            </a:r>
            <a:r>
              <a:rPr lang="zh-CN" altLang="en-US" sz="1200" i="1"/>
              <a:t>长度分级</a:t>
            </a:r>
            <a:endParaRPr lang="zh-CN" altLang="en-US" sz="1200" i="1"/>
          </a:p>
          <a:p>
            <a:pPr algn="ctr"/>
            <a:r>
              <a:rPr lang="zh-CN" altLang="en-US" sz="1200" i="1"/>
              <a:t>索引方法：</a:t>
            </a:r>
            <a:r>
              <a:rPr lang="en-US" altLang="zh-CN" sz="1200" i="1"/>
              <a:t>HNSW</a:t>
            </a:r>
            <a:endParaRPr lang="en-US" altLang="zh-CN" sz="1200" i="1"/>
          </a:p>
          <a:p>
            <a:pPr algn="ctr"/>
            <a:r>
              <a:rPr lang="zh-CN" altLang="en-US" sz="1200">
                <a:sym typeface="+mn-ea"/>
              </a:rPr>
              <a:t>向量构建：</a:t>
            </a:r>
            <a:r>
              <a:rPr lang="en-US" altLang="zh-CN" sz="1200">
                <a:sym typeface="+mn-ea"/>
              </a:rPr>
              <a:t>SBERT</a:t>
            </a:r>
            <a:endParaRPr lang="en-US" altLang="zh-CN" sz="1200" i="1"/>
          </a:p>
        </p:txBody>
      </p:sp>
      <p:sp>
        <p:nvSpPr>
          <p:cNvPr id="28" name="圆柱形 27"/>
          <p:cNvSpPr/>
          <p:nvPr>
            <p:custDataLst>
              <p:tags r:id="rId31"/>
            </p:custDataLst>
          </p:nvPr>
        </p:nvSpPr>
        <p:spPr>
          <a:xfrm>
            <a:off x="7137400" y="2239010"/>
            <a:ext cx="887095" cy="1447800"/>
          </a:xfrm>
          <a:prstGeom prst="ca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索引库</a:t>
            </a:r>
            <a:endParaRPr lang="zh-CN" altLang="en-US" sz="1200"/>
          </a:p>
        </p:txBody>
      </p:sp>
      <p:sp>
        <p:nvSpPr>
          <p:cNvPr id="30" name="直角上箭头 29"/>
          <p:cNvSpPr/>
          <p:nvPr/>
        </p:nvSpPr>
        <p:spPr>
          <a:xfrm rot="16200000" flipH="1">
            <a:off x="8867140" y="1489710"/>
            <a:ext cx="901700" cy="192595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7435850" y="770890"/>
            <a:ext cx="496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+</a:t>
            </a:r>
            <a:endParaRPr lang="en-US" altLang="zh-CN" sz="3200"/>
          </a:p>
        </p:txBody>
      </p:sp>
      <p:sp>
        <p:nvSpPr>
          <p:cNvPr id="67" name="右箭头 66"/>
          <p:cNvSpPr/>
          <p:nvPr/>
        </p:nvSpPr>
        <p:spPr>
          <a:xfrm>
            <a:off x="9151620" y="911225"/>
            <a:ext cx="46228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圆柱形 67"/>
          <p:cNvSpPr/>
          <p:nvPr>
            <p:custDataLst>
              <p:tags r:id="rId32"/>
            </p:custDataLst>
          </p:nvPr>
        </p:nvSpPr>
        <p:spPr>
          <a:xfrm>
            <a:off x="9797415" y="551180"/>
            <a:ext cx="1064895" cy="1366520"/>
          </a:xfrm>
          <a:prstGeom prst="ca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知识库</a:t>
            </a:r>
            <a:endParaRPr lang="zh-CN" altLang="en-US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214755" y="1020445"/>
          <a:ext cx="9947910" cy="3572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5065"/>
                <a:gridCol w="4017645"/>
                <a:gridCol w="3505200"/>
              </a:tblGrid>
              <a:tr h="3797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日程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内容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产出</a:t>
                      </a:r>
                      <a:endParaRPr lang="zh-CN" altLang="en-US"/>
                    </a:p>
                  </a:txBody>
                  <a:tcPr/>
                </a:tc>
              </a:tr>
              <a:tr h="526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2.2~2.8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1.</a:t>
                      </a:r>
                      <a:r>
                        <a:rPr lang="zh-CN" altLang="en-US"/>
                        <a:t>语料收集和</a:t>
                      </a:r>
                      <a:r>
                        <a:rPr lang="zh-CN" altLang="en-US"/>
                        <a:t>整理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2.</a:t>
                      </a:r>
                      <a:r>
                        <a:rPr lang="en-US" altLang="zh-CN" sz="1800">
                          <a:sym typeface="+mn-ea"/>
                        </a:rPr>
                        <a:t>web</a:t>
                      </a:r>
                      <a:r>
                        <a:rPr lang="zh-CN" altLang="en-US" sz="1800">
                          <a:sym typeface="+mn-ea"/>
                        </a:rPr>
                        <a:t>前后端框架选型和搭建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敏感消息</a:t>
                      </a:r>
                      <a:r>
                        <a:rPr lang="zh-CN" altLang="en-US"/>
                        <a:t>数据集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原型</a:t>
                      </a:r>
                      <a:r>
                        <a:rPr lang="zh-CN" altLang="en-US"/>
                        <a:t>系统</a:t>
                      </a:r>
                      <a:endParaRPr lang="zh-CN" altLang="en-US"/>
                    </a:p>
                  </a:txBody>
                  <a:tcPr/>
                </a:tc>
              </a:tr>
              <a:tr h="6375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2.16~2.23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文档解析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OCR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功能代码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  <a:tr h="6375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2.24~3.1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消息类型流式识别及</a:t>
                      </a:r>
                      <a:r>
                        <a:rPr lang="zh-CN" altLang="en-US" sz="1800">
                          <a:sym typeface="+mn-ea"/>
                        </a:rPr>
                        <a:t>测试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消息类型识别模型</a:t>
                      </a:r>
                      <a:endParaRPr lang="zh-CN" altLang="en-US" sz="1800"/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375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3.1</a:t>
                      </a:r>
                      <a:r>
                        <a:rPr lang="en-US" altLang="zh-CN"/>
                        <a:t>~3.10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敏感片段抽取及测试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NER</a:t>
                      </a:r>
                      <a:r>
                        <a:rPr lang="zh-CN" altLang="en-US"/>
                        <a:t>模型、信息抽取</a:t>
                      </a:r>
                      <a:endParaRPr lang="zh-CN" altLang="en-US"/>
                    </a:p>
                  </a:txBody>
                  <a:tcPr/>
                </a:tc>
              </a:tr>
              <a:tr h="6375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3.11~3.15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系统整体功能测试及项目报告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系统及功能代码、项目报告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TABLE_ENDDRAG_ORIGIN_RECT" val="783*223"/>
  <p:tag name="TABLE_ENDDRAG_RECT" val="130*81*783*223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commondata" val="eyJoZGlkIjoiMDNjNzVkZmI2OWJiY2Y0NTEwZTUwMzdjMjA2MjM5NWMifQ==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1711</Words>
  <Application>WPS 演示</Application>
  <PresentationFormat>宽屏</PresentationFormat>
  <Paragraphs>360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不良片段抽取方式：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huangkai</dc:creator>
  <cp:lastModifiedBy>huangkai</cp:lastModifiedBy>
  <cp:revision>51</cp:revision>
  <dcterms:created xsi:type="dcterms:W3CDTF">2024-01-28T10:42:00Z</dcterms:created>
  <dcterms:modified xsi:type="dcterms:W3CDTF">2024-03-05T08:47:14Z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89DC0DCE71574064AC0B2F5992B0A16E</vt:lpwstr>
  </property>
  <property fmtid="{D5CDD505-2E9C-101B-9397-08002B2CF9AE}" pid="3" name="KSOProductBuildVer">
    <vt:lpwstr>2052-11.8.2.12085</vt:lpwstr>
  </property>
</Properties>
</file>