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3" r:id="rId5"/>
    <p:sldId id="264" r:id="rId6"/>
    <p:sldId id="267" r:id="rId7"/>
    <p:sldId id="268" r:id="rId8"/>
    <p:sldId id="272" r:id="rId9"/>
    <p:sldId id="257" r:id="rId10"/>
    <p:sldId id="261" r:id="rId11"/>
    <p:sldId id="260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51.xml"/><Relationship Id="rId34" Type="http://schemas.openxmlformats.org/officeDocument/2006/relationships/tags" Target="../tags/tag50.xml"/><Relationship Id="rId33" Type="http://schemas.openxmlformats.org/officeDocument/2006/relationships/tags" Target="../tags/tag49.xml"/><Relationship Id="rId32" Type="http://schemas.openxmlformats.org/officeDocument/2006/relationships/tags" Target="../tags/tag48.xml"/><Relationship Id="rId31" Type="http://schemas.openxmlformats.org/officeDocument/2006/relationships/tags" Target="../tags/tag47.xml"/><Relationship Id="rId30" Type="http://schemas.openxmlformats.org/officeDocument/2006/relationships/tags" Target="../tags/tag46.xml"/><Relationship Id="rId3" Type="http://schemas.openxmlformats.org/officeDocument/2006/relationships/tags" Target="../tags/tag19.xml"/><Relationship Id="rId29" Type="http://schemas.openxmlformats.org/officeDocument/2006/relationships/tags" Target="../tags/tag45.xml"/><Relationship Id="rId28" Type="http://schemas.openxmlformats.org/officeDocument/2006/relationships/tags" Target="../tags/tag44.xml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image" Target="../media/image1.png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7682230" y="1374140"/>
            <a:ext cx="1402715" cy="31400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82495" y="1268095"/>
            <a:ext cx="1524635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05050" y="1550670"/>
            <a:ext cx="1280160" cy="71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文本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0925" y="2615565"/>
            <a:ext cx="1280160" cy="71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图片消息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06335" y="1268095"/>
            <a:ext cx="1703070" cy="374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06495" y="3142615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OCR</a:t>
            </a:r>
            <a:r>
              <a:rPr lang="zh-CN" altLang="en-US" sz="1200"/>
              <a:t>处理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757930" y="2771775"/>
            <a:ext cx="57848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280000">
            <a:off x="3717925" y="2012315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58430" y="186436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软文广告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58430" y="251015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暴恐信息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8430" y="412432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个人隐私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58430" y="3155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低俗</a:t>
            </a:r>
            <a:r>
              <a:rPr lang="zh-CN" altLang="en-US"/>
              <a:t>辱骂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195" y="2828925"/>
            <a:ext cx="1280160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78500" y="54483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41180" y="4752340"/>
            <a:ext cx="1469390" cy="88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运营商</a:t>
            </a:r>
            <a:endParaRPr lang="zh-CN" altLang="en-US"/>
          </a:p>
        </p:txBody>
      </p:sp>
      <p:cxnSp>
        <p:nvCxnSpPr>
          <p:cNvPr id="25" name="肘形连接符 24"/>
          <p:cNvCxnSpPr/>
          <p:nvPr/>
        </p:nvCxnSpPr>
        <p:spPr>
          <a:xfrm rot="5400000" flipV="1">
            <a:off x="8996680" y="3278505"/>
            <a:ext cx="2129790" cy="1697990"/>
          </a:xfrm>
          <a:prstGeom prst="bentConnector4">
            <a:avLst>
              <a:gd name="adj1" fmla="val 3548"/>
              <a:gd name="adj2" fmla="val 114024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198100" y="391922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审核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41485" y="2220595"/>
            <a:ext cx="1843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敏感片段抽取</a:t>
            </a:r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9260" y="1268095"/>
            <a:ext cx="1447800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88000" y="3917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21655" y="212471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敏感信息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995160" y="2263140"/>
            <a:ext cx="556895" cy="223520"/>
          </a:xfrm>
          <a:prstGeom prst="rightArrow">
            <a:avLst>
              <a:gd name="adj1" fmla="val 50000"/>
              <a:gd name="adj2" fmla="val 46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82135" y="2616200"/>
            <a:ext cx="906145" cy="83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类型识别</a:t>
            </a:r>
            <a:endParaRPr lang="zh-CN" altLang="en-US" sz="1400"/>
          </a:p>
        </p:txBody>
      </p:sp>
      <p:cxnSp>
        <p:nvCxnSpPr>
          <p:cNvPr id="24" name="肘形连接符 23"/>
          <p:cNvCxnSpPr>
            <a:stCxn id="8" idx="3"/>
            <a:endCxn id="9" idx="0"/>
          </p:cNvCxnSpPr>
          <p:nvPr/>
        </p:nvCxnSpPr>
        <p:spPr>
          <a:xfrm flipH="1" flipV="1">
            <a:off x="1311275" y="2828925"/>
            <a:ext cx="7898130" cy="309245"/>
          </a:xfrm>
          <a:prstGeom prst="bentConnector4">
            <a:avLst>
              <a:gd name="adj1" fmla="val -24585"/>
              <a:gd name="adj2" fmla="val 681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5416550" y="2665095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43825" y="1374140"/>
            <a:ext cx="1280160" cy="390525"/>
          </a:xfrm>
          <a:prstGeom prst="rect">
            <a:avLst/>
          </a:prstGeom>
          <a:noFill/>
          <a:ln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不良信息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7552055" y="3801745"/>
            <a:ext cx="1692910" cy="107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2"/>
            <a:endCxn id="22" idx="1"/>
          </p:cNvCxnSpPr>
          <p:nvPr/>
        </p:nvCxnSpPr>
        <p:spPr>
          <a:xfrm rot="5400000" flipV="1">
            <a:off x="7470775" y="3221355"/>
            <a:ext cx="728345" cy="3213100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17435" y="532003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1995805" y="2821940"/>
            <a:ext cx="21971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20925" y="3801745"/>
            <a:ext cx="1280160" cy="712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文档消息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780000">
            <a:off x="3703320" y="3726180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8780000">
            <a:off x="3740150" y="4108450"/>
            <a:ext cx="797560" cy="29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200"/>
              <a:t>文档解析</a:t>
            </a:r>
            <a:endParaRPr lang="zh-CN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572895" y="1164590"/>
            <a:ext cx="74815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+mn-ea"/>
                <a:cs typeface="+mn-ea"/>
              </a:rPr>
              <a:t>本方案</a:t>
            </a:r>
            <a:r>
              <a:rPr lang="en-US" altLang="zh-CN" b="0">
                <a:latin typeface="+mn-ea"/>
                <a:cs typeface="+mn-ea"/>
              </a:rPr>
              <a:t> vs </a:t>
            </a:r>
            <a:r>
              <a:rPr lang="zh-CN" b="0">
                <a:latin typeface="+mn-ea"/>
                <a:cs typeface="+mn-ea"/>
              </a:rPr>
              <a:t>大模型框架</a:t>
            </a:r>
            <a:r>
              <a:rPr lang="en-US" b="0">
                <a:latin typeface="+mn-ea"/>
                <a:cs typeface="+mn-ea"/>
              </a:rPr>
              <a:t>1. </a:t>
            </a:r>
            <a:r>
              <a:rPr lang="zh-CN" b="0">
                <a:latin typeface="+mn-ea"/>
                <a:cs typeface="+mn-ea"/>
              </a:rPr>
              <a:t>资源占用小</a:t>
            </a:r>
            <a:r>
              <a:rPr lang="en-US" b="0">
                <a:latin typeface="+mn-ea"/>
                <a:cs typeface="+mn-ea"/>
              </a:rPr>
              <a:t>2. </a:t>
            </a:r>
            <a:r>
              <a:rPr lang="zh-CN" b="0">
                <a:latin typeface="+mn-ea"/>
                <a:cs typeface="+mn-ea"/>
              </a:rPr>
              <a:t>较高实时性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altLang="zh-CN" b="0">
                <a:latin typeface="+mn-ea"/>
                <a:cs typeface="+mn-ea"/>
              </a:rPr>
              <a:t>       </a:t>
            </a:r>
            <a:r>
              <a:rPr lang="zh-CN" b="0">
                <a:latin typeface="+mn-ea"/>
                <a:cs typeface="+mn-ea"/>
              </a:rPr>
              <a:t>考虑可落地性，在保证准确性的前提下，使用了轻量级的推理模型和检索框架。与大模型框架相比响应时间短，具有较高的实时性。</a:t>
            </a:r>
            <a:endParaRPr lang="zh-CN" b="0">
              <a:latin typeface="+mn-ea"/>
              <a:cs typeface="+mn-ea"/>
            </a:endParaRPr>
          </a:p>
          <a:p>
            <a:pPr indent="0"/>
            <a:endParaRPr lang="zh-CN" altLang="en-US" b="0">
              <a:latin typeface="+mn-ea"/>
              <a:cs typeface="+mn-ea"/>
            </a:endParaRPr>
          </a:p>
          <a:p>
            <a:pPr indent="0"/>
            <a:r>
              <a:rPr lang="zh-CN" altLang="en-US" b="0">
                <a:latin typeface="+mn-ea"/>
                <a:cs typeface="+mn-ea"/>
              </a:rPr>
              <a:t>图：</a:t>
            </a:r>
            <a:endParaRPr lang="zh-CN" altLang="en-US" b="0">
              <a:latin typeface="+mn-ea"/>
              <a:cs typeface="+mn-ea"/>
            </a:endParaRPr>
          </a:p>
          <a:p>
            <a:pPr indent="0"/>
            <a:endParaRPr lang="en-US" altLang="zh-CN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许力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 altLang="zh-CN"/>
              <a:t>elastic search </a:t>
            </a:r>
            <a:r>
              <a:rPr lang="zh-CN" altLang="en-US"/>
              <a:t>、</a:t>
            </a:r>
            <a:r>
              <a:rPr lang="en-US" altLang="zh-CN"/>
              <a:t>meilisearch</a:t>
            </a:r>
            <a:r>
              <a:rPr lang="zh-CN" altLang="en-US"/>
              <a:t>、离线检索等</a:t>
            </a:r>
            <a:r>
              <a:rPr lang="zh-CN" altLang="en-US"/>
              <a:t>皆可；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检索方法关键词检索--&gt;消息切分检索（切分策略）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检索方法：</a:t>
            </a:r>
            <a:r>
              <a:rPr lang="en-US" altLang="zh-CN"/>
              <a:t>bm25</a:t>
            </a:r>
            <a:r>
              <a:rPr lang="zh-CN" altLang="en-US"/>
              <a:t>、</a:t>
            </a:r>
            <a:r>
              <a:rPr lang="zh-CN" altLang="en-US"/>
              <a:t>向量检索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/>
              <a:t>AC</a:t>
            </a:r>
            <a:r>
              <a:rPr lang="zh-CN" altLang="en-US"/>
              <a:t>机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序列标注</a:t>
            </a:r>
            <a:endParaRPr lang="zh-CN" altLang="en-US"/>
          </a:p>
          <a:p>
            <a:pPr indent="457200" algn="just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7139305" y="3318510"/>
            <a:ext cx="547370" cy="25565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74025" y="4305935"/>
            <a:ext cx="137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UIE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588760" y="-652780"/>
            <a:ext cx="3799840" cy="5681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  <p:sp>
        <p:nvSpPr>
          <p:cNvPr id="5" name="圆柱形 4"/>
          <p:cNvSpPr/>
          <p:nvPr/>
        </p:nvSpPr>
        <p:spPr>
          <a:xfrm>
            <a:off x="4676140" y="33020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7034530" y="26035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5" idx="4"/>
            <a:endCxn id="6" idx="1"/>
          </p:cNvCxnSpPr>
          <p:nvPr/>
        </p:nvCxnSpPr>
        <p:spPr>
          <a:xfrm flipV="1">
            <a:off x="5590540" y="437515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48350" y="13779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9" name="下箭头 8"/>
          <p:cNvSpPr/>
          <p:nvPr/>
        </p:nvSpPr>
        <p:spPr>
          <a:xfrm>
            <a:off x="7651750" y="63563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7232015" y="95694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8029575" y="696595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12" name="圆柱形 11"/>
          <p:cNvSpPr/>
          <p:nvPr>
            <p:custDataLst>
              <p:tags r:id="rId4"/>
            </p:custDataLst>
          </p:nvPr>
        </p:nvSpPr>
        <p:spPr>
          <a:xfrm>
            <a:off x="9533890" y="38798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14" name="左箭头 13"/>
          <p:cNvSpPr/>
          <p:nvPr/>
        </p:nvSpPr>
        <p:spPr>
          <a:xfrm>
            <a:off x="8902065" y="61468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10800000" flipV="1">
            <a:off x="6445885" y="1413510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80660" y="118237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725920" y="100076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7286625" y="187071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6440" y="2397760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20" name="菱形 19"/>
          <p:cNvSpPr/>
          <p:nvPr>
            <p:custDataLst>
              <p:tags r:id="rId5"/>
            </p:custDataLst>
          </p:nvPr>
        </p:nvSpPr>
        <p:spPr>
          <a:xfrm>
            <a:off x="8691245" y="224472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21" name="肘形连接符 20"/>
          <p:cNvCxnSpPr>
            <a:stCxn id="10" idx="2"/>
            <a:endCxn id="19" idx="0"/>
          </p:cNvCxnSpPr>
          <p:nvPr/>
        </p:nvCxnSpPr>
        <p:spPr>
          <a:xfrm rot="5400000">
            <a:off x="6727190" y="1435100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2"/>
            <a:endCxn id="20" idx="0"/>
          </p:cNvCxnSpPr>
          <p:nvPr/>
        </p:nvCxnSpPr>
        <p:spPr>
          <a:xfrm rot="5400000" flipV="1">
            <a:off x="8232140" y="1328420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5806440" y="3355975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8691245" y="3351530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9" idx="2"/>
            <a:endCxn id="23" idx="0"/>
          </p:cNvCxnSpPr>
          <p:nvPr/>
        </p:nvCxnSpPr>
        <p:spPr>
          <a:xfrm>
            <a:off x="6291580" y="2861310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24" idx="0"/>
          </p:cNvCxnSpPr>
          <p:nvPr/>
        </p:nvCxnSpPr>
        <p:spPr>
          <a:xfrm>
            <a:off x="9148445" y="3159125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02630" y="4446905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7188835" y="4446905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违规类型</a:t>
            </a:r>
            <a:endParaRPr lang="zh-CN" altLang="en-US" sz="1400"/>
          </a:p>
        </p:txBody>
      </p:sp>
      <p:cxnSp>
        <p:nvCxnSpPr>
          <p:cNvPr id="30" name="肘形连接符 29"/>
          <p:cNvCxnSpPr>
            <a:stCxn id="23" idx="2"/>
            <a:endCxn id="27" idx="0"/>
          </p:cNvCxnSpPr>
          <p:nvPr/>
        </p:nvCxnSpPr>
        <p:spPr>
          <a:xfrm rot="5400000" flipV="1">
            <a:off x="5930265" y="4067810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4" idx="2"/>
            <a:endCxn id="27" idx="0"/>
          </p:cNvCxnSpPr>
          <p:nvPr/>
        </p:nvCxnSpPr>
        <p:spPr>
          <a:xfrm rot="5400000">
            <a:off x="7359015" y="2656840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3" idx="2"/>
            <a:endCxn id="28" idx="0"/>
          </p:cNvCxnSpPr>
          <p:nvPr/>
        </p:nvCxnSpPr>
        <p:spPr>
          <a:xfrm rot="5400000" flipV="1">
            <a:off x="6940233" y="3057843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>
            <p:custDataLst>
              <p:tags r:id="rId9"/>
            </p:custDataLst>
          </p:nvPr>
        </p:nvCxnSpPr>
        <p:spPr>
          <a:xfrm rot="5400000" flipV="1">
            <a:off x="7325360" y="2672715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31380" y="4057015"/>
            <a:ext cx="1039495" cy="249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400">
                <a:sym typeface="+mn-ea"/>
              </a:rPr>
              <a:t>roberta_cls</a:t>
            </a:r>
            <a:endParaRPr lang="en-US" altLang="zh-CN" sz="1400"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0"/>
            </p:custDataLst>
          </p:nvPr>
        </p:nvSpPr>
        <p:spPr>
          <a:xfrm>
            <a:off x="5005070" y="3706495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51750" y="3667125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9149080" y="3706495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6568440" y="545592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cxnSp>
        <p:nvCxnSpPr>
          <p:cNvPr id="40" name="肘形连接符 39"/>
          <p:cNvCxnSpPr>
            <a:stCxn id="28" idx="2"/>
            <a:endCxn id="38" idx="0"/>
          </p:cNvCxnSpPr>
          <p:nvPr/>
        </p:nvCxnSpPr>
        <p:spPr>
          <a:xfrm rot="5400000">
            <a:off x="7346315" y="4472940"/>
            <a:ext cx="711835" cy="1254125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矩形 40"/>
          <p:cNvSpPr/>
          <p:nvPr>
            <p:custDataLst>
              <p:tags r:id="rId13"/>
            </p:custDataLst>
          </p:nvPr>
        </p:nvSpPr>
        <p:spPr>
          <a:xfrm>
            <a:off x="9125585" y="545592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cxnSp>
        <p:nvCxnSpPr>
          <p:cNvPr id="42" name="肘形连接符 41"/>
          <p:cNvCxnSpPr>
            <a:stCxn id="28" idx="2"/>
            <a:endCxn id="41" idx="0"/>
          </p:cNvCxnSpPr>
          <p:nvPr/>
        </p:nvCxnSpPr>
        <p:spPr>
          <a:xfrm rot="5400000" flipV="1">
            <a:off x="8583613" y="4489768"/>
            <a:ext cx="711835" cy="1220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123940" y="512445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8437880" y="512445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15"/>
            </p:custDataLst>
          </p:nvPr>
        </p:nvSpPr>
        <p:spPr>
          <a:xfrm>
            <a:off x="7727950" y="598741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46" name="直接箭头连接符 45"/>
          <p:cNvCxnSpPr>
            <a:stCxn id="28" idx="2"/>
            <a:endCxn id="45" idx="0"/>
          </p:cNvCxnSpPr>
          <p:nvPr/>
        </p:nvCxnSpPr>
        <p:spPr>
          <a:xfrm flipH="1">
            <a:off x="8315325" y="4744085"/>
            <a:ext cx="13970" cy="1243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379460" y="558228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7581900" y="565721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16"/>
            </p:custDataLst>
          </p:nvPr>
        </p:nvCxnSpPr>
        <p:spPr>
          <a:xfrm flipH="1">
            <a:off x="8315325" y="565721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034530" y="484886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17"/>
            </p:custDataLst>
          </p:nvPr>
        </p:nvSpPr>
        <p:spPr>
          <a:xfrm>
            <a:off x="8422005" y="48412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941070" y="-941070"/>
            <a:ext cx="3799840" cy="5681980"/>
          </a:xfrm>
          <a:prstGeom prst="rect">
            <a:avLst/>
          </a:prstGeom>
        </p:spPr>
      </p:pic>
      <p:sp>
        <p:nvSpPr>
          <p:cNvPr id="13" name="圆柱形 12"/>
          <p:cNvSpPr/>
          <p:nvPr>
            <p:custDataLst>
              <p:tags r:id="rId3"/>
            </p:custDataLst>
          </p:nvPr>
        </p:nvSpPr>
        <p:spPr>
          <a:xfrm>
            <a:off x="6120130" y="32829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8478520" y="55562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5"/>
            </p:custDataLst>
          </p:nvPr>
        </p:nvCxnSpPr>
        <p:spPr>
          <a:xfrm flipV="1">
            <a:off x="7034530" y="73279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6"/>
            </p:custDataLst>
          </p:nvPr>
        </p:nvSpPr>
        <p:spPr>
          <a:xfrm>
            <a:off x="7292340" y="43307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7"/>
            </p:custDataLst>
          </p:nvPr>
        </p:nvSpPr>
        <p:spPr>
          <a:xfrm>
            <a:off x="9095740" y="93091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8"/>
            </p:custDataLst>
          </p:nvPr>
        </p:nvSpPr>
        <p:spPr>
          <a:xfrm>
            <a:off x="8676005" y="125222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55" name="文本框 54"/>
          <p:cNvSpPr txBox="1"/>
          <p:nvPr>
            <p:custDataLst>
              <p:tags r:id="rId9"/>
            </p:custDataLst>
          </p:nvPr>
        </p:nvSpPr>
        <p:spPr>
          <a:xfrm>
            <a:off x="9473565" y="99187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10"/>
            </p:custDataLst>
          </p:nvPr>
        </p:nvSpPr>
        <p:spPr>
          <a:xfrm>
            <a:off x="10977880" y="68326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57" name="左箭头 56"/>
          <p:cNvSpPr/>
          <p:nvPr>
            <p:custDataLst>
              <p:tags r:id="rId11"/>
            </p:custDataLst>
          </p:nvPr>
        </p:nvSpPr>
        <p:spPr>
          <a:xfrm>
            <a:off x="10346055" y="90995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2"/>
            </p:custDataLst>
          </p:nvPr>
        </p:nvCxnSpPr>
        <p:spPr>
          <a:xfrm rot="10800000" flipV="1">
            <a:off x="7889875" y="170878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3"/>
            </p:custDataLst>
          </p:nvPr>
        </p:nvSpPr>
        <p:spPr>
          <a:xfrm>
            <a:off x="6724650" y="147764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4"/>
            </p:custDataLst>
          </p:nvPr>
        </p:nvSpPr>
        <p:spPr>
          <a:xfrm>
            <a:off x="8169910" y="129603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5"/>
            </p:custDataLst>
          </p:nvPr>
        </p:nvSpPr>
        <p:spPr>
          <a:xfrm>
            <a:off x="8730615" y="216598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62" name="矩形 61"/>
          <p:cNvSpPr/>
          <p:nvPr>
            <p:custDataLst>
              <p:tags r:id="rId16"/>
            </p:custDataLst>
          </p:nvPr>
        </p:nvSpPr>
        <p:spPr>
          <a:xfrm>
            <a:off x="7250430" y="2693035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63" name="菱形 62"/>
          <p:cNvSpPr/>
          <p:nvPr>
            <p:custDataLst>
              <p:tags r:id="rId17"/>
            </p:custDataLst>
          </p:nvPr>
        </p:nvSpPr>
        <p:spPr>
          <a:xfrm>
            <a:off x="10135235" y="254000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64" name="肘形连接符 63"/>
          <p:cNvCxnSpPr>
            <a:stCxn id="54" idx="2"/>
            <a:endCxn id="62" idx="0"/>
          </p:cNvCxnSpPr>
          <p:nvPr>
            <p:custDataLst>
              <p:tags r:id="rId18"/>
            </p:custDataLst>
          </p:nvPr>
        </p:nvCxnSpPr>
        <p:spPr>
          <a:xfrm rot="5400000">
            <a:off x="8171180" y="1730375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4" idx="2"/>
            <a:endCxn id="63" idx="0"/>
          </p:cNvCxnSpPr>
          <p:nvPr>
            <p:custDataLst>
              <p:tags r:id="rId19"/>
            </p:custDataLst>
          </p:nvPr>
        </p:nvCxnSpPr>
        <p:spPr>
          <a:xfrm rot="5400000" flipV="1">
            <a:off x="9676130" y="1623695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矩形 65"/>
          <p:cNvSpPr/>
          <p:nvPr>
            <p:custDataLst>
              <p:tags r:id="rId20"/>
            </p:custDataLst>
          </p:nvPr>
        </p:nvSpPr>
        <p:spPr>
          <a:xfrm>
            <a:off x="7250430" y="3651250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67" name="矩形 66"/>
          <p:cNvSpPr/>
          <p:nvPr>
            <p:custDataLst>
              <p:tags r:id="rId21"/>
            </p:custDataLst>
          </p:nvPr>
        </p:nvSpPr>
        <p:spPr>
          <a:xfrm>
            <a:off x="10135235" y="3646805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68" name="直接箭头连接符 67"/>
          <p:cNvCxnSpPr>
            <a:stCxn id="62" idx="2"/>
            <a:endCxn id="66" idx="0"/>
          </p:cNvCxnSpPr>
          <p:nvPr>
            <p:custDataLst>
              <p:tags r:id="rId22"/>
            </p:custDataLst>
          </p:nvPr>
        </p:nvCxnSpPr>
        <p:spPr>
          <a:xfrm>
            <a:off x="7735570" y="3156585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2"/>
            <a:endCxn id="67" idx="0"/>
          </p:cNvCxnSpPr>
          <p:nvPr>
            <p:custDataLst>
              <p:tags r:id="rId23"/>
            </p:custDataLst>
          </p:nvPr>
        </p:nvCxnSpPr>
        <p:spPr>
          <a:xfrm>
            <a:off x="10592435" y="3454400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矩形 69"/>
          <p:cNvSpPr/>
          <p:nvPr>
            <p:custDataLst>
              <p:tags r:id="rId24"/>
            </p:custDataLst>
          </p:nvPr>
        </p:nvSpPr>
        <p:spPr>
          <a:xfrm>
            <a:off x="7246620" y="47421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71" name="矩形 70"/>
          <p:cNvSpPr/>
          <p:nvPr>
            <p:custDataLst>
              <p:tags r:id="rId25"/>
            </p:custDataLst>
          </p:nvPr>
        </p:nvSpPr>
        <p:spPr>
          <a:xfrm>
            <a:off x="8632825" y="4742180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UIE+Prompt</a:t>
            </a:r>
            <a:endParaRPr lang="en-US" altLang="zh-CN" sz="1400"/>
          </a:p>
        </p:txBody>
      </p:sp>
      <p:cxnSp>
        <p:nvCxnSpPr>
          <p:cNvPr id="72" name="肘形连接符 71"/>
          <p:cNvCxnSpPr>
            <a:stCxn id="66" idx="2"/>
            <a:endCxn id="70" idx="0"/>
          </p:cNvCxnSpPr>
          <p:nvPr>
            <p:custDataLst>
              <p:tags r:id="rId26"/>
            </p:custDataLst>
          </p:nvPr>
        </p:nvCxnSpPr>
        <p:spPr>
          <a:xfrm rot="5400000" flipV="1">
            <a:off x="7374255" y="4363085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7" idx="2"/>
            <a:endCxn id="70" idx="0"/>
          </p:cNvCxnSpPr>
          <p:nvPr>
            <p:custDataLst>
              <p:tags r:id="rId27"/>
            </p:custDataLst>
          </p:nvPr>
        </p:nvCxnSpPr>
        <p:spPr>
          <a:xfrm rot="5400000">
            <a:off x="8803005" y="2952115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2"/>
            <a:endCxn id="71" idx="0"/>
          </p:cNvCxnSpPr>
          <p:nvPr>
            <p:custDataLst>
              <p:tags r:id="rId28"/>
            </p:custDataLst>
          </p:nvPr>
        </p:nvCxnSpPr>
        <p:spPr>
          <a:xfrm rot="5400000" flipV="1">
            <a:off x="8384223" y="3353118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/>
          <p:nvPr>
            <p:custDataLst>
              <p:tags r:id="rId29"/>
            </p:custDataLst>
          </p:nvPr>
        </p:nvCxnSpPr>
        <p:spPr>
          <a:xfrm rot="5400000" flipV="1">
            <a:off x="8769350" y="2967990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>
            <p:custDataLst>
              <p:tags r:id="rId30"/>
            </p:custDataLst>
          </p:nvPr>
        </p:nvSpPr>
        <p:spPr>
          <a:xfrm>
            <a:off x="6449060" y="4001770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31"/>
            </p:custDataLst>
          </p:nvPr>
        </p:nvSpPr>
        <p:spPr>
          <a:xfrm>
            <a:off x="9095740" y="3962400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79" name="文本框 78"/>
          <p:cNvSpPr txBox="1"/>
          <p:nvPr>
            <p:custDataLst>
              <p:tags r:id="rId32"/>
            </p:custDataLst>
          </p:nvPr>
        </p:nvSpPr>
        <p:spPr>
          <a:xfrm>
            <a:off x="10593070" y="4001770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84" name="文本框 83"/>
          <p:cNvSpPr txBox="1"/>
          <p:nvPr>
            <p:custDataLst>
              <p:tags r:id="rId33"/>
            </p:custDataLst>
          </p:nvPr>
        </p:nvSpPr>
        <p:spPr>
          <a:xfrm>
            <a:off x="7292340" y="5412105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86" name="矩形 85"/>
          <p:cNvSpPr/>
          <p:nvPr>
            <p:custDataLst>
              <p:tags r:id="rId34"/>
            </p:custDataLst>
          </p:nvPr>
        </p:nvSpPr>
        <p:spPr>
          <a:xfrm>
            <a:off x="9171940" y="542036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87" name="直接箭头连接符 86"/>
          <p:cNvCxnSpPr>
            <a:stCxn id="71" idx="2"/>
            <a:endCxn id="86" idx="0"/>
          </p:cNvCxnSpPr>
          <p:nvPr>
            <p:custDataLst>
              <p:tags r:id="rId35"/>
            </p:custDataLst>
          </p:nvPr>
        </p:nvCxnSpPr>
        <p:spPr>
          <a:xfrm flipH="1">
            <a:off x="9759315" y="5039360"/>
            <a:ext cx="1397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3550920" y="4484370"/>
            <a:ext cx="287020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>
            <p:custDataLst>
              <p:tags r:id="rId1"/>
            </p:custDataLst>
          </p:nvPr>
        </p:nvSpPr>
        <p:spPr>
          <a:xfrm>
            <a:off x="1877695" y="340360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4236085" y="56769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3"/>
            </p:custDataLst>
          </p:nvPr>
        </p:nvCxnSpPr>
        <p:spPr>
          <a:xfrm flipV="1">
            <a:off x="2792095" y="744855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3049905" y="44513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5"/>
            </p:custDataLst>
          </p:nvPr>
        </p:nvSpPr>
        <p:spPr>
          <a:xfrm>
            <a:off x="4853305" y="94297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6"/>
            </p:custDataLst>
          </p:nvPr>
        </p:nvSpPr>
        <p:spPr>
          <a:xfrm>
            <a:off x="4433570" y="126428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55" name="文本框 54"/>
          <p:cNvSpPr txBox="1"/>
          <p:nvPr>
            <p:custDataLst>
              <p:tags r:id="rId7"/>
            </p:custDataLst>
          </p:nvPr>
        </p:nvSpPr>
        <p:spPr>
          <a:xfrm>
            <a:off x="5231130" y="1003935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8"/>
            </p:custDataLst>
          </p:nvPr>
        </p:nvSpPr>
        <p:spPr>
          <a:xfrm>
            <a:off x="6735445" y="69532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关键词库</a:t>
            </a:r>
            <a:endParaRPr lang="zh-CN" altLang="en-US" sz="1200"/>
          </a:p>
        </p:txBody>
      </p:sp>
      <p:sp>
        <p:nvSpPr>
          <p:cNvPr id="57" name="左箭头 56"/>
          <p:cNvSpPr/>
          <p:nvPr>
            <p:custDataLst>
              <p:tags r:id="rId9"/>
            </p:custDataLst>
          </p:nvPr>
        </p:nvSpPr>
        <p:spPr>
          <a:xfrm>
            <a:off x="6103620" y="92202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0"/>
            </p:custDataLst>
          </p:nvPr>
        </p:nvCxnSpPr>
        <p:spPr>
          <a:xfrm rot="10800000" flipV="1">
            <a:off x="3647440" y="1720850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2482215" y="148971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2"/>
            </p:custDataLst>
          </p:nvPr>
        </p:nvSpPr>
        <p:spPr>
          <a:xfrm>
            <a:off x="3927475" y="130810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3"/>
            </p:custDataLst>
          </p:nvPr>
        </p:nvSpPr>
        <p:spPr>
          <a:xfrm>
            <a:off x="4488180" y="217805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06545" y="2654300"/>
            <a:ext cx="1568450" cy="6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向量检索</a:t>
            </a:r>
            <a:endParaRPr lang="zh-CN" altLang="en-US" sz="1600"/>
          </a:p>
          <a:p>
            <a:pPr algn="ctr"/>
            <a:r>
              <a:rPr lang="zh-CN" altLang="en-US" sz="1600"/>
              <a:t>（多路召回）</a:t>
            </a:r>
            <a:endParaRPr lang="zh-CN" altLang="en-US" sz="1600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>
            <a:off x="4888230" y="217360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>
            <p:custDataLst>
              <p:tags r:id="rId14"/>
            </p:custDataLst>
          </p:nvPr>
        </p:nvSpPr>
        <p:spPr>
          <a:xfrm>
            <a:off x="6588760" y="249745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语料库</a:t>
            </a:r>
            <a:endParaRPr lang="zh-CN" altLang="en-US" sz="1400"/>
          </a:p>
        </p:txBody>
      </p:sp>
      <p:sp>
        <p:nvSpPr>
          <p:cNvPr id="7" name="左箭头 6"/>
          <p:cNvSpPr/>
          <p:nvPr>
            <p:custDataLst>
              <p:tags r:id="rId15"/>
            </p:custDataLst>
          </p:nvPr>
        </p:nvSpPr>
        <p:spPr>
          <a:xfrm>
            <a:off x="5956935" y="272415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48100" y="3709670"/>
            <a:ext cx="20828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类别确定</a:t>
            </a:r>
            <a:endParaRPr lang="zh-CN" altLang="en-US" sz="1600"/>
          </a:p>
        </p:txBody>
      </p:sp>
      <p:cxnSp>
        <p:nvCxnSpPr>
          <p:cNvPr id="9" name="直接箭头连接符 8"/>
          <p:cNvCxnSpPr>
            <a:stCxn id="4" idx="2"/>
            <a:endCxn id="8" idx="0"/>
          </p:cNvCxnSpPr>
          <p:nvPr/>
        </p:nvCxnSpPr>
        <p:spPr>
          <a:xfrm flipH="1">
            <a:off x="4889500" y="3260725"/>
            <a:ext cx="127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4915535" y="3395345"/>
            <a:ext cx="1381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后处理策略</a:t>
            </a:r>
            <a:endParaRPr lang="zh-CN" altLang="en-US" sz="1200">
              <a:sym typeface="+mn-ea"/>
            </a:endParaRPr>
          </a:p>
        </p:txBody>
      </p:sp>
      <p:cxnSp>
        <p:nvCxnSpPr>
          <p:cNvPr id="11" name="直接箭头连接符 10"/>
          <p:cNvCxnSpPr>
            <a:stCxn id="8" idx="2"/>
            <a:endCxn id="12" idx="0"/>
          </p:cNvCxnSpPr>
          <p:nvPr/>
        </p:nvCxnSpPr>
        <p:spPr>
          <a:xfrm>
            <a:off x="4889500" y="4175125"/>
            <a:ext cx="254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57040" y="4624070"/>
            <a:ext cx="12700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片段抽取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4929505" y="4215130"/>
            <a:ext cx="847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UIE</a:t>
            </a:r>
            <a:endParaRPr lang="en-US" altLang="zh-CN" sz="14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83685" y="5559425"/>
            <a:ext cx="1693545" cy="44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返回结果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892040" y="508952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>
            <p:custDataLst>
              <p:tags r:id="rId17"/>
            </p:custDataLst>
          </p:nvPr>
        </p:nvSpPr>
        <p:spPr>
          <a:xfrm>
            <a:off x="7456805" y="509143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41" name="矩形 40"/>
          <p:cNvSpPr/>
          <p:nvPr>
            <p:custDataLst>
              <p:tags r:id="rId18"/>
            </p:custDataLst>
          </p:nvPr>
        </p:nvSpPr>
        <p:spPr>
          <a:xfrm>
            <a:off x="10013950" y="509143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7012305" y="475996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9"/>
            </p:custDataLst>
          </p:nvPr>
        </p:nvSpPr>
        <p:spPr>
          <a:xfrm>
            <a:off x="9326245" y="475996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20"/>
            </p:custDataLst>
          </p:nvPr>
        </p:nvSpPr>
        <p:spPr>
          <a:xfrm>
            <a:off x="8616315" y="562292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9267825" y="521779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8470265" y="529272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21"/>
            </p:custDataLst>
          </p:nvPr>
        </p:nvCxnSpPr>
        <p:spPr>
          <a:xfrm flipH="1">
            <a:off x="9203690" y="529272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922895" y="448437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22"/>
            </p:custDataLst>
          </p:nvPr>
        </p:nvSpPr>
        <p:spPr>
          <a:xfrm>
            <a:off x="9310370" y="447675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6920230" y="448437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6567805" y="4951730"/>
            <a:ext cx="236855" cy="720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8" idx="3"/>
            <a:endCxn id="38" idx="0"/>
          </p:cNvCxnSpPr>
          <p:nvPr/>
        </p:nvCxnSpPr>
        <p:spPr>
          <a:xfrm>
            <a:off x="5930900" y="3942715"/>
            <a:ext cx="2032635" cy="1148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41" idx="0"/>
          </p:cNvCxnSpPr>
          <p:nvPr/>
        </p:nvCxnSpPr>
        <p:spPr>
          <a:xfrm>
            <a:off x="5949315" y="3944620"/>
            <a:ext cx="4488815" cy="11468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14755" y="1020445"/>
          <a:ext cx="9947910" cy="357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065"/>
                <a:gridCol w="4017645"/>
                <a:gridCol w="3505200"/>
              </a:tblGrid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产出</a:t>
                      </a:r>
                      <a:endParaRPr lang="zh-CN" alt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2.2~2.8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语料收集和</a:t>
                      </a:r>
                      <a:r>
                        <a:rPr lang="zh-CN" altLang="en-US"/>
                        <a:t>整理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en-US" altLang="zh-CN" sz="1800">
                          <a:sym typeface="+mn-ea"/>
                        </a:rPr>
                        <a:t>web</a:t>
                      </a:r>
                      <a:r>
                        <a:rPr lang="zh-CN" altLang="en-US" sz="1800">
                          <a:sym typeface="+mn-ea"/>
                        </a:rPr>
                        <a:t>前后端框架选型和搭建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敏感消息</a:t>
                      </a:r>
                      <a:r>
                        <a:rPr lang="zh-CN" altLang="en-US"/>
                        <a:t>数据集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原型</a:t>
                      </a:r>
                      <a:r>
                        <a:rPr lang="zh-CN" altLang="en-US"/>
                        <a:t>系统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2.16~2.23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文档解析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OCR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功能代码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2.24~3.1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消息类型流式识别及</a:t>
                      </a: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消息类型识别模型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3.1</a:t>
                      </a:r>
                      <a:r>
                        <a:rPr lang="en-US" altLang="zh-CN"/>
                        <a:t>~3.10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敏感片段抽取及测试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NER</a:t>
                      </a:r>
                      <a:r>
                        <a:rPr lang="zh-CN" altLang="en-US"/>
                        <a:t>模型、信息抽取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3.11~3.15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系统整体功能测试及项目报告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系统及功能代码、项目报告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5985" cy="937895"/>
          </a:xfrm>
        </p:spPr>
        <p:txBody>
          <a:bodyPr/>
          <a:p>
            <a:r>
              <a:rPr lang="zh-CN" altLang="en-US" sz="3600"/>
              <a:t>不良片段抽取方式：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01105" cy="1193800"/>
          </a:xfrm>
        </p:spPr>
        <p:txBody>
          <a:bodyPr/>
          <a:p>
            <a:r>
              <a:rPr lang="en-US" altLang="zh-CN"/>
              <a:t>bert-crf</a:t>
            </a:r>
            <a:r>
              <a:rPr lang="zh-CN" altLang="en-US"/>
              <a:t>：</a:t>
            </a:r>
            <a:r>
              <a:rPr lang="zh-CN" altLang="en-US"/>
              <a:t>敏感信息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TABLE_ENDDRAG_ORIGIN_RECT" val="783*223"/>
  <p:tag name="TABLE_ENDDRAG_RECT" val="130*81*783*223"/>
</p:tagLst>
</file>

<file path=ppt/tags/tag75.xml><?xml version="1.0" encoding="utf-8"?>
<p:tagLst xmlns:p="http://schemas.openxmlformats.org/presentationml/2006/main">
  <p:tag name="commondata" val="eyJoZGlkIjoiMDNjNzVkZmI2OWJiY2Y0NTEwZTUwMzdjMjA2MjM5NWM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演示</Application>
  <PresentationFormat>宽屏</PresentationFormat>
  <Paragraphs>285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不良片段抽取方式：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huangkai</dc:creator>
  <cp:lastModifiedBy>huangkai</cp:lastModifiedBy>
  <cp:revision>41</cp:revision>
  <dcterms:created xsi:type="dcterms:W3CDTF">2024-01-28T10:42:00Z</dcterms:created>
  <dcterms:modified xsi:type="dcterms:W3CDTF">2024-02-19T09:26:51Z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89DC0DCE71574064AC0B2F5992B0A16E</vt:lpwstr>
  </property>
  <property fmtid="{D5CDD505-2E9C-101B-9397-08002B2CF9AE}" pid="3" name="KSOProductBuildVer">
    <vt:lpwstr>2052-11.8.2.12085</vt:lpwstr>
  </property>
</Properties>
</file>