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7682230" y="1374140"/>
            <a:ext cx="1402715" cy="31400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2495" y="1268095"/>
            <a:ext cx="1524635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05050" y="1550670"/>
            <a:ext cx="1280160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0925" y="2615565"/>
            <a:ext cx="1280160" cy="712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图片消息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06335" y="1268095"/>
            <a:ext cx="1703070" cy="374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6495" y="314261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OCR</a:t>
            </a:r>
            <a:r>
              <a:rPr lang="zh-CN" altLang="en-US" sz="1200"/>
              <a:t>处理</a:t>
            </a:r>
            <a:endParaRPr lang="zh-CN" altLang="en-US" sz="1200"/>
          </a:p>
        </p:txBody>
      </p:sp>
      <p:sp>
        <p:nvSpPr>
          <p:cNvPr id="11" name="右箭头 10"/>
          <p:cNvSpPr/>
          <p:nvPr/>
        </p:nvSpPr>
        <p:spPr>
          <a:xfrm>
            <a:off x="3757930" y="2771775"/>
            <a:ext cx="57848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280000">
            <a:off x="3717925" y="2012315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58430" y="186436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软文广告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58430" y="251015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暴恐信息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58430" y="4124325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个人隐私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58430" y="3155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低俗</a:t>
            </a:r>
            <a:r>
              <a:rPr lang="zh-CN" altLang="en-US"/>
              <a:t>辱骂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1195" y="2828925"/>
            <a:ext cx="1280160" cy="61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78500" y="544830"/>
            <a:ext cx="117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提示用户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441180" y="4752340"/>
            <a:ext cx="1469390" cy="88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运营商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5400000" flipV="1">
            <a:off x="8996680" y="3278505"/>
            <a:ext cx="2129790" cy="1697990"/>
          </a:xfrm>
          <a:prstGeom prst="bentConnector4">
            <a:avLst>
              <a:gd name="adj1" fmla="val 3548"/>
              <a:gd name="adj2" fmla="val 114024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198100" y="391922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341485" y="2220595"/>
            <a:ext cx="1843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敏感片段抽取</a:t>
            </a:r>
            <a:endParaRPr lang="zh-CN" altLang="en-US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9260" y="1268095"/>
            <a:ext cx="1447800" cy="3775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88000" y="391795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正常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621655" y="2124710"/>
            <a:ext cx="128016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</a:t>
            </a: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995160" y="2263140"/>
            <a:ext cx="556895" cy="223520"/>
          </a:xfrm>
          <a:prstGeom prst="rightArrow">
            <a:avLst>
              <a:gd name="adj1" fmla="val 50000"/>
              <a:gd name="adj2" fmla="val 46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82135" y="2616200"/>
            <a:ext cx="906145" cy="83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类型识别</a:t>
            </a:r>
            <a:endParaRPr lang="zh-CN" altLang="en-US" sz="1400"/>
          </a:p>
        </p:txBody>
      </p:sp>
      <p:cxnSp>
        <p:nvCxnSpPr>
          <p:cNvPr id="24" name="肘形连接符 23"/>
          <p:cNvCxnSpPr>
            <a:stCxn id="8" idx="3"/>
            <a:endCxn id="9" idx="0"/>
          </p:cNvCxnSpPr>
          <p:nvPr/>
        </p:nvCxnSpPr>
        <p:spPr>
          <a:xfrm flipH="1" flipV="1">
            <a:off x="1311275" y="2828925"/>
            <a:ext cx="7898130" cy="309245"/>
          </a:xfrm>
          <a:prstGeom prst="bentConnector4">
            <a:avLst>
              <a:gd name="adj1" fmla="val -24585"/>
              <a:gd name="adj2" fmla="val 6817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箭头 28"/>
          <p:cNvSpPr/>
          <p:nvPr/>
        </p:nvSpPr>
        <p:spPr>
          <a:xfrm>
            <a:off x="5416550" y="2665095"/>
            <a:ext cx="27178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743825" y="1374140"/>
            <a:ext cx="1280160" cy="390525"/>
          </a:xfrm>
          <a:prstGeom prst="rect">
            <a:avLst/>
          </a:prstGeom>
          <a:noFill/>
          <a:ln>
            <a:solidFill>
              <a:schemeClr val="bg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不良信息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7552055" y="3801745"/>
            <a:ext cx="1692910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7" idx="2"/>
            <a:endCxn id="22" idx="1"/>
          </p:cNvCxnSpPr>
          <p:nvPr/>
        </p:nvCxnSpPr>
        <p:spPr>
          <a:xfrm rot="5400000" flipV="1">
            <a:off x="7470775" y="3221355"/>
            <a:ext cx="728345" cy="321310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417435" y="5320030"/>
            <a:ext cx="83566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发送</a:t>
            </a:r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1995805" y="2821940"/>
            <a:ext cx="219710" cy="622935"/>
          </a:xfrm>
          <a:prstGeom prst="rightArrow">
            <a:avLst>
              <a:gd name="adj1" fmla="val 50000"/>
              <a:gd name="adj2" fmla="val 4677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20925" y="3801745"/>
            <a:ext cx="1280160" cy="712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文档消息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8780000">
            <a:off x="3703320" y="3726180"/>
            <a:ext cx="658495" cy="34480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 rot="18780000">
            <a:off x="3740150" y="4108450"/>
            <a:ext cx="797560" cy="290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1200"/>
              <a:t>文档解析</a:t>
            </a:r>
            <a:endParaRPr 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14755" y="1020445"/>
          <a:ext cx="9947910" cy="357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65"/>
                <a:gridCol w="4017645"/>
                <a:gridCol w="3505200"/>
              </a:tblGrid>
              <a:tr h="379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产出</a:t>
                      </a:r>
                      <a:endParaRPr lang="zh-CN" altLang="en-US"/>
                    </a:p>
                  </a:txBody>
                  <a:tcPr/>
                </a:tc>
              </a:tr>
              <a:tr h="526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2.2~2.8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语料收集和</a:t>
                      </a:r>
                      <a:r>
                        <a:rPr lang="zh-CN" altLang="en-US"/>
                        <a:t>整理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sz="1800">
                          <a:sym typeface="+mn-ea"/>
                        </a:rPr>
                        <a:t>web</a:t>
                      </a:r>
                      <a:r>
                        <a:rPr lang="zh-CN" altLang="en-US" sz="1800">
                          <a:sym typeface="+mn-ea"/>
                        </a:rPr>
                        <a:t>前后端框架选型和搭建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敏感消息</a:t>
                      </a:r>
                      <a:r>
                        <a:rPr lang="zh-CN" altLang="en-US"/>
                        <a:t>数据集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原型</a:t>
                      </a:r>
                      <a:r>
                        <a:rPr lang="zh-CN" altLang="en-US"/>
                        <a:t>系统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2.16~2.23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文档解析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OCR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功能代码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2.24~3.1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消息类型流式识别及</a:t>
                      </a:r>
                      <a:r>
                        <a:rPr lang="zh-CN" altLang="en-US" sz="1800">
                          <a:sym typeface="+mn-ea"/>
                        </a:rPr>
                        <a:t>测试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消息类型识别模型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3.1</a:t>
                      </a:r>
                      <a:r>
                        <a:rPr lang="en-US" altLang="zh-CN"/>
                        <a:t>~3.10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敏感片段抽取及测试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NER</a:t>
                      </a:r>
                      <a:r>
                        <a:rPr lang="zh-CN" altLang="en-US"/>
                        <a:t>模型、信息抽取</a:t>
                      </a:r>
                      <a:endParaRPr lang="zh-CN" altLang="en-US"/>
                    </a:p>
                  </a:txBody>
                  <a:tcPr/>
                </a:tc>
              </a:tr>
              <a:tr h="637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3.11~3.15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系统整体功能测试及项目报告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系统及功能代码、项目报告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260" y="436880"/>
            <a:ext cx="10137775" cy="5983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 b="1"/>
              <a:t>任务一</a:t>
            </a:r>
            <a:r>
              <a:rPr lang="zh-CN" altLang="en-US"/>
              <a:t>：基于</a:t>
            </a:r>
            <a:r>
              <a:rPr lang="en-US" altLang="zh-CN">
                <a:solidFill>
                  <a:schemeClr val="tx1"/>
                </a:solidFill>
              </a:rPr>
              <a:t>streamlit</a:t>
            </a:r>
            <a:r>
              <a:rPr lang="zh-CN" altLang="en-US"/>
              <a:t>框架构建</a:t>
            </a:r>
            <a:r>
              <a:rPr lang="en-US" altLang="zh-CN"/>
              <a:t>web</a:t>
            </a:r>
            <a:r>
              <a:rPr lang="zh-CN" altLang="en-US"/>
              <a:t>界面实现如下功能：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读取图片</a:t>
            </a:r>
            <a:r>
              <a:rPr lang="en-US" altLang="zh-CN"/>
              <a:t>jpg/png</a:t>
            </a:r>
            <a:r>
              <a:rPr lang="zh-CN" altLang="en-US"/>
              <a:t>，</a:t>
            </a:r>
            <a:r>
              <a:rPr lang="zh-CN" altLang="en-US"/>
              <a:t>并展示；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读取</a:t>
            </a:r>
            <a:r>
              <a:rPr lang="en-US" altLang="zh-CN"/>
              <a:t>word</a:t>
            </a:r>
            <a:r>
              <a:rPr lang="zh-CN" altLang="en-US"/>
              <a:t>、</a:t>
            </a:r>
            <a:r>
              <a:rPr lang="en-US" altLang="zh-CN"/>
              <a:t>txt </a:t>
            </a:r>
            <a:r>
              <a:rPr lang="zh-CN" altLang="en-US"/>
              <a:t>，清洗空字符串等、句切分，</a:t>
            </a:r>
            <a:r>
              <a:rPr lang="zh-CN" altLang="en-US">
                <a:sym typeface="+mn-ea"/>
              </a:rPr>
              <a:t>并展示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实现部分文字高亮</a:t>
            </a:r>
            <a:r>
              <a:rPr lang="zh-CN" altLang="en-US"/>
              <a:t>功能；</a:t>
            </a:r>
            <a:endParaRPr lang="zh-CN" altLang="en-US"/>
          </a:p>
          <a:p>
            <a:pPr indent="457200" algn="just"/>
            <a:r>
              <a:rPr lang="en-US" altLang="zh-CN"/>
              <a:t>4.</a:t>
            </a:r>
            <a:r>
              <a:rPr lang="zh-CN" altLang="en-US"/>
              <a:t>实现风险提示</a:t>
            </a:r>
            <a:r>
              <a:rPr lang="zh-CN" altLang="en-US"/>
              <a:t>返回信息（</a:t>
            </a:r>
            <a:r>
              <a:rPr lang="zh-CN" altLang="en-US"/>
              <a:t>如：该条信息疑似广告/xx信息/包含个人敏感信息，请谨慎操作）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任务二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、图片的解析：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李忻原</a:t>
            </a:r>
            <a:endParaRPr lang="zh-CN" altLang="en-US"/>
          </a:p>
          <a:p>
            <a:pPr indent="457200" algn="just"/>
            <a:r>
              <a:rPr lang="en-US" altLang="zh-CN"/>
              <a:t>1.paddleOCR</a:t>
            </a:r>
            <a:r>
              <a:rPr lang="zh-CN" altLang="en-US"/>
              <a:t>解析文字图片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zh-CN" altLang="en-US"/>
              <a:t>；</a:t>
            </a:r>
            <a:endParaRPr lang="zh-CN" altLang="en-US"/>
          </a:p>
          <a:p>
            <a:pPr indent="457200" algn="just"/>
            <a:r>
              <a:rPr lang="en-US" altLang="zh-CN"/>
              <a:t>2.pdf</a:t>
            </a:r>
            <a:r>
              <a:rPr lang="zh-CN" altLang="en-US"/>
              <a:t>解析；</a:t>
            </a:r>
            <a:endParaRPr lang="zh-CN" altLang="en-US"/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>
                <a:sym typeface="+mn-ea"/>
              </a:rPr>
              <a:t>任务三</a:t>
            </a:r>
            <a:r>
              <a:rPr lang="zh-CN" altLang="en-US">
                <a:sym typeface="+mn-ea"/>
              </a:rPr>
              <a:t>：敏感消息流式识别（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框架）：</a:t>
            </a:r>
            <a:endParaRPr lang="zh-CN" altLang="en-US"/>
          </a:p>
          <a:p>
            <a:pPr indent="457200" algn="just"/>
            <a:r>
              <a:rPr lang="en-US" altLang="zh-CN"/>
              <a:t>1. 消息是否包含敏感信息：二分类 ernie2.0/3.0 +nn</a:t>
            </a:r>
            <a:endParaRPr lang="en-US" altLang="zh-CN"/>
          </a:p>
          <a:p>
            <a:pPr indent="457200" algn="just"/>
            <a:r>
              <a:rPr lang="en-US" altLang="zh-CN"/>
              <a:t>2. 敏感信息的类型：多</a:t>
            </a:r>
            <a:r>
              <a:rPr lang="zh-CN" altLang="en-US"/>
              <a:t>标签</a:t>
            </a:r>
            <a:r>
              <a:rPr lang="en-US" altLang="zh-CN"/>
              <a:t>分类 ernie2.0/3.0 +nn</a:t>
            </a:r>
            <a:endParaRPr lang="en-US" altLang="zh-CN"/>
          </a:p>
          <a:p>
            <a:pPr indent="457200" algn="just"/>
            <a:endParaRPr lang="en-US" altLang="zh-CN"/>
          </a:p>
          <a:p>
            <a:pPr indent="0" algn="just"/>
            <a:r>
              <a:rPr lang="en-US" altLang="zh-CN" b="1">
                <a:sym typeface="+mn-ea"/>
              </a:rPr>
              <a:t>任务四</a:t>
            </a:r>
            <a:r>
              <a:rPr lang="en-US" altLang="zh-CN">
                <a:sym typeface="+mn-ea"/>
              </a:rPr>
              <a:t>：个人隐私抽取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paddle</a:t>
            </a:r>
            <a:r>
              <a:rPr lang="zh-CN" altLang="en-US">
                <a:sym typeface="+mn-ea"/>
              </a:rPr>
              <a:t>框架）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张宁</a:t>
            </a:r>
            <a:endParaRPr lang="en-US" altLang="zh-CN"/>
          </a:p>
          <a:p>
            <a:pPr indent="457200" algn="just"/>
            <a:r>
              <a:rPr lang="zh-CN" altLang="en-US">
                <a:sym typeface="+mn-ea"/>
              </a:rPr>
              <a:t>个人地址、身份证、银行卡号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（实体抽取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正则）</a:t>
            </a:r>
            <a:endParaRPr lang="zh-CN" altLang="en-US">
              <a:sym typeface="+mn-ea"/>
            </a:endParaRPr>
          </a:p>
          <a:p>
            <a:pPr indent="457200" algn="just"/>
            <a:endParaRPr lang="zh-CN" altLang="en-US"/>
          </a:p>
          <a:p>
            <a:pPr indent="0" algn="just"/>
            <a:r>
              <a:rPr lang="zh-CN" altLang="en-US" b="1"/>
              <a:t>任务五</a:t>
            </a:r>
            <a:r>
              <a:rPr lang="zh-CN" altLang="en-US"/>
              <a:t>：不良信息片段抽取</a:t>
            </a:r>
            <a:r>
              <a:rPr lang="zh-CN" altLang="en-US" i="1">
                <a:sym typeface="+mn-ea"/>
              </a:rPr>
              <a:t>（较麻烦）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黄凯</a:t>
            </a:r>
            <a:endParaRPr lang="zh-CN" altLang="en-US"/>
          </a:p>
          <a:p>
            <a:pPr indent="457200" algn="just"/>
            <a:r>
              <a:rPr lang="en-US" altLang="zh-CN"/>
              <a:t>1.</a:t>
            </a:r>
            <a:r>
              <a:rPr lang="zh-CN" altLang="en-US"/>
              <a:t>检索框架</a:t>
            </a:r>
            <a:r>
              <a:rPr lang="en-US" altLang="zh-CN"/>
              <a:t>elastic search </a:t>
            </a:r>
            <a:r>
              <a:rPr lang="zh-CN" altLang="en-US"/>
              <a:t>、</a:t>
            </a:r>
            <a:r>
              <a:rPr lang="en-US" altLang="zh-CN"/>
              <a:t>meilisearch</a:t>
            </a:r>
            <a:r>
              <a:rPr lang="zh-CN" altLang="en-US"/>
              <a:t>、离线检索等</a:t>
            </a:r>
            <a:r>
              <a:rPr lang="zh-CN" altLang="en-US"/>
              <a:t>皆可；</a:t>
            </a:r>
            <a:endParaRPr lang="zh-CN" altLang="en-US"/>
          </a:p>
          <a:p>
            <a:pPr indent="457200" algn="just"/>
            <a:r>
              <a:rPr lang="en-US" altLang="zh-CN"/>
              <a:t>2.</a:t>
            </a:r>
            <a:r>
              <a:rPr lang="zh-CN" altLang="en-US"/>
              <a:t>检索方法关键词检索--&gt;消息切分检索（切分策略）</a:t>
            </a:r>
            <a:endParaRPr lang="zh-CN" altLang="en-US"/>
          </a:p>
          <a:p>
            <a:pPr indent="457200" algn="just"/>
            <a:r>
              <a:rPr lang="en-US" altLang="zh-CN"/>
              <a:t>3.</a:t>
            </a:r>
            <a:r>
              <a:rPr lang="zh-CN" altLang="en-US"/>
              <a:t>检索方法：</a:t>
            </a:r>
            <a:r>
              <a:rPr lang="en-US" altLang="zh-CN"/>
              <a:t>bm25</a:t>
            </a:r>
            <a:r>
              <a:rPr lang="zh-CN" altLang="en-US"/>
              <a:t>、</a:t>
            </a:r>
            <a:r>
              <a:rPr lang="zh-CN" altLang="en-US"/>
              <a:t>向量检索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83*223"/>
  <p:tag name="TABLE_ENDDRAG_RECT" val="130*81*783*22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>宽屏</PresentationFormat>
  <Paragraphs>100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huangkai</dc:creator>
  <cp:lastModifiedBy>huangkai</cp:lastModifiedBy>
  <cp:revision>27</cp:revision>
  <dcterms:created xsi:type="dcterms:W3CDTF">2024-01-28T10:42:00Z</dcterms:created>
  <dcterms:modified xsi:type="dcterms:W3CDTF">2024-02-05T06:58:34Z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89DC0DCE71574064AC0B2F5992B0A16E</vt:lpwstr>
  </property>
  <property fmtid="{D5CDD505-2E9C-101B-9397-08002B2CF9AE}" pid="3" name="KSOProductBuildVer">
    <vt:lpwstr>2052-11.8.2.12085</vt:lpwstr>
  </property>
</Properties>
</file>