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3" r:id="rId5"/>
    <p:sldId id="264" r:id="rId6"/>
    <p:sldId id="267" r:id="rId7"/>
    <p:sldId id="268" r:id="rId8"/>
    <p:sldId id="272" r:id="rId9"/>
    <p:sldId id="276" r:id="rId10"/>
    <p:sldId id="257" r:id="rId11"/>
    <p:sldId id="261" r:id="rId12"/>
    <p:sldId id="260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17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51.xml"/><Relationship Id="rId34" Type="http://schemas.openxmlformats.org/officeDocument/2006/relationships/tags" Target="../tags/tag50.xml"/><Relationship Id="rId33" Type="http://schemas.openxmlformats.org/officeDocument/2006/relationships/tags" Target="../tags/tag49.xml"/><Relationship Id="rId32" Type="http://schemas.openxmlformats.org/officeDocument/2006/relationships/tags" Target="../tags/tag48.xml"/><Relationship Id="rId31" Type="http://schemas.openxmlformats.org/officeDocument/2006/relationships/tags" Target="../tags/tag47.xml"/><Relationship Id="rId30" Type="http://schemas.openxmlformats.org/officeDocument/2006/relationships/tags" Target="../tags/tag46.xml"/><Relationship Id="rId3" Type="http://schemas.openxmlformats.org/officeDocument/2006/relationships/tags" Target="../tags/tag19.xml"/><Relationship Id="rId29" Type="http://schemas.openxmlformats.org/officeDocument/2006/relationships/tags" Target="../tags/tag45.xml"/><Relationship Id="rId28" Type="http://schemas.openxmlformats.org/officeDocument/2006/relationships/tags" Target="../tags/tag44.xml"/><Relationship Id="rId27" Type="http://schemas.openxmlformats.org/officeDocument/2006/relationships/tags" Target="../tags/tag43.xml"/><Relationship Id="rId26" Type="http://schemas.openxmlformats.org/officeDocument/2006/relationships/tags" Target="../tags/tag42.xml"/><Relationship Id="rId25" Type="http://schemas.openxmlformats.org/officeDocument/2006/relationships/tags" Target="../tags/tag41.xml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image" Target="../media/image1.png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86.xml"/><Relationship Id="rId34" Type="http://schemas.openxmlformats.org/officeDocument/2006/relationships/tags" Target="../tags/tag85.xml"/><Relationship Id="rId33" Type="http://schemas.openxmlformats.org/officeDocument/2006/relationships/tags" Target="../tags/tag84.xml"/><Relationship Id="rId32" Type="http://schemas.openxmlformats.org/officeDocument/2006/relationships/tags" Target="../tags/tag83.xml"/><Relationship Id="rId31" Type="http://schemas.openxmlformats.org/officeDocument/2006/relationships/tags" Target="../tags/tag82.xml"/><Relationship Id="rId30" Type="http://schemas.openxmlformats.org/officeDocument/2006/relationships/tags" Target="../tags/tag81.xml"/><Relationship Id="rId3" Type="http://schemas.openxmlformats.org/officeDocument/2006/relationships/tags" Target="../tags/tag54.xml"/><Relationship Id="rId29" Type="http://schemas.openxmlformats.org/officeDocument/2006/relationships/tags" Target="../tags/tag80.xml"/><Relationship Id="rId28" Type="http://schemas.openxmlformats.org/officeDocument/2006/relationships/tags" Target="../tags/tag79.xml"/><Relationship Id="rId27" Type="http://schemas.openxmlformats.org/officeDocument/2006/relationships/tags" Target="../tags/tag78.xml"/><Relationship Id="rId26" Type="http://schemas.openxmlformats.org/officeDocument/2006/relationships/tags" Target="../tags/tag77.xml"/><Relationship Id="rId25" Type="http://schemas.openxmlformats.org/officeDocument/2006/relationships/tags" Target="../tags/tag76.xml"/><Relationship Id="rId24" Type="http://schemas.openxmlformats.org/officeDocument/2006/relationships/tags" Target="../tags/tag75.xml"/><Relationship Id="rId23" Type="http://schemas.openxmlformats.org/officeDocument/2006/relationships/tags" Target="../tags/tag74.xml"/><Relationship Id="rId22" Type="http://schemas.openxmlformats.org/officeDocument/2006/relationships/tags" Target="../tags/tag73.xml"/><Relationship Id="rId21" Type="http://schemas.openxmlformats.org/officeDocument/2006/relationships/tags" Target="../tags/tag72.xml"/><Relationship Id="rId20" Type="http://schemas.openxmlformats.org/officeDocument/2006/relationships/tags" Target="../tags/tag71.xml"/><Relationship Id="rId2" Type="http://schemas.openxmlformats.org/officeDocument/2006/relationships/tags" Target="../tags/tag53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0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9" Type="http://schemas.openxmlformats.org/officeDocument/2006/relationships/tags" Target="../tags/tag115.xml"/><Relationship Id="rId28" Type="http://schemas.openxmlformats.org/officeDocument/2006/relationships/tags" Target="../tags/tag114.xml"/><Relationship Id="rId27" Type="http://schemas.openxmlformats.org/officeDocument/2006/relationships/tags" Target="../tags/tag113.xml"/><Relationship Id="rId26" Type="http://schemas.openxmlformats.org/officeDocument/2006/relationships/tags" Target="../tags/tag112.xml"/><Relationship Id="rId25" Type="http://schemas.openxmlformats.org/officeDocument/2006/relationships/tags" Target="../tags/tag111.xml"/><Relationship Id="rId24" Type="http://schemas.openxmlformats.org/officeDocument/2006/relationships/tags" Target="../tags/tag110.xml"/><Relationship Id="rId23" Type="http://schemas.openxmlformats.org/officeDocument/2006/relationships/tags" Target="../tags/tag109.xml"/><Relationship Id="rId22" Type="http://schemas.openxmlformats.org/officeDocument/2006/relationships/tags" Target="../tags/tag108.xml"/><Relationship Id="rId21" Type="http://schemas.openxmlformats.org/officeDocument/2006/relationships/tags" Target="../tags/tag107.xml"/><Relationship Id="rId20" Type="http://schemas.openxmlformats.org/officeDocument/2006/relationships/tags" Target="../tags/tag106.xml"/><Relationship Id="rId2" Type="http://schemas.openxmlformats.org/officeDocument/2006/relationships/tags" Target="../tags/tag88.xml"/><Relationship Id="rId19" Type="http://schemas.openxmlformats.org/officeDocument/2006/relationships/tags" Target="../tags/tag105.xml"/><Relationship Id="rId18" Type="http://schemas.openxmlformats.org/officeDocument/2006/relationships/tags" Target="../tags/tag104.xml"/><Relationship Id="rId17" Type="http://schemas.openxmlformats.org/officeDocument/2006/relationships/tags" Target="../tags/tag103.xml"/><Relationship Id="rId16" Type="http://schemas.openxmlformats.org/officeDocument/2006/relationships/tags" Target="../tags/tag10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tags" Target="../tags/tag8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7682230" y="1374140"/>
            <a:ext cx="1402715" cy="314007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82495" y="1268095"/>
            <a:ext cx="1524635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05050" y="1550670"/>
            <a:ext cx="1280160" cy="71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文本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0925" y="2615565"/>
            <a:ext cx="1280160" cy="712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图片消息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06335" y="1268095"/>
            <a:ext cx="1703070" cy="3740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06495" y="3142615"/>
            <a:ext cx="797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OCR</a:t>
            </a:r>
            <a:r>
              <a:rPr lang="zh-CN" altLang="en-US" sz="1200"/>
              <a:t>处理</a:t>
            </a:r>
            <a:endParaRPr lang="zh-CN" altLang="en-US" sz="1200"/>
          </a:p>
        </p:txBody>
      </p:sp>
      <p:sp>
        <p:nvSpPr>
          <p:cNvPr id="11" name="右箭头 10"/>
          <p:cNvSpPr/>
          <p:nvPr/>
        </p:nvSpPr>
        <p:spPr>
          <a:xfrm>
            <a:off x="3757930" y="2771775"/>
            <a:ext cx="57848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2280000">
            <a:off x="3717925" y="2012315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58430" y="186436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软文广告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58430" y="251015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暴恐信息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58430" y="412432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个人隐私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758430" y="315595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低俗</a:t>
            </a:r>
            <a:r>
              <a:rPr lang="zh-CN" altLang="en-US"/>
              <a:t>辱骂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1195" y="2828925"/>
            <a:ext cx="1280160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778500" y="544830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提示用户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441180" y="4752340"/>
            <a:ext cx="1469390" cy="88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运营商</a:t>
            </a:r>
            <a:endParaRPr lang="zh-CN" altLang="en-US"/>
          </a:p>
        </p:txBody>
      </p:sp>
      <p:cxnSp>
        <p:nvCxnSpPr>
          <p:cNvPr id="25" name="肘形连接符 24"/>
          <p:cNvCxnSpPr/>
          <p:nvPr/>
        </p:nvCxnSpPr>
        <p:spPr>
          <a:xfrm rot="5400000" flipV="1">
            <a:off x="8996680" y="3278505"/>
            <a:ext cx="2129790" cy="1697990"/>
          </a:xfrm>
          <a:prstGeom prst="bentConnector4">
            <a:avLst>
              <a:gd name="adj1" fmla="val 3548"/>
              <a:gd name="adj2" fmla="val 114024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198100" y="3919220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审核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341485" y="2220595"/>
            <a:ext cx="1843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敏感片段抽取</a:t>
            </a:r>
            <a:endParaRPr lang="zh-CN" altLang="en-US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09260" y="1268095"/>
            <a:ext cx="1447800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88000" y="391795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正常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21655" y="212471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敏感信息</a:t>
            </a: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995160" y="2263140"/>
            <a:ext cx="556895" cy="223520"/>
          </a:xfrm>
          <a:prstGeom prst="rightArrow">
            <a:avLst>
              <a:gd name="adj1" fmla="val 50000"/>
              <a:gd name="adj2" fmla="val 46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382135" y="2616200"/>
            <a:ext cx="906145" cy="83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类型识别</a:t>
            </a:r>
            <a:endParaRPr lang="zh-CN" altLang="en-US" sz="1400"/>
          </a:p>
        </p:txBody>
      </p:sp>
      <p:cxnSp>
        <p:nvCxnSpPr>
          <p:cNvPr id="24" name="肘形连接符 23"/>
          <p:cNvCxnSpPr>
            <a:stCxn id="8" idx="3"/>
            <a:endCxn id="9" idx="0"/>
          </p:cNvCxnSpPr>
          <p:nvPr/>
        </p:nvCxnSpPr>
        <p:spPr>
          <a:xfrm flipH="1" flipV="1">
            <a:off x="1311275" y="2828925"/>
            <a:ext cx="7898130" cy="309245"/>
          </a:xfrm>
          <a:prstGeom prst="bentConnector4">
            <a:avLst>
              <a:gd name="adj1" fmla="val -24585"/>
              <a:gd name="adj2" fmla="val 6817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>
            <a:off x="5416550" y="2665095"/>
            <a:ext cx="27178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43825" y="1374140"/>
            <a:ext cx="1280160" cy="390525"/>
          </a:xfrm>
          <a:prstGeom prst="rect">
            <a:avLst/>
          </a:prstGeom>
          <a:noFill/>
          <a:ln>
            <a:solidFill>
              <a:schemeClr val="bg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不良信息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7552055" y="3801745"/>
            <a:ext cx="1692910" cy="1079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2"/>
            <a:endCxn id="22" idx="1"/>
          </p:cNvCxnSpPr>
          <p:nvPr/>
        </p:nvCxnSpPr>
        <p:spPr>
          <a:xfrm rot="5400000" flipV="1">
            <a:off x="7470775" y="3221355"/>
            <a:ext cx="728345" cy="3213100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417435" y="5320030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发送</a:t>
            </a:r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1995805" y="2821940"/>
            <a:ext cx="21971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20925" y="3801745"/>
            <a:ext cx="1280160" cy="7124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文档消息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8780000">
            <a:off x="3703320" y="3726180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 rot="18780000">
            <a:off x="3740150" y="4108450"/>
            <a:ext cx="797560" cy="290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1200"/>
              <a:t>文档解析</a:t>
            </a:r>
            <a:endParaRPr lang="zh-CN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05985" cy="937895"/>
          </a:xfrm>
        </p:spPr>
        <p:txBody>
          <a:bodyPr/>
          <a:p>
            <a:r>
              <a:rPr lang="zh-CN" altLang="en-US" sz="3600"/>
              <a:t>不良片段抽取方式：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01105" cy="1193800"/>
          </a:xfrm>
        </p:spPr>
        <p:txBody>
          <a:bodyPr/>
          <a:p>
            <a:r>
              <a:rPr lang="en-US" altLang="zh-CN"/>
              <a:t>bert-crf</a:t>
            </a:r>
            <a:r>
              <a:rPr lang="zh-CN" altLang="en-US"/>
              <a:t>：</a:t>
            </a:r>
            <a:r>
              <a:rPr lang="zh-CN" altLang="en-US"/>
              <a:t>敏感信息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572895" y="1164590"/>
            <a:ext cx="748157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b="0">
                <a:latin typeface="+mn-ea"/>
                <a:cs typeface="+mn-ea"/>
              </a:rPr>
              <a:t>本方案</a:t>
            </a:r>
            <a:r>
              <a:rPr lang="en-US" altLang="zh-CN" b="0">
                <a:latin typeface="+mn-ea"/>
                <a:cs typeface="+mn-ea"/>
              </a:rPr>
              <a:t> vs </a:t>
            </a:r>
            <a:r>
              <a:rPr lang="zh-CN" b="0">
                <a:latin typeface="+mn-ea"/>
                <a:cs typeface="+mn-ea"/>
              </a:rPr>
              <a:t>大模型框架</a:t>
            </a:r>
            <a:r>
              <a:rPr lang="en-US" b="0">
                <a:latin typeface="+mn-ea"/>
                <a:cs typeface="+mn-ea"/>
              </a:rPr>
              <a:t>1. </a:t>
            </a:r>
            <a:r>
              <a:rPr lang="zh-CN" b="0">
                <a:latin typeface="+mn-ea"/>
                <a:cs typeface="+mn-ea"/>
              </a:rPr>
              <a:t>资源占用小</a:t>
            </a:r>
            <a:r>
              <a:rPr lang="en-US" b="0">
                <a:latin typeface="+mn-ea"/>
                <a:cs typeface="+mn-ea"/>
              </a:rPr>
              <a:t>2. </a:t>
            </a:r>
            <a:r>
              <a:rPr lang="zh-CN" b="0">
                <a:latin typeface="+mn-ea"/>
                <a:cs typeface="+mn-ea"/>
              </a:rPr>
              <a:t>较高实时性</a:t>
            </a:r>
            <a:endParaRPr lang="en-US" b="0">
              <a:latin typeface="+mn-ea"/>
              <a:cs typeface="+mn-ea"/>
            </a:endParaRPr>
          </a:p>
          <a:p>
            <a:pPr indent="0"/>
            <a:r>
              <a:rPr lang="en-US" altLang="zh-CN" b="0">
                <a:latin typeface="+mn-ea"/>
                <a:cs typeface="+mn-ea"/>
              </a:rPr>
              <a:t>       </a:t>
            </a:r>
            <a:r>
              <a:rPr lang="zh-CN" b="0">
                <a:latin typeface="+mn-ea"/>
                <a:cs typeface="+mn-ea"/>
              </a:rPr>
              <a:t>考虑可落地性，在保证准确性的前提下，使用了轻量级的推理模型和检索框架。与大模型框架相比响应时间短，具有较高的实时性。</a:t>
            </a:r>
            <a:endParaRPr lang="zh-CN" b="0">
              <a:latin typeface="+mn-ea"/>
              <a:cs typeface="+mn-ea"/>
            </a:endParaRPr>
          </a:p>
          <a:p>
            <a:pPr indent="0"/>
            <a:endParaRPr lang="zh-CN" altLang="en-US" b="0">
              <a:latin typeface="+mn-ea"/>
              <a:cs typeface="+mn-ea"/>
            </a:endParaRPr>
          </a:p>
          <a:p>
            <a:pPr indent="0"/>
            <a:r>
              <a:rPr lang="zh-CN" altLang="en-US" b="0">
                <a:latin typeface="+mn-ea"/>
                <a:cs typeface="+mn-ea"/>
              </a:rPr>
              <a:t>图：</a:t>
            </a:r>
            <a:endParaRPr lang="zh-CN" altLang="en-US" b="0">
              <a:latin typeface="+mn-ea"/>
              <a:cs typeface="+mn-ea"/>
            </a:endParaRPr>
          </a:p>
          <a:p>
            <a:pPr indent="0"/>
            <a:endParaRPr lang="en-US" altLang="zh-CN" b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1260" y="436880"/>
            <a:ext cx="10137775" cy="5983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任务一</a:t>
            </a:r>
            <a:r>
              <a:rPr lang="zh-CN" altLang="en-US"/>
              <a:t>：基于</a:t>
            </a:r>
            <a:r>
              <a:rPr lang="en-US" altLang="zh-CN">
                <a:solidFill>
                  <a:schemeClr val="tx1"/>
                </a:solidFill>
              </a:rPr>
              <a:t>streamlit</a:t>
            </a:r>
            <a:r>
              <a:rPr lang="zh-CN" altLang="en-US"/>
              <a:t>框架构建</a:t>
            </a:r>
            <a:r>
              <a:rPr lang="en-US" altLang="zh-CN"/>
              <a:t>web</a:t>
            </a:r>
            <a:r>
              <a:rPr lang="zh-CN" altLang="en-US"/>
              <a:t>界面实现如下功能：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陈文舟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读取图片</a:t>
            </a:r>
            <a:r>
              <a:rPr lang="en-US" altLang="zh-CN"/>
              <a:t>jpg/png</a:t>
            </a:r>
            <a:r>
              <a:rPr lang="zh-CN" altLang="en-US"/>
              <a:t>，</a:t>
            </a:r>
            <a:r>
              <a:rPr lang="zh-CN" altLang="en-US"/>
              <a:t>并展示；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读取</a:t>
            </a:r>
            <a:r>
              <a:rPr lang="en-US" altLang="zh-CN"/>
              <a:t>word</a:t>
            </a:r>
            <a:r>
              <a:rPr lang="zh-CN" altLang="en-US"/>
              <a:t>、</a:t>
            </a:r>
            <a:r>
              <a:rPr lang="en-US" altLang="zh-CN"/>
              <a:t>txt </a:t>
            </a:r>
            <a:r>
              <a:rPr lang="zh-CN" altLang="en-US"/>
              <a:t>，清洗空字符串等、句切分，</a:t>
            </a:r>
            <a:r>
              <a:rPr lang="zh-CN" altLang="en-US">
                <a:sym typeface="+mn-ea"/>
              </a:rPr>
              <a:t>并展示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实现部分文字高亮</a:t>
            </a:r>
            <a:r>
              <a:rPr lang="zh-CN" altLang="en-US"/>
              <a:t>功能；</a:t>
            </a:r>
            <a:endParaRPr lang="zh-CN" altLang="en-US"/>
          </a:p>
          <a:p>
            <a:pPr indent="457200" algn="just"/>
            <a:r>
              <a:rPr lang="en-US" altLang="zh-CN"/>
              <a:t>4.</a:t>
            </a:r>
            <a:r>
              <a:rPr lang="zh-CN" altLang="en-US"/>
              <a:t>实现风险提示</a:t>
            </a:r>
            <a:r>
              <a:rPr lang="zh-CN" altLang="en-US"/>
              <a:t>返回信息（</a:t>
            </a:r>
            <a:r>
              <a:rPr lang="zh-CN" altLang="en-US"/>
              <a:t>如：该条信息疑似广告/xx信息/包含个人敏感信息，请谨慎操作）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任务二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、图片的解析：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李忻原</a:t>
            </a:r>
            <a:endParaRPr lang="zh-CN" altLang="en-US"/>
          </a:p>
          <a:p>
            <a:pPr indent="457200" algn="just"/>
            <a:r>
              <a:rPr lang="en-US" altLang="zh-CN"/>
              <a:t>1.paddleOCR</a:t>
            </a:r>
            <a:r>
              <a:rPr lang="zh-CN" altLang="en-US"/>
              <a:t>解析文字图片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2.pdf</a:t>
            </a:r>
            <a:r>
              <a:rPr lang="zh-CN" altLang="en-US"/>
              <a:t>解析；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任务三</a:t>
            </a:r>
            <a:r>
              <a:rPr lang="zh-CN" altLang="en-US">
                <a:sym typeface="+mn-ea"/>
              </a:rPr>
              <a:t>：敏感消息流式识别（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 消息包含敏感信息</a:t>
            </a:r>
            <a:r>
              <a:rPr lang="zh-CN" altLang="en-US"/>
              <a:t>及类型</a:t>
            </a:r>
            <a:r>
              <a:rPr lang="en-US" altLang="zh-CN"/>
              <a:t>：二分类 ernie2.0/3.0 +nn</a:t>
            </a:r>
            <a:endParaRPr lang="en-US" altLang="zh-CN"/>
          </a:p>
          <a:p>
            <a:pPr indent="457200" algn="just"/>
            <a:r>
              <a:rPr lang="en-US" altLang="zh-CN"/>
              <a:t>2. 敏感信息的类型：多</a:t>
            </a:r>
            <a:r>
              <a:rPr lang="zh-CN" altLang="en-US"/>
              <a:t>标签</a:t>
            </a:r>
            <a:r>
              <a:rPr lang="en-US" altLang="zh-CN"/>
              <a:t>分类 ernie2.0/3.0 +nn</a:t>
            </a:r>
            <a:endParaRPr lang="en-US" altLang="zh-CN"/>
          </a:p>
          <a:p>
            <a:pPr indent="457200" algn="just"/>
            <a:endParaRPr lang="en-US" altLang="zh-CN"/>
          </a:p>
          <a:p>
            <a:pPr indent="0" algn="just"/>
            <a:r>
              <a:rPr lang="en-US" altLang="zh-CN" b="1">
                <a:sym typeface="+mn-ea"/>
              </a:rPr>
              <a:t>任务四</a:t>
            </a:r>
            <a:r>
              <a:rPr lang="en-US" altLang="zh-CN">
                <a:sym typeface="+mn-ea"/>
              </a:rPr>
              <a:t>：个人隐私抽取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张宁</a:t>
            </a:r>
            <a:endParaRPr lang="en-US" altLang="zh-CN"/>
          </a:p>
          <a:p>
            <a:pPr indent="457200" algn="just"/>
            <a:r>
              <a:rPr lang="zh-CN" altLang="en-US">
                <a:sym typeface="+mn-ea"/>
              </a:rPr>
              <a:t>个人地址、身份证、银行卡号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（实体抽取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正则）</a:t>
            </a:r>
            <a:endParaRPr lang="zh-CN" altLang="en-US">
              <a:sym typeface="+mn-ea"/>
            </a:endParaRPr>
          </a:p>
          <a:p>
            <a:pPr indent="457200" algn="just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pPr indent="0" algn="just"/>
            <a:r>
              <a:rPr lang="zh-CN" altLang="en-US" b="1"/>
              <a:t>任务五</a:t>
            </a:r>
            <a:r>
              <a:rPr lang="zh-CN" altLang="en-US"/>
              <a:t>：不良信息片段抽取：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许力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检索框架</a:t>
            </a:r>
            <a:r>
              <a:rPr lang="en-US" altLang="zh-CN"/>
              <a:t>elastic search </a:t>
            </a:r>
            <a:r>
              <a:rPr lang="zh-CN" altLang="en-US"/>
              <a:t>、</a:t>
            </a:r>
            <a:r>
              <a:rPr lang="en-US" altLang="zh-CN"/>
              <a:t>meilisearch</a:t>
            </a:r>
            <a:r>
              <a:rPr lang="zh-CN" altLang="en-US"/>
              <a:t>、离线检索等</a:t>
            </a:r>
            <a:r>
              <a:rPr lang="zh-CN" altLang="en-US"/>
              <a:t>皆可；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检索方法关键词检索--&gt;消息切分检索（切分策略）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检索方法：</a:t>
            </a:r>
            <a:r>
              <a:rPr lang="en-US" altLang="zh-CN"/>
              <a:t>bm25</a:t>
            </a:r>
            <a:r>
              <a:rPr lang="zh-CN" altLang="en-US"/>
              <a:t>、</a:t>
            </a:r>
            <a:r>
              <a:rPr lang="zh-CN" altLang="en-US"/>
              <a:t>向量检索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91260" y="436880"/>
            <a:ext cx="10137775" cy="5983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任务一</a:t>
            </a:r>
            <a:r>
              <a:rPr lang="zh-CN" altLang="en-US"/>
              <a:t>：基于</a:t>
            </a:r>
            <a:r>
              <a:rPr lang="en-US" altLang="zh-CN">
                <a:solidFill>
                  <a:schemeClr val="tx1"/>
                </a:solidFill>
              </a:rPr>
              <a:t>streamlit</a:t>
            </a:r>
            <a:r>
              <a:rPr lang="zh-CN" altLang="en-US"/>
              <a:t>框架构建</a:t>
            </a:r>
            <a:r>
              <a:rPr lang="en-US" altLang="zh-CN"/>
              <a:t>web</a:t>
            </a:r>
            <a:r>
              <a:rPr lang="zh-CN" altLang="en-US"/>
              <a:t>界面实现如下功能：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陈文舟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读取图片</a:t>
            </a:r>
            <a:r>
              <a:rPr lang="en-US" altLang="zh-CN"/>
              <a:t>jpg/png</a:t>
            </a:r>
            <a:r>
              <a:rPr lang="zh-CN" altLang="en-US"/>
              <a:t>，</a:t>
            </a:r>
            <a:r>
              <a:rPr lang="zh-CN" altLang="en-US"/>
              <a:t>并展示；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读取</a:t>
            </a:r>
            <a:r>
              <a:rPr lang="en-US" altLang="zh-CN"/>
              <a:t>word</a:t>
            </a:r>
            <a:r>
              <a:rPr lang="zh-CN" altLang="en-US"/>
              <a:t>、</a:t>
            </a:r>
            <a:r>
              <a:rPr lang="en-US" altLang="zh-CN"/>
              <a:t>txt </a:t>
            </a:r>
            <a:r>
              <a:rPr lang="zh-CN" altLang="en-US"/>
              <a:t>，清洗空字符串等、句切分，</a:t>
            </a:r>
            <a:r>
              <a:rPr lang="zh-CN" altLang="en-US">
                <a:sym typeface="+mn-ea"/>
              </a:rPr>
              <a:t>并展示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实现部分文字高亮</a:t>
            </a:r>
            <a:r>
              <a:rPr lang="zh-CN" altLang="en-US"/>
              <a:t>功能；</a:t>
            </a:r>
            <a:endParaRPr lang="zh-CN" altLang="en-US"/>
          </a:p>
          <a:p>
            <a:pPr indent="457200" algn="just"/>
            <a:r>
              <a:rPr lang="en-US" altLang="zh-CN"/>
              <a:t>4.</a:t>
            </a:r>
            <a:r>
              <a:rPr lang="zh-CN" altLang="en-US"/>
              <a:t>实现风险提示</a:t>
            </a:r>
            <a:r>
              <a:rPr lang="zh-CN" altLang="en-US"/>
              <a:t>返回信息（</a:t>
            </a:r>
            <a:r>
              <a:rPr lang="zh-CN" altLang="en-US"/>
              <a:t>如：该条信息疑似广告/xx信息/包含个人敏感信息，请谨慎操作）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任务二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、图片的解析：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李忻原</a:t>
            </a:r>
            <a:endParaRPr lang="zh-CN" altLang="en-US"/>
          </a:p>
          <a:p>
            <a:pPr indent="457200" algn="just"/>
            <a:r>
              <a:rPr lang="en-US" altLang="zh-CN"/>
              <a:t>1.paddleOCR</a:t>
            </a:r>
            <a:r>
              <a:rPr lang="zh-CN" altLang="en-US"/>
              <a:t>解析文字图片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2.pdf</a:t>
            </a:r>
            <a:r>
              <a:rPr lang="zh-CN" altLang="en-US"/>
              <a:t>解析；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任务三</a:t>
            </a:r>
            <a:r>
              <a:rPr lang="zh-CN" altLang="en-US">
                <a:sym typeface="+mn-ea"/>
              </a:rPr>
              <a:t>：敏感消息流式识别（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 消息包含敏感信息</a:t>
            </a:r>
            <a:r>
              <a:rPr lang="zh-CN" altLang="en-US"/>
              <a:t>及类型</a:t>
            </a:r>
            <a:r>
              <a:rPr lang="en-US" altLang="zh-CN"/>
              <a:t>：二分类 ernie2.0/3.0 +nn</a:t>
            </a:r>
            <a:endParaRPr lang="en-US" altLang="zh-CN"/>
          </a:p>
          <a:p>
            <a:pPr indent="457200" algn="just"/>
            <a:r>
              <a:rPr lang="en-US" altLang="zh-CN"/>
              <a:t>2. 敏感信息的类型：多</a:t>
            </a:r>
            <a:r>
              <a:rPr lang="zh-CN" altLang="en-US"/>
              <a:t>标签</a:t>
            </a:r>
            <a:r>
              <a:rPr lang="en-US" altLang="zh-CN"/>
              <a:t>分类 ernie2.0/3.0 +nn</a:t>
            </a:r>
            <a:endParaRPr lang="en-US" altLang="zh-CN"/>
          </a:p>
          <a:p>
            <a:pPr indent="457200" algn="just"/>
            <a:endParaRPr lang="en-US" altLang="zh-CN"/>
          </a:p>
          <a:p>
            <a:pPr indent="0" algn="just"/>
            <a:r>
              <a:rPr lang="en-US" altLang="zh-CN" b="1">
                <a:sym typeface="+mn-ea"/>
              </a:rPr>
              <a:t>任务四</a:t>
            </a:r>
            <a:r>
              <a:rPr lang="en-US" altLang="zh-CN">
                <a:sym typeface="+mn-ea"/>
              </a:rPr>
              <a:t>：个人隐私抽取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张宁</a:t>
            </a:r>
            <a:endParaRPr lang="en-US" altLang="zh-CN"/>
          </a:p>
          <a:p>
            <a:pPr indent="457200" algn="just"/>
            <a:r>
              <a:rPr lang="zh-CN" altLang="en-US">
                <a:sym typeface="+mn-ea"/>
              </a:rPr>
              <a:t>个人地址、身份证、银行卡号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（实体抽取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正则）</a:t>
            </a:r>
            <a:endParaRPr lang="zh-CN" altLang="en-US">
              <a:sym typeface="+mn-ea"/>
            </a:endParaRPr>
          </a:p>
          <a:p>
            <a:pPr indent="457200" algn="just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pPr indent="0" algn="just"/>
            <a:r>
              <a:rPr lang="zh-CN" altLang="en-US" b="1"/>
              <a:t>任务五</a:t>
            </a:r>
            <a:r>
              <a:rPr lang="zh-CN" altLang="en-US"/>
              <a:t>：不良信息片段抽取：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检索框架</a:t>
            </a:r>
            <a:r>
              <a:rPr lang="en-US"/>
              <a:t>AC</a:t>
            </a:r>
            <a:r>
              <a:rPr lang="zh-CN" altLang="en-US"/>
              <a:t>机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序列标注</a:t>
            </a:r>
            <a:endParaRPr lang="zh-CN" altLang="en-US"/>
          </a:p>
          <a:p>
            <a:pPr indent="457200" algn="just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7139305" y="3318510"/>
            <a:ext cx="547370" cy="255651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74025" y="4305935"/>
            <a:ext cx="1374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UIE</a:t>
            </a:r>
            <a:r>
              <a:rPr lang="zh-CN" altLang="en-US"/>
              <a:t>框架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588760" y="-652780"/>
            <a:ext cx="3799840" cy="56819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2818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28185" cy="6858635"/>
          </a:xfrm>
          <a:prstGeom prst="rect">
            <a:avLst/>
          </a:prstGeom>
        </p:spPr>
      </p:pic>
      <p:sp>
        <p:nvSpPr>
          <p:cNvPr id="5" name="圆柱形 4"/>
          <p:cNvSpPr/>
          <p:nvPr/>
        </p:nvSpPr>
        <p:spPr>
          <a:xfrm>
            <a:off x="4676140" y="33020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7034530" y="260350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5" idx="4"/>
            <a:endCxn id="6" idx="1"/>
          </p:cNvCxnSpPr>
          <p:nvPr/>
        </p:nvCxnSpPr>
        <p:spPr>
          <a:xfrm flipV="1">
            <a:off x="5590540" y="437515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48350" y="137795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9" name="下箭头 8"/>
          <p:cNvSpPr/>
          <p:nvPr/>
        </p:nvSpPr>
        <p:spPr>
          <a:xfrm>
            <a:off x="7651750" y="635635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7232015" y="956945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是否包含关键词</a:t>
            </a:r>
            <a:endParaRPr lang="zh-CN" altLang="en-US" sz="900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8029575" y="696595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12" name="圆柱形 11"/>
          <p:cNvSpPr/>
          <p:nvPr>
            <p:custDataLst>
              <p:tags r:id="rId4"/>
            </p:custDataLst>
          </p:nvPr>
        </p:nvSpPr>
        <p:spPr>
          <a:xfrm>
            <a:off x="9533890" y="38798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关键词库</a:t>
            </a:r>
            <a:endParaRPr lang="zh-CN" altLang="en-US" sz="1000"/>
          </a:p>
        </p:txBody>
      </p:sp>
      <p:sp>
        <p:nvSpPr>
          <p:cNvPr id="14" name="左箭头 13"/>
          <p:cNvSpPr/>
          <p:nvPr/>
        </p:nvSpPr>
        <p:spPr>
          <a:xfrm>
            <a:off x="8902065" y="614680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肘形连接符 14"/>
          <p:cNvCxnSpPr/>
          <p:nvPr/>
        </p:nvCxnSpPr>
        <p:spPr>
          <a:xfrm rot="10800000" flipV="1">
            <a:off x="6445885" y="1413510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80660" y="118237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725920" y="1000760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7286625" y="1870710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6440" y="2397760"/>
            <a:ext cx="969645" cy="463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textcnn</a:t>
            </a:r>
            <a:endParaRPr lang="en-US" altLang="zh-CN"/>
          </a:p>
        </p:txBody>
      </p:sp>
      <p:sp>
        <p:nvSpPr>
          <p:cNvPr id="20" name="菱形 19"/>
          <p:cNvSpPr/>
          <p:nvPr>
            <p:custDataLst>
              <p:tags r:id="rId5"/>
            </p:custDataLst>
          </p:nvPr>
        </p:nvSpPr>
        <p:spPr>
          <a:xfrm>
            <a:off x="8691245" y="2244725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</a:t>
            </a:r>
            <a:r>
              <a:rPr lang="zh-CN" altLang="en-US" sz="900"/>
              <a:t>疑似关键词</a:t>
            </a:r>
            <a:endParaRPr lang="zh-CN" altLang="en-US" sz="900"/>
          </a:p>
        </p:txBody>
      </p:sp>
      <p:cxnSp>
        <p:nvCxnSpPr>
          <p:cNvPr id="21" name="肘形连接符 20"/>
          <p:cNvCxnSpPr>
            <a:stCxn id="10" idx="2"/>
            <a:endCxn id="19" idx="0"/>
          </p:cNvCxnSpPr>
          <p:nvPr/>
        </p:nvCxnSpPr>
        <p:spPr>
          <a:xfrm rot="5400000">
            <a:off x="6727190" y="1435100"/>
            <a:ext cx="526415" cy="1397635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0" idx="2"/>
            <a:endCxn id="20" idx="0"/>
          </p:cNvCxnSpPr>
          <p:nvPr/>
        </p:nvCxnSpPr>
        <p:spPr>
          <a:xfrm rot="5400000" flipV="1">
            <a:off x="8232140" y="1328420"/>
            <a:ext cx="373380" cy="1459230"/>
          </a:xfrm>
          <a:prstGeom prst="bentConnector3">
            <a:avLst>
              <a:gd name="adj1" fmla="val 68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5806440" y="3355975"/>
            <a:ext cx="969645" cy="350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8691245" y="3351530"/>
            <a:ext cx="915035" cy="3549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19" idx="2"/>
            <a:endCxn id="23" idx="0"/>
          </p:cNvCxnSpPr>
          <p:nvPr/>
        </p:nvCxnSpPr>
        <p:spPr>
          <a:xfrm>
            <a:off x="6291580" y="2861310"/>
            <a:ext cx="0" cy="49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  <a:endCxn id="24" idx="0"/>
          </p:cNvCxnSpPr>
          <p:nvPr/>
        </p:nvCxnSpPr>
        <p:spPr>
          <a:xfrm>
            <a:off x="9148445" y="3159125"/>
            <a:ext cx="635" cy="192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802630" y="4446905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正常文本</a:t>
            </a:r>
            <a:endParaRPr lang="zh-CN" altLang="en-US" sz="1400"/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7188835" y="4446905"/>
            <a:ext cx="2280285" cy="297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违规类型</a:t>
            </a:r>
            <a:endParaRPr lang="zh-CN" altLang="en-US" sz="1400"/>
          </a:p>
        </p:txBody>
      </p:sp>
      <p:cxnSp>
        <p:nvCxnSpPr>
          <p:cNvPr id="30" name="肘形连接符 29"/>
          <p:cNvCxnSpPr>
            <a:stCxn id="23" idx="2"/>
            <a:endCxn id="27" idx="0"/>
          </p:cNvCxnSpPr>
          <p:nvPr/>
        </p:nvCxnSpPr>
        <p:spPr>
          <a:xfrm rot="5400000" flipV="1">
            <a:off x="5930265" y="4067810"/>
            <a:ext cx="740410" cy="17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4" idx="2"/>
            <a:endCxn id="27" idx="0"/>
          </p:cNvCxnSpPr>
          <p:nvPr/>
        </p:nvCxnSpPr>
        <p:spPr>
          <a:xfrm rot="5400000">
            <a:off x="7359015" y="2656840"/>
            <a:ext cx="740410" cy="2839720"/>
          </a:xfrm>
          <a:prstGeom prst="bentConnector3">
            <a:avLst>
              <a:gd name="adj1" fmla="val 405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3" idx="2"/>
            <a:endCxn id="28" idx="0"/>
          </p:cNvCxnSpPr>
          <p:nvPr/>
        </p:nvCxnSpPr>
        <p:spPr>
          <a:xfrm rot="5400000" flipV="1">
            <a:off x="6940233" y="3057843"/>
            <a:ext cx="740410" cy="2037715"/>
          </a:xfrm>
          <a:prstGeom prst="bentConnector3">
            <a:avLst>
              <a:gd name="adj1" fmla="val 407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>
            <p:custDataLst>
              <p:tags r:id="rId9"/>
            </p:custDataLst>
          </p:nvPr>
        </p:nvCxnSpPr>
        <p:spPr>
          <a:xfrm rot="5400000" flipV="1">
            <a:off x="7325360" y="2672715"/>
            <a:ext cx="740410" cy="2807970"/>
          </a:xfrm>
          <a:prstGeom prst="bentConnector3">
            <a:avLst>
              <a:gd name="adj1" fmla="val 39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231380" y="4057015"/>
            <a:ext cx="1039495" cy="249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1400">
                <a:sym typeface="+mn-ea"/>
              </a:rPr>
              <a:t>roberta_cls</a:t>
            </a:r>
            <a:endParaRPr lang="en-US" altLang="zh-CN" sz="1400"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10"/>
            </p:custDataLst>
          </p:nvPr>
        </p:nvSpPr>
        <p:spPr>
          <a:xfrm>
            <a:off x="5005070" y="3706495"/>
            <a:ext cx="14497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not(</a:t>
            </a:r>
            <a:r>
              <a:rPr lang="en-US" altLang="zh-CN" sz="1400">
                <a:sym typeface="+mn-ea"/>
              </a:rPr>
              <a:t>f1 and f2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651750" y="3667125"/>
            <a:ext cx="727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or f2</a:t>
            </a:r>
            <a:endParaRPr lang="en-US" altLang="zh-CN" sz="1400"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11"/>
            </p:custDataLst>
          </p:nvPr>
        </p:nvSpPr>
        <p:spPr>
          <a:xfrm>
            <a:off x="9149080" y="3706495"/>
            <a:ext cx="824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and f2</a:t>
            </a:r>
            <a:endParaRPr lang="en-US" altLang="zh-CN" sz="1400">
              <a:sym typeface="+mn-ea"/>
            </a:endParaRPr>
          </a:p>
        </p:txBody>
      </p:sp>
      <p:sp>
        <p:nvSpPr>
          <p:cNvPr id="38" name="矩形 37"/>
          <p:cNvSpPr/>
          <p:nvPr>
            <p:custDataLst>
              <p:tags r:id="rId12"/>
            </p:custDataLst>
          </p:nvPr>
        </p:nvSpPr>
        <p:spPr>
          <a:xfrm>
            <a:off x="6568440" y="545592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cxnSp>
        <p:nvCxnSpPr>
          <p:cNvPr id="40" name="肘形连接符 39"/>
          <p:cNvCxnSpPr>
            <a:stCxn id="28" idx="2"/>
            <a:endCxn id="38" idx="0"/>
          </p:cNvCxnSpPr>
          <p:nvPr/>
        </p:nvCxnSpPr>
        <p:spPr>
          <a:xfrm rot="5400000">
            <a:off x="7346315" y="4472940"/>
            <a:ext cx="711835" cy="1254125"/>
          </a:xfrm>
          <a:prstGeom prst="bentConnector3">
            <a:avLst>
              <a:gd name="adj1" fmla="val 500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矩形 40"/>
          <p:cNvSpPr/>
          <p:nvPr>
            <p:custDataLst>
              <p:tags r:id="rId13"/>
            </p:custDataLst>
          </p:nvPr>
        </p:nvSpPr>
        <p:spPr>
          <a:xfrm>
            <a:off x="9125585" y="545592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cxnSp>
        <p:nvCxnSpPr>
          <p:cNvPr id="42" name="肘形连接符 41"/>
          <p:cNvCxnSpPr>
            <a:stCxn id="28" idx="2"/>
            <a:endCxn id="41" idx="0"/>
          </p:cNvCxnSpPr>
          <p:nvPr/>
        </p:nvCxnSpPr>
        <p:spPr>
          <a:xfrm rot="5400000" flipV="1">
            <a:off x="8583613" y="4489768"/>
            <a:ext cx="711835" cy="1220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123940" y="5124450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4" name="文本框 43"/>
          <p:cNvSpPr txBox="1"/>
          <p:nvPr>
            <p:custDataLst>
              <p:tags r:id="rId14"/>
            </p:custDataLst>
          </p:nvPr>
        </p:nvSpPr>
        <p:spPr>
          <a:xfrm>
            <a:off x="8437880" y="512445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5" name="矩形 44"/>
          <p:cNvSpPr/>
          <p:nvPr>
            <p:custDataLst>
              <p:tags r:id="rId15"/>
            </p:custDataLst>
          </p:nvPr>
        </p:nvSpPr>
        <p:spPr>
          <a:xfrm>
            <a:off x="7727950" y="598741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46" name="直接箭头连接符 45"/>
          <p:cNvCxnSpPr>
            <a:stCxn id="28" idx="2"/>
            <a:endCxn id="45" idx="0"/>
          </p:cNvCxnSpPr>
          <p:nvPr/>
        </p:nvCxnSpPr>
        <p:spPr>
          <a:xfrm flipH="1">
            <a:off x="8315325" y="4744085"/>
            <a:ext cx="13970" cy="1243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379460" y="558228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38" idx="3"/>
          </p:cNvCxnSpPr>
          <p:nvPr/>
        </p:nvCxnSpPr>
        <p:spPr>
          <a:xfrm>
            <a:off x="7581900" y="565721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1"/>
            <a:endCxn id="45" idx="0"/>
          </p:cNvCxnSpPr>
          <p:nvPr>
            <p:custDataLst>
              <p:tags r:id="rId16"/>
            </p:custDataLst>
          </p:nvPr>
        </p:nvCxnSpPr>
        <p:spPr>
          <a:xfrm flipH="1">
            <a:off x="8315325" y="565721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034530" y="484886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17"/>
            </p:custDataLst>
          </p:nvPr>
        </p:nvSpPr>
        <p:spPr>
          <a:xfrm>
            <a:off x="8422005" y="484124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6200000">
            <a:off x="941070" y="-941070"/>
            <a:ext cx="3799840" cy="5681980"/>
          </a:xfrm>
          <a:prstGeom prst="rect">
            <a:avLst/>
          </a:prstGeom>
        </p:spPr>
      </p:pic>
      <p:sp>
        <p:nvSpPr>
          <p:cNvPr id="13" name="圆柱形 12"/>
          <p:cNvSpPr/>
          <p:nvPr>
            <p:custDataLst>
              <p:tags r:id="rId3"/>
            </p:custDataLst>
          </p:nvPr>
        </p:nvSpPr>
        <p:spPr>
          <a:xfrm>
            <a:off x="6120130" y="328295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4"/>
            </p:custDataLst>
          </p:nvPr>
        </p:nvSpPr>
        <p:spPr>
          <a:xfrm>
            <a:off x="8478520" y="555625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5"/>
            </p:custDataLst>
          </p:nvPr>
        </p:nvCxnSpPr>
        <p:spPr>
          <a:xfrm flipV="1">
            <a:off x="7034530" y="732790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6"/>
            </p:custDataLst>
          </p:nvPr>
        </p:nvSpPr>
        <p:spPr>
          <a:xfrm>
            <a:off x="7292340" y="433070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7"/>
            </p:custDataLst>
          </p:nvPr>
        </p:nvSpPr>
        <p:spPr>
          <a:xfrm>
            <a:off x="9095740" y="930910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8"/>
            </p:custDataLst>
          </p:nvPr>
        </p:nvSpPr>
        <p:spPr>
          <a:xfrm>
            <a:off x="8676005" y="1252220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是否包含关键词</a:t>
            </a:r>
            <a:endParaRPr lang="zh-CN" altLang="en-US" sz="900"/>
          </a:p>
        </p:txBody>
      </p:sp>
      <p:sp>
        <p:nvSpPr>
          <p:cNvPr id="55" name="文本框 54"/>
          <p:cNvSpPr txBox="1"/>
          <p:nvPr>
            <p:custDataLst>
              <p:tags r:id="rId9"/>
            </p:custDataLst>
          </p:nvPr>
        </p:nvSpPr>
        <p:spPr>
          <a:xfrm>
            <a:off x="9473565" y="991870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56" name="圆柱形 55"/>
          <p:cNvSpPr/>
          <p:nvPr>
            <p:custDataLst>
              <p:tags r:id="rId10"/>
            </p:custDataLst>
          </p:nvPr>
        </p:nvSpPr>
        <p:spPr>
          <a:xfrm>
            <a:off x="10977880" y="683260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关键词库</a:t>
            </a:r>
            <a:endParaRPr lang="zh-CN" altLang="en-US" sz="1000"/>
          </a:p>
        </p:txBody>
      </p:sp>
      <p:sp>
        <p:nvSpPr>
          <p:cNvPr id="57" name="左箭头 56"/>
          <p:cNvSpPr/>
          <p:nvPr>
            <p:custDataLst>
              <p:tags r:id="rId11"/>
            </p:custDataLst>
          </p:nvPr>
        </p:nvSpPr>
        <p:spPr>
          <a:xfrm>
            <a:off x="10346055" y="90995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2"/>
            </p:custDataLst>
          </p:nvPr>
        </p:nvCxnSpPr>
        <p:spPr>
          <a:xfrm rot="10800000" flipV="1">
            <a:off x="7889875" y="1708785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3"/>
            </p:custDataLst>
          </p:nvPr>
        </p:nvSpPr>
        <p:spPr>
          <a:xfrm>
            <a:off x="6724650" y="147764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4"/>
            </p:custDataLst>
          </p:nvPr>
        </p:nvSpPr>
        <p:spPr>
          <a:xfrm>
            <a:off x="8169910" y="1296035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5"/>
            </p:custDataLst>
          </p:nvPr>
        </p:nvSpPr>
        <p:spPr>
          <a:xfrm>
            <a:off x="8730615" y="2165985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62" name="矩形 61"/>
          <p:cNvSpPr/>
          <p:nvPr>
            <p:custDataLst>
              <p:tags r:id="rId16"/>
            </p:custDataLst>
          </p:nvPr>
        </p:nvSpPr>
        <p:spPr>
          <a:xfrm>
            <a:off x="7250430" y="2693035"/>
            <a:ext cx="969645" cy="463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textcnn</a:t>
            </a:r>
            <a:endParaRPr lang="en-US" altLang="zh-CN"/>
          </a:p>
        </p:txBody>
      </p:sp>
      <p:sp>
        <p:nvSpPr>
          <p:cNvPr id="63" name="菱形 62"/>
          <p:cNvSpPr/>
          <p:nvPr>
            <p:custDataLst>
              <p:tags r:id="rId17"/>
            </p:custDataLst>
          </p:nvPr>
        </p:nvSpPr>
        <p:spPr>
          <a:xfrm>
            <a:off x="10135235" y="2540000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</a:t>
            </a:r>
            <a:r>
              <a:rPr lang="zh-CN" altLang="en-US" sz="900"/>
              <a:t>疑似关键词</a:t>
            </a:r>
            <a:endParaRPr lang="zh-CN" altLang="en-US" sz="900"/>
          </a:p>
        </p:txBody>
      </p:sp>
      <p:cxnSp>
        <p:nvCxnSpPr>
          <p:cNvPr id="64" name="肘形连接符 63"/>
          <p:cNvCxnSpPr>
            <a:stCxn id="54" idx="2"/>
            <a:endCxn id="62" idx="0"/>
          </p:cNvCxnSpPr>
          <p:nvPr>
            <p:custDataLst>
              <p:tags r:id="rId18"/>
            </p:custDataLst>
          </p:nvPr>
        </p:nvCxnSpPr>
        <p:spPr>
          <a:xfrm rot="5400000">
            <a:off x="8171180" y="1730375"/>
            <a:ext cx="526415" cy="1397635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4" idx="2"/>
            <a:endCxn id="63" idx="0"/>
          </p:cNvCxnSpPr>
          <p:nvPr>
            <p:custDataLst>
              <p:tags r:id="rId19"/>
            </p:custDataLst>
          </p:nvPr>
        </p:nvCxnSpPr>
        <p:spPr>
          <a:xfrm rot="5400000" flipV="1">
            <a:off x="9676130" y="1623695"/>
            <a:ext cx="373380" cy="1459230"/>
          </a:xfrm>
          <a:prstGeom prst="bentConnector3">
            <a:avLst>
              <a:gd name="adj1" fmla="val 68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矩形 65"/>
          <p:cNvSpPr/>
          <p:nvPr>
            <p:custDataLst>
              <p:tags r:id="rId20"/>
            </p:custDataLst>
          </p:nvPr>
        </p:nvSpPr>
        <p:spPr>
          <a:xfrm>
            <a:off x="7250430" y="3651250"/>
            <a:ext cx="969645" cy="350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67" name="矩形 66"/>
          <p:cNvSpPr/>
          <p:nvPr>
            <p:custDataLst>
              <p:tags r:id="rId21"/>
            </p:custDataLst>
          </p:nvPr>
        </p:nvSpPr>
        <p:spPr>
          <a:xfrm>
            <a:off x="10135235" y="3646805"/>
            <a:ext cx="915035" cy="3549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68" name="直接箭头连接符 67"/>
          <p:cNvCxnSpPr>
            <a:stCxn id="62" idx="2"/>
            <a:endCxn id="66" idx="0"/>
          </p:cNvCxnSpPr>
          <p:nvPr>
            <p:custDataLst>
              <p:tags r:id="rId22"/>
            </p:custDataLst>
          </p:nvPr>
        </p:nvCxnSpPr>
        <p:spPr>
          <a:xfrm>
            <a:off x="7735570" y="3156585"/>
            <a:ext cx="0" cy="49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3" idx="2"/>
            <a:endCxn id="67" idx="0"/>
          </p:cNvCxnSpPr>
          <p:nvPr>
            <p:custDataLst>
              <p:tags r:id="rId23"/>
            </p:custDataLst>
          </p:nvPr>
        </p:nvCxnSpPr>
        <p:spPr>
          <a:xfrm>
            <a:off x="10592435" y="3454400"/>
            <a:ext cx="635" cy="192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矩形 69"/>
          <p:cNvSpPr/>
          <p:nvPr>
            <p:custDataLst>
              <p:tags r:id="rId24"/>
            </p:custDataLst>
          </p:nvPr>
        </p:nvSpPr>
        <p:spPr>
          <a:xfrm>
            <a:off x="7246620" y="474218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正常文本</a:t>
            </a:r>
            <a:endParaRPr lang="zh-CN" altLang="en-US" sz="1400"/>
          </a:p>
        </p:txBody>
      </p:sp>
      <p:sp>
        <p:nvSpPr>
          <p:cNvPr id="71" name="矩形 70"/>
          <p:cNvSpPr/>
          <p:nvPr>
            <p:custDataLst>
              <p:tags r:id="rId25"/>
            </p:custDataLst>
          </p:nvPr>
        </p:nvSpPr>
        <p:spPr>
          <a:xfrm>
            <a:off x="8632825" y="4742180"/>
            <a:ext cx="2280285" cy="297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UIE+Prompt</a:t>
            </a:r>
            <a:endParaRPr lang="en-US" altLang="zh-CN" sz="1400"/>
          </a:p>
        </p:txBody>
      </p:sp>
      <p:cxnSp>
        <p:nvCxnSpPr>
          <p:cNvPr id="72" name="肘形连接符 71"/>
          <p:cNvCxnSpPr>
            <a:stCxn id="66" idx="2"/>
            <a:endCxn id="70" idx="0"/>
          </p:cNvCxnSpPr>
          <p:nvPr>
            <p:custDataLst>
              <p:tags r:id="rId26"/>
            </p:custDataLst>
          </p:nvPr>
        </p:nvCxnSpPr>
        <p:spPr>
          <a:xfrm rot="5400000" flipV="1">
            <a:off x="7374255" y="4363085"/>
            <a:ext cx="740410" cy="17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7" idx="2"/>
            <a:endCxn id="70" idx="0"/>
          </p:cNvCxnSpPr>
          <p:nvPr>
            <p:custDataLst>
              <p:tags r:id="rId27"/>
            </p:custDataLst>
          </p:nvPr>
        </p:nvCxnSpPr>
        <p:spPr>
          <a:xfrm rot="5400000">
            <a:off x="8803005" y="2952115"/>
            <a:ext cx="740410" cy="2839720"/>
          </a:xfrm>
          <a:prstGeom prst="bentConnector3">
            <a:avLst>
              <a:gd name="adj1" fmla="val 405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6" idx="2"/>
            <a:endCxn id="71" idx="0"/>
          </p:cNvCxnSpPr>
          <p:nvPr>
            <p:custDataLst>
              <p:tags r:id="rId28"/>
            </p:custDataLst>
          </p:nvPr>
        </p:nvCxnSpPr>
        <p:spPr>
          <a:xfrm rot="5400000" flipV="1">
            <a:off x="8384223" y="3353118"/>
            <a:ext cx="740410" cy="2037715"/>
          </a:xfrm>
          <a:prstGeom prst="bentConnector3">
            <a:avLst>
              <a:gd name="adj1" fmla="val 407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肘形连接符 74"/>
          <p:cNvCxnSpPr/>
          <p:nvPr>
            <p:custDataLst>
              <p:tags r:id="rId29"/>
            </p:custDataLst>
          </p:nvPr>
        </p:nvCxnSpPr>
        <p:spPr>
          <a:xfrm rot="5400000" flipV="1">
            <a:off x="8769350" y="2967990"/>
            <a:ext cx="740410" cy="2807970"/>
          </a:xfrm>
          <a:prstGeom prst="bentConnector3">
            <a:avLst>
              <a:gd name="adj1" fmla="val 39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>
            <p:custDataLst>
              <p:tags r:id="rId30"/>
            </p:custDataLst>
          </p:nvPr>
        </p:nvSpPr>
        <p:spPr>
          <a:xfrm>
            <a:off x="6449060" y="4001770"/>
            <a:ext cx="14497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not(</a:t>
            </a:r>
            <a:r>
              <a:rPr lang="en-US" altLang="zh-CN" sz="1400">
                <a:sym typeface="+mn-ea"/>
              </a:rPr>
              <a:t>f1 and f2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78" name="文本框 77"/>
          <p:cNvSpPr txBox="1"/>
          <p:nvPr>
            <p:custDataLst>
              <p:tags r:id="rId31"/>
            </p:custDataLst>
          </p:nvPr>
        </p:nvSpPr>
        <p:spPr>
          <a:xfrm>
            <a:off x="9095740" y="3962400"/>
            <a:ext cx="727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or f2</a:t>
            </a:r>
            <a:endParaRPr lang="en-US" altLang="zh-CN" sz="1400">
              <a:sym typeface="+mn-ea"/>
            </a:endParaRPr>
          </a:p>
        </p:txBody>
      </p:sp>
      <p:sp>
        <p:nvSpPr>
          <p:cNvPr id="79" name="文本框 78"/>
          <p:cNvSpPr txBox="1"/>
          <p:nvPr>
            <p:custDataLst>
              <p:tags r:id="rId32"/>
            </p:custDataLst>
          </p:nvPr>
        </p:nvSpPr>
        <p:spPr>
          <a:xfrm>
            <a:off x="10593070" y="4001770"/>
            <a:ext cx="824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and f2</a:t>
            </a:r>
            <a:endParaRPr lang="en-US" altLang="zh-CN" sz="1400">
              <a:sym typeface="+mn-ea"/>
            </a:endParaRPr>
          </a:p>
        </p:txBody>
      </p:sp>
      <p:sp>
        <p:nvSpPr>
          <p:cNvPr id="84" name="文本框 83"/>
          <p:cNvSpPr txBox="1"/>
          <p:nvPr>
            <p:custDataLst>
              <p:tags r:id="rId33"/>
            </p:custDataLst>
          </p:nvPr>
        </p:nvSpPr>
        <p:spPr>
          <a:xfrm>
            <a:off x="7292340" y="5412105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86" name="矩形 85"/>
          <p:cNvSpPr/>
          <p:nvPr>
            <p:custDataLst>
              <p:tags r:id="rId34"/>
            </p:custDataLst>
          </p:nvPr>
        </p:nvSpPr>
        <p:spPr>
          <a:xfrm>
            <a:off x="9171940" y="542036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87" name="直接箭头连接符 86"/>
          <p:cNvCxnSpPr>
            <a:stCxn id="71" idx="2"/>
            <a:endCxn id="86" idx="0"/>
          </p:cNvCxnSpPr>
          <p:nvPr>
            <p:custDataLst>
              <p:tags r:id="rId35"/>
            </p:custDataLst>
          </p:nvPr>
        </p:nvCxnSpPr>
        <p:spPr>
          <a:xfrm flipH="1">
            <a:off x="9759315" y="5039360"/>
            <a:ext cx="1397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4594225" y="4282440"/>
            <a:ext cx="287020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>
            <p:custDataLst>
              <p:tags r:id="rId1"/>
            </p:custDataLst>
          </p:nvPr>
        </p:nvSpPr>
        <p:spPr>
          <a:xfrm>
            <a:off x="2921000" y="377825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2"/>
            </p:custDataLst>
          </p:nvPr>
        </p:nvSpPr>
        <p:spPr>
          <a:xfrm>
            <a:off x="5279390" y="605155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3"/>
            </p:custDataLst>
          </p:nvPr>
        </p:nvCxnSpPr>
        <p:spPr>
          <a:xfrm flipV="1">
            <a:off x="3835400" y="782320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"/>
            </p:custDataLst>
          </p:nvPr>
        </p:nvSpPr>
        <p:spPr>
          <a:xfrm>
            <a:off x="4093210" y="482600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5"/>
            </p:custDataLst>
          </p:nvPr>
        </p:nvSpPr>
        <p:spPr>
          <a:xfrm>
            <a:off x="5896610" y="980440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6"/>
            </p:custDataLst>
          </p:nvPr>
        </p:nvSpPr>
        <p:spPr>
          <a:xfrm>
            <a:off x="5299710" y="1301750"/>
            <a:ext cx="127063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硬匹配</a:t>
            </a:r>
            <a:endParaRPr lang="zh-CN" altLang="en-US" sz="900">
              <a:solidFill>
                <a:schemeClr val="tx1"/>
              </a:solidFill>
            </a:endParaRPr>
          </a:p>
          <a:p>
            <a:pPr algn="ctr"/>
            <a:r>
              <a:rPr lang="zh-CN" altLang="en-US" sz="900" i="1"/>
              <a:t>是否包含关键词</a:t>
            </a:r>
            <a:endParaRPr lang="zh-CN" altLang="en-US" sz="900" i="1"/>
          </a:p>
        </p:txBody>
      </p:sp>
      <p:sp>
        <p:nvSpPr>
          <p:cNvPr id="55" name="文本框 54"/>
          <p:cNvSpPr txBox="1"/>
          <p:nvPr>
            <p:custDataLst>
              <p:tags r:id="rId7"/>
            </p:custDataLst>
          </p:nvPr>
        </p:nvSpPr>
        <p:spPr>
          <a:xfrm>
            <a:off x="6274435" y="1041400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56" name="圆柱形 55"/>
          <p:cNvSpPr/>
          <p:nvPr>
            <p:custDataLst>
              <p:tags r:id="rId8"/>
            </p:custDataLst>
          </p:nvPr>
        </p:nvSpPr>
        <p:spPr>
          <a:xfrm>
            <a:off x="7847965" y="78930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关键词库</a:t>
            </a:r>
            <a:endParaRPr lang="zh-CN" altLang="en-US" sz="1200"/>
          </a:p>
        </p:txBody>
      </p:sp>
      <p:sp>
        <p:nvSpPr>
          <p:cNvPr id="57" name="左箭头 56"/>
          <p:cNvSpPr/>
          <p:nvPr>
            <p:custDataLst>
              <p:tags r:id="rId9"/>
            </p:custDataLst>
          </p:nvPr>
        </p:nvSpPr>
        <p:spPr>
          <a:xfrm>
            <a:off x="7146925" y="95948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0"/>
            </p:custDataLst>
          </p:nvPr>
        </p:nvCxnSpPr>
        <p:spPr>
          <a:xfrm rot="10800000" flipV="1">
            <a:off x="4690745" y="1758315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1"/>
            </p:custDataLst>
          </p:nvPr>
        </p:nvSpPr>
        <p:spPr>
          <a:xfrm>
            <a:off x="3525520" y="152717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2"/>
            </p:custDataLst>
          </p:nvPr>
        </p:nvSpPr>
        <p:spPr>
          <a:xfrm>
            <a:off x="4970780" y="1345565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3"/>
            </p:custDataLst>
          </p:nvPr>
        </p:nvSpPr>
        <p:spPr>
          <a:xfrm>
            <a:off x="5531485" y="2215515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9850" y="2452370"/>
            <a:ext cx="1568450" cy="60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软匹配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 i="1"/>
              <a:t>向量检索</a:t>
            </a:r>
            <a:endParaRPr lang="zh-CN" altLang="en-US" sz="1200" i="1"/>
          </a:p>
        </p:txBody>
      </p:sp>
      <p:cxnSp>
        <p:nvCxnSpPr>
          <p:cNvPr id="5" name="直接箭头连接符 4"/>
          <p:cNvCxnSpPr>
            <a:endCxn id="4" idx="0"/>
          </p:cNvCxnSpPr>
          <p:nvPr/>
        </p:nvCxnSpPr>
        <p:spPr>
          <a:xfrm>
            <a:off x="5931535" y="1971675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柱形 5"/>
          <p:cNvSpPr/>
          <p:nvPr>
            <p:custDataLst>
              <p:tags r:id="rId14"/>
            </p:custDataLst>
          </p:nvPr>
        </p:nvSpPr>
        <p:spPr>
          <a:xfrm>
            <a:off x="7632065" y="229552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语料库</a:t>
            </a:r>
            <a:endParaRPr lang="zh-CN" altLang="en-US" sz="1400"/>
          </a:p>
        </p:txBody>
      </p:sp>
      <p:sp>
        <p:nvSpPr>
          <p:cNvPr id="7" name="左箭头 6"/>
          <p:cNvSpPr/>
          <p:nvPr>
            <p:custDataLst>
              <p:tags r:id="rId15"/>
            </p:custDataLst>
          </p:nvPr>
        </p:nvSpPr>
        <p:spPr>
          <a:xfrm>
            <a:off x="7000240" y="2522220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91405" y="3507740"/>
            <a:ext cx="20828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类别确定</a:t>
            </a:r>
            <a:endParaRPr lang="zh-CN" altLang="en-US" sz="1600"/>
          </a:p>
        </p:txBody>
      </p:sp>
      <p:cxnSp>
        <p:nvCxnSpPr>
          <p:cNvPr id="9" name="直接箭头连接符 8"/>
          <p:cNvCxnSpPr>
            <a:stCxn id="4" idx="2"/>
            <a:endCxn id="8" idx="0"/>
          </p:cNvCxnSpPr>
          <p:nvPr/>
        </p:nvCxnSpPr>
        <p:spPr>
          <a:xfrm flipH="1">
            <a:off x="5932805" y="3058795"/>
            <a:ext cx="127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5958840" y="3193415"/>
            <a:ext cx="1381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后处理策略</a:t>
            </a:r>
            <a:endParaRPr lang="zh-CN" altLang="en-US" sz="1200">
              <a:sym typeface="+mn-ea"/>
            </a:endParaRPr>
          </a:p>
        </p:txBody>
      </p:sp>
      <p:cxnSp>
        <p:nvCxnSpPr>
          <p:cNvPr id="11" name="直接箭头连接符 10"/>
          <p:cNvCxnSpPr>
            <a:stCxn id="8" idx="2"/>
            <a:endCxn id="12" idx="0"/>
          </p:cNvCxnSpPr>
          <p:nvPr/>
        </p:nvCxnSpPr>
        <p:spPr>
          <a:xfrm>
            <a:off x="5932805" y="3973195"/>
            <a:ext cx="254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00345" y="4422140"/>
            <a:ext cx="12700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片段抽取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972810" y="4013200"/>
            <a:ext cx="8477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UIE</a:t>
            </a:r>
            <a:endParaRPr lang="en-US" altLang="zh-CN" sz="14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26990" y="5357495"/>
            <a:ext cx="1693545" cy="44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返回结果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935345" y="4887595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>
            <p:custDataLst>
              <p:tags r:id="rId17"/>
            </p:custDataLst>
          </p:nvPr>
        </p:nvSpPr>
        <p:spPr>
          <a:xfrm>
            <a:off x="8500110" y="488950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sp>
        <p:nvSpPr>
          <p:cNvPr id="41" name="矩形 40"/>
          <p:cNvSpPr/>
          <p:nvPr>
            <p:custDataLst>
              <p:tags r:id="rId18"/>
            </p:custDataLst>
          </p:nvPr>
        </p:nvSpPr>
        <p:spPr>
          <a:xfrm>
            <a:off x="11057255" y="488950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8055610" y="4558030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4" name="文本框 43"/>
          <p:cNvSpPr txBox="1"/>
          <p:nvPr>
            <p:custDataLst>
              <p:tags r:id="rId19"/>
            </p:custDataLst>
          </p:nvPr>
        </p:nvSpPr>
        <p:spPr>
          <a:xfrm>
            <a:off x="10369550" y="455803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5" name="矩形 44"/>
          <p:cNvSpPr/>
          <p:nvPr>
            <p:custDataLst>
              <p:tags r:id="rId20"/>
            </p:custDataLst>
          </p:nvPr>
        </p:nvSpPr>
        <p:spPr>
          <a:xfrm>
            <a:off x="9659620" y="542099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47" name="文本框 46"/>
          <p:cNvSpPr txBox="1"/>
          <p:nvPr/>
        </p:nvSpPr>
        <p:spPr>
          <a:xfrm>
            <a:off x="10311130" y="501586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38" idx="3"/>
          </p:cNvCxnSpPr>
          <p:nvPr/>
        </p:nvCxnSpPr>
        <p:spPr>
          <a:xfrm>
            <a:off x="9513570" y="509079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1"/>
            <a:endCxn id="45" idx="0"/>
          </p:cNvCxnSpPr>
          <p:nvPr>
            <p:custDataLst>
              <p:tags r:id="rId21"/>
            </p:custDataLst>
          </p:nvPr>
        </p:nvCxnSpPr>
        <p:spPr>
          <a:xfrm flipH="1">
            <a:off x="10246995" y="509079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966200" y="428244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22"/>
            </p:custDataLst>
          </p:nvPr>
        </p:nvSpPr>
        <p:spPr>
          <a:xfrm>
            <a:off x="10353675" y="427482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7963535" y="4282440"/>
            <a:ext cx="407289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7611110" y="4749800"/>
            <a:ext cx="236855" cy="720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8" idx="3"/>
            <a:endCxn id="38" idx="0"/>
          </p:cNvCxnSpPr>
          <p:nvPr/>
        </p:nvCxnSpPr>
        <p:spPr>
          <a:xfrm>
            <a:off x="6974205" y="3740785"/>
            <a:ext cx="2032635" cy="114871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41" idx="0"/>
          </p:cNvCxnSpPr>
          <p:nvPr/>
        </p:nvCxnSpPr>
        <p:spPr>
          <a:xfrm>
            <a:off x="6992620" y="3742690"/>
            <a:ext cx="4488815" cy="114681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>
            <p:custDataLst>
              <p:tags r:id="rId23"/>
            </p:custDataLst>
          </p:nvPr>
        </p:nvSpPr>
        <p:spPr>
          <a:xfrm>
            <a:off x="626110" y="488188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sp>
        <p:nvSpPr>
          <p:cNvPr id="33" name="矩形 32"/>
          <p:cNvSpPr/>
          <p:nvPr>
            <p:custDataLst>
              <p:tags r:id="rId24"/>
            </p:custDataLst>
          </p:nvPr>
        </p:nvSpPr>
        <p:spPr>
          <a:xfrm>
            <a:off x="3183255" y="488188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sp>
        <p:nvSpPr>
          <p:cNvPr id="34" name="文本框 33"/>
          <p:cNvSpPr txBox="1"/>
          <p:nvPr>
            <p:custDataLst>
              <p:tags r:id="rId25"/>
            </p:custDataLst>
          </p:nvPr>
        </p:nvSpPr>
        <p:spPr>
          <a:xfrm>
            <a:off x="89535" y="4550410"/>
            <a:ext cx="1076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KeyBert+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5" name="文本框 34"/>
          <p:cNvSpPr txBox="1"/>
          <p:nvPr>
            <p:custDataLst>
              <p:tags r:id="rId26"/>
            </p:custDataLst>
          </p:nvPr>
        </p:nvSpPr>
        <p:spPr>
          <a:xfrm>
            <a:off x="2495550" y="455041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6" name="矩形 35"/>
          <p:cNvSpPr/>
          <p:nvPr>
            <p:custDataLst>
              <p:tags r:id="rId27"/>
            </p:custDataLst>
          </p:nvPr>
        </p:nvSpPr>
        <p:spPr>
          <a:xfrm>
            <a:off x="1785620" y="541337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37" name="文本框 36"/>
          <p:cNvSpPr txBox="1"/>
          <p:nvPr>
            <p:custDataLst>
              <p:tags r:id="rId28"/>
            </p:custDataLst>
          </p:nvPr>
        </p:nvSpPr>
        <p:spPr>
          <a:xfrm>
            <a:off x="2437130" y="500824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0" name="直接箭头连接符 39"/>
          <p:cNvCxnSpPr>
            <a:stCxn id="32" idx="3"/>
          </p:cNvCxnSpPr>
          <p:nvPr>
            <p:custDataLst>
              <p:tags r:id="rId29"/>
            </p:custDataLst>
          </p:nvPr>
        </p:nvCxnSpPr>
        <p:spPr>
          <a:xfrm>
            <a:off x="1639570" y="508317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1"/>
            <a:endCxn id="36" idx="0"/>
          </p:cNvCxnSpPr>
          <p:nvPr>
            <p:custDataLst>
              <p:tags r:id="rId30"/>
            </p:custDataLst>
          </p:nvPr>
        </p:nvCxnSpPr>
        <p:spPr>
          <a:xfrm flipH="1">
            <a:off x="2372995" y="508317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>
            <p:custDataLst>
              <p:tags r:id="rId31"/>
            </p:custDataLst>
          </p:nvPr>
        </p:nvSpPr>
        <p:spPr>
          <a:xfrm>
            <a:off x="1092200" y="427482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62" name="文本框 61"/>
          <p:cNvSpPr txBox="1"/>
          <p:nvPr>
            <p:custDataLst>
              <p:tags r:id="rId32"/>
            </p:custDataLst>
          </p:nvPr>
        </p:nvSpPr>
        <p:spPr>
          <a:xfrm>
            <a:off x="2479675" y="426720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  <p:sp>
        <p:nvSpPr>
          <p:cNvPr id="63" name="矩形 62"/>
          <p:cNvSpPr/>
          <p:nvPr>
            <p:custDataLst>
              <p:tags r:id="rId33"/>
            </p:custDataLst>
          </p:nvPr>
        </p:nvSpPr>
        <p:spPr>
          <a:xfrm>
            <a:off x="89535" y="4274820"/>
            <a:ext cx="407289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肘形连接符 63"/>
          <p:cNvCxnSpPr>
            <a:stCxn id="8" idx="1"/>
            <a:endCxn id="32" idx="0"/>
          </p:cNvCxnSpPr>
          <p:nvPr>
            <p:custDataLst>
              <p:tags r:id="rId34"/>
            </p:custDataLst>
          </p:nvPr>
        </p:nvCxnSpPr>
        <p:spPr>
          <a:xfrm rot="10800000" flipV="1">
            <a:off x="1132205" y="3740150"/>
            <a:ext cx="3758565" cy="114109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endCxn id="33" idx="0"/>
          </p:cNvCxnSpPr>
          <p:nvPr>
            <p:custDataLst>
              <p:tags r:id="rId35"/>
            </p:custDataLst>
          </p:nvPr>
        </p:nvCxnSpPr>
        <p:spPr>
          <a:xfrm rot="10800000" flipV="1">
            <a:off x="3607435" y="3742690"/>
            <a:ext cx="1276350" cy="113855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785620" y="6151880"/>
            <a:ext cx="400050" cy="50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zh-CN" sz="2800" i="1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√</a:t>
            </a:r>
            <a:endParaRPr lang="en-US" altLang="zh-CN" sz="2800" i="1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 rot="1500000">
            <a:off x="7979410" y="1645285"/>
            <a:ext cx="485775" cy="574040"/>
          </a:xfrm>
          <a:prstGeom prst="downArrow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4594225" y="4282440"/>
            <a:ext cx="287020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>
            <p:custDataLst>
              <p:tags r:id="rId1"/>
            </p:custDataLst>
          </p:nvPr>
        </p:nvSpPr>
        <p:spPr>
          <a:xfrm>
            <a:off x="2921000" y="377825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2"/>
            </p:custDataLst>
          </p:nvPr>
        </p:nvSpPr>
        <p:spPr>
          <a:xfrm>
            <a:off x="5279390" y="605155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3"/>
            </p:custDataLst>
          </p:nvPr>
        </p:nvCxnSpPr>
        <p:spPr>
          <a:xfrm flipV="1">
            <a:off x="3835400" y="782320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"/>
            </p:custDataLst>
          </p:nvPr>
        </p:nvSpPr>
        <p:spPr>
          <a:xfrm>
            <a:off x="4093210" y="482600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5"/>
            </p:custDataLst>
          </p:nvPr>
        </p:nvSpPr>
        <p:spPr>
          <a:xfrm>
            <a:off x="5896610" y="980440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6"/>
            </p:custDataLst>
          </p:nvPr>
        </p:nvSpPr>
        <p:spPr>
          <a:xfrm>
            <a:off x="5299710" y="1301750"/>
            <a:ext cx="127063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硬匹配</a:t>
            </a:r>
            <a:endParaRPr lang="zh-CN" altLang="en-US" sz="900">
              <a:solidFill>
                <a:schemeClr val="tx1"/>
              </a:solidFill>
            </a:endParaRPr>
          </a:p>
          <a:p>
            <a:pPr algn="ctr"/>
            <a:r>
              <a:rPr lang="zh-CN" altLang="en-US" sz="900" i="1"/>
              <a:t>是否包含关键词</a:t>
            </a:r>
            <a:endParaRPr lang="zh-CN" altLang="en-US" sz="900" i="1"/>
          </a:p>
        </p:txBody>
      </p:sp>
      <p:sp>
        <p:nvSpPr>
          <p:cNvPr id="55" name="文本框 54"/>
          <p:cNvSpPr txBox="1"/>
          <p:nvPr>
            <p:custDataLst>
              <p:tags r:id="rId7"/>
            </p:custDataLst>
          </p:nvPr>
        </p:nvSpPr>
        <p:spPr>
          <a:xfrm>
            <a:off x="6274435" y="1041400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56" name="圆柱形 55"/>
          <p:cNvSpPr/>
          <p:nvPr>
            <p:custDataLst>
              <p:tags r:id="rId8"/>
            </p:custDataLst>
          </p:nvPr>
        </p:nvSpPr>
        <p:spPr>
          <a:xfrm>
            <a:off x="7847965" y="78930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关键词库</a:t>
            </a:r>
            <a:endParaRPr lang="zh-CN" altLang="en-US" sz="1200"/>
          </a:p>
        </p:txBody>
      </p:sp>
      <p:sp>
        <p:nvSpPr>
          <p:cNvPr id="57" name="左箭头 56"/>
          <p:cNvSpPr/>
          <p:nvPr>
            <p:custDataLst>
              <p:tags r:id="rId9"/>
            </p:custDataLst>
          </p:nvPr>
        </p:nvSpPr>
        <p:spPr>
          <a:xfrm>
            <a:off x="7146925" y="95948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0"/>
            </p:custDataLst>
          </p:nvPr>
        </p:nvCxnSpPr>
        <p:spPr>
          <a:xfrm rot="10800000" flipV="1">
            <a:off x="4690745" y="1758315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1"/>
            </p:custDataLst>
          </p:nvPr>
        </p:nvSpPr>
        <p:spPr>
          <a:xfrm>
            <a:off x="3525520" y="152717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2"/>
            </p:custDataLst>
          </p:nvPr>
        </p:nvSpPr>
        <p:spPr>
          <a:xfrm>
            <a:off x="4970780" y="1345565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3"/>
            </p:custDataLst>
          </p:nvPr>
        </p:nvSpPr>
        <p:spPr>
          <a:xfrm>
            <a:off x="5531485" y="2215515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9850" y="2452370"/>
            <a:ext cx="1568450" cy="60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软匹配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 i="1"/>
              <a:t>向量检索</a:t>
            </a:r>
            <a:endParaRPr lang="zh-CN" altLang="en-US" sz="1200" i="1"/>
          </a:p>
        </p:txBody>
      </p:sp>
      <p:cxnSp>
        <p:nvCxnSpPr>
          <p:cNvPr id="5" name="直接箭头连接符 4"/>
          <p:cNvCxnSpPr>
            <a:endCxn id="4" idx="0"/>
          </p:cNvCxnSpPr>
          <p:nvPr/>
        </p:nvCxnSpPr>
        <p:spPr>
          <a:xfrm>
            <a:off x="5931535" y="1971675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柱形 5"/>
          <p:cNvSpPr/>
          <p:nvPr>
            <p:custDataLst>
              <p:tags r:id="rId14"/>
            </p:custDataLst>
          </p:nvPr>
        </p:nvSpPr>
        <p:spPr>
          <a:xfrm>
            <a:off x="7632065" y="229552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语料库</a:t>
            </a:r>
            <a:endParaRPr lang="zh-CN" altLang="en-US" sz="1400"/>
          </a:p>
        </p:txBody>
      </p:sp>
      <p:sp>
        <p:nvSpPr>
          <p:cNvPr id="7" name="左箭头 6"/>
          <p:cNvSpPr/>
          <p:nvPr>
            <p:custDataLst>
              <p:tags r:id="rId15"/>
            </p:custDataLst>
          </p:nvPr>
        </p:nvSpPr>
        <p:spPr>
          <a:xfrm>
            <a:off x="7000240" y="2522220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91405" y="3507740"/>
            <a:ext cx="20828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类别确定</a:t>
            </a:r>
            <a:endParaRPr lang="zh-CN" altLang="en-US" sz="1600"/>
          </a:p>
        </p:txBody>
      </p:sp>
      <p:cxnSp>
        <p:nvCxnSpPr>
          <p:cNvPr id="9" name="直接箭头连接符 8"/>
          <p:cNvCxnSpPr>
            <a:stCxn id="4" idx="2"/>
            <a:endCxn id="8" idx="0"/>
          </p:cNvCxnSpPr>
          <p:nvPr/>
        </p:nvCxnSpPr>
        <p:spPr>
          <a:xfrm flipH="1">
            <a:off x="5932805" y="3058795"/>
            <a:ext cx="127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5958840" y="3193415"/>
            <a:ext cx="1381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后处理策略</a:t>
            </a:r>
            <a:endParaRPr lang="zh-CN" altLang="en-US" sz="1200">
              <a:sym typeface="+mn-ea"/>
            </a:endParaRPr>
          </a:p>
        </p:txBody>
      </p:sp>
      <p:cxnSp>
        <p:nvCxnSpPr>
          <p:cNvPr id="11" name="直接箭头连接符 10"/>
          <p:cNvCxnSpPr>
            <a:stCxn id="8" idx="2"/>
            <a:endCxn id="12" idx="0"/>
          </p:cNvCxnSpPr>
          <p:nvPr/>
        </p:nvCxnSpPr>
        <p:spPr>
          <a:xfrm>
            <a:off x="5932805" y="3973195"/>
            <a:ext cx="254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00345" y="4422140"/>
            <a:ext cx="12700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片段抽取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972810" y="4013200"/>
            <a:ext cx="8477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UIE</a:t>
            </a:r>
            <a:endParaRPr lang="en-US" altLang="zh-CN" sz="14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26990" y="5357495"/>
            <a:ext cx="1693545" cy="44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返回结果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935345" y="4887595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>
            <p:custDataLst>
              <p:tags r:id="rId17"/>
            </p:custDataLst>
          </p:nvPr>
        </p:nvSpPr>
        <p:spPr>
          <a:xfrm>
            <a:off x="626110" y="488188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sp>
        <p:nvSpPr>
          <p:cNvPr id="33" name="矩形 32"/>
          <p:cNvSpPr/>
          <p:nvPr>
            <p:custDataLst>
              <p:tags r:id="rId18"/>
            </p:custDataLst>
          </p:nvPr>
        </p:nvSpPr>
        <p:spPr>
          <a:xfrm>
            <a:off x="3183255" y="488188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sp>
        <p:nvSpPr>
          <p:cNvPr id="34" name="文本框 33"/>
          <p:cNvSpPr txBox="1"/>
          <p:nvPr>
            <p:custDataLst>
              <p:tags r:id="rId19"/>
            </p:custDataLst>
          </p:nvPr>
        </p:nvSpPr>
        <p:spPr>
          <a:xfrm>
            <a:off x="89535" y="4550410"/>
            <a:ext cx="1076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KeyBert+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5" name="文本框 34"/>
          <p:cNvSpPr txBox="1"/>
          <p:nvPr>
            <p:custDataLst>
              <p:tags r:id="rId20"/>
            </p:custDataLst>
          </p:nvPr>
        </p:nvSpPr>
        <p:spPr>
          <a:xfrm>
            <a:off x="2495550" y="455041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6" name="矩形 35"/>
          <p:cNvSpPr/>
          <p:nvPr>
            <p:custDataLst>
              <p:tags r:id="rId21"/>
            </p:custDataLst>
          </p:nvPr>
        </p:nvSpPr>
        <p:spPr>
          <a:xfrm>
            <a:off x="1785620" y="541337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37" name="文本框 36"/>
          <p:cNvSpPr txBox="1"/>
          <p:nvPr>
            <p:custDataLst>
              <p:tags r:id="rId22"/>
            </p:custDataLst>
          </p:nvPr>
        </p:nvSpPr>
        <p:spPr>
          <a:xfrm>
            <a:off x="2437130" y="500824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0" name="直接箭头连接符 39"/>
          <p:cNvCxnSpPr>
            <a:stCxn id="32" idx="3"/>
          </p:cNvCxnSpPr>
          <p:nvPr>
            <p:custDataLst>
              <p:tags r:id="rId23"/>
            </p:custDataLst>
          </p:nvPr>
        </p:nvCxnSpPr>
        <p:spPr>
          <a:xfrm>
            <a:off x="1639570" y="508317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1"/>
            <a:endCxn id="36" idx="0"/>
          </p:cNvCxnSpPr>
          <p:nvPr>
            <p:custDataLst>
              <p:tags r:id="rId24"/>
            </p:custDataLst>
          </p:nvPr>
        </p:nvCxnSpPr>
        <p:spPr>
          <a:xfrm flipH="1">
            <a:off x="2372995" y="508317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>
            <p:custDataLst>
              <p:tags r:id="rId25"/>
            </p:custDataLst>
          </p:nvPr>
        </p:nvSpPr>
        <p:spPr>
          <a:xfrm>
            <a:off x="1092200" y="427482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62" name="文本框 61"/>
          <p:cNvSpPr txBox="1"/>
          <p:nvPr>
            <p:custDataLst>
              <p:tags r:id="rId26"/>
            </p:custDataLst>
          </p:nvPr>
        </p:nvSpPr>
        <p:spPr>
          <a:xfrm>
            <a:off x="2479675" y="426720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  <p:sp>
        <p:nvSpPr>
          <p:cNvPr id="63" name="矩形 62"/>
          <p:cNvSpPr/>
          <p:nvPr>
            <p:custDataLst>
              <p:tags r:id="rId27"/>
            </p:custDataLst>
          </p:nvPr>
        </p:nvSpPr>
        <p:spPr>
          <a:xfrm>
            <a:off x="89535" y="4274820"/>
            <a:ext cx="407289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肘形连接符 63"/>
          <p:cNvCxnSpPr>
            <a:stCxn id="8" idx="1"/>
            <a:endCxn id="32" idx="0"/>
          </p:cNvCxnSpPr>
          <p:nvPr>
            <p:custDataLst>
              <p:tags r:id="rId28"/>
            </p:custDataLst>
          </p:nvPr>
        </p:nvCxnSpPr>
        <p:spPr>
          <a:xfrm rot="10800000" flipV="1">
            <a:off x="1132205" y="3740150"/>
            <a:ext cx="3758565" cy="114109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endCxn id="33" idx="0"/>
          </p:cNvCxnSpPr>
          <p:nvPr>
            <p:custDataLst>
              <p:tags r:id="rId29"/>
            </p:custDataLst>
          </p:nvPr>
        </p:nvCxnSpPr>
        <p:spPr>
          <a:xfrm rot="10800000" flipV="1">
            <a:off x="3607435" y="3742690"/>
            <a:ext cx="1276350" cy="113855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785620" y="6151880"/>
            <a:ext cx="400050" cy="50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zh-CN" sz="2800" i="1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√</a:t>
            </a:r>
            <a:endParaRPr lang="en-US" altLang="zh-CN" sz="2800" i="1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下箭头 22"/>
          <p:cNvSpPr/>
          <p:nvPr/>
        </p:nvSpPr>
        <p:spPr>
          <a:xfrm rot="1500000">
            <a:off x="7979410" y="1645285"/>
            <a:ext cx="485775" cy="574040"/>
          </a:xfrm>
          <a:prstGeom prst="downArrow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14755" y="1020445"/>
          <a:ext cx="9947910" cy="357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065"/>
                <a:gridCol w="4017645"/>
                <a:gridCol w="3505200"/>
              </a:tblGrid>
              <a:tr h="379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日程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产出</a:t>
                      </a:r>
                      <a:endParaRPr lang="zh-CN" alt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2.2~2.8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语料收集和</a:t>
                      </a:r>
                      <a:r>
                        <a:rPr lang="zh-CN" altLang="en-US"/>
                        <a:t>整理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en-US" altLang="zh-CN" sz="1800">
                          <a:sym typeface="+mn-ea"/>
                        </a:rPr>
                        <a:t>web</a:t>
                      </a:r>
                      <a:r>
                        <a:rPr lang="zh-CN" altLang="en-US" sz="1800">
                          <a:sym typeface="+mn-ea"/>
                        </a:rPr>
                        <a:t>前后端框架选型和搭建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敏感消息</a:t>
                      </a:r>
                      <a:r>
                        <a:rPr lang="zh-CN" altLang="en-US"/>
                        <a:t>数据集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原型</a:t>
                      </a:r>
                      <a:r>
                        <a:rPr lang="zh-CN" altLang="en-US"/>
                        <a:t>系统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2.16~2.23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文档解析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OCR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功能代码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2.24~3.1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消息类型流式识别及</a:t>
                      </a:r>
                      <a:r>
                        <a:rPr lang="zh-CN" altLang="en-US" sz="1800">
                          <a:sym typeface="+mn-ea"/>
                        </a:rPr>
                        <a:t>测试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消息类型识别模型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3.1</a:t>
                      </a:r>
                      <a:r>
                        <a:rPr lang="en-US" altLang="zh-CN"/>
                        <a:t>~3.10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敏感片段抽取及测试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NER</a:t>
                      </a:r>
                      <a:r>
                        <a:rPr lang="zh-CN" altLang="en-US"/>
                        <a:t>模型、信息抽取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3.11~3.15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系统整体功能测试及项目报告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系统及功能代码、项目报告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TABLE_ENDDRAG_ORIGIN_RECT" val="783*223"/>
  <p:tag name="TABLE_ENDDRAG_RECT" val="130*81*783*223"/>
</p:tagLst>
</file>

<file path=ppt/tags/tag117.xml><?xml version="1.0" encoding="utf-8"?>
<p:tagLst xmlns:p="http://schemas.openxmlformats.org/presentationml/2006/main">
  <p:tag name="commondata" val="eyJoZGlkIjoiMDNjNzVkZmI2OWJiY2Y0NTEwZTUwMzdjMjA2MjM5NWM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1688</Words>
  <Application>WPS 演示</Application>
  <PresentationFormat>宽屏</PresentationFormat>
  <Paragraphs>358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不良片段抽取方式：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huangkai</dc:creator>
  <cp:lastModifiedBy>huangkai</cp:lastModifiedBy>
  <cp:revision>50</cp:revision>
  <dcterms:created xsi:type="dcterms:W3CDTF">2024-01-28T10:42:00Z</dcterms:created>
  <dcterms:modified xsi:type="dcterms:W3CDTF">2024-03-05T08:19:21Z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89DC0DCE71574064AC0B2F5992B0A16E</vt:lpwstr>
  </property>
  <property fmtid="{D5CDD505-2E9C-101B-9397-08002B2CF9AE}" pid="3" name="KSOProductBuildVer">
    <vt:lpwstr>2052-11.8.2.12085</vt:lpwstr>
  </property>
</Properties>
</file>