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Nunito"/>
      <p:regular r:id="rId40"/>
      <p:bold r:id="rId41"/>
      <p:italic r:id="rId42"/>
      <p:boldItalic r:id="rId43"/>
    </p:embeddedFont>
    <p:embeddedFont>
      <p:font typeface="Roboto Mon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8" roundtripDataSignature="AMtx7mjPoHfVzWxWGQ8BdPpQvbqpcBo6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regular.fntdata"/><Relationship Id="rId20" Type="http://schemas.openxmlformats.org/officeDocument/2006/relationships/slide" Target="slides/slide15.xml"/><Relationship Id="rId42" Type="http://schemas.openxmlformats.org/officeDocument/2006/relationships/font" Target="fonts/Nunito-italic.fntdata"/><Relationship Id="rId41" Type="http://schemas.openxmlformats.org/officeDocument/2006/relationships/font" Target="fonts/Nunito-bold.fntdata"/><Relationship Id="rId22" Type="http://schemas.openxmlformats.org/officeDocument/2006/relationships/slide" Target="slides/slide17.xml"/><Relationship Id="rId44" Type="http://schemas.openxmlformats.org/officeDocument/2006/relationships/font" Target="fonts/RobotoMono-regular.fntdata"/><Relationship Id="rId21" Type="http://schemas.openxmlformats.org/officeDocument/2006/relationships/slide" Target="slides/slide16.xml"/><Relationship Id="rId43" Type="http://schemas.openxmlformats.org/officeDocument/2006/relationships/font" Target="fonts/Nunito-boldItalic.fntdata"/><Relationship Id="rId24" Type="http://schemas.openxmlformats.org/officeDocument/2006/relationships/slide" Target="slides/slide19.xml"/><Relationship Id="rId46" Type="http://schemas.openxmlformats.org/officeDocument/2006/relationships/font" Target="fonts/RobotoMono-italic.fntdata"/><Relationship Id="rId23" Type="http://schemas.openxmlformats.org/officeDocument/2006/relationships/slide" Target="slides/slide18.xml"/><Relationship Id="rId45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font" Target="fonts/RobotoMon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8b7dc3a33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2d8b7dc3a3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8b7dc3a33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d8b7dc3a3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8b7dc3a33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d8b7dc3a3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2cc0e048a5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32cc0e048a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1787135e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31787135e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1787135e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31787135e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1787135e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31787135e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31787135e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31787135e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31787135e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31787135e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31787135e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31787135e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31787135e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31787135e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31787135e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31787135e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1787135e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31787135e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31787135e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31787135e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31787135e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31787135e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31787135e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31787135e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31787135e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31787135e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31787135e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31787135e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31787135e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31787135e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31787135ea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31787135ea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31787135ea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31787135ea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31787135ea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31787135ea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31787135ea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31787135ea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cc0e048a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32cc0e048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cc0e048a5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32cc0e048a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cc0e048a5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2cc0e048a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cc0e048a5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32cc0e048a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8b7dc3a3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d8b7dc3a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8b7dc3a33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d8b7dc3a3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" name="Google Shape;14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21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19" name="Google Shape;19;p2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1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23" name="Google Shape;23;p2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2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" name="Google Shape;33;p22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" name="Google Shape;41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" name="Google Shape;47;p24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2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53" name="Google Shape;53;p2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2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25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58" name="Google Shape;58;p2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p25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62" name="Google Shape;62;p2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2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6" name="Google Shape;66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6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2" name="Google Shape;72;p26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26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80" name="Google Shape;80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" name="Google Shape;83;p28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84" name="Google Shape;84;p2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" name="Google Shape;87;p28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88" name="Google Shape;88;p2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28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28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mailto:gowrikavinraja@gmail.com" TargetMode="External"/><Relationship Id="rId5" Type="http://schemas.openxmlformats.org/officeDocument/2006/relationships/hyperlink" Target="mailto:jananialagar.2410@gmail.com" TargetMode="External"/><Relationship Id="rId6" Type="http://schemas.openxmlformats.org/officeDocument/2006/relationships/hyperlink" Target="http://doret1229@gmailkathirvelm2022@gmail.com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1.png"/><Relationship Id="rId4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Relationship Id="rId5" Type="http://schemas.openxmlformats.org/officeDocument/2006/relationships/image" Target="../media/image4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9.png"/><Relationship Id="rId4" Type="http://schemas.openxmlformats.org/officeDocument/2006/relationships/image" Target="../media/image4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4.png"/><Relationship Id="rId4" Type="http://schemas.openxmlformats.org/officeDocument/2006/relationships/image" Target="../media/image46.png"/><Relationship Id="rId5" Type="http://schemas.openxmlformats.org/officeDocument/2006/relationships/image" Target="../media/image5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2.png"/><Relationship Id="rId4" Type="http://schemas.openxmlformats.org/officeDocument/2006/relationships/image" Target="../media/image5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idx="1" type="body"/>
          </p:nvPr>
        </p:nvSpPr>
        <p:spPr>
          <a:xfrm>
            <a:off x="291224" y="325290"/>
            <a:ext cx="8421600" cy="4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 </a:t>
            </a: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OpenSSL Demo: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>
                <a:solidFill>
                  <a:srgbClr val="0670C0"/>
                </a:solidFill>
                <a:latin typeface="Arial"/>
                <a:ea typeface="Arial"/>
                <a:cs typeface="Arial"/>
                <a:sym typeface="Arial"/>
              </a:rPr>
              <a:t>Team Members: </a:t>
            </a:r>
            <a:endParaRPr/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 sz="16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i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i="1" sz="16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3466" y="4126393"/>
            <a:ext cx="1323000" cy="4299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12" kx="0" rotWithShape="0" algn="bl" stA="38000" stPos="0" sy="-100000" ky="0"/>
          </a:effectLst>
        </p:spPr>
      </p:pic>
      <p:sp>
        <p:nvSpPr>
          <p:cNvPr id="102" name="Google Shape;102;p1"/>
          <p:cNvSpPr/>
          <p:nvPr/>
        </p:nvSpPr>
        <p:spPr>
          <a:xfrm>
            <a:off x="7345537" y="4425576"/>
            <a:ext cx="1278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-US" sz="11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www.ngnlab.org</a:t>
            </a:r>
            <a:endParaRPr b="0" i="1" sz="11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Home" id="103" name="Google Shape;103;p1"/>
          <p:cNvSpPr/>
          <p:nvPr/>
        </p:nvSpPr>
        <p:spPr>
          <a:xfrm>
            <a:off x="6468140" y="3334614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459975" y="1899100"/>
            <a:ext cx="2430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Member 1: </a:t>
            </a:r>
            <a:br>
              <a:rPr b="0" i="0" lang="en-US" sz="11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1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Name: Tejesshree S</a:t>
            </a:r>
            <a:endParaRPr b="0" i="0" sz="11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Reg no: 2022503524</a:t>
            </a:r>
            <a:endParaRPr b="0" i="0" sz="11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Ph no: 90250 40835</a:t>
            </a:r>
            <a:endParaRPr b="0" i="0" sz="11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Email: </a:t>
            </a:r>
            <a:r>
              <a:rPr b="0" i="0" lang="en-US" sz="1100" u="sng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gowrikavinraja@gmail.com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3043400" y="1899100"/>
            <a:ext cx="27258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Member 2: </a:t>
            </a:r>
            <a:br>
              <a:rPr b="0" i="0" lang="en-US" sz="11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1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Name: Janani A</a:t>
            </a:r>
            <a:endParaRPr b="0" i="0" sz="11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Reg no: 2022503502</a:t>
            </a:r>
            <a:endParaRPr b="0" i="0" sz="11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Ph no: 81480 69677</a:t>
            </a:r>
            <a:endParaRPr b="0" i="0" sz="11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Email:  </a:t>
            </a:r>
            <a:r>
              <a:rPr b="0" i="0" lang="en-US" sz="1100" u="sng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jananialagar.2410@gmail.com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6010225" y="1899100"/>
            <a:ext cx="32904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Member 3: </a:t>
            </a:r>
            <a:br>
              <a:rPr b="0" i="0" lang="en-US" sz="11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1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Name: Kathirvel M</a:t>
            </a:r>
            <a:endParaRPr b="0" i="0" sz="11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Reg no: 2022503060</a:t>
            </a:r>
            <a:endParaRPr b="0" i="0" sz="11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Ph no: 72999 91398</a:t>
            </a:r>
            <a:endParaRPr b="0" i="0" sz="1100" u="none" cap="none" strike="noStrike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Email:  </a:t>
            </a:r>
            <a:r>
              <a:rPr b="0" i="0" lang="en-US" sz="1100" u="sng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kathirvelm2022@gmail.com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8b7dc3a33_0_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5" name="Google Shape;165;g2d8b7dc3a33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375" y="503100"/>
            <a:ext cx="7333800" cy="227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2d8b7dc3a33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375" y="2868725"/>
            <a:ext cx="7333800" cy="19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g2d8b7dc3a33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00" y="296975"/>
            <a:ext cx="7875225" cy="24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2d8b7dc3a33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525" y="3030375"/>
            <a:ext cx="783830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8b7dc3a33_0_31"/>
          <p:cNvSpPr txBox="1"/>
          <p:nvPr/>
        </p:nvSpPr>
        <p:spPr>
          <a:xfrm>
            <a:off x="369150" y="406050"/>
            <a:ext cx="586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Creation of public and private keys of CA - privkey-C.pem and pubkey-C.pem</a:t>
            </a:r>
            <a:endParaRPr/>
          </a:p>
        </p:txBody>
      </p:sp>
      <p:pic>
        <p:nvPicPr>
          <p:cNvPr id="178" name="Google Shape;178;g2d8b7dc3a33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750" y="760050"/>
            <a:ext cx="594360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2d8b7dc3a33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750" y="2518025"/>
            <a:ext cx="5943600" cy="20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g32cc0e048a5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400" y="367725"/>
            <a:ext cx="7949275" cy="235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32cc0e048a5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400" y="2868650"/>
            <a:ext cx="8010800" cy="189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25" y="389175"/>
            <a:ext cx="8010575" cy="214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113" y="2690250"/>
            <a:ext cx="8079875" cy="17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1787135ea_0_5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7" name="Google Shape;197;g331787135ea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725" y="444625"/>
            <a:ext cx="7653725" cy="37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31787135ea_0_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g331787135ea_0_76"/>
          <p:cNvSpPr txBox="1"/>
          <p:nvPr/>
        </p:nvSpPr>
        <p:spPr>
          <a:xfrm>
            <a:off x="479900" y="504525"/>
            <a:ext cx="60282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CA creates a self-signed certificate: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req -x509 -new</a:t>
            </a:r>
            <a:r>
              <a:rPr lang="en-US" sz="1100"/>
              <a:t> → Generates a new self-signed certificate.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-key ca/rootkey.pem</a:t>
            </a:r>
            <a:r>
              <a:rPr lang="en-US" sz="1100"/>
              <a:t> → Uses CA's </a:t>
            </a:r>
            <a:r>
              <a:rPr b="1" lang="en-US" sz="1100"/>
              <a:t>private key</a:t>
            </a:r>
            <a:r>
              <a:rPr lang="en-US" sz="1100"/>
              <a:t> to sign itself.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-sha256</a:t>
            </a:r>
            <a:r>
              <a:rPr lang="en-US" sz="1100"/>
              <a:t> → Uses SHA-256 hashing for integrity.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-days 365</a:t>
            </a:r>
            <a:r>
              <a:rPr lang="en-US" sz="1100"/>
              <a:t> → Certificate valid for </a:t>
            </a:r>
            <a:r>
              <a:rPr b="1" lang="en-US" sz="1100"/>
              <a:t>1 year</a:t>
            </a:r>
            <a:r>
              <a:rPr lang="en-US" sz="1100"/>
              <a:t>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-out ca/root.crt</a:t>
            </a:r>
            <a:r>
              <a:rPr lang="en-US" sz="1100"/>
              <a:t> → Saves the </a:t>
            </a:r>
            <a:r>
              <a:rPr b="1" lang="en-US" sz="1100"/>
              <a:t>CA certificate</a:t>
            </a:r>
            <a:r>
              <a:rPr lang="en-US" sz="1100"/>
              <a:t>.</a:t>
            </a:r>
            <a:endParaRPr/>
          </a:p>
        </p:txBody>
      </p:sp>
      <p:pic>
        <p:nvPicPr>
          <p:cNvPr id="204" name="Google Shape;204;g331787135ea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25" y="1832025"/>
            <a:ext cx="75077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31787135ea_0_7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g331787135ea_0_70"/>
          <p:cNvSpPr txBox="1"/>
          <p:nvPr/>
        </p:nvSpPr>
        <p:spPr>
          <a:xfrm>
            <a:off x="529125" y="492200"/>
            <a:ext cx="359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Viewing CA’s certificate:</a:t>
            </a:r>
            <a:endParaRPr/>
          </a:p>
        </p:txBody>
      </p:sp>
      <p:pic>
        <p:nvPicPr>
          <p:cNvPr id="211" name="Google Shape;211;g331787135ea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975" y="981575"/>
            <a:ext cx="6787850" cy="28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31787135ea_0_6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7" name="Google Shape;217;g331787135ea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00" y="524625"/>
            <a:ext cx="7733700" cy="191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331787135ea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00" y="2671850"/>
            <a:ext cx="7733700" cy="18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31787135ea_0_9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4" name="Google Shape;224;g331787135ea_0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25" y="678425"/>
            <a:ext cx="8010575" cy="37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526650" y="411450"/>
            <a:ext cx="8090700" cy="4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 of secure file encrypting and decryption process using OpenSSL with both RSA and AES (asymmetric and symmetric cryptography)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3 directories for Alice, Bob, CA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RSA private key and public key pair for all 3 of them in their respective directories.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self-signed certificate for CA using it’s own private key.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certificate signing requests (CSRs) for Alice and Bob using their private key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 signs Alice and Bob certificates using CA’s private key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Alice and Bob verify each other’s certificates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Alice encrypts a file using RSA (wont work for large files)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Alice generates a random AES symmetric key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Alice encrypts a file using AES-256-CBC (Cipher Block Chaining Mode). SHA-256 is used for password or key derivation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ALice encrypts AES symmetric key using Bob’s public key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Bob decrypts the AES key using his private key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Alice had signed the AES key file (symkey.pem) using her private key. Bob verifies the signature using Alice’s public key.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/>
          <p:nvPr>
            <p:ph idx="12" type="sldNum"/>
          </p:nvPr>
        </p:nvSpPr>
        <p:spPr>
          <a:xfrm>
            <a:off x="8396909" y="442754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1787135ea_0_1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g331787135ea_0_122"/>
          <p:cNvSpPr txBox="1"/>
          <p:nvPr/>
        </p:nvSpPr>
        <p:spPr>
          <a:xfrm>
            <a:off x="609100" y="559875"/>
            <a:ext cx="51915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Alice creates Certificate Signing Request (CSR):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req -new</a:t>
            </a:r>
            <a:r>
              <a:rPr lang="en-US" sz="1100"/>
              <a:t> → Generates a </a:t>
            </a:r>
            <a:r>
              <a:rPr b="1" lang="en-US" sz="1100"/>
              <a:t>new CSR</a:t>
            </a:r>
            <a:r>
              <a:rPr lang="en-US" sz="1100"/>
              <a:t>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-key privkey-*.pem</a:t>
            </a:r>
            <a:r>
              <a:rPr lang="en-US" sz="1100"/>
              <a:t> → Uses the entity's private key.</a:t>
            </a:r>
            <a:endParaRPr/>
          </a:p>
        </p:txBody>
      </p:sp>
      <p:pic>
        <p:nvPicPr>
          <p:cNvPr id="231" name="Google Shape;231;g331787135ea_0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50" y="1453650"/>
            <a:ext cx="7981450" cy="30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31787135ea_0_1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7" name="Google Shape;237;g331787135ea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50" y="327775"/>
            <a:ext cx="7506101" cy="250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331787135ea_0_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025" y="3282625"/>
            <a:ext cx="7476901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31787135ea_0_1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4" name="Google Shape;244;g331787135ea_0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650" y="533850"/>
            <a:ext cx="7425974" cy="36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31787135ea_0_10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g331787135ea_0_104"/>
          <p:cNvSpPr txBox="1"/>
          <p:nvPr/>
        </p:nvSpPr>
        <p:spPr>
          <a:xfrm>
            <a:off x="487350" y="442975"/>
            <a:ext cx="81693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CA signs the CSR created by Alice: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x509 -req</a:t>
            </a:r>
            <a:r>
              <a:rPr lang="en-US" sz="1100"/>
              <a:t> → Signs a </a:t>
            </a:r>
            <a:r>
              <a:rPr b="1" lang="en-US" sz="1100"/>
              <a:t>CSR</a:t>
            </a:r>
            <a:r>
              <a:rPr lang="en-US" sz="1100"/>
              <a:t> and issues a certificate.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-CA ca/root.crt</a:t>
            </a:r>
            <a:r>
              <a:rPr lang="en-US" sz="1100"/>
              <a:t> → Uses </a:t>
            </a:r>
            <a:r>
              <a:rPr b="1" lang="en-US" sz="1100"/>
              <a:t>CA’s certificate</a:t>
            </a:r>
            <a:r>
              <a:rPr lang="en-US" sz="1100"/>
              <a:t> to establish trust.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-CAkey ca/rootkey.pem</a:t>
            </a:r>
            <a:r>
              <a:rPr lang="en-US" sz="1100"/>
              <a:t> → Uses </a:t>
            </a:r>
            <a:r>
              <a:rPr b="1" lang="en-US" sz="1100"/>
              <a:t>CA’s private key</a:t>
            </a:r>
            <a:r>
              <a:rPr lang="en-US" sz="1100"/>
              <a:t> for signing.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-out A.crt</a:t>
            </a:r>
            <a:r>
              <a:rPr lang="en-US" sz="1100"/>
              <a:t> → Saves </a:t>
            </a:r>
            <a:r>
              <a:rPr b="1" lang="en-US" sz="1100"/>
              <a:t>signed certificate</a:t>
            </a:r>
            <a:r>
              <a:rPr lang="en-US" sz="1100"/>
              <a:t>.</a:t>
            </a:r>
            <a:endParaRPr/>
          </a:p>
        </p:txBody>
      </p:sp>
      <p:pic>
        <p:nvPicPr>
          <p:cNvPr id="251" name="Google Shape;251;g331787135ea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675" y="1575775"/>
            <a:ext cx="76861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331787135ea_0_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675" y="2776425"/>
            <a:ext cx="7686100" cy="19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31787135ea_0_14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8" name="Google Shape;258;g331787135ea_0_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700" y="490825"/>
            <a:ext cx="6927724" cy="195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331787135ea_0_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0900" y="2673325"/>
            <a:ext cx="7118450" cy="18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31787135ea_0_15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" name="Google Shape;265;g331787135ea_0_156"/>
          <p:cNvSpPr txBox="1"/>
          <p:nvPr/>
        </p:nvSpPr>
        <p:spPr>
          <a:xfrm>
            <a:off x="559875" y="535275"/>
            <a:ext cx="468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Bob creates a Certificate Signing Request (CSR):</a:t>
            </a:r>
            <a:endParaRPr sz="1100"/>
          </a:p>
        </p:txBody>
      </p:sp>
      <p:pic>
        <p:nvPicPr>
          <p:cNvPr id="266" name="Google Shape;266;g331787135ea_0_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925" y="981575"/>
            <a:ext cx="8055275" cy="298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31787135ea_0_16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2" name="Google Shape;272;g331787135ea_0_162"/>
          <p:cNvSpPr txBox="1"/>
          <p:nvPr/>
        </p:nvSpPr>
        <p:spPr>
          <a:xfrm>
            <a:off x="559875" y="4860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CA signs Bob’s CSR:</a:t>
            </a:r>
            <a:endParaRPr/>
          </a:p>
        </p:txBody>
      </p:sp>
      <p:pic>
        <p:nvPicPr>
          <p:cNvPr id="273" name="Google Shape;273;g331787135ea_0_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725" y="864700"/>
            <a:ext cx="59436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331787135ea_0_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175" y="2204550"/>
            <a:ext cx="59436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31787135ea_0_16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g331787135ea_0_168"/>
          <p:cNvSpPr txBox="1"/>
          <p:nvPr/>
        </p:nvSpPr>
        <p:spPr>
          <a:xfrm>
            <a:off x="504525" y="4491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Alice verifies Bob’s certificate:</a:t>
            </a:r>
            <a:endParaRPr/>
          </a:p>
        </p:txBody>
      </p:sp>
      <p:pic>
        <p:nvPicPr>
          <p:cNvPr id="281" name="Google Shape;281;g331787135ea_0_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000" y="833950"/>
            <a:ext cx="594360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331787135ea_0_168"/>
          <p:cNvSpPr txBox="1"/>
          <p:nvPr/>
        </p:nvSpPr>
        <p:spPr>
          <a:xfrm>
            <a:off x="578675" y="1461500"/>
            <a:ext cx="6209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Alice gets Bob’s public key from his certificate:</a:t>
            </a:r>
            <a:endParaRPr sz="1100"/>
          </a:p>
        </p:txBody>
      </p:sp>
      <p:pic>
        <p:nvPicPr>
          <p:cNvPr id="283" name="Google Shape;283;g331787135ea_0_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000" y="1784225"/>
            <a:ext cx="594360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331787135ea_0_168"/>
          <p:cNvSpPr txBox="1"/>
          <p:nvPr/>
        </p:nvSpPr>
        <p:spPr>
          <a:xfrm>
            <a:off x="575325" y="2423475"/>
            <a:ext cx="6277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Alice creates a file - file1.txt for sharing. Alice encrypts her file1.txt with Bob’s public key (although encrypting it with RSA key wont work for large files)</a:t>
            </a:r>
            <a:endParaRPr/>
          </a:p>
        </p:txBody>
      </p:sp>
      <p:pic>
        <p:nvPicPr>
          <p:cNvPr id="285" name="Google Shape;285;g331787135ea_0_168"/>
          <p:cNvPicPr preferRelativeResize="0"/>
          <p:nvPr/>
        </p:nvPicPr>
        <p:blipFill rotWithShape="1">
          <a:blip r:embed="rId5">
            <a:alphaModFix/>
          </a:blip>
          <a:srcRect b="19562" l="0" r="0" t="0"/>
          <a:stretch/>
        </p:blipFill>
        <p:spPr>
          <a:xfrm>
            <a:off x="637000" y="2929100"/>
            <a:ext cx="5943600" cy="17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31787135ea_0_17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1" name="Google Shape;291;g331787135ea_0_174"/>
          <p:cNvSpPr txBox="1"/>
          <p:nvPr/>
        </p:nvSpPr>
        <p:spPr>
          <a:xfrm>
            <a:off x="369150" y="510650"/>
            <a:ext cx="77079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Alice generates symmetric key - symkey.pem: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rand -base64 32</a:t>
            </a:r>
            <a:r>
              <a:rPr lang="en-US" sz="1100"/>
              <a:t> → Generates a </a:t>
            </a:r>
            <a:r>
              <a:rPr b="1" lang="en-US" sz="1100"/>
              <a:t>32-byte symmetric key</a:t>
            </a:r>
            <a:r>
              <a:rPr lang="en-US" sz="1100"/>
              <a:t> (AES-256).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-out symkey.pem</a:t>
            </a:r>
            <a:r>
              <a:rPr lang="en-US" sz="1100"/>
              <a:t> → Saves the </a:t>
            </a:r>
            <a:r>
              <a:rPr b="1" lang="en-US" sz="1100"/>
              <a:t>AES key</a:t>
            </a:r>
            <a:r>
              <a:rPr lang="en-US" sz="1100"/>
              <a:t>.</a:t>
            </a:r>
            <a:endParaRPr/>
          </a:p>
        </p:txBody>
      </p:sp>
      <p:pic>
        <p:nvPicPr>
          <p:cNvPr id="292" name="Google Shape;292;g331787135ea_0_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25" y="1590650"/>
            <a:ext cx="5943600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331787135ea_0_174"/>
          <p:cNvSpPr txBox="1"/>
          <p:nvPr/>
        </p:nvSpPr>
        <p:spPr>
          <a:xfrm>
            <a:off x="369150" y="2888900"/>
            <a:ext cx="6237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Alice encrypts symkey.pem using Bob’s public key:</a:t>
            </a:r>
            <a:endParaRPr/>
          </a:p>
        </p:txBody>
      </p:sp>
      <p:pic>
        <p:nvPicPr>
          <p:cNvPr id="294" name="Google Shape;294;g331787135ea_0_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950" y="3402825"/>
            <a:ext cx="594360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31787135ea_0_18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0" name="Google Shape;300;g331787135ea_0_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450" y="619975"/>
            <a:ext cx="5943600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331787135ea_0_180"/>
          <p:cNvSpPr txBox="1"/>
          <p:nvPr/>
        </p:nvSpPr>
        <p:spPr>
          <a:xfrm>
            <a:off x="533850" y="2571750"/>
            <a:ext cx="6509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Alice hashes symkey.pem and encrypts it using her private key: (digital signature) </a:t>
            </a:r>
            <a:endParaRPr/>
          </a:p>
        </p:txBody>
      </p:sp>
      <p:pic>
        <p:nvPicPr>
          <p:cNvPr id="302" name="Google Shape;302;g331787135ea_0_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925" y="3028975"/>
            <a:ext cx="59436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925" y="927600"/>
            <a:ext cx="5943600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 txBox="1"/>
          <p:nvPr/>
        </p:nvSpPr>
        <p:spPr>
          <a:xfrm>
            <a:off x="521550" y="4846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Checking OpenSSL Version in Ubuntu:</a:t>
            </a:r>
            <a:endParaRPr/>
          </a:p>
        </p:txBody>
      </p:sp>
      <p:sp>
        <p:nvSpPr>
          <p:cNvPr id="119" name="Google Shape;119;p3"/>
          <p:cNvSpPr txBox="1"/>
          <p:nvPr/>
        </p:nvSpPr>
        <p:spPr>
          <a:xfrm>
            <a:off x="576925" y="20339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Creation of 3 folders - Alice, Bob, CA</a:t>
            </a:r>
            <a:endParaRPr/>
          </a:p>
        </p:txBody>
      </p:sp>
      <p:pic>
        <p:nvPicPr>
          <p:cNvPr id="120" name="Google Shape;12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900" y="2387975"/>
            <a:ext cx="5898626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31787135ea_0_2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8" name="Google Shape;308;g331787135ea_0_224"/>
          <p:cNvSpPr txBox="1"/>
          <p:nvPr/>
        </p:nvSpPr>
        <p:spPr>
          <a:xfrm>
            <a:off x="646000" y="455300"/>
            <a:ext cx="527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Bob decrypts symkey.enc using his private key:</a:t>
            </a:r>
            <a:endParaRPr/>
          </a:p>
        </p:txBody>
      </p:sp>
      <p:pic>
        <p:nvPicPr>
          <p:cNvPr id="309" name="Google Shape;309;g331787135ea_0_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950" y="878600"/>
            <a:ext cx="59436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331787135ea_0_224"/>
          <p:cNvSpPr txBox="1"/>
          <p:nvPr/>
        </p:nvSpPr>
        <p:spPr>
          <a:xfrm>
            <a:off x="600125" y="2185825"/>
            <a:ext cx="5943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Bob verifies the message is from Alice: (verifying digital signature)</a:t>
            </a:r>
            <a:endParaRPr/>
          </a:p>
        </p:txBody>
      </p:sp>
      <p:pic>
        <p:nvPicPr>
          <p:cNvPr id="311" name="Google Shape;311;g331787135ea_0_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000" y="2539825"/>
            <a:ext cx="594360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331787135ea_0_2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000" y="3290700"/>
            <a:ext cx="594360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31787135ea_0_2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g331787135ea_0_230"/>
          <p:cNvSpPr txBox="1"/>
          <p:nvPr/>
        </p:nvSpPr>
        <p:spPr>
          <a:xfrm>
            <a:off x="363025" y="387625"/>
            <a:ext cx="5105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Alice encrypts her file2.txt with the symmetric key:</a:t>
            </a:r>
            <a:endParaRPr/>
          </a:p>
        </p:txBody>
      </p:sp>
      <p:pic>
        <p:nvPicPr>
          <p:cNvPr id="319" name="Google Shape;319;g331787135ea_0_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75" y="936325"/>
            <a:ext cx="59436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331787135ea_0_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75" y="2081450"/>
            <a:ext cx="59436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31787135ea_0_25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6" name="Google Shape;326;g331787135ea_0_252"/>
          <p:cNvSpPr txBox="1"/>
          <p:nvPr/>
        </p:nvSpPr>
        <p:spPr>
          <a:xfrm>
            <a:off x="584475" y="442975"/>
            <a:ext cx="500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Bob decrypts ciphertext2.bin with same symmetric key:</a:t>
            </a:r>
            <a:endParaRPr/>
          </a:p>
        </p:txBody>
      </p:sp>
      <p:pic>
        <p:nvPicPr>
          <p:cNvPr id="327" name="Google Shape;327;g331787135ea_0_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325" y="1006175"/>
            <a:ext cx="594360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331787135ea_0_2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325" y="2844375"/>
            <a:ext cx="594360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31787135ea_0_26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4" name="Google Shape;334;g331787135ea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450" y="770725"/>
            <a:ext cx="6804675" cy="35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"/>
          <p:cNvSpPr txBox="1"/>
          <p:nvPr/>
        </p:nvSpPr>
        <p:spPr>
          <a:xfrm flipH="1">
            <a:off x="4164299" y="1833648"/>
            <a:ext cx="934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8"/>
          <p:cNvSpPr txBox="1"/>
          <p:nvPr>
            <p:ph type="title"/>
          </p:nvPr>
        </p:nvSpPr>
        <p:spPr>
          <a:xfrm>
            <a:off x="6395613" y="3677370"/>
            <a:ext cx="2543700" cy="17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341" name="Google Shape;341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cc0e048a5_0_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g32cc0e048a5_0_0"/>
          <p:cNvSpPr txBox="1"/>
          <p:nvPr/>
        </p:nvSpPr>
        <p:spPr>
          <a:xfrm>
            <a:off x="406075" y="473750"/>
            <a:ext cx="528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Alice generates public and private key - privkey-A.pem and pubkey-A.pem</a:t>
            </a:r>
            <a:endParaRPr/>
          </a:p>
        </p:txBody>
      </p:sp>
      <p:pic>
        <p:nvPicPr>
          <p:cNvPr id="127" name="Google Shape;127;g32cc0e048a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475" y="950800"/>
            <a:ext cx="594360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32cc0e048a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175" y="2362200"/>
            <a:ext cx="59436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cc0e048a5_0_12"/>
          <p:cNvSpPr txBox="1"/>
          <p:nvPr/>
        </p:nvSpPr>
        <p:spPr>
          <a:xfrm>
            <a:off x="572175" y="5168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Viewing keys of Alice:</a:t>
            </a:r>
            <a:endParaRPr/>
          </a:p>
        </p:txBody>
      </p:sp>
      <p:pic>
        <p:nvPicPr>
          <p:cNvPr id="134" name="Google Shape;134;g32cc0e048a5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350" y="973750"/>
            <a:ext cx="6243426" cy="31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32cc0e048a5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025" y="407725"/>
            <a:ext cx="7094050" cy="19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32cc0e048a5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025" y="2610325"/>
            <a:ext cx="7094050" cy="19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32cc0e048a5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575" y="669200"/>
            <a:ext cx="7457075" cy="194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32cc0e048a5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713" y="2845800"/>
            <a:ext cx="73908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8b7dc3a33_0_0"/>
          <p:cNvSpPr txBox="1"/>
          <p:nvPr/>
        </p:nvSpPr>
        <p:spPr>
          <a:xfrm>
            <a:off x="449125" y="510675"/>
            <a:ext cx="576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Creation of public and private keys of Bob - privkey-B.pem and pubkey-B.pem</a:t>
            </a:r>
            <a:endParaRPr/>
          </a:p>
        </p:txBody>
      </p:sp>
      <p:pic>
        <p:nvPicPr>
          <p:cNvPr id="152" name="Google Shape;152;g2d8b7dc3a3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25" y="1024650"/>
            <a:ext cx="59436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2d8b7dc3a3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525" y="3004325"/>
            <a:ext cx="594360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8b7dc3a33_0_7"/>
          <p:cNvSpPr txBox="1"/>
          <p:nvPr/>
        </p:nvSpPr>
        <p:spPr>
          <a:xfrm>
            <a:off x="492200" y="4737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Viewing of keys of Bob:</a:t>
            </a:r>
            <a:endParaRPr/>
          </a:p>
        </p:txBody>
      </p:sp>
      <p:pic>
        <p:nvPicPr>
          <p:cNvPr id="159" name="Google Shape;159;g2d8b7dc3a33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900" y="979925"/>
            <a:ext cx="7672200" cy="32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Selvam</dc:creator>
</cp:coreProperties>
</file>