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297" r:id="rId2"/>
    <p:sldId id="298" r:id="rId3"/>
    <p:sldId id="258" r:id="rId4"/>
    <p:sldId id="299" r:id="rId5"/>
    <p:sldId id="303" r:id="rId6"/>
    <p:sldId id="259" r:id="rId7"/>
    <p:sldId id="260" r:id="rId8"/>
    <p:sldId id="300" r:id="rId9"/>
    <p:sldId id="289" r:id="rId10"/>
    <p:sldId id="261" r:id="rId11"/>
    <p:sldId id="262" r:id="rId12"/>
    <p:sldId id="277" r:id="rId13"/>
    <p:sldId id="278" r:id="rId14"/>
    <p:sldId id="280" r:id="rId15"/>
    <p:sldId id="281" r:id="rId16"/>
    <p:sldId id="290" r:id="rId17"/>
    <p:sldId id="292" r:id="rId18"/>
    <p:sldId id="263" r:id="rId19"/>
    <p:sldId id="264" r:id="rId20"/>
    <p:sldId id="284" r:id="rId21"/>
    <p:sldId id="285" r:id="rId22"/>
    <p:sldId id="286" r:id="rId23"/>
    <p:sldId id="268" r:id="rId24"/>
    <p:sldId id="293" r:id="rId25"/>
    <p:sldId id="294" r:id="rId26"/>
    <p:sldId id="295" r:id="rId27"/>
    <p:sldId id="296" r:id="rId28"/>
    <p:sldId id="269" r:id="rId29"/>
    <p:sldId id="27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56928-086F-40EB-8199-C75520597966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9CA26-40F0-4898-8817-7281F05B0C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5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6f2c2408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6f2c2408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76f2c24081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6f2c2408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6f2c2408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76f2c24081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48d811a1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48d811a1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848d811a1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48d811a1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48d811a1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848d811a18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48d811a1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48d811a1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848d811a18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6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2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8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5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66174-8FA5-4A95-B243-F6056A91E1D4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84D6-C530-43F5-837B-FA838D654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hyperlink" Target="https://top5-qa-search.herokuapp.com/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1214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Candara" pitchFamily="34" charset="0"/>
                <a:cs typeface="Times New Roman" pitchFamily="18" charset="0"/>
              </a:rPr>
              <a:t>NLP based Question &amp; Answers for E-commerce</a:t>
            </a:r>
            <a:br>
              <a:rPr lang="en-US" b="1" dirty="0" smtClean="0">
                <a:solidFill>
                  <a:schemeClr val="tx2"/>
                </a:solidFill>
                <a:latin typeface="Candara" pitchFamily="34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tx2"/>
                </a:solidFill>
                <a:latin typeface="Candara" pitchFamily="34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andara" pitchFamily="34" charset="0"/>
                <a:cs typeface="Times New Roman" pitchFamily="18" charset="0"/>
              </a:rPr>
            </a:br>
            <a:r>
              <a:rPr lang="en-US" sz="3100" b="1" dirty="0" smtClean="0">
                <a:solidFill>
                  <a:schemeClr val="tx2"/>
                </a:solidFill>
                <a:latin typeface="Candara" pitchFamily="34" charset="0"/>
                <a:cs typeface="Times New Roman" pitchFamily="18" charset="0"/>
              </a:rPr>
              <a:t>Group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596" y="3071810"/>
            <a:ext cx="4038600" cy="341154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latin typeface="Candara" pitchFamily="34" charset="0"/>
              </a:rPr>
              <a:t>Team Members :</a:t>
            </a:r>
          </a:p>
          <a:p>
            <a:pPr>
              <a:buNone/>
            </a:pPr>
            <a:endParaRPr lang="en-US" sz="24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ndara" pitchFamily="34" charset="0"/>
              </a:rPr>
              <a:t>	</a:t>
            </a:r>
            <a:r>
              <a:rPr lang="en-US" sz="2400" b="1" dirty="0" smtClean="0">
                <a:latin typeface="Candara" pitchFamily="34" charset="0"/>
              </a:rPr>
              <a:t>Ashish</a:t>
            </a:r>
          </a:p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	John</a:t>
            </a:r>
          </a:p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	Megha</a:t>
            </a:r>
          </a:p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	Akshay</a:t>
            </a:r>
          </a:p>
          <a:p>
            <a:pPr>
              <a:buNone/>
            </a:pPr>
            <a:r>
              <a:rPr lang="en-US" sz="2400" b="1" dirty="0" smtClean="0">
                <a:latin typeface="Candara" pitchFamily="34" charset="0"/>
              </a:rPr>
              <a:t>	Swathi</a:t>
            </a:r>
            <a:endParaRPr lang="en-US" sz="2400" b="1" dirty="0">
              <a:latin typeface="Candara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8" y="3071810"/>
            <a:ext cx="4038600" cy="3411543"/>
          </a:xfrm>
        </p:spPr>
        <p:txBody>
          <a:bodyPr/>
          <a:lstStyle/>
          <a:p>
            <a:pPr lvl="0">
              <a:spcBef>
                <a:spcPct val="0"/>
              </a:spcBef>
              <a:buNone/>
              <a:defRPr/>
            </a:pPr>
            <a:r>
              <a:rPr lang="en-US" sz="2400" dirty="0" smtClean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Mentors:</a:t>
            </a:r>
          </a:p>
          <a:p>
            <a:pPr lvl="0">
              <a:spcBef>
                <a:spcPct val="0"/>
              </a:spcBef>
              <a:buNone/>
              <a:defRPr/>
            </a:pPr>
            <a:endParaRPr lang="en-US" sz="2400" dirty="0" smtClean="0">
              <a:latin typeface="Candar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2400" b="1" dirty="0" smtClean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</a:t>
            </a:r>
            <a:r>
              <a:rPr lang="en-US" sz="2400" b="1" dirty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K</a:t>
            </a:r>
            <a:r>
              <a:rPr lang="en-US" sz="2400" b="1" dirty="0" smtClean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arthik</a:t>
            </a:r>
            <a:endParaRPr lang="en-US" sz="2400" b="1" dirty="0">
              <a:latin typeface="Candar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2400" b="1" dirty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Mr. P</a:t>
            </a:r>
            <a:r>
              <a:rPr lang="en-US" sz="2400" b="1" dirty="0" smtClean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arth</a:t>
            </a:r>
            <a:endParaRPr lang="en-US" sz="2400" b="1" dirty="0">
              <a:latin typeface="Candar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0">
              <a:spcBef>
                <a:spcPct val="0"/>
              </a:spcBef>
              <a:buNone/>
              <a:defRPr/>
            </a:pPr>
            <a:r>
              <a:rPr lang="en-US" sz="2400" b="1" dirty="0" smtClean="0">
                <a:latin typeface="Candara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04/05/2020</a:t>
            </a:r>
            <a:endParaRPr lang="en-US" sz="2400" b="1" dirty="0">
              <a:latin typeface="Candar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>
              <a:latin typeface="Candar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214291"/>
            <a:ext cx="7572428" cy="928694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002776"/>
                </a:solidFill>
                <a:latin typeface="Candara" pitchFamily="34" charset="0"/>
              </a:rPr>
              <a:t>  Word Cloud of Question &amp; Answer</a:t>
            </a:r>
            <a:endParaRPr lang="en-US" sz="36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800" b="1" dirty="0" smtClean="0">
                <a:latin typeface="Candara" pitchFamily="34" charset="0"/>
              </a:rPr>
              <a:t>Question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Times New Roman" pitchFamily="18" charset="0"/>
              </a:rPr>
              <a:t>:</a:t>
            </a:r>
            <a:endParaRPr lang="en-US" sz="2800" b="1" dirty="0" smtClean="0">
              <a:latin typeface="Candar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  <p:pic>
        <p:nvPicPr>
          <p:cNvPr id="6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21" y="1785926"/>
            <a:ext cx="8078831" cy="44129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6" y="357167"/>
            <a:ext cx="7572428" cy="939784"/>
          </a:xfrm>
        </p:spPr>
        <p:txBody>
          <a:bodyPr>
            <a:normAutofit/>
          </a:bodyPr>
          <a:lstStyle/>
          <a:p>
            <a:pPr lvl="0"/>
            <a:r>
              <a:rPr lang="en-US" sz="3600" b="1" dirty="0" smtClean="0">
                <a:solidFill>
                  <a:srgbClr val="002776"/>
                </a:solidFill>
                <a:latin typeface="Candara" pitchFamily="34" charset="0"/>
              </a:rPr>
              <a:t>Word Cloud of Question &amp; Answer</a:t>
            </a:r>
            <a:endParaRPr lang="en-US" sz="36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2296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 smtClean="0">
                <a:latin typeface="Candara" pitchFamily="34" charset="0"/>
              </a:rPr>
              <a:t>Answer :</a:t>
            </a:r>
            <a:endParaRPr lang="en-US" sz="4000" b="1" dirty="0" smtClean="0">
              <a:latin typeface="Candara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aramond" pitchFamily="18" charset="0"/>
                <a:cs typeface="Times New Roman" pitchFamily="18" charset="0"/>
              </a:rPr>
              <a:t>:</a:t>
            </a:r>
            <a:endParaRPr lang="en-US" sz="2800" dirty="0" smtClean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  <p:pic>
        <p:nvPicPr>
          <p:cNvPr id="8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82" y="1785926"/>
            <a:ext cx="8191927" cy="46712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900" cy="91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idx="1"/>
          </p:nvPr>
        </p:nvSpPr>
        <p:spPr>
          <a:xfrm>
            <a:off x="78675" y="94150"/>
            <a:ext cx="8708168" cy="753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tx2"/>
                </a:solidFill>
                <a:latin typeface="Candara" pitchFamily="34" charset="0"/>
              </a:rPr>
              <a:t>Top20 frequently used words in </a:t>
            </a:r>
            <a:r>
              <a:rPr lang="en-US" sz="2600" b="1" dirty="0" smtClean="0">
                <a:solidFill>
                  <a:schemeClr val="tx2"/>
                </a:solidFill>
                <a:latin typeface="Candara" pitchFamily="34" charset="0"/>
              </a:rPr>
              <a:t>Question </a:t>
            </a:r>
            <a:r>
              <a:rPr lang="en-US" sz="2600" b="1" dirty="0">
                <a:solidFill>
                  <a:schemeClr val="tx2"/>
                </a:solidFill>
                <a:latin typeface="Candara" pitchFamily="34" charset="0"/>
              </a:rPr>
              <a:t>&amp; </a:t>
            </a:r>
            <a:r>
              <a:rPr lang="en-US" sz="2600" b="1" dirty="0" smtClean="0">
                <a:solidFill>
                  <a:schemeClr val="tx2"/>
                </a:solidFill>
                <a:latin typeface="Candara" pitchFamily="34" charset="0"/>
              </a:rPr>
              <a:t>Answer</a:t>
            </a:r>
            <a:endParaRPr sz="2600" b="1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5" y="1123856"/>
            <a:ext cx="2095500" cy="362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4177" y="1123857"/>
            <a:ext cx="6665025" cy="283294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1"/>
          <p:cNvSpPr txBox="1"/>
          <p:nvPr/>
        </p:nvSpPr>
        <p:spPr>
          <a:xfrm>
            <a:off x="7548501" y="204025"/>
            <a:ext cx="14811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idx="1"/>
          </p:nvPr>
        </p:nvSpPr>
        <p:spPr>
          <a:xfrm>
            <a:off x="78676" y="100325"/>
            <a:ext cx="7493721" cy="77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/>
                </a:solidFill>
                <a:latin typeface="Candara" pitchFamily="34" charset="0"/>
              </a:rPr>
              <a:t>Top 20 Frequently used </a:t>
            </a:r>
            <a:r>
              <a:rPr lang="en-US" sz="3600" b="1" dirty="0" smtClean="0">
                <a:solidFill>
                  <a:schemeClr val="tx2"/>
                </a:solidFill>
                <a:latin typeface="Candara" pitchFamily="34" charset="0"/>
              </a:rPr>
              <a:t>Answers</a:t>
            </a:r>
            <a:endParaRPr sz="3600" b="1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2" y="1123849"/>
            <a:ext cx="2270519" cy="4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925" y="1311825"/>
            <a:ext cx="6416275" cy="32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 rotWithShape="1">
          <a:blip r:embed="rId5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/>
        </p:nvSpPr>
        <p:spPr>
          <a:xfrm>
            <a:off x="7965200" y="313975"/>
            <a:ext cx="8592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1" y="1259625"/>
            <a:ext cx="8839201" cy="5317426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247875" y="413125"/>
            <a:ext cx="27762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tx2"/>
                </a:solidFill>
                <a:latin typeface="Candara" pitchFamily="34" charset="0"/>
              </a:rPr>
              <a:t>Bigrams</a:t>
            </a:r>
            <a:endParaRPr sz="3600" b="1">
              <a:solidFill>
                <a:schemeClr val="tx2"/>
              </a:solidFill>
              <a:latin typeface="Candar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5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64001"/>
            <a:ext cx="8839203" cy="31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5"/>
          <p:cNvPicPr preferRelativeResize="0"/>
          <p:nvPr/>
        </p:nvPicPr>
        <p:blipFill rotWithShape="1">
          <a:blip r:embed="rId5">
            <a:alphaModFix/>
          </a:blip>
          <a:srcRect l="1180" r="-1179"/>
          <a:stretch/>
        </p:blipFill>
        <p:spPr>
          <a:xfrm>
            <a:off x="367226" y="4060359"/>
            <a:ext cx="7015983" cy="256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85981" y="428604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 smtClean="0">
                <a:solidFill>
                  <a:schemeClr val="tx2"/>
                </a:solidFill>
                <a:latin typeface="Candara" pitchFamily="34" charset="0"/>
                <a:ea typeface="Calibri"/>
                <a:cs typeface="Calibri"/>
                <a:sym typeface="Calibri"/>
              </a:rPr>
              <a:t>TD-IDF Vectorizer</a:t>
            </a:r>
            <a:r>
              <a:rPr lang="en-US" b="1" dirty="0" smtClean="0">
                <a:solidFill>
                  <a:schemeClr val="tx2"/>
                </a:solidFill>
                <a:latin typeface="Candara" pitchFamily="34" charset="0"/>
                <a:ea typeface="Calibri"/>
                <a:cs typeface="Calibri"/>
                <a:sym typeface="Calibri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andara" pitchFamily="34" charset="0"/>
                <a:ea typeface="Calibri"/>
                <a:cs typeface="Calibri"/>
                <a:sym typeface="Calibri"/>
              </a:rPr>
            </a:br>
            <a:endParaRPr lang="en-US" b="1" dirty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5" name="Google Shape;323;p46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20" y="1285860"/>
            <a:ext cx="8229600" cy="4214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22;p46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84" y="357166"/>
            <a:ext cx="8229600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 smtClean="0">
                <a:solidFill>
                  <a:schemeClr val="tx2"/>
                </a:solidFill>
                <a:latin typeface="Candara" pitchFamily="34" charset="0"/>
                <a:ea typeface="Calibri"/>
                <a:cs typeface="Calibri"/>
                <a:sym typeface="Calibri"/>
              </a:rPr>
              <a:t>Question and Answer Sentiment</a:t>
            </a:r>
            <a:r>
              <a:rPr lang="en-US" b="1" dirty="0" smtClean="0">
                <a:solidFill>
                  <a:schemeClr val="tx2"/>
                </a:solidFill>
                <a:latin typeface="Candara" pitchFamily="34" charset="0"/>
                <a:ea typeface="Calibri"/>
                <a:cs typeface="Calibri"/>
                <a:sym typeface="Calibri"/>
              </a:rPr>
              <a:t/>
            </a:r>
            <a:br>
              <a:rPr lang="en-US" b="1" dirty="0" smtClean="0">
                <a:solidFill>
                  <a:schemeClr val="tx2"/>
                </a:solidFill>
                <a:latin typeface="Candara" pitchFamily="34" charset="0"/>
                <a:ea typeface="Calibri"/>
                <a:cs typeface="Calibri"/>
                <a:sym typeface="Calibri"/>
              </a:rPr>
            </a:br>
            <a:endParaRPr lang="en-US" dirty="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5" name="Google Shape;342;p48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720" y="1285861"/>
            <a:ext cx="8229600" cy="435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340;p48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5729"/>
            <a:ext cx="7929587" cy="939784"/>
          </a:xfrm>
        </p:spPr>
        <p:txBody>
          <a:bodyPr>
            <a:noAutofit/>
          </a:bodyPr>
          <a:lstStyle/>
          <a:p>
            <a:pPr lvl="0"/>
            <a:r>
              <a:rPr lang="en-US" sz="3200" b="1" dirty="0" smtClean="0">
                <a:solidFill>
                  <a:srgbClr val="002776"/>
                </a:solidFill>
                <a:latin typeface="Candara" pitchFamily="34" charset="0"/>
              </a:rPr>
              <a:t>Sentimental Analysis of Question &amp; Answer</a:t>
            </a:r>
            <a:endParaRPr lang="en-US" sz="32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pic>
        <p:nvPicPr>
          <p:cNvPr id="6" name="Google Shape;258;p39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283" y="1285860"/>
            <a:ext cx="8286808" cy="250033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  <p:pic>
        <p:nvPicPr>
          <p:cNvPr id="7" name="Google Shape;2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283" y="3929067"/>
            <a:ext cx="8286808" cy="267755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214555"/>
            <a:ext cx="8143932" cy="142876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776"/>
                </a:solidFill>
                <a:latin typeface="Candara" pitchFamily="34" charset="0"/>
              </a:rPr>
              <a:t>Model Building</a:t>
            </a:r>
            <a:endParaRPr lang="en-US" sz="40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7223" y="274638"/>
            <a:ext cx="5429288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776"/>
                </a:solidFill>
                <a:latin typeface="Candara" pitchFamily="34" charset="0"/>
              </a:rPr>
              <a:t>Business Problem</a:t>
            </a:r>
            <a:endParaRPr lang="en-US" sz="36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ndara" pitchFamily="34" charset="0"/>
                <a:cs typeface="Times New Roman" pitchFamily="18" charset="0"/>
              </a:rPr>
              <a:t>NLP based Question &amp; Answers for E-commerce</a:t>
            </a:r>
          </a:p>
          <a:p>
            <a:pPr>
              <a:buNone/>
            </a:pPr>
            <a:endParaRPr lang="en-US" sz="2600" b="1" dirty="0" smtClean="0">
              <a:latin typeface="Candara" pitchFamily="34" charset="0"/>
            </a:endParaRPr>
          </a:p>
          <a:p>
            <a:pPr lvl="0">
              <a:buNone/>
            </a:pPr>
            <a:r>
              <a:rPr lang="en-US" sz="2600" b="1" dirty="0" smtClean="0">
                <a:latin typeface="Candara" pitchFamily="34" charset="0"/>
              </a:rPr>
              <a:t>Objective:</a:t>
            </a:r>
          </a:p>
          <a:p>
            <a:pPr>
              <a:buNone/>
            </a:pPr>
            <a:endParaRPr lang="en-US" sz="1800" b="1" dirty="0" smtClean="0">
              <a:latin typeface="Candara" pitchFamily="34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1800" dirty="0" smtClean="0">
                <a:latin typeface="Candara" pitchFamily="34" charset="0"/>
                <a:cs typeface="Times New Roman" pitchFamily="18" charset="0"/>
              </a:rPr>
              <a:t>An e-commerce company wants to build an algorithm to retrieve top 5</a:t>
            </a:r>
          </a:p>
          <a:p>
            <a:pPr lvl="1">
              <a:buNone/>
            </a:pPr>
            <a:r>
              <a:rPr lang="en-US" sz="1800" dirty="0" smtClean="0">
                <a:latin typeface="Candara" pitchFamily="34" charset="0"/>
                <a:cs typeface="Times New Roman" pitchFamily="18" charset="0"/>
              </a:rPr>
              <a:t>Question and answers based on the user given Keyword.</a:t>
            </a:r>
          </a:p>
          <a:p>
            <a:pPr lvl="0">
              <a:buNone/>
            </a:pPr>
            <a:endParaRPr lang="en-US" b="1" dirty="0" smtClean="0">
              <a:latin typeface="Candara" pitchFamily="34" charset="0"/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aramond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/>
        </p:nvSpPr>
        <p:spPr>
          <a:xfrm>
            <a:off x="0" y="214291"/>
            <a:ext cx="37885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chemeClr val="tx2"/>
                </a:solidFill>
                <a:latin typeface="Candara" pitchFamily="34" charset="0"/>
              </a:rPr>
              <a:t>Model </a:t>
            </a:r>
            <a:r>
              <a:rPr lang="en-US" sz="3600" b="1" dirty="0" smtClean="0">
                <a:solidFill>
                  <a:schemeClr val="tx2"/>
                </a:solidFill>
                <a:latin typeface="Candara" pitchFamily="34" charset="0"/>
              </a:rPr>
              <a:t>Building </a:t>
            </a:r>
            <a:endParaRPr sz="360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376" name="Google Shape;376;p52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16837" y="13059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857232"/>
            <a:ext cx="8839199" cy="312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143381"/>
            <a:ext cx="8788505" cy="2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/>
        </p:nvSpPr>
        <p:spPr>
          <a:xfrm>
            <a:off x="7783425" y="198300"/>
            <a:ext cx="12462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5" name="Google Shape;385;p5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2" y="1500175"/>
            <a:ext cx="8839199" cy="344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3"/>
          <p:cNvSpPr txBox="1"/>
          <p:nvPr/>
        </p:nvSpPr>
        <p:spPr>
          <a:xfrm>
            <a:off x="285721" y="500042"/>
            <a:ext cx="5010793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/>
                </a:solidFill>
                <a:latin typeface="Candara" pitchFamily="34" charset="0"/>
              </a:rPr>
              <a:t>Model </a:t>
            </a:r>
            <a:r>
              <a:rPr lang="en-US" sz="3600" b="1" dirty="0" smtClean="0">
                <a:solidFill>
                  <a:schemeClr val="tx2"/>
                </a:solidFill>
                <a:latin typeface="Candara" pitchFamily="34" charset="0"/>
              </a:rPr>
              <a:t>Evaluating </a:t>
            </a:r>
            <a:endParaRPr sz="3600" b="1">
              <a:solidFill>
                <a:schemeClr val="tx2"/>
              </a:solidFill>
              <a:latin typeface="Candara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/>
        </p:nvSpPr>
        <p:spPr>
          <a:xfrm>
            <a:off x="1" y="285728"/>
            <a:ext cx="7215207" cy="7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>
                <a:solidFill>
                  <a:schemeClr val="tx2"/>
                </a:solidFill>
                <a:latin typeface="Candara" pitchFamily="34" charset="0"/>
              </a:rPr>
              <a:t>Model Prediction and </a:t>
            </a:r>
            <a:r>
              <a:rPr lang="en-US" sz="3600" b="1" dirty="0" smtClean="0">
                <a:solidFill>
                  <a:schemeClr val="tx2"/>
                </a:solidFill>
                <a:latin typeface="Candara" pitchFamily="34" charset="0"/>
              </a:rPr>
              <a:t>Results</a:t>
            </a:r>
            <a:endParaRPr sz="3600" b="1">
              <a:solidFill>
                <a:schemeClr val="tx2"/>
              </a:solidFill>
              <a:latin typeface="Candara" pitchFamily="34" charset="0"/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1" y="1000108"/>
            <a:ext cx="8859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ndara" pitchFamily="34" charset="0"/>
                <a:ea typeface="Century Gothic"/>
                <a:cs typeface="Century Gothic"/>
                <a:sym typeface="Century Gothic"/>
              </a:rPr>
              <a:t>Model generated the output of top 5 Question and Answer with respect to the keyword entered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  <p:pic>
        <p:nvPicPr>
          <p:cNvPr id="394" name="Google Shape;394;p5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88" y="1891850"/>
            <a:ext cx="8634427" cy="41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00098" y="642918"/>
            <a:ext cx="8143932" cy="142876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776"/>
                </a:solidFill>
                <a:latin typeface="Candara" pitchFamily="34" charset="0"/>
              </a:rPr>
              <a:t>Model Deployment using Flask</a:t>
            </a:r>
            <a:r>
              <a:rPr lang="en-US" b="1" dirty="0" smtClean="0">
                <a:solidFill>
                  <a:srgbClr val="002776"/>
                </a:solidFill>
                <a:latin typeface="Candara" pitchFamily="34" charset="0"/>
              </a:rPr>
              <a:t/>
            </a:r>
            <a:br>
              <a:rPr lang="en-US" b="1" dirty="0" smtClean="0">
                <a:solidFill>
                  <a:srgbClr val="002776"/>
                </a:solidFill>
                <a:latin typeface="Candara" pitchFamily="34" charset="0"/>
              </a:rPr>
            </a:br>
            <a:endParaRPr lang="en-US" b="1" dirty="0">
              <a:solidFill>
                <a:srgbClr val="002776"/>
              </a:solidFill>
              <a:latin typeface="Candar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4967" y="2204865"/>
            <a:ext cx="727280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Candara" pitchFamily="34" charset="0"/>
              </a:rPr>
              <a:t>We used </a:t>
            </a:r>
            <a:r>
              <a:rPr lang="en-IN" dirty="0">
                <a:latin typeface="Candara" pitchFamily="34" charset="0"/>
              </a:rPr>
              <a:t>the Heroku platform since its one of the easiest to use for </a:t>
            </a:r>
            <a:r>
              <a:rPr lang="en-IN" dirty="0" smtClean="0">
                <a:latin typeface="Candara" pitchFamily="34" charset="0"/>
              </a:rPr>
              <a:t>deployment</a:t>
            </a:r>
            <a:r>
              <a:rPr lang="en-IN" dirty="0">
                <a:latin typeface="Candara" pitchFamily="34" charset="0"/>
              </a:rPr>
              <a:t>.</a:t>
            </a:r>
            <a:br>
              <a:rPr lang="en-IN" dirty="0">
                <a:latin typeface="Candara" pitchFamily="34" charset="0"/>
              </a:rPr>
            </a:br>
            <a:endParaRPr lang="en-IN" dirty="0" smtClean="0"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Candara" pitchFamily="34" charset="0"/>
              </a:rPr>
              <a:t>Before </a:t>
            </a:r>
            <a:r>
              <a:rPr lang="en-IN" dirty="0">
                <a:latin typeface="Candara" pitchFamily="34" charset="0"/>
              </a:rPr>
              <a:t>we use Heroku, </a:t>
            </a:r>
            <a:r>
              <a:rPr lang="en-IN" dirty="0" smtClean="0">
                <a:latin typeface="Candara" pitchFamily="34" charset="0"/>
              </a:rPr>
              <a:t>we </a:t>
            </a:r>
            <a:r>
              <a:rPr lang="en-IN" dirty="0">
                <a:latin typeface="Candara" pitchFamily="34" charset="0"/>
              </a:rPr>
              <a:t>need to install some command line tools and create </a:t>
            </a:r>
            <a:r>
              <a:rPr lang="en-IN" dirty="0" smtClean="0">
                <a:latin typeface="Candara" pitchFamily="34" charset="0"/>
              </a:rPr>
              <a:t>our application</a:t>
            </a:r>
            <a:r>
              <a:rPr lang="en-IN" dirty="0">
                <a:latin typeface="Candara" pitchFamily="34" charset="0"/>
              </a:rPr>
              <a:t>.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7166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776"/>
                </a:solidFill>
                <a:latin typeface="Candara" pitchFamily="34" charset="0"/>
              </a:rPr>
              <a:t>Steps to Create Our Application on </a:t>
            </a:r>
            <a:r>
              <a:rPr lang="en-IN" sz="3600" b="1" dirty="0" smtClean="0">
                <a:solidFill>
                  <a:srgbClr val="002776"/>
                </a:solidFill>
                <a:latin typeface="Candara" pitchFamily="34" charset="0"/>
              </a:rPr>
              <a:t>Local Machine </a:t>
            </a:r>
            <a:endParaRPr lang="en-IN" sz="36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967" y="2204864"/>
            <a:ext cx="727280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>
                <a:latin typeface="Candara" pitchFamily="34" charset="0"/>
              </a:rPr>
              <a:t>Create Flask </a:t>
            </a:r>
            <a:r>
              <a:rPr lang="en-IN" sz="2000" dirty="0" smtClean="0">
                <a:latin typeface="Candara" pitchFamily="34" charset="0"/>
              </a:rPr>
              <a:t>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Candara" pitchFamily="34" charset="0"/>
              </a:rPr>
              <a:t>Install gunicorn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Candara" pitchFamily="34" charset="0"/>
              </a:rPr>
              <a:t>Create </a:t>
            </a:r>
            <a:r>
              <a:rPr lang="en-IN" sz="2000" dirty="0">
                <a:latin typeface="Candara" pitchFamily="34" charset="0"/>
              </a:rPr>
              <a:t>a </a:t>
            </a:r>
            <a:r>
              <a:rPr lang="en-IN" sz="2000" dirty="0" smtClean="0">
                <a:latin typeface="Candara" pitchFamily="34" charset="0"/>
              </a:rPr>
              <a:t>requirements.txt file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Candara" pitchFamily="34" charset="0"/>
              </a:rPr>
              <a:t>Create </a:t>
            </a:r>
            <a:r>
              <a:rPr lang="en-IN" sz="2000" dirty="0">
                <a:latin typeface="Candara" pitchFamily="34" charset="0"/>
              </a:rPr>
              <a:t>a </a:t>
            </a:r>
            <a:r>
              <a:rPr lang="en-IN" sz="2000" dirty="0" smtClean="0">
                <a:latin typeface="Candara" pitchFamily="34" charset="0"/>
              </a:rPr>
              <a:t>Profile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Candara" pitchFamily="34" charset="0"/>
              </a:rPr>
              <a:t>Create </a:t>
            </a:r>
            <a:r>
              <a:rPr lang="en-IN" sz="2000" dirty="0">
                <a:latin typeface="Candara" pitchFamily="34" charset="0"/>
              </a:rPr>
              <a:t>a Heroku Account </a:t>
            </a:r>
            <a:endParaRPr lang="en-IN" sz="2000" dirty="0" smtClean="0">
              <a:latin typeface="Candara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>
                <a:latin typeface="Candara" pitchFamily="34" charset="0"/>
              </a:rPr>
              <a:t>Push </a:t>
            </a:r>
            <a:r>
              <a:rPr lang="en-IN" sz="2000" dirty="0">
                <a:latin typeface="Candara" pitchFamily="34" charset="0"/>
              </a:rPr>
              <a:t>and launch the application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57420" y="21429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776"/>
                </a:solidFill>
                <a:latin typeface="Candara" pitchFamily="34" charset="0"/>
              </a:rPr>
              <a:t>Home </a:t>
            </a:r>
            <a:r>
              <a:rPr lang="en-IN" sz="3600" b="1" dirty="0" smtClean="0">
                <a:solidFill>
                  <a:srgbClr val="002776"/>
                </a:solidFill>
                <a:latin typeface="Candara" pitchFamily="34" charset="0"/>
              </a:rPr>
              <a:t>Template </a:t>
            </a:r>
            <a:endParaRPr lang="en-IN" sz="36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314450"/>
            <a:ext cx="9143999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28859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2776"/>
                </a:solidFill>
                <a:latin typeface="Candara" pitchFamily="34" charset="0"/>
              </a:rPr>
              <a:t>Results </a:t>
            </a:r>
            <a:r>
              <a:rPr lang="en-IN" sz="3600" b="1" dirty="0" smtClean="0">
                <a:solidFill>
                  <a:srgbClr val="002776"/>
                </a:solidFill>
                <a:latin typeface="Candara" pitchFamily="34" charset="0"/>
              </a:rPr>
              <a:t>Template</a:t>
            </a:r>
            <a:endParaRPr lang="en-IN" sz="36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57" y="1285860"/>
            <a:ext cx="756285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5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2500363" y="21429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2776"/>
                </a:solidFill>
                <a:latin typeface="Candara" pitchFamily="34" charset="0"/>
              </a:rPr>
              <a:t>Project Link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03648" y="270892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hlinkClick r:id="rId2"/>
              </a:rPr>
              <a:t>https://top5-qa-search.herokuapp.com/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4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E59A5BB-0664-AB40-BC0B-4DAA399B0C7D}"/>
              </a:ext>
            </a:extLst>
          </p:cNvPr>
          <p:cNvSpPr txBox="1"/>
          <p:nvPr/>
        </p:nvSpPr>
        <p:spPr>
          <a:xfrm>
            <a:off x="218885" y="714357"/>
            <a:ext cx="4328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02776"/>
                </a:solidFill>
                <a:latin typeface="Candara" pitchFamily="34" charset="0"/>
              </a:rPr>
              <a:t>Challenges faced?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7D9F9E0-3CD0-344E-8246-A864795FF46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E59A5BB-0664-AB40-BC0B-4DAA399B0C7D}"/>
              </a:ext>
            </a:extLst>
          </p:cNvPr>
          <p:cNvSpPr txBox="1"/>
          <p:nvPr/>
        </p:nvSpPr>
        <p:spPr>
          <a:xfrm>
            <a:off x="150956" y="3140968"/>
            <a:ext cx="4976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Candara" pitchFamily="34" charset="0"/>
              </a:rPr>
              <a:t>How did you overcome?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E531CA9-9334-3841-BC96-3D81C9F324ED}"/>
              </a:ext>
            </a:extLst>
          </p:cNvPr>
          <p:cNvSpPr txBox="1"/>
          <p:nvPr/>
        </p:nvSpPr>
        <p:spPr>
          <a:xfrm>
            <a:off x="218887" y="4077073"/>
            <a:ext cx="841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000" dirty="0" smtClean="0">
                <a:latin typeface="Candara" pitchFamily="34" charset="0"/>
              </a:rPr>
              <a:t>Google </a:t>
            </a:r>
            <a:r>
              <a:rPr lang="en-US" sz="2000" dirty="0" err="1" smtClean="0">
                <a:latin typeface="Candara" pitchFamily="34" charset="0"/>
              </a:rPr>
              <a:t>Colab</a:t>
            </a:r>
            <a:endParaRPr lang="en-US" sz="2000" dirty="0">
              <a:latin typeface="Candara" pitchFamily="34" charset="0"/>
            </a:endParaRPr>
          </a:p>
          <a:p>
            <a:pPr marL="514350" indent="-514350">
              <a:buFont typeface="Arial" pitchFamily="34" charset="0"/>
              <a:buChar char="•"/>
            </a:pPr>
            <a:r>
              <a:rPr lang="en-US" sz="2000" dirty="0" smtClean="0">
                <a:latin typeface="Candara" pitchFamily="34" charset="0"/>
              </a:rPr>
              <a:t>Reference from </a:t>
            </a:r>
            <a:r>
              <a:rPr lang="en-US" sz="2000" dirty="0">
                <a:latin typeface="Candara" pitchFamily="34" charset="0"/>
              </a:rPr>
              <a:t>Github and </a:t>
            </a:r>
            <a:r>
              <a:rPr lang="en-US" sz="2000" dirty="0" smtClean="0">
                <a:latin typeface="Candara" pitchFamily="34" charset="0"/>
              </a:rPr>
              <a:t> Modifications Using Bootstrap 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E531CA9-9334-3841-BC96-3D81C9F324ED}"/>
              </a:ext>
            </a:extLst>
          </p:cNvPr>
          <p:cNvSpPr txBox="1"/>
          <p:nvPr/>
        </p:nvSpPr>
        <p:spPr>
          <a:xfrm>
            <a:off x="214283" y="1643050"/>
            <a:ext cx="8416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000" dirty="0" smtClean="0">
                <a:latin typeface="Candara" pitchFamily="34" charset="0"/>
              </a:rPr>
              <a:t>Memory Error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000" dirty="0" smtClean="0">
                <a:latin typeface="Candara" pitchFamily="34" charset="0"/>
              </a:rPr>
              <a:t>HTML and CSS</a:t>
            </a:r>
          </a:p>
        </p:txBody>
      </p:sp>
    </p:spTree>
    <p:extLst>
      <p:ext uri="{BB962C8B-B14F-4D97-AF65-F5344CB8AC3E}">
        <p14:creationId xmlns:p14="http://schemas.microsoft.com/office/powerpoint/2010/main" val="78995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38105C8-40D2-F044-9213-F60C940CD7A5}"/>
              </a:ext>
            </a:extLst>
          </p:cNvPr>
          <p:cNvSpPr txBox="1"/>
          <p:nvPr/>
        </p:nvSpPr>
        <p:spPr>
          <a:xfrm>
            <a:off x="3071804" y="3143248"/>
            <a:ext cx="3115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776"/>
                </a:solidFill>
                <a:latin typeface="Candara" pitchFamily="34" charset="0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D86404-1544-8B44-90C8-512642C56C9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3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742952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776"/>
                </a:solidFill>
                <a:latin typeface="Candara" pitchFamily="34" charset="0"/>
              </a:rPr>
              <a:t>Project Architecture / Project Flow</a:t>
            </a:r>
            <a:endParaRPr lang="en-US" sz="3600" b="1" dirty="0">
              <a:solidFill>
                <a:srgbClr val="002776"/>
              </a:solidFill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/>
              <a:t>1. Understanding  business objective</a:t>
            </a:r>
          </a:p>
          <a:p>
            <a:pPr>
              <a:buNone/>
            </a:pPr>
            <a:r>
              <a:rPr lang="en-US" sz="2800" dirty="0"/>
              <a:t>2. Getting data set details</a:t>
            </a:r>
            <a:endParaRPr lang="en-IN" sz="2800" dirty="0"/>
          </a:p>
          <a:p>
            <a:pPr>
              <a:buNone/>
            </a:pPr>
            <a:r>
              <a:rPr lang="en-IN" sz="2800" dirty="0"/>
              <a:t>3. JSON to CSV</a:t>
            </a:r>
          </a:p>
          <a:p>
            <a:pPr>
              <a:buNone/>
            </a:pPr>
            <a:r>
              <a:rPr lang="en-US" sz="2800" dirty="0"/>
              <a:t>4. EDA: Exploratory Data Analysis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5. Model Building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6. Evaluate the model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7. Data Visualizations</a:t>
            </a:r>
            <a:endParaRPr lang="en-IN" sz="2800" dirty="0"/>
          </a:p>
          <a:p>
            <a:pPr>
              <a:buNone/>
            </a:pPr>
            <a:r>
              <a:rPr lang="en-US" sz="2800" dirty="0"/>
              <a:t>8. Deployment Frame</a:t>
            </a:r>
            <a:endParaRPr lang="en-IN" sz="2800" dirty="0"/>
          </a:p>
          <a:p>
            <a:pPr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aramond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305925"/>
            <a:ext cx="1187051" cy="411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/>
        </p:nvSpPr>
        <p:spPr>
          <a:xfrm>
            <a:off x="152401" y="291875"/>
            <a:ext cx="4848228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/>
                </a:solidFill>
                <a:latin typeface="Candara" pitchFamily="34" charset="0"/>
              </a:rPr>
              <a:t>Json to </a:t>
            </a:r>
            <a:r>
              <a:rPr lang="en-US" sz="3600" b="1" dirty="0" err="1">
                <a:solidFill>
                  <a:schemeClr val="tx2"/>
                </a:solidFill>
                <a:latin typeface="Candara" pitchFamily="34" charset="0"/>
              </a:rPr>
              <a:t>csv</a:t>
            </a:r>
            <a:r>
              <a:rPr lang="en-US" sz="3600" b="1" dirty="0">
                <a:solidFill>
                  <a:schemeClr val="tx2"/>
                </a:solidFill>
                <a:latin typeface="Candara" pitchFamily="34" charset="0"/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  <a:latin typeface="Candara" pitchFamily="34" charset="0"/>
              </a:rPr>
              <a:t>conversion</a:t>
            </a:r>
            <a:endParaRPr sz="3600">
              <a:solidFill>
                <a:schemeClr val="tx2"/>
              </a:solidFill>
              <a:latin typeface="Candara" pitchFamily="34" charset="0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2" y="794076"/>
            <a:ext cx="8839199" cy="232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1" y="3273600"/>
            <a:ext cx="8635876" cy="34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00163" y="357166"/>
            <a:ext cx="5800708" cy="1143000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 smtClean="0">
                <a:solidFill>
                  <a:srgbClr val="002776"/>
                </a:solidFill>
                <a:latin typeface="Candara" pitchFamily="34" charset="0"/>
                <a:ea typeface="Arial"/>
                <a:cs typeface="Arial"/>
                <a:sym typeface="Arial"/>
              </a:rPr>
              <a:t>Data set details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071547"/>
            <a:ext cx="8229600" cy="4525963"/>
          </a:xfrm>
        </p:spPr>
        <p:txBody>
          <a:bodyPr/>
          <a:lstStyle/>
          <a:p>
            <a:r>
              <a:rPr lang="en-IN" sz="1600" dirty="0" smtClean="0">
                <a:latin typeface="Candara" pitchFamily="34" charset="0"/>
              </a:rPr>
              <a:t>The dataset is given in </a:t>
            </a:r>
            <a:r>
              <a:rPr lang="en-IN" sz="1600" b="1" dirty="0" smtClean="0">
                <a:latin typeface="Candara" pitchFamily="34" charset="0"/>
              </a:rPr>
              <a:t>json format</a:t>
            </a:r>
            <a:r>
              <a:rPr lang="en-IN" sz="1600" dirty="0" smtClean="0">
                <a:latin typeface="Candara" pitchFamily="34" charset="0"/>
              </a:rPr>
              <a:t>, prerequisite is to change </a:t>
            </a:r>
            <a:r>
              <a:rPr lang="en-IN" sz="1600" b="1" dirty="0" smtClean="0">
                <a:latin typeface="Candara" pitchFamily="34" charset="0"/>
              </a:rPr>
              <a:t>json data </a:t>
            </a:r>
            <a:r>
              <a:rPr lang="en-IN" sz="1600" dirty="0" smtClean="0">
                <a:latin typeface="Candara" pitchFamily="34" charset="0"/>
              </a:rPr>
              <a:t>to </a:t>
            </a:r>
            <a:r>
              <a:rPr lang="en-IN" sz="1600" b="1" dirty="0" smtClean="0">
                <a:latin typeface="Candara" pitchFamily="34" charset="0"/>
              </a:rPr>
              <a:t>data</a:t>
            </a:r>
            <a:r>
              <a:rPr lang="en-IN" sz="1600" dirty="0" smtClean="0">
                <a:latin typeface="Candara" pitchFamily="34" charset="0"/>
              </a:rPr>
              <a:t> </a:t>
            </a:r>
            <a:r>
              <a:rPr lang="en-IN" sz="1600" b="1" dirty="0" smtClean="0">
                <a:latin typeface="Candara" pitchFamily="34" charset="0"/>
              </a:rPr>
              <a:t>frame </a:t>
            </a:r>
          </a:p>
          <a:p>
            <a:r>
              <a:rPr lang="en-IN" sz="1600" dirty="0" smtClean="0">
                <a:latin typeface="Candara" pitchFamily="34" charset="0"/>
              </a:rPr>
              <a:t>The dataset contains  </a:t>
            </a:r>
            <a:r>
              <a:rPr lang="en-IN" sz="1600" b="1" dirty="0" smtClean="0">
                <a:latin typeface="Candara" pitchFamily="34" charset="0"/>
              </a:rPr>
              <a:t>question, answer, question type, asin ID, answer time </a:t>
            </a:r>
            <a:r>
              <a:rPr lang="en-IN" sz="1600" dirty="0" smtClean="0">
                <a:latin typeface="Candara" pitchFamily="34" charset="0"/>
              </a:rPr>
              <a:t>and </a:t>
            </a:r>
            <a:r>
              <a:rPr lang="en-IN" sz="1600" b="1" dirty="0" smtClean="0">
                <a:latin typeface="Candara" pitchFamily="34" charset="0"/>
              </a:rPr>
              <a:t>Unix time </a:t>
            </a:r>
          </a:p>
          <a:p>
            <a:r>
              <a:rPr lang="en-US" sz="1600" dirty="0" smtClean="0">
                <a:latin typeface="Candara" pitchFamily="34" charset="0"/>
              </a:rPr>
              <a:t>The dimension of the data set is </a:t>
            </a:r>
            <a:r>
              <a:rPr lang="en-US" sz="1600" b="1" u="sng" dirty="0" smtClean="0">
                <a:latin typeface="Candara" pitchFamily="34" charset="0"/>
              </a:rPr>
              <a:t>314263</a:t>
            </a:r>
            <a:r>
              <a:rPr lang="en-US" sz="1600" dirty="0" smtClean="0">
                <a:latin typeface="Candara" pitchFamily="34" charset="0"/>
              </a:rPr>
              <a:t> (observations) , </a:t>
            </a:r>
            <a:r>
              <a:rPr lang="en-US" sz="1600" b="1" dirty="0" smtClean="0">
                <a:latin typeface="Candara" pitchFamily="34" charset="0"/>
              </a:rPr>
              <a:t>7</a:t>
            </a:r>
            <a:r>
              <a:rPr lang="en-US" sz="1600" dirty="0" smtClean="0">
                <a:latin typeface="Candara" pitchFamily="34" charset="0"/>
              </a:rPr>
              <a:t>(number of columns)</a:t>
            </a:r>
          </a:p>
          <a:p>
            <a:r>
              <a:rPr lang="en-US" sz="1600" dirty="0" smtClean="0">
                <a:latin typeface="Candara" pitchFamily="34" charset="0"/>
              </a:rPr>
              <a:t>There are  </a:t>
            </a:r>
            <a:r>
              <a:rPr lang="en-US" sz="1600" b="1" dirty="0" smtClean="0">
                <a:latin typeface="Candara" pitchFamily="34" charset="0"/>
              </a:rPr>
              <a:t>32 </a:t>
            </a:r>
            <a:r>
              <a:rPr lang="en-US" sz="1600" dirty="0" smtClean="0">
                <a:latin typeface="Candara" pitchFamily="34" charset="0"/>
              </a:rPr>
              <a:t> missing values are observed in question and answer column</a:t>
            </a:r>
          </a:p>
          <a:p>
            <a:pPr>
              <a:buNone/>
            </a:pPr>
            <a:endParaRPr lang="en-US" sz="1600" dirty="0" smtClean="0">
              <a:latin typeface="Candara" pitchFamily="34" charset="0"/>
            </a:endParaRPr>
          </a:p>
          <a:p>
            <a:pPr>
              <a:buNone/>
            </a:pPr>
            <a:r>
              <a:rPr lang="en-US" sz="1600" b="1" dirty="0" smtClean="0">
                <a:latin typeface="Candara" pitchFamily="34" charset="0"/>
              </a:rPr>
              <a:t>Below is the sample Display of  10 rows and all the columns of the data from the dataset</a:t>
            </a:r>
            <a:endParaRPr lang="en-IN" sz="1600" b="1" dirty="0" smtClean="0">
              <a:latin typeface="Candara" pitchFamily="34" charset="0"/>
            </a:endParaRPr>
          </a:p>
          <a:p>
            <a:pPr>
              <a:buNone/>
            </a:pPr>
            <a:endParaRPr lang="en-US" dirty="0">
              <a:latin typeface="Candara" pitchFamily="34" charset="0"/>
            </a:endParaRPr>
          </a:p>
        </p:txBody>
      </p:sp>
      <p:pic>
        <p:nvPicPr>
          <p:cNvPr id="4" name="Google Shape;22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3143248"/>
            <a:ext cx="8991601" cy="3500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11;p33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214555"/>
            <a:ext cx="8143932" cy="14287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776"/>
                </a:solidFill>
                <a:latin typeface="Candara" pitchFamily="34" charset="0"/>
              </a:rPr>
              <a:t>Exploratory Data Analysis (EDA) and </a:t>
            </a:r>
            <a:br>
              <a:rPr lang="en-US" b="1" dirty="0" smtClean="0">
                <a:solidFill>
                  <a:srgbClr val="002776"/>
                </a:solidFill>
                <a:latin typeface="Candara" pitchFamily="34" charset="0"/>
              </a:rPr>
            </a:br>
            <a:r>
              <a:rPr lang="en-US" b="1" dirty="0" smtClean="0">
                <a:solidFill>
                  <a:srgbClr val="002776"/>
                </a:solidFill>
                <a:latin typeface="Candara" pitchFamily="34" charset="0"/>
              </a:rPr>
              <a:t>Feature Engineering</a:t>
            </a:r>
            <a:endParaRPr lang="en-US" b="1" dirty="0">
              <a:solidFill>
                <a:srgbClr val="002776"/>
              </a:solidFill>
              <a:latin typeface="Candara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84" y="0"/>
            <a:ext cx="7715304" cy="11430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sz="3600" b="1" i="0" u="none" strike="noStrike" cap="none" dirty="0" smtClean="0">
                <a:solidFill>
                  <a:srgbClr val="002776"/>
                </a:solidFill>
                <a:latin typeface="Candara" pitchFamily="34" charset="0"/>
                <a:ea typeface="Arial"/>
                <a:cs typeface="Arial"/>
                <a:sym typeface="Arial"/>
              </a:rPr>
              <a:t>Exploratory Data Analysis (EDA)</a:t>
            </a:r>
            <a:endParaRPr lang="en-US" sz="3600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9" y="1000108"/>
            <a:ext cx="8258204" cy="5643602"/>
          </a:xfrm>
        </p:spPr>
        <p:txBody>
          <a:bodyPr>
            <a:normAutofit fontScale="92500" lnSpcReduction="10000"/>
          </a:bodyPr>
          <a:lstStyle/>
          <a:p>
            <a:pPr lvl="0" algn="just">
              <a:buNone/>
            </a:pPr>
            <a:r>
              <a:rPr lang="en-US" sz="2200" b="1" i="1" dirty="0" smtClean="0">
                <a:latin typeface="Candara" pitchFamily="34" charset="0"/>
                <a:ea typeface="Verdana"/>
                <a:cs typeface="Verdana"/>
                <a:sym typeface="Verdana"/>
              </a:rPr>
              <a:t>Basic Text Processing &amp; Deep processing.</a:t>
            </a:r>
          </a:p>
          <a:p>
            <a:pPr lvl="0" algn="just">
              <a:buNone/>
            </a:pPr>
            <a:endParaRPr lang="en-US" sz="1300" b="1" i="1" dirty="0" smtClean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r>
              <a:rPr lang="en-US" sz="1700" i="1" dirty="0" smtClean="0">
                <a:latin typeface="Candara" pitchFamily="34" charset="0"/>
                <a:ea typeface="Verdana"/>
                <a:cs typeface="Verdana"/>
                <a:sym typeface="Verdana"/>
              </a:rPr>
              <a:t>Question’s &amp; Answer’s character count and it’s word count.</a:t>
            </a:r>
            <a:endParaRPr lang="en-US" sz="1700" b="1" i="1" dirty="0" smtClean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r>
              <a:rPr lang="en-US" sz="1700" i="1" dirty="0" smtClean="0">
                <a:latin typeface="Candara" pitchFamily="34" charset="0"/>
                <a:ea typeface="Verdana"/>
                <a:cs typeface="Verdana"/>
                <a:sym typeface="Verdana"/>
              </a:rPr>
              <a:t>Removing stop words and whitespaces.</a:t>
            </a: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r>
              <a:rPr lang="en-US" sz="1700" i="1" dirty="0" smtClean="0">
                <a:latin typeface="Candara" pitchFamily="34" charset="0"/>
                <a:ea typeface="Verdana"/>
                <a:cs typeface="Verdana"/>
                <a:sym typeface="Verdana"/>
              </a:rPr>
              <a:t>Removing the </a:t>
            </a:r>
            <a:r>
              <a:rPr lang="en-US" sz="1700" i="1" dirty="0" err="1" smtClean="0">
                <a:latin typeface="Candara" pitchFamily="34" charset="0"/>
                <a:ea typeface="Verdana"/>
                <a:cs typeface="Verdana"/>
                <a:sym typeface="Verdana"/>
              </a:rPr>
              <a:t>puncutations</a:t>
            </a:r>
            <a:r>
              <a:rPr lang="en-US" sz="1700" i="1" dirty="0" smtClean="0">
                <a:latin typeface="Candara" pitchFamily="34" charset="0"/>
                <a:ea typeface="Verdana"/>
                <a:cs typeface="Verdana"/>
                <a:sym typeface="Verdana"/>
              </a:rPr>
              <a:t>, special characters and numbers. all upper case to lower case.</a:t>
            </a:r>
          </a:p>
          <a:p>
            <a:pPr>
              <a:buNone/>
            </a:pPr>
            <a:endParaRPr lang="en-US" dirty="0" smtClean="0">
              <a:latin typeface="Candara" pitchFamily="34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Candara" pitchFamily="34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Candara" pitchFamily="34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Candara" pitchFamily="34" charset="0"/>
              <a:cs typeface="Times New Roman" pitchFamily="18" charset="0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endParaRPr lang="en-US" sz="1600" i="1" dirty="0" smtClean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endParaRPr lang="en-US" sz="1600" i="1" dirty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endParaRPr lang="en-US" sz="1600" i="1" dirty="0" smtClean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endParaRPr lang="en-US" sz="1600" i="1" dirty="0" smtClean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endParaRPr lang="en-US" sz="1600" i="1" dirty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endParaRPr lang="en-US" sz="1600" i="1" dirty="0" smtClean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endParaRPr lang="en-US" sz="1600" i="1" dirty="0" smtClean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r>
              <a:rPr lang="en-US" sz="1700" i="1" dirty="0" smtClean="0">
                <a:latin typeface="Candara" pitchFamily="34" charset="0"/>
                <a:ea typeface="Verdana"/>
                <a:cs typeface="Verdana"/>
                <a:sym typeface="Verdana"/>
              </a:rPr>
              <a:t>Tokenization where sentence is tokenize into words.</a:t>
            </a:r>
          </a:p>
          <a:p>
            <a:pPr marL="285750" lvl="0" indent="-285750" algn="just">
              <a:spcBef>
                <a:spcPts val="0"/>
              </a:spcBef>
              <a:buClr>
                <a:srgbClr val="385623"/>
              </a:buClr>
              <a:buSzPts val="1600"/>
              <a:buFont typeface="Verdana"/>
              <a:buChar char="•"/>
            </a:pPr>
            <a:r>
              <a:rPr lang="en-US" sz="1700" i="1" dirty="0" smtClean="0">
                <a:latin typeface="Candara" pitchFamily="34" charset="0"/>
                <a:ea typeface="Verdana"/>
                <a:cs typeface="Verdana"/>
                <a:sym typeface="Verdana"/>
              </a:rPr>
              <a:t>Lemmatization grouping together</a:t>
            </a:r>
            <a:r>
              <a:rPr lang="en-US" sz="1700" i="1" dirty="0" smtClean="0">
                <a:highlight>
                  <a:srgbClr val="FFFFFF"/>
                </a:highlight>
                <a:latin typeface="Candara" pitchFamily="34" charset="0"/>
                <a:ea typeface="Roboto"/>
                <a:cs typeface="Roboto"/>
                <a:sym typeface="Roboto"/>
              </a:rPr>
              <a:t> </a:t>
            </a:r>
            <a:r>
              <a:rPr lang="en-US" sz="1700" i="1" dirty="0" smtClean="0">
                <a:highlight>
                  <a:srgbClr val="FFFFFF"/>
                </a:highlight>
                <a:latin typeface="Candara" pitchFamily="34" charset="0"/>
                <a:ea typeface="Verdana"/>
                <a:cs typeface="Verdana"/>
                <a:sym typeface="Verdana"/>
              </a:rPr>
              <a:t>the different infected form of words.</a:t>
            </a:r>
            <a:endParaRPr lang="en-US" sz="1700" i="1" dirty="0" smtClean="0">
              <a:latin typeface="Candara" pitchFamily="34" charset="0"/>
              <a:ea typeface="Verdana"/>
              <a:cs typeface="Verdana"/>
              <a:sym typeface="Verdana"/>
            </a:endParaRPr>
          </a:p>
          <a:p>
            <a:pPr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Garamond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C8F440A-F902-FD48-BC3B-7BE2856EAB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1755" y="100246"/>
            <a:ext cx="1187051" cy="411359"/>
          </a:xfrm>
          <a:prstGeom prst="rect">
            <a:avLst/>
          </a:prstGeom>
        </p:spPr>
      </p:pic>
      <p:pic>
        <p:nvPicPr>
          <p:cNvPr id="6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72" y="2143116"/>
            <a:ext cx="8001056" cy="35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347" y="357166"/>
            <a:ext cx="8229600" cy="1142984"/>
          </a:xfrm>
        </p:spPr>
        <p:txBody>
          <a:bodyPr>
            <a:normAutofit fontScale="90000"/>
          </a:bodyPr>
          <a:lstStyle/>
          <a:p>
            <a:pPr lvl="0"/>
            <a:r>
              <a:rPr lang="en-US" sz="3600" b="1" dirty="0" smtClean="0">
                <a:solidFill>
                  <a:schemeClr val="tx2"/>
                </a:solidFill>
                <a:latin typeface="Candara" pitchFamily="34" charset="0"/>
                <a:ea typeface="Calibri"/>
                <a:cs typeface="Calibri"/>
                <a:sym typeface="Calibri"/>
              </a:rPr>
              <a:t>Data Cleaning for Question and Answer </a:t>
            </a:r>
            <a:r>
              <a:rPr lang="en-US" b="1" dirty="0" smtClean="0">
                <a:ea typeface="Calibri"/>
                <a:cs typeface="Calibri"/>
                <a:sym typeface="Calibri"/>
              </a:rPr>
              <a:t/>
            </a:r>
            <a:br>
              <a:rPr lang="en-US" b="1" dirty="0" smtClean="0"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pic>
        <p:nvPicPr>
          <p:cNvPr id="4" name="Google Shape;242;p37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43;p37"/>
          <p:cNvPicPr preferRelativeResize="0">
            <a:picLocks noGrp="1"/>
          </p:cNvPicPr>
          <p:nvPr>
            <p:ph idx="1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97" y="1071547"/>
            <a:ext cx="8258204" cy="4436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5784" y="214291"/>
            <a:ext cx="8229600" cy="1142984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 smtClean="0">
                <a:solidFill>
                  <a:schemeClr val="tx2"/>
                </a:solidFill>
                <a:latin typeface="Candara" pitchFamily="34" charset="0"/>
                <a:ea typeface="Calibri"/>
                <a:cs typeface="Calibri"/>
                <a:sym typeface="Calibri"/>
              </a:rPr>
              <a:t>Word Cloud for Question and Answer</a:t>
            </a:r>
            <a:r>
              <a:rPr lang="en-US" sz="4000" b="1" dirty="0" smtClean="0">
                <a:solidFill>
                  <a:schemeClr val="accent1"/>
                </a:solidFill>
                <a:latin typeface="Candara" pitchFamily="34" charset="0"/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ea typeface="Calibri"/>
                <a:cs typeface="Calibri"/>
                <a:sym typeface="Calibri"/>
              </a:rPr>
              <a:t/>
            </a:r>
            <a:br>
              <a:rPr lang="en-US" b="1" dirty="0" smtClean="0">
                <a:ea typeface="Calibri"/>
                <a:cs typeface="Calibri"/>
                <a:sym typeface="Calibri"/>
              </a:rPr>
            </a:br>
            <a:endParaRPr lang="en-US" dirty="0"/>
          </a:p>
        </p:txBody>
      </p:sp>
      <p:pic>
        <p:nvPicPr>
          <p:cNvPr id="7" name="Google Shape;250;p38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28670"/>
            <a:ext cx="8572528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42;p37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7771755" y="100245"/>
            <a:ext cx="1187053" cy="411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5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14753"/>
            <a:ext cx="8572528" cy="2714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361</TotalTime>
  <Words>426</Words>
  <Application>Microsoft Office PowerPoint</Application>
  <PresentationFormat>On-screen Show (4:3)</PresentationFormat>
  <Paragraphs>102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NLP based Question &amp; Answers for E-commerce  Group 4</vt:lpstr>
      <vt:lpstr>Business Problem</vt:lpstr>
      <vt:lpstr>Project Architecture / Project Flow</vt:lpstr>
      <vt:lpstr>PowerPoint Presentation</vt:lpstr>
      <vt:lpstr>Data set details </vt:lpstr>
      <vt:lpstr>Exploratory Data Analysis (EDA) and  Feature Engineering</vt:lpstr>
      <vt:lpstr>Exploratory Data Analysis (EDA)</vt:lpstr>
      <vt:lpstr>Data Cleaning for Question and Answer  </vt:lpstr>
      <vt:lpstr>Word Cloud for Question and Answer  </vt:lpstr>
      <vt:lpstr>  Word Cloud of Question &amp; Answer</vt:lpstr>
      <vt:lpstr>Word Cloud of Question &amp; Answer</vt:lpstr>
      <vt:lpstr>PowerPoint Presentation</vt:lpstr>
      <vt:lpstr>PowerPoint Presentation</vt:lpstr>
      <vt:lpstr>PowerPoint Presentation</vt:lpstr>
      <vt:lpstr>PowerPoint Presentation</vt:lpstr>
      <vt:lpstr>TD-IDF Vectorizer </vt:lpstr>
      <vt:lpstr>Question and Answer Sentiment </vt:lpstr>
      <vt:lpstr>Sentimental Analysis of Question &amp; Answer</vt:lpstr>
      <vt:lpstr>Model Building</vt:lpstr>
      <vt:lpstr>PowerPoint Presentation</vt:lpstr>
      <vt:lpstr>PowerPoint Presentation</vt:lpstr>
      <vt:lpstr>PowerPoint Presentation</vt:lpstr>
      <vt:lpstr>Model Deployment using Flask </vt:lpstr>
      <vt:lpstr>Steps to Create Our Application on Local Machine </vt:lpstr>
      <vt:lpstr>Home Template </vt:lpstr>
      <vt:lpstr>Results Template</vt:lpstr>
      <vt:lpstr>Project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Vinu Baraguru</dc:creator>
  <cp:lastModifiedBy>Dell</cp:lastModifiedBy>
  <cp:revision>65</cp:revision>
  <dcterms:created xsi:type="dcterms:W3CDTF">2020-05-03T09:26:17Z</dcterms:created>
  <dcterms:modified xsi:type="dcterms:W3CDTF">2020-05-06T14:29:43Z</dcterms:modified>
</cp:coreProperties>
</file>