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833199" y="2495907"/>
            <a:ext cx="6775371" cy="833199"/>
          </a:xfrm>
          <a:prstGeom prst="rect">
            <a:avLst/>
          </a:prstGeom>
          <a:noFill/>
          <a:ln/>
        </p:spPr>
        <p:txBody>
          <a:bodyPr wrap="none" rtlCol="0" anchor="t"/>
          <a:lstStyle/>
          <a:p>
            <a:pPr indent="0" marL="0">
              <a:lnSpc>
                <a:spcPts val="6561"/>
              </a:lnSpc>
              <a:buNone/>
            </a:pPr>
            <a:r>
              <a:rPr lang="en-US" sz="5249" spc="-157" kern="0" dirty="0">
                <a:solidFill>
                  <a:srgbClr val="2C3F42"/>
                </a:solidFill>
                <a:latin typeface="Bitter" pitchFamily="34" charset="0"/>
                <a:ea typeface="Bitter" pitchFamily="34" charset="-122"/>
                <a:cs typeface="Bitter" pitchFamily="34" charset="-120"/>
              </a:rPr>
              <a:t> File Handling    Utilities</a:t>
            </a:r>
            <a:endParaRPr lang="en-US" sz="5249" dirty="0"/>
          </a:p>
        </p:txBody>
      </p:sp>
      <p:sp>
        <p:nvSpPr>
          <p:cNvPr id="5" name="Text 3"/>
          <p:cNvSpPr/>
          <p:nvPr/>
        </p:nvSpPr>
        <p:spPr>
          <a:xfrm>
            <a:off x="833199" y="3662363"/>
            <a:ext cx="7477601"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File handling utilities are essential tools for managing files and directories in any operating system environment. Unix file handling utilities provide users with powerful ways to interact with their file system. Below are some of the most frequently used Unix file handling utilities and their syntax.</a:t>
            </a:r>
            <a:endParaRPr lang="en-US" sz="1750" dirty="0"/>
          </a:p>
        </p:txBody>
      </p:sp>
      <p:sp>
        <p:nvSpPr>
          <p:cNvPr id="6" name="Shape 4"/>
          <p:cNvSpPr/>
          <p:nvPr/>
        </p:nvSpPr>
        <p:spPr>
          <a:xfrm>
            <a:off x="833199" y="5333881"/>
            <a:ext cx="355402" cy="355402"/>
          </a:xfrm>
          <a:prstGeom prst="roundRect">
            <a:avLst>
              <a:gd name="adj" fmla="val 25726039"/>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840819" y="5341501"/>
            <a:ext cx="340162" cy="340162"/>
          </a:xfrm>
          <a:prstGeom prst="rect">
            <a:avLst/>
          </a:prstGeom>
        </p:spPr>
      </p:pic>
      <p:sp>
        <p:nvSpPr>
          <p:cNvPr id="8" name="Text 5"/>
          <p:cNvSpPr/>
          <p:nvPr/>
        </p:nvSpPr>
        <p:spPr>
          <a:xfrm>
            <a:off x="1299686" y="5339358"/>
            <a:ext cx="3190994" cy="388858"/>
          </a:xfrm>
          <a:prstGeom prst="rect">
            <a:avLst/>
          </a:prstGeom>
          <a:noFill/>
          <a:ln/>
        </p:spPr>
        <p:txBody>
          <a:bodyPr wrap="none" rtlCol="0" anchor="t"/>
          <a:lstStyle/>
          <a:p>
            <a:pPr algn="l" indent="0" marL="0">
              <a:lnSpc>
                <a:spcPts val="3062"/>
              </a:lnSpc>
              <a:buNone/>
            </a:pPr>
            <a:r>
              <a:rPr lang="en-US" sz="2187" b="1" spc="-35" kern="0" dirty="0">
                <a:solidFill>
                  <a:srgbClr val="2B2E3C"/>
                </a:solidFill>
                <a:latin typeface="Open Sans" pitchFamily="34" charset="0"/>
                <a:ea typeface="Open Sans" pitchFamily="34" charset="-122"/>
                <a:cs typeface="Open Sans" pitchFamily="34" charset="-120"/>
              </a:rPr>
              <a:t>by Pooja Kattegummula</a:t>
            </a:r>
            <a:endParaRPr lang="en-US" sz="2187" dirty="0"/>
          </a:p>
        </p:txBody>
      </p:sp>
      <p:pic>
        <p:nvPicPr>
          <p:cNvPr id="9"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330648"/>
            <a:ext cx="7873603"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List Files and Directories with `ls`</a:t>
            </a:r>
            <a:endParaRPr lang="en-US" sz="4374" dirty="0"/>
          </a:p>
        </p:txBody>
      </p:sp>
      <p:sp>
        <p:nvSpPr>
          <p:cNvPr id="5" name="Text 3"/>
          <p:cNvSpPr/>
          <p:nvPr/>
        </p:nvSpPr>
        <p:spPr>
          <a:xfrm>
            <a:off x="2037993" y="3469362"/>
            <a:ext cx="10554414"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`ls` utility allows you to list the files and directories in a specified directory. By default, it shows only non-hidden files in the directory. Use the `-l` option to get a long format listing that shows the file details.</a:t>
            </a:r>
            <a:endParaRPr lang="en-US" sz="1750" dirty="0"/>
          </a:p>
        </p:txBody>
      </p:sp>
      <p:sp>
        <p:nvSpPr>
          <p:cNvPr id="6" name="Shape 4"/>
          <p:cNvSpPr/>
          <p:nvPr/>
        </p:nvSpPr>
        <p:spPr>
          <a:xfrm>
            <a:off x="2037993" y="4430078"/>
            <a:ext cx="5166122" cy="1468874"/>
          </a:xfrm>
          <a:prstGeom prst="roundRect">
            <a:avLst>
              <a:gd name="adj" fmla="val 6807"/>
            </a:avLst>
          </a:prstGeom>
          <a:solidFill>
            <a:srgbClr val="FCE2CF"/>
          </a:solidFill>
          <a:ln w="13811">
            <a:solidFill>
              <a:srgbClr val="F9C59F"/>
            </a:solidFill>
            <a:prstDash val="solid"/>
          </a:ln>
        </p:spPr>
      </p:sp>
      <p:sp>
        <p:nvSpPr>
          <p:cNvPr id="7" name="Text 5"/>
          <p:cNvSpPr/>
          <p:nvPr/>
        </p:nvSpPr>
        <p:spPr>
          <a:xfrm>
            <a:off x="2273975" y="4666059"/>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Example:</a:t>
            </a:r>
            <a:endParaRPr lang="en-US" sz="2187" dirty="0"/>
          </a:p>
        </p:txBody>
      </p:sp>
      <p:sp>
        <p:nvSpPr>
          <p:cNvPr id="8" name="Text 6"/>
          <p:cNvSpPr/>
          <p:nvPr/>
        </p:nvSpPr>
        <p:spPr>
          <a:xfrm>
            <a:off x="2273975" y="5235416"/>
            <a:ext cx="4694158"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`ls -l /path/to/directory`</a:t>
            </a:r>
            <a:endParaRPr lang="en-US" sz="1750" dirty="0"/>
          </a:p>
        </p:txBody>
      </p:sp>
      <p:sp>
        <p:nvSpPr>
          <p:cNvPr id="9" name="Shape 7"/>
          <p:cNvSpPr/>
          <p:nvPr/>
        </p:nvSpPr>
        <p:spPr>
          <a:xfrm>
            <a:off x="7426285" y="4430078"/>
            <a:ext cx="5166122" cy="1468874"/>
          </a:xfrm>
          <a:prstGeom prst="roundRect">
            <a:avLst>
              <a:gd name="adj" fmla="val 6807"/>
            </a:avLst>
          </a:prstGeom>
          <a:solidFill>
            <a:srgbClr val="FCE2CF"/>
          </a:solidFill>
          <a:ln w="13811">
            <a:solidFill>
              <a:srgbClr val="F9C59F"/>
            </a:solidFill>
            <a:prstDash val="solid"/>
          </a:ln>
        </p:spPr>
      </p:sp>
      <p:sp>
        <p:nvSpPr>
          <p:cNvPr id="10" name="Text 8"/>
          <p:cNvSpPr/>
          <p:nvPr/>
        </p:nvSpPr>
        <p:spPr>
          <a:xfrm>
            <a:off x="7662267" y="4666059"/>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Options:</a:t>
            </a:r>
            <a:endParaRPr lang="en-US" sz="2187" dirty="0"/>
          </a:p>
        </p:txBody>
      </p:sp>
      <p:sp>
        <p:nvSpPr>
          <p:cNvPr id="11" name="Text 9"/>
          <p:cNvSpPr/>
          <p:nvPr/>
        </p:nvSpPr>
        <p:spPr>
          <a:xfrm>
            <a:off x="8017669" y="5263158"/>
            <a:ext cx="4338757"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-a: Show hidden files as well</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152888"/>
            <a:ext cx="4596884"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Copy Files with `cp`</a:t>
            </a:r>
            <a:endParaRPr lang="en-US" sz="4374" dirty="0"/>
          </a:p>
        </p:txBody>
      </p:sp>
      <p:sp>
        <p:nvSpPr>
          <p:cNvPr id="5" name="Text 3"/>
          <p:cNvSpPr/>
          <p:nvPr/>
        </p:nvSpPr>
        <p:spPr>
          <a:xfrm>
            <a:off x="2037993" y="3291602"/>
            <a:ext cx="10554414"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`cp` utility allows you to copy a file to a destination. If the destination is a directory, `cp` creates a new copy of the file with the same name in that directory. If the file already exists in the destination, the new copy will overwrite the old file.</a:t>
            </a:r>
            <a:endParaRPr lang="en-US" sz="1750" dirty="0"/>
          </a:p>
        </p:txBody>
      </p:sp>
      <p:sp>
        <p:nvSpPr>
          <p:cNvPr id="6" name="Shape 4"/>
          <p:cNvSpPr/>
          <p:nvPr/>
        </p:nvSpPr>
        <p:spPr>
          <a:xfrm>
            <a:off x="2037993" y="4607719"/>
            <a:ext cx="5166122" cy="1468874"/>
          </a:xfrm>
          <a:prstGeom prst="roundRect">
            <a:avLst>
              <a:gd name="adj" fmla="val 6807"/>
            </a:avLst>
          </a:prstGeom>
          <a:solidFill>
            <a:srgbClr val="FCE2CF"/>
          </a:solidFill>
          <a:ln w="13811">
            <a:solidFill>
              <a:srgbClr val="F9C59F"/>
            </a:solidFill>
            <a:prstDash val="solid"/>
          </a:ln>
        </p:spPr>
      </p:sp>
      <p:sp>
        <p:nvSpPr>
          <p:cNvPr id="7" name="Text 5"/>
          <p:cNvSpPr/>
          <p:nvPr/>
        </p:nvSpPr>
        <p:spPr>
          <a:xfrm>
            <a:off x="2273975" y="4843701"/>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Example:</a:t>
            </a:r>
            <a:endParaRPr lang="en-US" sz="2187" dirty="0"/>
          </a:p>
        </p:txBody>
      </p:sp>
      <p:sp>
        <p:nvSpPr>
          <p:cNvPr id="8" name="Text 6"/>
          <p:cNvSpPr/>
          <p:nvPr/>
        </p:nvSpPr>
        <p:spPr>
          <a:xfrm>
            <a:off x="2273975" y="5413058"/>
            <a:ext cx="4694158"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`cp file.txt /path/to/destination/`</a:t>
            </a:r>
            <a:endParaRPr lang="en-US" sz="1750" dirty="0"/>
          </a:p>
        </p:txBody>
      </p:sp>
      <p:sp>
        <p:nvSpPr>
          <p:cNvPr id="9" name="Shape 7"/>
          <p:cNvSpPr/>
          <p:nvPr/>
        </p:nvSpPr>
        <p:spPr>
          <a:xfrm>
            <a:off x="7426285" y="4607719"/>
            <a:ext cx="5166122" cy="1468874"/>
          </a:xfrm>
          <a:prstGeom prst="roundRect">
            <a:avLst>
              <a:gd name="adj" fmla="val 6807"/>
            </a:avLst>
          </a:prstGeom>
          <a:solidFill>
            <a:srgbClr val="FCE2CF"/>
          </a:solidFill>
          <a:ln w="13811">
            <a:solidFill>
              <a:srgbClr val="F9C59F"/>
            </a:solidFill>
            <a:prstDash val="solid"/>
          </a:ln>
        </p:spPr>
      </p:sp>
      <p:sp>
        <p:nvSpPr>
          <p:cNvPr id="10" name="Text 8"/>
          <p:cNvSpPr/>
          <p:nvPr/>
        </p:nvSpPr>
        <p:spPr>
          <a:xfrm>
            <a:off x="7662267" y="4843701"/>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Options:</a:t>
            </a:r>
            <a:endParaRPr lang="en-US" sz="2187" dirty="0"/>
          </a:p>
        </p:txBody>
      </p:sp>
      <p:sp>
        <p:nvSpPr>
          <p:cNvPr id="11" name="Text 9"/>
          <p:cNvSpPr/>
          <p:nvPr/>
        </p:nvSpPr>
        <p:spPr>
          <a:xfrm>
            <a:off x="8017669" y="5440799"/>
            <a:ext cx="4338757"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-r: Copy directories recursively</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152888"/>
            <a:ext cx="7676317"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Rename or Move Files with `mv`</a:t>
            </a:r>
            <a:endParaRPr lang="en-US" sz="4374" dirty="0"/>
          </a:p>
        </p:txBody>
      </p:sp>
      <p:sp>
        <p:nvSpPr>
          <p:cNvPr id="5" name="Text 3"/>
          <p:cNvSpPr/>
          <p:nvPr/>
        </p:nvSpPr>
        <p:spPr>
          <a:xfrm>
            <a:off x="2037993" y="3291602"/>
            <a:ext cx="10554414"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`mv` utility allows you to move or rename a file. If you move a file to an existing directory, the file will be moved into that directory. If you move a file to a destination that doesn't exist, `mv` will rename the file to the new name.</a:t>
            </a:r>
            <a:endParaRPr lang="en-US" sz="1750" dirty="0"/>
          </a:p>
        </p:txBody>
      </p:sp>
      <p:sp>
        <p:nvSpPr>
          <p:cNvPr id="6" name="Shape 4"/>
          <p:cNvSpPr/>
          <p:nvPr/>
        </p:nvSpPr>
        <p:spPr>
          <a:xfrm>
            <a:off x="2037993" y="4607719"/>
            <a:ext cx="5166122" cy="1468874"/>
          </a:xfrm>
          <a:prstGeom prst="roundRect">
            <a:avLst>
              <a:gd name="adj" fmla="val 6807"/>
            </a:avLst>
          </a:prstGeom>
          <a:solidFill>
            <a:srgbClr val="FCE2CF"/>
          </a:solidFill>
          <a:ln w="13811">
            <a:solidFill>
              <a:srgbClr val="F9C59F"/>
            </a:solidFill>
            <a:prstDash val="solid"/>
          </a:ln>
        </p:spPr>
      </p:sp>
      <p:sp>
        <p:nvSpPr>
          <p:cNvPr id="7" name="Text 5"/>
          <p:cNvSpPr/>
          <p:nvPr/>
        </p:nvSpPr>
        <p:spPr>
          <a:xfrm>
            <a:off x="2273975" y="4843701"/>
            <a:ext cx="2342555"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Example (Rename):</a:t>
            </a:r>
            <a:endParaRPr lang="en-US" sz="2187" dirty="0"/>
          </a:p>
        </p:txBody>
      </p:sp>
      <p:sp>
        <p:nvSpPr>
          <p:cNvPr id="8" name="Text 6"/>
          <p:cNvSpPr/>
          <p:nvPr/>
        </p:nvSpPr>
        <p:spPr>
          <a:xfrm>
            <a:off x="2273975" y="5413058"/>
            <a:ext cx="4694158"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`mv oldfile.txt newfile.txt`</a:t>
            </a:r>
            <a:endParaRPr lang="en-US" sz="1750" dirty="0"/>
          </a:p>
        </p:txBody>
      </p:sp>
      <p:sp>
        <p:nvSpPr>
          <p:cNvPr id="9" name="Shape 7"/>
          <p:cNvSpPr/>
          <p:nvPr/>
        </p:nvSpPr>
        <p:spPr>
          <a:xfrm>
            <a:off x="7426285" y="4607719"/>
            <a:ext cx="5166122" cy="1468874"/>
          </a:xfrm>
          <a:prstGeom prst="roundRect">
            <a:avLst>
              <a:gd name="adj" fmla="val 6807"/>
            </a:avLst>
          </a:prstGeom>
          <a:solidFill>
            <a:srgbClr val="FCE2CF"/>
          </a:solidFill>
          <a:ln w="13811">
            <a:solidFill>
              <a:srgbClr val="F9C59F"/>
            </a:solidFill>
            <a:prstDash val="solid"/>
          </a:ln>
        </p:spPr>
      </p:sp>
      <p:sp>
        <p:nvSpPr>
          <p:cNvPr id="10" name="Text 8"/>
          <p:cNvSpPr/>
          <p:nvPr/>
        </p:nvSpPr>
        <p:spPr>
          <a:xfrm>
            <a:off x="7662267" y="4843701"/>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Options:</a:t>
            </a:r>
            <a:endParaRPr lang="en-US" sz="2187" dirty="0"/>
          </a:p>
        </p:txBody>
      </p:sp>
      <p:sp>
        <p:nvSpPr>
          <p:cNvPr id="11" name="Text 9"/>
          <p:cNvSpPr/>
          <p:nvPr/>
        </p:nvSpPr>
        <p:spPr>
          <a:xfrm>
            <a:off x="8017669" y="5440799"/>
            <a:ext cx="4338757"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-i: Prompt before overwriting existing files</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015371"/>
            <a:ext cx="9349026"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Remove Files and Directories with `rm`</a:t>
            </a:r>
            <a:endParaRPr lang="en-US" sz="4374" dirty="0"/>
          </a:p>
        </p:txBody>
      </p:sp>
      <p:sp>
        <p:nvSpPr>
          <p:cNvPr id="5" name="Text 3"/>
          <p:cNvSpPr/>
          <p:nvPr/>
        </p:nvSpPr>
        <p:spPr>
          <a:xfrm>
            <a:off x="2037993" y="3154085"/>
            <a:ext cx="10554414"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`rm` utility allows you to remove files or directories. Be careful when using `rm`, as it permanently deletes the file or directory without any confirmation. Use the `-r` option to remove directories and their contents recursively.</a:t>
            </a:r>
            <a:endParaRPr lang="en-US" sz="1750" dirty="0"/>
          </a:p>
        </p:txBody>
      </p:sp>
      <p:sp>
        <p:nvSpPr>
          <p:cNvPr id="6" name="Shape 4"/>
          <p:cNvSpPr/>
          <p:nvPr/>
        </p:nvSpPr>
        <p:spPr>
          <a:xfrm>
            <a:off x="2037993" y="4470202"/>
            <a:ext cx="5166122" cy="1743908"/>
          </a:xfrm>
          <a:prstGeom prst="roundRect">
            <a:avLst>
              <a:gd name="adj" fmla="val 5734"/>
            </a:avLst>
          </a:prstGeom>
          <a:solidFill>
            <a:srgbClr val="FCE2CF"/>
          </a:solidFill>
          <a:ln w="13811">
            <a:solidFill>
              <a:srgbClr val="F9C59F"/>
            </a:solidFill>
            <a:prstDash val="solid"/>
          </a:ln>
        </p:spPr>
      </p:sp>
      <p:sp>
        <p:nvSpPr>
          <p:cNvPr id="7" name="Text 5"/>
          <p:cNvSpPr/>
          <p:nvPr/>
        </p:nvSpPr>
        <p:spPr>
          <a:xfrm>
            <a:off x="2273975" y="4706183"/>
            <a:ext cx="297763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Example (Remove a File):</a:t>
            </a:r>
            <a:endParaRPr lang="en-US" sz="2187" dirty="0"/>
          </a:p>
        </p:txBody>
      </p:sp>
      <p:sp>
        <p:nvSpPr>
          <p:cNvPr id="8" name="Text 6"/>
          <p:cNvSpPr/>
          <p:nvPr/>
        </p:nvSpPr>
        <p:spPr>
          <a:xfrm>
            <a:off x="2273975" y="5275540"/>
            <a:ext cx="4694158"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`rm file.txt`</a:t>
            </a:r>
            <a:endParaRPr lang="en-US" sz="1750" dirty="0"/>
          </a:p>
        </p:txBody>
      </p:sp>
      <p:sp>
        <p:nvSpPr>
          <p:cNvPr id="9" name="Shape 7"/>
          <p:cNvSpPr/>
          <p:nvPr/>
        </p:nvSpPr>
        <p:spPr>
          <a:xfrm>
            <a:off x="7426285" y="4470202"/>
            <a:ext cx="5166122" cy="1743908"/>
          </a:xfrm>
          <a:prstGeom prst="roundRect">
            <a:avLst>
              <a:gd name="adj" fmla="val 5734"/>
            </a:avLst>
          </a:prstGeom>
          <a:solidFill>
            <a:srgbClr val="FCE2CF"/>
          </a:solidFill>
          <a:ln w="13811">
            <a:solidFill>
              <a:srgbClr val="F9C59F"/>
            </a:solidFill>
            <a:prstDash val="solid"/>
          </a:ln>
        </p:spPr>
      </p:sp>
      <p:sp>
        <p:nvSpPr>
          <p:cNvPr id="10" name="Text 8"/>
          <p:cNvSpPr/>
          <p:nvPr/>
        </p:nvSpPr>
        <p:spPr>
          <a:xfrm>
            <a:off x="7662267" y="4706183"/>
            <a:ext cx="4694158" cy="694373"/>
          </a:xfrm>
          <a:prstGeom prst="rect">
            <a:avLst/>
          </a:prstGeom>
          <a:noFill/>
          <a:ln/>
        </p:spPr>
        <p:txBody>
          <a:bodyPr wrap="squar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Example (Remove a Directory and Its Contents):</a:t>
            </a:r>
            <a:endParaRPr lang="en-US" sz="2187" dirty="0"/>
          </a:p>
        </p:txBody>
      </p:sp>
      <p:sp>
        <p:nvSpPr>
          <p:cNvPr id="11" name="Text 9"/>
          <p:cNvSpPr/>
          <p:nvPr/>
        </p:nvSpPr>
        <p:spPr>
          <a:xfrm>
            <a:off x="7662267" y="5622727"/>
            <a:ext cx="4694158"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`rm -r my_directory`</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130743"/>
            <a:ext cx="7469148"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Create Directories with `mkdir`</a:t>
            </a:r>
            <a:endParaRPr lang="en-US" sz="4374" dirty="0"/>
          </a:p>
        </p:txBody>
      </p:sp>
      <p:sp>
        <p:nvSpPr>
          <p:cNvPr id="5" name="Text 3"/>
          <p:cNvSpPr/>
          <p:nvPr/>
        </p:nvSpPr>
        <p:spPr>
          <a:xfrm>
            <a:off x="2037993" y="3269456"/>
            <a:ext cx="10554414"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`mkdir` utility allows you to create a directory in the specified path. If the parent directories in the specified path don't exist, `mkdir` creates them automatically.</a:t>
            </a:r>
            <a:endParaRPr lang="en-US" sz="1750" dirty="0"/>
          </a:p>
        </p:txBody>
      </p:sp>
      <p:sp>
        <p:nvSpPr>
          <p:cNvPr id="6" name="Shape 4"/>
          <p:cNvSpPr/>
          <p:nvPr/>
        </p:nvSpPr>
        <p:spPr>
          <a:xfrm>
            <a:off x="2037993" y="4230172"/>
            <a:ext cx="5166122" cy="1868686"/>
          </a:xfrm>
          <a:prstGeom prst="roundRect">
            <a:avLst>
              <a:gd name="adj" fmla="val 5351"/>
            </a:avLst>
          </a:prstGeom>
          <a:solidFill>
            <a:srgbClr val="FCE2CF"/>
          </a:solidFill>
          <a:ln w="13811">
            <a:solidFill>
              <a:srgbClr val="F9C59F"/>
            </a:solidFill>
            <a:prstDash val="solid"/>
          </a:ln>
        </p:spPr>
      </p:sp>
      <p:sp>
        <p:nvSpPr>
          <p:cNvPr id="7" name="Text 5"/>
          <p:cNvSpPr/>
          <p:nvPr/>
        </p:nvSpPr>
        <p:spPr>
          <a:xfrm>
            <a:off x="2273975" y="4466153"/>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Example:</a:t>
            </a:r>
            <a:endParaRPr lang="en-US" sz="2187" dirty="0"/>
          </a:p>
        </p:txBody>
      </p:sp>
      <p:sp>
        <p:nvSpPr>
          <p:cNvPr id="8" name="Text 6"/>
          <p:cNvSpPr/>
          <p:nvPr/>
        </p:nvSpPr>
        <p:spPr>
          <a:xfrm>
            <a:off x="2273975" y="5035510"/>
            <a:ext cx="4694158"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`mkdir my_directory`</a:t>
            </a:r>
            <a:endParaRPr lang="en-US" sz="1750" dirty="0"/>
          </a:p>
        </p:txBody>
      </p:sp>
      <p:sp>
        <p:nvSpPr>
          <p:cNvPr id="9" name="Shape 7"/>
          <p:cNvSpPr/>
          <p:nvPr/>
        </p:nvSpPr>
        <p:spPr>
          <a:xfrm>
            <a:off x="7426285" y="4230172"/>
            <a:ext cx="5166122" cy="1868686"/>
          </a:xfrm>
          <a:prstGeom prst="roundRect">
            <a:avLst>
              <a:gd name="adj" fmla="val 5351"/>
            </a:avLst>
          </a:prstGeom>
          <a:solidFill>
            <a:srgbClr val="FCE2CF"/>
          </a:solidFill>
          <a:ln w="13811">
            <a:solidFill>
              <a:srgbClr val="F9C59F"/>
            </a:solidFill>
            <a:prstDash val="solid"/>
          </a:ln>
        </p:spPr>
      </p:sp>
      <p:sp>
        <p:nvSpPr>
          <p:cNvPr id="10" name="Text 8"/>
          <p:cNvSpPr/>
          <p:nvPr/>
        </p:nvSpPr>
        <p:spPr>
          <a:xfrm>
            <a:off x="7662267" y="4466153"/>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Options:</a:t>
            </a:r>
            <a:endParaRPr lang="en-US" sz="2187" dirty="0"/>
          </a:p>
        </p:txBody>
      </p:sp>
      <p:sp>
        <p:nvSpPr>
          <p:cNvPr id="11" name="Text 9"/>
          <p:cNvSpPr/>
          <p:nvPr/>
        </p:nvSpPr>
        <p:spPr>
          <a:xfrm>
            <a:off x="8017669" y="5063252"/>
            <a:ext cx="4338757" cy="799624"/>
          </a:xfrm>
          <a:prstGeom prst="rect">
            <a:avLst/>
          </a:prstGeom>
          <a:noFill/>
          <a:ln/>
        </p:spPr>
        <p:txBody>
          <a:bodyPr wrap="squar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-p: Create parent directories if they don't exist</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330648"/>
            <a:ext cx="6401872"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Change Directory with `cd`</a:t>
            </a:r>
            <a:endParaRPr lang="en-US" sz="4374" dirty="0"/>
          </a:p>
        </p:txBody>
      </p:sp>
      <p:sp>
        <p:nvSpPr>
          <p:cNvPr id="5" name="Text 3"/>
          <p:cNvSpPr/>
          <p:nvPr/>
        </p:nvSpPr>
        <p:spPr>
          <a:xfrm>
            <a:off x="2037993" y="3469362"/>
            <a:ext cx="10554414"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`cd` utility allows you to change the current directory. When you change the directory with `cd`, you move to the specified directory and all subsequent file operations happen in that directory.</a:t>
            </a:r>
            <a:endParaRPr lang="en-US" sz="1750" dirty="0"/>
          </a:p>
        </p:txBody>
      </p:sp>
      <p:sp>
        <p:nvSpPr>
          <p:cNvPr id="6" name="Shape 4"/>
          <p:cNvSpPr/>
          <p:nvPr/>
        </p:nvSpPr>
        <p:spPr>
          <a:xfrm>
            <a:off x="2037993" y="4430078"/>
            <a:ext cx="5166122" cy="1468874"/>
          </a:xfrm>
          <a:prstGeom prst="roundRect">
            <a:avLst>
              <a:gd name="adj" fmla="val 6807"/>
            </a:avLst>
          </a:prstGeom>
          <a:solidFill>
            <a:srgbClr val="FCE2CF"/>
          </a:solidFill>
          <a:ln w="13811">
            <a:solidFill>
              <a:srgbClr val="F9C59F"/>
            </a:solidFill>
            <a:prstDash val="solid"/>
          </a:ln>
        </p:spPr>
      </p:sp>
      <p:sp>
        <p:nvSpPr>
          <p:cNvPr id="7" name="Text 5"/>
          <p:cNvSpPr/>
          <p:nvPr/>
        </p:nvSpPr>
        <p:spPr>
          <a:xfrm>
            <a:off x="2273975" y="4666059"/>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Example:</a:t>
            </a:r>
            <a:endParaRPr lang="en-US" sz="2187" dirty="0"/>
          </a:p>
        </p:txBody>
      </p:sp>
      <p:sp>
        <p:nvSpPr>
          <p:cNvPr id="8" name="Text 6"/>
          <p:cNvSpPr/>
          <p:nvPr/>
        </p:nvSpPr>
        <p:spPr>
          <a:xfrm>
            <a:off x="2273975" y="5235416"/>
            <a:ext cx="4694158"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`cd /path/to/directory`</a:t>
            </a:r>
            <a:endParaRPr lang="en-US" sz="1750" dirty="0"/>
          </a:p>
        </p:txBody>
      </p:sp>
      <p:sp>
        <p:nvSpPr>
          <p:cNvPr id="9" name="Shape 7"/>
          <p:cNvSpPr/>
          <p:nvPr/>
        </p:nvSpPr>
        <p:spPr>
          <a:xfrm>
            <a:off x="7426285" y="4430078"/>
            <a:ext cx="5166122" cy="1468874"/>
          </a:xfrm>
          <a:prstGeom prst="roundRect">
            <a:avLst>
              <a:gd name="adj" fmla="val 6807"/>
            </a:avLst>
          </a:prstGeom>
          <a:solidFill>
            <a:srgbClr val="FCE2CF"/>
          </a:solidFill>
          <a:ln w="13811">
            <a:solidFill>
              <a:srgbClr val="F9C59F"/>
            </a:solidFill>
            <a:prstDash val="solid"/>
          </a:ln>
        </p:spPr>
      </p:sp>
      <p:sp>
        <p:nvSpPr>
          <p:cNvPr id="10" name="Text 8"/>
          <p:cNvSpPr/>
          <p:nvPr/>
        </p:nvSpPr>
        <p:spPr>
          <a:xfrm>
            <a:off x="7662267" y="4666059"/>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Options:</a:t>
            </a:r>
            <a:endParaRPr lang="en-US" sz="2187" dirty="0"/>
          </a:p>
        </p:txBody>
      </p:sp>
      <p:sp>
        <p:nvSpPr>
          <p:cNvPr id="11" name="Text 9"/>
          <p:cNvSpPr/>
          <p:nvPr/>
        </p:nvSpPr>
        <p:spPr>
          <a:xfrm>
            <a:off x="8017669" y="5263158"/>
            <a:ext cx="4338757"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 to go up one directory level</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330648"/>
            <a:ext cx="6543794"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View File Content with `cat`</a:t>
            </a:r>
            <a:endParaRPr lang="en-US" sz="4374" dirty="0"/>
          </a:p>
        </p:txBody>
      </p:sp>
      <p:sp>
        <p:nvSpPr>
          <p:cNvPr id="5" name="Text 3"/>
          <p:cNvSpPr/>
          <p:nvPr/>
        </p:nvSpPr>
        <p:spPr>
          <a:xfrm>
            <a:off x="2037993" y="3469362"/>
            <a:ext cx="10554414"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`cat` utility allows you to display the contents of a file in the terminal. By default, `cat` displays the entire contents of the file to the screen. To view a large file, use a pager utility like `less` instead.</a:t>
            </a:r>
            <a:endParaRPr lang="en-US" sz="1750" dirty="0"/>
          </a:p>
        </p:txBody>
      </p:sp>
      <p:sp>
        <p:nvSpPr>
          <p:cNvPr id="6" name="Shape 4"/>
          <p:cNvSpPr/>
          <p:nvPr/>
        </p:nvSpPr>
        <p:spPr>
          <a:xfrm>
            <a:off x="2037993" y="4430078"/>
            <a:ext cx="5166122" cy="1468874"/>
          </a:xfrm>
          <a:prstGeom prst="roundRect">
            <a:avLst>
              <a:gd name="adj" fmla="val 6807"/>
            </a:avLst>
          </a:prstGeom>
          <a:solidFill>
            <a:srgbClr val="FCE2CF"/>
          </a:solidFill>
          <a:ln w="13811">
            <a:solidFill>
              <a:srgbClr val="F9C59F"/>
            </a:solidFill>
            <a:prstDash val="solid"/>
          </a:ln>
        </p:spPr>
      </p:sp>
      <p:sp>
        <p:nvSpPr>
          <p:cNvPr id="7" name="Text 5"/>
          <p:cNvSpPr/>
          <p:nvPr/>
        </p:nvSpPr>
        <p:spPr>
          <a:xfrm>
            <a:off x="2273975" y="4666059"/>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Example:</a:t>
            </a:r>
            <a:endParaRPr lang="en-US" sz="2187" dirty="0"/>
          </a:p>
        </p:txBody>
      </p:sp>
      <p:sp>
        <p:nvSpPr>
          <p:cNvPr id="8" name="Text 6"/>
          <p:cNvSpPr/>
          <p:nvPr/>
        </p:nvSpPr>
        <p:spPr>
          <a:xfrm>
            <a:off x="2273975" y="5235416"/>
            <a:ext cx="4694158"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`cat file.txt`</a:t>
            </a:r>
            <a:endParaRPr lang="en-US" sz="1750" dirty="0"/>
          </a:p>
        </p:txBody>
      </p:sp>
      <p:sp>
        <p:nvSpPr>
          <p:cNvPr id="9" name="Shape 7"/>
          <p:cNvSpPr/>
          <p:nvPr/>
        </p:nvSpPr>
        <p:spPr>
          <a:xfrm>
            <a:off x="7426285" y="4430078"/>
            <a:ext cx="5166122" cy="1468874"/>
          </a:xfrm>
          <a:prstGeom prst="roundRect">
            <a:avLst>
              <a:gd name="adj" fmla="val 6807"/>
            </a:avLst>
          </a:prstGeom>
          <a:solidFill>
            <a:srgbClr val="FCE2CF"/>
          </a:solidFill>
          <a:ln w="13811">
            <a:solidFill>
              <a:srgbClr val="F9C59F"/>
            </a:solidFill>
            <a:prstDash val="solid"/>
          </a:ln>
        </p:spPr>
      </p:sp>
      <p:sp>
        <p:nvSpPr>
          <p:cNvPr id="10" name="Text 8"/>
          <p:cNvSpPr/>
          <p:nvPr/>
        </p:nvSpPr>
        <p:spPr>
          <a:xfrm>
            <a:off x="7662267" y="4666059"/>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Options:</a:t>
            </a:r>
            <a:endParaRPr lang="en-US" sz="2187" dirty="0"/>
          </a:p>
        </p:txBody>
      </p:sp>
      <p:sp>
        <p:nvSpPr>
          <p:cNvPr id="11" name="Text 9"/>
          <p:cNvSpPr/>
          <p:nvPr/>
        </p:nvSpPr>
        <p:spPr>
          <a:xfrm>
            <a:off x="8017669" y="5263158"/>
            <a:ext cx="4338757"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-n: Number lines</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152888"/>
            <a:ext cx="10389156"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Edit Text Files with `nano`, `vim`, or `emacs`</a:t>
            </a:r>
            <a:endParaRPr lang="en-US" sz="4374" dirty="0"/>
          </a:p>
        </p:txBody>
      </p:sp>
      <p:sp>
        <p:nvSpPr>
          <p:cNvPr id="5" name="Text 3"/>
          <p:cNvSpPr/>
          <p:nvPr/>
        </p:nvSpPr>
        <p:spPr>
          <a:xfrm>
            <a:off x="2037993" y="3291602"/>
            <a:ext cx="10554414"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`nano`, `vim`, and `emacs` utilities are text editors that allow you to create and edit files in the terminal. Use `nano` if you're new to text editors, `vim` if you're an experienced user, and `emacs` if you require a more complex editor.</a:t>
            </a:r>
            <a:endParaRPr lang="en-US" sz="1750" dirty="0"/>
          </a:p>
        </p:txBody>
      </p:sp>
      <p:sp>
        <p:nvSpPr>
          <p:cNvPr id="6" name="Shape 4"/>
          <p:cNvSpPr/>
          <p:nvPr/>
        </p:nvSpPr>
        <p:spPr>
          <a:xfrm>
            <a:off x="2037993" y="4607719"/>
            <a:ext cx="5166122" cy="1468874"/>
          </a:xfrm>
          <a:prstGeom prst="roundRect">
            <a:avLst>
              <a:gd name="adj" fmla="val 6807"/>
            </a:avLst>
          </a:prstGeom>
          <a:solidFill>
            <a:srgbClr val="FCE2CF"/>
          </a:solidFill>
          <a:ln w="13811">
            <a:solidFill>
              <a:srgbClr val="F9C59F"/>
            </a:solidFill>
            <a:prstDash val="solid"/>
          </a:ln>
        </p:spPr>
      </p:sp>
      <p:sp>
        <p:nvSpPr>
          <p:cNvPr id="7" name="Text 5"/>
          <p:cNvSpPr/>
          <p:nvPr/>
        </p:nvSpPr>
        <p:spPr>
          <a:xfrm>
            <a:off x="2273975" y="4843701"/>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Example:</a:t>
            </a:r>
            <a:endParaRPr lang="en-US" sz="2187" dirty="0"/>
          </a:p>
        </p:txBody>
      </p:sp>
      <p:sp>
        <p:nvSpPr>
          <p:cNvPr id="8" name="Text 6"/>
          <p:cNvSpPr/>
          <p:nvPr/>
        </p:nvSpPr>
        <p:spPr>
          <a:xfrm>
            <a:off x="2273975" y="5413058"/>
            <a:ext cx="4694158"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`nano file.txt`</a:t>
            </a:r>
            <a:endParaRPr lang="en-US" sz="1750" dirty="0"/>
          </a:p>
        </p:txBody>
      </p:sp>
      <p:sp>
        <p:nvSpPr>
          <p:cNvPr id="9" name="Shape 7"/>
          <p:cNvSpPr/>
          <p:nvPr/>
        </p:nvSpPr>
        <p:spPr>
          <a:xfrm>
            <a:off x="7426285" y="4607719"/>
            <a:ext cx="5166122" cy="1468874"/>
          </a:xfrm>
          <a:prstGeom prst="roundRect">
            <a:avLst>
              <a:gd name="adj" fmla="val 6807"/>
            </a:avLst>
          </a:prstGeom>
          <a:solidFill>
            <a:srgbClr val="FCE2CF"/>
          </a:solidFill>
          <a:ln w="13811">
            <a:solidFill>
              <a:srgbClr val="F9C59F"/>
            </a:solidFill>
            <a:prstDash val="solid"/>
          </a:ln>
        </p:spPr>
      </p:sp>
      <p:sp>
        <p:nvSpPr>
          <p:cNvPr id="10" name="Text 8"/>
          <p:cNvSpPr/>
          <p:nvPr/>
        </p:nvSpPr>
        <p:spPr>
          <a:xfrm>
            <a:off x="7662267" y="4843701"/>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Options:</a:t>
            </a:r>
            <a:endParaRPr lang="en-US" sz="2187" dirty="0"/>
          </a:p>
        </p:txBody>
      </p:sp>
      <p:sp>
        <p:nvSpPr>
          <p:cNvPr id="11" name="Text 9"/>
          <p:cNvSpPr/>
          <p:nvPr/>
        </p:nvSpPr>
        <p:spPr>
          <a:xfrm>
            <a:off x="8017669" y="5440799"/>
            <a:ext cx="4338757"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None</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2023-09-15T06:35:04Z</dcterms:created>
  <dcterms:modified xsi:type="dcterms:W3CDTF">2023-09-15T06:35:04Z</dcterms:modified>
</cp:coreProperties>
</file>