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2"/>
  </p:notesMasterIdLst>
  <p:sldIdLst>
    <p:sldId id="256" r:id="rId2"/>
    <p:sldId id="262" r:id="rId3"/>
    <p:sldId id="263" r:id="rId4"/>
    <p:sldId id="261" r:id="rId5"/>
    <p:sldId id="264" r:id="rId6"/>
    <p:sldId id="265" r:id="rId7"/>
    <p:sldId id="266" r:id="rId8"/>
    <p:sldId id="267" r:id="rId9"/>
    <p:sldId id="268" r:id="rId10"/>
    <p:sldId id="259" r:id="rId11"/>
  </p:sldIdLst>
  <p:sldSz cx="12192000" cy="6858000"/>
  <p:notesSz cx="6858000" cy="9144000"/>
  <p:embeddedFontLst>
    <p:embeddedFont>
      <p:font typeface="Libre Baskerville" panose="02000000000000000000" pitchFamily="2" charset="0"/>
      <p:regular r:id="rId13"/>
      <p:bold r:id="rId14"/>
      <p:italic r:id="rId1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16" roundtripDataSignature="AMtx7mhnFQsu0qTBRZ+C47HNp0tuHCNko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presProps" Target="presProps.xml"/><Relationship Id="rId2" Type="http://schemas.openxmlformats.org/officeDocument/2006/relationships/slide" Target="slides/slide1.xml"/><Relationship Id="rId16" Type="http://customschemas.google.com/relationships/presentationmetadata" Target="meta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a:p>
        </p:txBody>
      </p:sp>
      <p:sp>
        <p:nvSpPr>
          <p:cNvPr id="96" name="Google Shape;9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14" name="Google Shape;11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
        <p:cNvGrpSpPr/>
        <p:nvPr/>
      </p:nvGrpSpPr>
      <p:grpSpPr>
        <a:xfrm>
          <a:off x="0" y="0"/>
          <a:ext cx="0" cy="0"/>
          <a:chOff x="0" y="0"/>
          <a:chExt cx="0" cy="0"/>
        </a:xfrm>
      </p:grpSpPr>
      <p:sp>
        <p:nvSpPr>
          <p:cNvPr id="16" name="Google Shape;1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0" name="Google Shape;20;p7"/>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8"/>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8"/>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4" name="Google Shape;24;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7" name="Google Shape;27;p8"/>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8"/>
        <p:cNvGrpSpPr/>
        <p:nvPr/>
      </p:nvGrpSpPr>
      <p:grpSpPr>
        <a:xfrm>
          <a:off x="0" y="0"/>
          <a:ext cx="0" cy="0"/>
          <a:chOff x="0" y="0"/>
          <a:chExt cx="0" cy="0"/>
        </a:xfrm>
      </p:grpSpPr>
      <p:sp>
        <p:nvSpPr>
          <p:cNvPr id="29" name="Google Shape;29;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2" name="Google Shape;32;p9"/>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0"/>
        <p:cNvGrpSpPr/>
        <p:nvPr/>
      </p:nvGrpSpPr>
      <p:grpSpPr>
        <a:xfrm>
          <a:off x="0" y="0"/>
          <a:ext cx="0" cy="0"/>
          <a:chOff x="0" y="0"/>
          <a:chExt cx="0" cy="0"/>
        </a:xfrm>
      </p:grpSpPr>
      <p:sp>
        <p:nvSpPr>
          <p:cNvPr id="41" name="Google Shape;41;p1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3" name="Google Shape;43;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46" name="Google Shape;46;p11"/>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5"/>
        <p:cNvGrpSpPr/>
        <p:nvPr/>
      </p:nvGrpSpPr>
      <p:grpSpPr>
        <a:xfrm>
          <a:off x="0" y="0"/>
          <a:ext cx="0" cy="0"/>
          <a:chOff x="0" y="0"/>
          <a:chExt cx="0" cy="0"/>
        </a:xfrm>
      </p:grpSpPr>
      <p:sp>
        <p:nvSpPr>
          <p:cNvPr id="56" name="Google Shape;56;p1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1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8" name="Google Shape;58;p1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1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0" name="Google Shape;60;p1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64" name="Google Shape;64;p13"/>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8" name="Google Shape;68;p1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72" name="Google Shape;72;p14"/>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15"/>
          <p:cNvSpPr>
            <a:spLocks noGrp="1"/>
          </p:cNvSpPr>
          <p:nvPr>
            <p:ph type="pic" idx="2"/>
          </p:nvPr>
        </p:nvSpPr>
        <p:spPr>
          <a:xfrm>
            <a:off x="5183188" y="987425"/>
            <a:ext cx="6172200" cy="4873625"/>
          </a:xfrm>
          <a:prstGeom prst="rect">
            <a:avLst/>
          </a:prstGeom>
          <a:noFill/>
          <a:ln>
            <a:noFill/>
          </a:ln>
        </p:spPr>
      </p:sp>
      <p:sp>
        <p:nvSpPr>
          <p:cNvPr id="76" name="Google Shape;76;p1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7" name="Google Shape;77;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0" name="Google Shape;80;p15"/>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1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7" name="Google Shape;87;p16"/>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0" name="Google Shape;90;p1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3" r:id="rId4"/>
    <p:sldLayoutId id="2147483655" r:id="rId5"/>
    <p:sldLayoutId id="2147483656" r:id="rId6"/>
    <p:sldLayoutId id="2147483657" r:id="rId7"/>
    <p:sldLayoutId id="2147483658" r:id="rId8"/>
    <p:sldLayoutId id="2147483659"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1"/>
          <p:cNvPicPr preferRelativeResize="0"/>
          <p:nvPr/>
        </p:nvPicPr>
        <p:blipFill rotWithShape="1">
          <a:blip r:embed="rId3">
            <a:alphaModFix/>
          </a:blip>
          <a:srcRect b="58717"/>
          <a:stretch/>
        </p:blipFill>
        <p:spPr>
          <a:xfrm>
            <a:off x="0" y="-314960"/>
            <a:ext cx="12190815" cy="2763520"/>
          </a:xfrm>
          <a:prstGeom prst="rect">
            <a:avLst/>
          </a:prstGeom>
          <a:noFill/>
          <a:ln>
            <a:noFill/>
          </a:ln>
        </p:spPr>
      </p:pic>
      <p:sp>
        <p:nvSpPr>
          <p:cNvPr id="99" name="Google Shape;99;p1"/>
          <p:cNvSpPr txBox="1"/>
          <p:nvPr/>
        </p:nvSpPr>
        <p:spPr>
          <a:xfrm>
            <a:off x="1597572" y="2610546"/>
            <a:ext cx="10079421" cy="203128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br>
              <a:rPr lang="en-IN" sz="1800" b="0" i="0" u="none" strike="noStrike" cap="none" dirty="0">
                <a:solidFill>
                  <a:schemeClr val="dk1"/>
                </a:solidFill>
                <a:latin typeface="Calibri"/>
                <a:ea typeface="Calibri"/>
                <a:cs typeface="Calibri"/>
                <a:sym typeface="Calibri"/>
              </a:rPr>
            </a:br>
            <a:r>
              <a:rPr lang="en-IN" sz="3600" b="1"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Exploratory Data Analysis </a:t>
            </a:r>
            <a:r>
              <a:rPr lang="en-IN" sz="3600" b="1" i="0" u="none" strike="noStrike" cap="none">
                <a:solidFill>
                  <a:schemeClr val="dk1"/>
                </a:solidFill>
                <a:latin typeface="Times New Roman" panose="02020603050405020304" pitchFamily="18" charset="0"/>
                <a:ea typeface="Calibri"/>
                <a:cs typeface="Times New Roman" panose="02020603050405020304" pitchFamily="18" charset="0"/>
                <a:sym typeface="Calibri"/>
              </a:rPr>
              <a:t>on </a:t>
            </a:r>
          </a:p>
          <a:p>
            <a:pPr marL="0" marR="0" lvl="0" indent="0" algn="ctr" rtl="0">
              <a:spcBef>
                <a:spcPts val="0"/>
              </a:spcBef>
              <a:spcAft>
                <a:spcPts val="0"/>
              </a:spcAft>
              <a:buNone/>
            </a:pPr>
            <a:r>
              <a:rPr lang="en-IN" sz="3600" b="1" i="0" u="none" strike="noStrike" cap="none">
                <a:solidFill>
                  <a:schemeClr val="dk1"/>
                </a:solidFill>
                <a:latin typeface="Times New Roman" panose="02020603050405020304" pitchFamily="18" charset="0"/>
                <a:ea typeface="Calibri"/>
                <a:cs typeface="Times New Roman" panose="02020603050405020304" pitchFamily="18" charset="0"/>
                <a:sym typeface="Calibri"/>
              </a:rPr>
              <a:t>AmbitionBox</a:t>
            </a:r>
            <a:r>
              <a:rPr lang="en-IN" sz="3600" b="1" i="0" u="none" strike="noStrike" cap="none" dirty="0">
                <a:solidFill>
                  <a:schemeClr val="dk1"/>
                </a:solidFill>
                <a:latin typeface="Times New Roman" panose="02020603050405020304" pitchFamily="18" charset="0"/>
                <a:ea typeface="Calibri"/>
                <a:cs typeface="Times New Roman" panose="02020603050405020304" pitchFamily="18" charset="0"/>
                <a:sym typeface="Calibri"/>
              </a:rPr>
              <a:t> Data</a:t>
            </a:r>
          </a:p>
          <a:p>
            <a:pPr marL="0" marR="0" lvl="0" indent="0" algn="ctr" rtl="0">
              <a:spcBef>
                <a:spcPts val="0"/>
              </a:spcBef>
              <a:spcAft>
                <a:spcPts val="0"/>
              </a:spcAft>
              <a:buNone/>
            </a:pPr>
            <a:r>
              <a:rPr lang="en-IN" sz="1800" b="1" dirty="0">
                <a:solidFill>
                  <a:schemeClr val="dk1"/>
                </a:solidFill>
                <a:latin typeface="Times New Roman" panose="02020603050405020304" pitchFamily="18" charset="0"/>
                <a:ea typeface="Calibri"/>
                <a:cs typeface="Times New Roman" panose="02020603050405020304" pitchFamily="18" charset="0"/>
                <a:sym typeface="Calibri"/>
              </a:rPr>
              <a:t>                                                                            By:</a:t>
            </a:r>
          </a:p>
          <a:p>
            <a:pPr marL="0" marR="0" lvl="0" indent="0" algn="ctr" rtl="0">
              <a:spcBef>
                <a:spcPts val="0"/>
              </a:spcBef>
              <a:spcAft>
                <a:spcPts val="0"/>
              </a:spcAft>
              <a:buNone/>
            </a:pPr>
            <a:r>
              <a:rPr lang="en-IN" sz="1800" b="1" dirty="0">
                <a:solidFill>
                  <a:schemeClr val="dk1"/>
                </a:solidFill>
                <a:latin typeface="Times New Roman" panose="02020603050405020304" pitchFamily="18" charset="0"/>
                <a:ea typeface="Calibri"/>
                <a:cs typeface="Times New Roman" panose="02020603050405020304" pitchFamily="18" charset="0"/>
                <a:sym typeface="Calibri"/>
              </a:rPr>
              <a:t>                                                                                                      </a:t>
            </a:r>
            <a:r>
              <a:rPr lang="en-IN" sz="1800" b="1" dirty="0" err="1">
                <a:solidFill>
                  <a:schemeClr val="dk1"/>
                </a:solidFill>
                <a:latin typeface="Times New Roman" panose="02020603050405020304" pitchFamily="18" charset="0"/>
                <a:ea typeface="Calibri"/>
                <a:cs typeface="Times New Roman" panose="02020603050405020304" pitchFamily="18" charset="0"/>
                <a:sym typeface="Calibri"/>
              </a:rPr>
              <a:t>Kattela</a:t>
            </a:r>
            <a:r>
              <a:rPr lang="en-IN" sz="1800" b="1" dirty="0">
                <a:solidFill>
                  <a:schemeClr val="dk1"/>
                </a:solidFill>
                <a:latin typeface="Times New Roman" panose="02020603050405020304" pitchFamily="18" charset="0"/>
                <a:ea typeface="Calibri"/>
                <a:cs typeface="Times New Roman" panose="02020603050405020304" pitchFamily="18" charset="0"/>
                <a:sym typeface="Calibri"/>
              </a:rPr>
              <a:t> Harshitha</a:t>
            </a:r>
            <a:endParaRPr sz="18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116" name="Google Shape;116;p5"/>
          <p:cNvPicPr preferRelativeResize="0"/>
          <p:nvPr/>
        </p:nvPicPr>
        <p:blipFill rotWithShape="1">
          <a:blip r:embed="rId3">
            <a:alphaModFix/>
          </a:blip>
          <a:srcRect/>
          <a:stretch/>
        </p:blipFill>
        <p:spPr>
          <a:xfrm>
            <a:off x="6466516" y="1850749"/>
            <a:ext cx="4465643" cy="2834317"/>
          </a:xfrm>
          <a:prstGeom prst="rect">
            <a:avLst/>
          </a:prstGeom>
          <a:noFill/>
          <a:ln>
            <a:noFill/>
          </a:ln>
        </p:spPr>
      </p:pic>
      <p:sp>
        <p:nvSpPr>
          <p:cNvPr id="117" name="Google Shape;117;p5"/>
          <p:cNvSpPr txBox="1"/>
          <p:nvPr/>
        </p:nvSpPr>
        <p:spPr>
          <a:xfrm>
            <a:off x="1244600" y="2997200"/>
            <a:ext cx="3661836" cy="76944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C00000"/>
              </a:buClr>
              <a:buSzPts val="4400"/>
              <a:buFont typeface="Libre Baskerville"/>
              <a:buNone/>
            </a:pPr>
            <a:r>
              <a:rPr lang="en-IN" sz="4400" b="0" i="0" u="none" strike="noStrike" cap="none">
                <a:solidFill>
                  <a:srgbClr val="C00000"/>
                </a:solidFill>
                <a:latin typeface="Libre Baskerville"/>
                <a:ea typeface="Libre Baskerville"/>
                <a:cs typeface="Libre Baskerville"/>
                <a:sym typeface="Libre Baskerville"/>
              </a:rPr>
              <a:t>THANK YOU</a:t>
            </a:r>
            <a:endParaRPr sz="1800" b="0" i="0" u="none" strike="noStrike" cap="none">
              <a:solidFill>
                <a:schemeClr val="dk1"/>
              </a:solidFill>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7EE3E8-930D-DB8B-F933-163428856299}"/>
              </a:ext>
            </a:extLst>
          </p:cNvPr>
          <p:cNvSpPr>
            <a:spLocks noGrp="1"/>
          </p:cNvSpPr>
          <p:nvPr>
            <p:ph type="ctrTitle"/>
          </p:nvPr>
        </p:nvSpPr>
        <p:spPr>
          <a:xfrm>
            <a:off x="840829" y="231229"/>
            <a:ext cx="9827171" cy="1040523"/>
          </a:xfrm>
        </p:spPr>
        <p:txBody>
          <a:bodyPr>
            <a:normAutofit/>
          </a:bodyPr>
          <a:lstStyle/>
          <a:p>
            <a:r>
              <a:rPr lang="en-IN" sz="3600" b="1" dirty="0">
                <a:latin typeface="Times New Roman" panose="02020603050405020304" pitchFamily="18" charset="0"/>
                <a:cs typeface="Times New Roman" panose="02020603050405020304" pitchFamily="18" charset="0"/>
              </a:rPr>
              <a:t>Objective</a:t>
            </a:r>
          </a:p>
        </p:txBody>
      </p:sp>
      <p:sp>
        <p:nvSpPr>
          <p:cNvPr id="3" name="Subtitle 2">
            <a:extLst>
              <a:ext uri="{FF2B5EF4-FFF2-40B4-BE49-F238E27FC236}">
                <a16:creationId xmlns:a16="http://schemas.microsoft.com/office/drawing/2014/main" id="{1D2665CA-C5FA-D09D-1194-37D67292795E}"/>
              </a:ext>
            </a:extLst>
          </p:cNvPr>
          <p:cNvSpPr>
            <a:spLocks noGrp="1"/>
          </p:cNvSpPr>
          <p:nvPr>
            <p:ph type="subTitle" idx="1"/>
          </p:nvPr>
        </p:nvSpPr>
        <p:spPr>
          <a:xfrm>
            <a:off x="840829" y="1660634"/>
            <a:ext cx="10049592" cy="4270609"/>
          </a:xfrm>
        </p:spPr>
        <p:txBody>
          <a:bodyPr/>
          <a:lstStyle/>
          <a:p>
            <a:pPr algn="l"/>
            <a:r>
              <a:rPr lang="en-US" dirty="0"/>
              <a:t>	</a:t>
            </a:r>
            <a:r>
              <a:rPr lang="en-US" dirty="0">
                <a:latin typeface="Times New Roman" panose="02020603050405020304" pitchFamily="18" charset="0"/>
                <a:cs typeface="Times New Roman" panose="02020603050405020304" pitchFamily="18" charset="0"/>
              </a:rPr>
              <a:t>The objective of this project is to scrape company information from </a:t>
            </a:r>
            <a:r>
              <a:rPr lang="en-US" dirty="0" err="1">
                <a:latin typeface="Times New Roman" panose="02020603050405020304" pitchFamily="18" charset="0"/>
                <a:cs typeface="Times New Roman" panose="02020603050405020304" pitchFamily="18" charset="0"/>
              </a:rPr>
              <a:t>AmbitionBox</a:t>
            </a:r>
            <a:r>
              <a:rPr lang="en-US" dirty="0">
                <a:latin typeface="Times New Roman" panose="02020603050405020304" pitchFamily="18" charset="0"/>
                <a:cs typeface="Times New Roman" panose="02020603050405020304" pitchFamily="18" charset="0"/>
              </a:rPr>
              <a:t> and create a structured dataset containing details like company names, ratings, reviews, and industry types. Through exploratory data analysis, the project aims to identify top-rated companies, analyze the relationship between reviews and ratings, and understand how companies are distributed across various industries. This helps users gain insights into which companies are most positively perceived in the job market.</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384823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11C14-3F79-DEC3-BCB0-3C8B7DEB86C6}"/>
              </a:ext>
            </a:extLst>
          </p:cNvPr>
          <p:cNvSpPr>
            <a:spLocks noGrp="1"/>
          </p:cNvSpPr>
          <p:nvPr>
            <p:ph type="ctrTitle"/>
          </p:nvPr>
        </p:nvSpPr>
        <p:spPr>
          <a:xfrm>
            <a:off x="1524000" y="987973"/>
            <a:ext cx="9144000" cy="803758"/>
          </a:xfrm>
        </p:spPr>
        <p:txBody>
          <a:bodyPr>
            <a:normAutofit/>
          </a:bodyPr>
          <a:lstStyle/>
          <a:p>
            <a:r>
              <a:rPr lang="en-IN" sz="3600" b="1" dirty="0">
                <a:latin typeface="Times New Roman" panose="02020603050405020304" pitchFamily="18" charset="0"/>
                <a:cs typeface="Times New Roman" panose="02020603050405020304" pitchFamily="18" charset="0"/>
              </a:rPr>
              <a:t>WebScraping details </a:t>
            </a:r>
          </a:p>
        </p:txBody>
      </p:sp>
      <p:sp>
        <p:nvSpPr>
          <p:cNvPr id="3" name="Subtitle 2">
            <a:extLst>
              <a:ext uri="{FF2B5EF4-FFF2-40B4-BE49-F238E27FC236}">
                <a16:creationId xmlns:a16="http://schemas.microsoft.com/office/drawing/2014/main" id="{6C6F830A-02B4-B732-5B39-E14B5626882C}"/>
              </a:ext>
            </a:extLst>
          </p:cNvPr>
          <p:cNvSpPr>
            <a:spLocks noGrp="1"/>
          </p:cNvSpPr>
          <p:nvPr>
            <p:ph type="subTitle" idx="1"/>
          </p:nvPr>
        </p:nvSpPr>
        <p:spPr>
          <a:xfrm>
            <a:off x="903890" y="2026507"/>
            <a:ext cx="9858845" cy="3521677"/>
          </a:xfrm>
        </p:spPr>
        <p:txBody>
          <a:bodyPr>
            <a:normAutofit/>
          </a:bodyPr>
          <a:lstStyle/>
          <a:p>
            <a:pPr algn="l"/>
            <a:r>
              <a:rPr lang="en-US" dirty="0"/>
              <a:t>	</a:t>
            </a:r>
            <a:r>
              <a:rPr lang="en-US" dirty="0">
                <a:latin typeface="Times New Roman" panose="02020603050405020304" pitchFamily="18" charset="0"/>
                <a:cs typeface="Times New Roman" panose="02020603050405020304" pitchFamily="18" charset="0"/>
              </a:rPr>
              <a:t>The data was collected by web scraping from the </a:t>
            </a:r>
            <a:r>
              <a:rPr lang="en-US" dirty="0" err="1">
                <a:latin typeface="Times New Roman" panose="02020603050405020304" pitchFamily="18" charset="0"/>
                <a:cs typeface="Times New Roman" panose="02020603050405020304" pitchFamily="18" charset="0"/>
              </a:rPr>
              <a:t>AmbitionBox</a:t>
            </a:r>
            <a:r>
              <a:rPr lang="en-US" dirty="0">
                <a:latin typeface="Times New Roman" panose="02020603050405020304" pitchFamily="18" charset="0"/>
                <a:cs typeface="Times New Roman" panose="02020603050405020304" pitchFamily="18" charset="0"/>
              </a:rPr>
              <a:t> website. </a:t>
            </a:r>
          </a:p>
          <a:p>
            <a:pPr algn="l"/>
            <a:r>
              <a:rPr lang="en-US" dirty="0">
                <a:latin typeface="Times New Roman" panose="02020603050405020304" pitchFamily="18" charset="0"/>
                <a:cs typeface="Times New Roman" panose="02020603050405020304" pitchFamily="18" charset="0"/>
              </a:rPr>
              <a:t>	</a:t>
            </a:r>
            <a:r>
              <a:rPr lang="en-US" u="sng" dirty="0">
                <a:solidFill>
                  <a:schemeClr val="accent1"/>
                </a:solidFill>
                <a:latin typeface="Times New Roman" panose="02020603050405020304" pitchFamily="18" charset="0"/>
                <a:cs typeface="Times New Roman" panose="02020603050405020304" pitchFamily="18" charset="0"/>
              </a:rPr>
              <a:t>https://www.ambitionbox.com/list-of-companies?campaign=homepage_companies_widget</a:t>
            </a:r>
          </a:p>
          <a:p>
            <a:pPr algn="l"/>
            <a:r>
              <a:rPr lang="en-US" dirty="0">
                <a:latin typeface="Times New Roman" panose="02020603050405020304" pitchFamily="18" charset="0"/>
                <a:cs typeface="Times New Roman" panose="02020603050405020304" pitchFamily="18" charset="0"/>
              </a:rPr>
              <a:t>	Using the </a:t>
            </a:r>
            <a:r>
              <a:rPr lang="en-US" b="1" dirty="0">
                <a:latin typeface="Times New Roman" panose="02020603050405020304" pitchFamily="18" charset="0"/>
                <a:cs typeface="Times New Roman" panose="02020603050405020304" pitchFamily="18" charset="0"/>
              </a:rPr>
              <a:t>Requests </a:t>
            </a:r>
            <a:r>
              <a:rPr lang="en-US" dirty="0">
                <a:latin typeface="Times New Roman" panose="02020603050405020304" pitchFamily="18" charset="0"/>
                <a:cs typeface="Times New Roman" panose="02020603050405020304" pitchFamily="18" charset="0"/>
              </a:rPr>
              <a:t>library, the webpage content was fetched, and </a:t>
            </a:r>
            <a:r>
              <a:rPr lang="en-US" b="1" dirty="0" err="1">
                <a:latin typeface="Times New Roman" panose="02020603050405020304" pitchFamily="18" charset="0"/>
                <a:cs typeface="Times New Roman" panose="02020603050405020304" pitchFamily="18" charset="0"/>
              </a:rPr>
              <a:t>BeautifulSoup</a:t>
            </a:r>
            <a:r>
              <a:rPr lang="en-US" dirty="0">
                <a:latin typeface="Times New Roman" panose="02020603050405020304" pitchFamily="18" charset="0"/>
                <a:cs typeface="Times New Roman" panose="02020603050405020304" pitchFamily="18" charset="0"/>
              </a:rPr>
              <a:t> was used to parse the HTML. Relevant details such as company names, ratings, number of reviews, and company types were extracted by locating specific HTML tags and classes. The collected data was then cleaned and organized into a structured dataset for further analysis and visualization.</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088532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07DF6F7-59E1-83C9-0498-C5B016AA8476}"/>
              </a:ext>
            </a:extLst>
          </p:cNvPr>
          <p:cNvSpPr>
            <a:spLocks noGrp="1"/>
          </p:cNvSpPr>
          <p:nvPr>
            <p:ph type="body" idx="1"/>
          </p:nvPr>
        </p:nvSpPr>
        <p:spPr>
          <a:xfrm>
            <a:off x="6289588" y="987425"/>
            <a:ext cx="5273242" cy="4993245"/>
          </a:xfrm>
        </p:spPr>
        <p:txBody>
          <a:bodyPr/>
          <a:lstStyle/>
          <a:p>
            <a:pPr marL="25400" indent="0">
              <a:buNone/>
            </a:pPr>
            <a:endParaRPr lang="en-IN" dirty="0"/>
          </a:p>
        </p:txBody>
      </p:sp>
      <p:sp>
        <p:nvSpPr>
          <p:cNvPr id="4" name="Text Placeholder 3">
            <a:extLst>
              <a:ext uri="{FF2B5EF4-FFF2-40B4-BE49-F238E27FC236}">
                <a16:creationId xmlns:a16="http://schemas.microsoft.com/office/drawing/2014/main" id="{5608C005-D8C6-DC40-46F0-8914DAA34B4C}"/>
              </a:ext>
            </a:extLst>
          </p:cNvPr>
          <p:cNvSpPr>
            <a:spLocks noGrp="1"/>
          </p:cNvSpPr>
          <p:nvPr>
            <p:ph type="body" idx="2"/>
          </p:nvPr>
        </p:nvSpPr>
        <p:spPr>
          <a:xfrm>
            <a:off x="629170" y="3669956"/>
            <a:ext cx="5430276" cy="2740441"/>
          </a:xfrm>
        </p:spPr>
        <p:txBody>
          <a:bodyPr/>
          <a:lstStyle/>
          <a:p>
            <a:endParaRPr lang="en-IN" dirty="0"/>
          </a:p>
        </p:txBody>
      </p:sp>
      <p:pic>
        <p:nvPicPr>
          <p:cNvPr id="6" name="Picture 5" descr="A screenshot of a computer&#10;&#10;AI-generated content may be incorrect.">
            <a:extLst>
              <a:ext uri="{FF2B5EF4-FFF2-40B4-BE49-F238E27FC236}">
                <a16:creationId xmlns:a16="http://schemas.microsoft.com/office/drawing/2014/main" id="{2AF3761B-D917-BBDD-ACCB-DF6AD21AF708}"/>
              </a:ext>
            </a:extLst>
          </p:cNvPr>
          <p:cNvPicPr>
            <a:picLocks noChangeAspect="1"/>
          </p:cNvPicPr>
          <p:nvPr/>
        </p:nvPicPr>
        <p:blipFill>
          <a:blip r:embed="rId2"/>
          <a:stretch>
            <a:fillRect/>
          </a:stretch>
        </p:blipFill>
        <p:spPr>
          <a:xfrm>
            <a:off x="573244" y="640247"/>
            <a:ext cx="5505726" cy="2945901"/>
          </a:xfrm>
          <a:prstGeom prst="rect">
            <a:avLst/>
          </a:prstGeom>
        </p:spPr>
      </p:pic>
      <p:pic>
        <p:nvPicPr>
          <p:cNvPr id="8" name="Picture 7" descr="A screenshot of a computer&#10;&#10;AI-generated content may be incorrect.">
            <a:extLst>
              <a:ext uri="{FF2B5EF4-FFF2-40B4-BE49-F238E27FC236}">
                <a16:creationId xmlns:a16="http://schemas.microsoft.com/office/drawing/2014/main" id="{97FC18A8-4F2D-ACB9-8C5D-BC5A186F134E}"/>
              </a:ext>
            </a:extLst>
          </p:cNvPr>
          <p:cNvPicPr>
            <a:picLocks noChangeAspect="1"/>
          </p:cNvPicPr>
          <p:nvPr/>
        </p:nvPicPr>
        <p:blipFill>
          <a:blip r:embed="rId3"/>
          <a:stretch>
            <a:fillRect/>
          </a:stretch>
        </p:blipFill>
        <p:spPr>
          <a:xfrm>
            <a:off x="6438641" y="987426"/>
            <a:ext cx="4913570" cy="5087326"/>
          </a:xfrm>
          <a:prstGeom prst="rect">
            <a:avLst/>
          </a:prstGeom>
        </p:spPr>
      </p:pic>
      <p:pic>
        <p:nvPicPr>
          <p:cNvPr id="12" name="Picture 11" descr="A screenshot of a computer screen&#10;&#10;AI-generated content may be incorrect.">
            <a:extLst>
              <a:ext uri="{FF2B5EF4-FFF2-40B4-BE49-F238E27FC236}">
                <a16:creationId xmlns:a16="http://schemas.microsoft.com/office/drawing/2014/main" id="{3E6DE915-4671-7DD0-AA9C-9C7E906E588D}"/>
              </a:ext>
            </a:extLst>
          </p:cNvPr>
          <p:cNvPicPr>
            <a:picLocks noChangeAspect="1"/>
          </p:cNvPicPr>
          <p:nvPr/>
        </p:nvPicPr>
        <p:blipFill>
          <a:blip r:embed="rId4"/>
          <a:stretch>
            <a:fillRect/>
          </a:stretch>
        </p:blipFill>
        <p:spPr>
          <a:xfrm>
            <a:off x="619078" y="3669957"/>
            <a:ext cx="5291315" cy="2547796"/>
          </a:xfrm>
          <a:prstGeom prst="rect">
            <a:avLst/>
          </a:prstGeom>
        </p:spPr>
      </p:pic>
    </p:spTree>
    <p:extLst>
      <p:ext uri="{BB962C8B-B14F-4D97-AF65-F5344CB8AC3E}">
        <p14:creationId xmlns:p14="http://schemas.microsoft.com/office/powerpoint/2010/main" val="32298726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AB896C-690A-0B50-44E1-7F0AB2C106A7}"/>
              </a:ext>
            </a:extLst>
          </p:cNvPr>
          <p:cNvSpPr>
            <a:spLocks noGrp="1"/>
          </p:cNvSpPr>
          <p:nvPr>
            <p:ph type="ctrTitle"/>
          </p:nvPr>
        </p:nvSpPr>
        <p:spPr>
          <a:xfrm>
            <a:off x="1524000" y="493987"/>
            <a:ext cx="9144000" cy="756744"/>
          </a:xfrm>
        </p:spPr>
        <p:txBody>
          <a:bodyPr>
            <a:noAutofit/>
          </a:bodyPr>
          <a:lstStyle/>
          <a:p>
            <a:r>
              <a:rPr lang="en-IN" sz="3600" b="1" dirty="0">
                <a:latin typeface="Times New Roman" panose="02020603050405020304" pitchFamily="18" charset="0"/>
                <a:cs typeface="Times New Roman" panose="02020603050405020304" pitchFamily="18" charset="0"/>
              </a:rPr>
              <a:t>Exploratory Data Analysis</a:t>
            </a:r>
          </a:p>
        </p:txBody>
      </p:sp>
      <p:sp>
        <p:nvSpPr>
          <p:cNvPr id="3" name="Subtitle 2">
            <a:extLst>
              <a:ext uri="{FF2B5EF4-FFF2-40B4-BE49-F238E27FC236}">
                <a16:creationId xmlns:a16="http://schemas.microsoft.com/office/drawing/2014/main" id="{86491C9D-7942-F47E-8DF9-86E0DD7C6D7B}"/>
              </a:ext>
            </a:extLst>
          </p:cNvPr>
          <p:cNvSpPr>
            <a:spLocks noGrp="1"/>
          </p:cNvSpPr>
          <p:nvPr>
            <p:ph type="subTitle" idx="1"/>
          </p:nvPr>
        </p:nvSpPr>
        <p:spPr>
          <a:xfrm>
            <a:off x="1271752" y="1345324"/>
            <a:ext cx="9396248" cy="4622990"/>
          </a:xfrm>
        </p:spPr>
        <p:txBody>
          <a:bodyPr>
            <a:noAutofit/>
          </a:bodyPr>
          <a:lstStyle/>
          <a:p>
            <a:pPr marL="50800" indent="0" algn="l"/>
            <a:r>
              <a:rPr lang="en-US" sz="1800" b="1" dirty="0">
                <a:latin typeface="Times New Roman" panose="02020603050405020304" pitchFamily="18" charset="0"/>
                <a:cs typeface="Times New Roman" panose="02020603050405020304" pitchFamily="18" charset="0"/>
              </a:rPr>
              <a:t>a. Data Cleaning Steps: </a:t>
            </a:r>
          </a:p>
          <a:p>
            <a:pPr marL="508000" indent="-457200" algn="l">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Checked for missing or null values .</a:t>
            </a:r>
          </a:p>
          <a:p>
            <a:pPr marL="508000" indent="-457200" algn="l">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Removed duplicate records to ensure data consistency.</a:t>
            </a:r>
          </a:p>
          <a:p>
            <a:pPr marL="508000" indent="-457200" algn="l">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Cleaned text columns by stripping unwanted spaces and special characters.</a:t>
            </a:r>
          </a:p>
          <a:p>
            <a:pPr marL="508000" indent="-457200" algn="l">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 Converted data types where necessary.</a:t>
            </a:r>
          </a:p>
          <a:p>
            <a:pPr marL="508000" indent="-457200" algn="l">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Handled outliers in numerical columns like ratings and reviews to prevent extreme values from skewing the analysis.</a:t>
            </a:r>
          </a:p>
          <a:p>
            <a:pPr marL="50800" indent="0" algn="l"/>
            <a:r>
              <a:rPr lang="en-US" sz="1800" b="1" dirty="0">
                <a:latin typeface="Times New Roman" panose="02020603050405020304" pitchFamily="18" charset="0"/>
                <a:cs typeface="Times New Roman" panose="02020603050405020304" pitchFamily="18" charset="0"/>
              </a:rPr>
              <a:t>b. Data Manipulation Steps:</a:t>
            </a:r>
          </a:p>
          <a:p>
            <a:pPr marL="393700" indent="-342900" algn="l">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Created a </a:t>
            </a:r>
            <a:r>
              <a:rPr lang="en-US" sz="1800" dirty="0" err="1">
                <a:latin typeface="Times New Roman" panose="02020603050405020304" pitchFamily="18" charset="0"/>
                <a:cs typeface="Times New Roman" panose="02020603050405020304" pitchFamily="18" charset="0"/>
              </a:rPr>
              <a:t>DataFrame</a:t>
            </a:r>
            <a:r>
              <a:rPr lang="en-US" sz="1800" dirty="0">
                <a:latin typeface="Times New Roman" panose="02020603050405020304" pitchFamily="18" charset="0"/>
                <a:cs typeface="Times New Roman" panose="02020603050405020304" pitchFamily="18" charset="0"/>
              </a:rPr>
              <a:t> from the scraped lists (company names, ratings, reviews, company types).</a:t>
            </a:r>
          </a:p>
          <a:p>
            <a:pPr marL="393700" indent="-342900" algn="l">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Renamed columns for better readability and understanding.</a:t>
            </a:r>
          </a:p>
          <a:p>
            <a:pPr marL="393700" indent="-342900" algn="l">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Extracted numeric values from textual data (for example, removing “reviews” text from review counts).</a:t>
            </a:r>
          </a:p>
          <a:p>
            <a:pPr marL="393700" indent="-342900" algn="l">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Sorted and grouped data to identify top-rated companies and analyze industry-wise patterns</a:t>
            </a:r>
            <a:endParaRPr lang="en-IN"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592594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16276-F45A-581F-642E-82BBBFE27F02}"/>
              </a:ext>
            </a:extLst>
          </p:cNvPr>
          <p:cNvSpPr>
            <a:spLocks noGrp="1"/>
          </p:cNvSpPr>
          <p:nvPr>
            <p:ph type="ctrTitle"/>
          </p:nvPr>
        </p:nvSpPr>
        <p:spPr>
          <a:xfrm>
            <a:off x="1524000" y="308919"/>
            <a:ext cx="9144000" cy="506626"/>
          </a:xfrm>
        </p:spPr>
        <p:txBody>
          <a:bodyPr>
            <a:noAutofit/>
          </a:bodyPr>
          <a:lstStyle/>
          <a:p>
            <a:r>
              <a:rPr lang="en-IN" sz="3600" b="1" dirty="0">
                <a:latin typeface="Times New Roman" panose="02020603050405020304" pitchFamily="18" charset="0"/>
                <a:cs typeface="Times New Roman" panose="02020603050405020304" pitchFamily="18" charset="0"/>
              </a:rPr>
              <a:t>UNIVARIATE ANALYSIS </a:t>
            </a:r>
          </a:p>
        </p:txBody>
      </p:sp>
      <p:sp>
        <p:nvSpPr>
          <p:cNvPr id="3" name="Subtitle 2">
            <a:extLst>
              <a:ext uri="{FF2B5EF4-FFF2-40B4-BE49-F238E27FC236}">
                <a16:creationId xmlns:a16="http://schemas.microsoft.com/office/drawing/2014/main" id="{A4B02C98-A3A4-54B1-84D1-D365099FAC30}"/>
              </a:ext>
            </a:extLst>
          </p:cNvPr>
          <p:cNvSpPr>
            <a:spLocks noGrp="1"/>
          </p:cNvSpPr>
          <p:nvPr>
            <p:ph type="subTitle" idx="1"/>
          </p:nvPr>
        </p:nvSpPr>
        <p:spPr>
          <a:xfrm>
            <a:off x="197427" y="725215"/>
            <a:ext cx="10470573" cy="6132786"/>
          </a:xfrm>
        </p:spPr>
        <p:txBody>
          <a:bodyPr>
            <a:noAutofit/>
          </a:bodyPr>
          <a:lstStyle/>
          <a:p>
            <a:pPr algn="l"/>
            <a:r>
              <a:rPr lang="en-US" b="1" dirty="0">
                <a:latin typeface="Times New Roman" panose="02020603050405020304" pitchFamily="18" charset="0"/>
                <a:cs typeface="Times New Roman" panose="02020603050405020304" pitchFamily="18" charset="0"/>
              </a:rPr>
              <a:t>Observation On Numerical Data</a:t>
            </a:r>
            <a:endParaRPr lang="en-US" dirty="0">
              <a:latin typeface="Times New Roman" panose="02020603050405020304" pitchFamily="18" charset="0"/>
              <a:cs typeface="Times New Roman" panose="02020603050405020304" pitchFamily="18" charset="0"/>
            </a:endParaRPr>
          </a:p>
          <a:p>
            <a:pPr algn="l"/>
            <a:r>
              <a:rPr lang="en-US" sz="1050" b="1" dirty="0">
                <a:latin typeface="Times New Roman" panose="02020603050405020304" pitchFamily="18" charset="0"/>
                <a:cs typeface="Times New Roman" panose="02020603050405020304" pitchFamily="18" charset="0"/>
              </a:rPr>
              <a:t>1. Distribution with KDE – Rating</a:t>
            </a:r>
            <a:endParaRPr lang="en-US" sz="1050" dirty="0">
              <a:latin typeface="Times New Roman" panose="02020603050405020304" pitchFamily="18" charset="0"/>
              <a:cs typeface="Times New Roman" panose="02020603050405020304" pitchFamily="18" charset="0"/>
            </a:endParaRPr>
          </a:p>
          <a:p>
            <a:pPr lvl="1" algn="l">
              <a:buFont typeface="Arial" panose="020B0604020202020204" pitchFamily="34" charset="0"/>
              <a:buChar char="•"/>
            </a:pPr>
            <a:r>
              <a:rPr lang="en-US" sz="1050" dirty="0">
                <a:latin typeface="Times New Roman" panose="02020603050405020304" pitchFamily="18" charset="0"/>
                <a:cs typeface="Times New Roman" panose="02020603050405020304" pitchFamily="18" charset="0"/>
              </a:rPr>
              <a:t>Most ratings fall between 3.4 and 4.</a:t>
            </a:r>
          </a:p>
          <a:p>
            <a:pPr lvl="1" algn="l">
              <a:buFont typeface="Arial" panose="020B0604020202020204" pitchFamily="34" charset="0"/>
              <a:buChar char="•"/>
            </a:pPr>
            <a:r>
              <a:rPr lang="en-US" sz="1050" dirty="0">
                <a:latin typeface="Times New Roman" panose="02020603050405020304" pitchFamily="18" charset="0"/>
                <a:cs typeface="Times New Roman" panose="02020603050405020304" pitchFamily="18" charset="0"/>
              </a:rPr>
              <a:t>The highest frequency (peak) is at 3.2.</a:t>
            </a:r>
          </a:p>
          <a:p>
            <a:pPr lvl="1" algn="l">
              <a:buFont typeface="Arial" panose="020B0604020202020204" pitchFamily="34" charset="0"/>
              <a:buChar char="•"/>
            </a:pPr>
            <a:r>
              <a:rPr lang="en-US" sz="1050" dirty="0">
                <a:latin typeface="Times New Roman" panose="02020603050405020304" pitchFamily="18" charset="0"/>
                <a:cs typeface="Times New Roman" panose="02020603050405020304" pitchFamily="18" charset="0"/>
              </a:rPr>
              <a:t>Very few companies are rated below 3 or above 4.2, suggesting that most companies maintain an average to good reputation.</a:t>
            </a:r>
          </a:p>
          <a:p>
            <a:pPr lvl="1" algn="l">
              <a:buFont typeface="Arial" panose="020B0604020202020204" pitchFamily="34" charset="0"/>
              <a:buChar char="•"/>
            </a:pPr>
            <a:r>
              <a:rPr lang="en-US" sz="1050" dirty="0">
                <a:latin typeface="Times New Roman" panose="02020603050405020304" pitchFamily="18" charset="0"/>
                <a:cs typeface="Times New Roman" panose="02020603050405020304" pitchFamily="18" charset="0"/>
              </a:rPr>
              <a:t>The distribution is right-skewed, indicating fewer companies with ratings above 4.1.</a:t>
            </a:r>
          </a:p>
          <a:p>
            <a:pPr algn="l"/>
            <a:r>
              <a:rPr lang="en-US" sz="1050" b="1" dirty="0">
                <a:latin typeface="Times New Roman" panose="02020603050405020304" pitchFamily="18" charset="0"/>
                <a:cs typeface="Times New Roman" panose="02020603050405020304" pitchFamily="18" charset="0"/>
              </a:rPr>
              <a:t>2. Distribution with KDE – Reviews</a:t>
            </a:r>
            <a:endParaRPr lang="en-US" sz="1050" dirty="0">
              <a:latin typeface="Times New Roman" panose="02020603050405020304" pitchFamily="18" charset="0"/>
              <a:cs typeface="Times New Roman" panose="02020603050405020304" pitchFamily="18" charset="0"/>
            </a:endParaRPr>
          </a:p>
          <a:p>
            <a:pPr lvl="1" algn="l">
              <a:buFont typeface="Arial" panose="020B0604020202020204" pitchFamily="34" charset="0"/>
              <a:buChar char="•"/>
            </a:pPr>
            <a:r>
              <a:rPr lang="en-US" sz="1050" dirty="0">
                <a:latin typeface="Times New Roman" panose="02020603050405020304" pitchFamily="18" charset="0"/>
                <a:cs typeface="Times New Roman" panose="02020603050405020304" pitchFamily="18" charset="0"/>
              </a:rPr>
              <a:t>A large cluster of companies have reviews around 25,000–30,000.</a:t>
            </a:r>
          </a:p>
          <a:p>
            <a:pPr lvl="1" algn="l">
              <a:buFont typeface="Arial" panose="020B0604020202020204" pitchFamily="34" charset="0"/>
              <a:buChar char="•"/>
            </a:pPr>
            <a:r>
              <a:rPr lang="en-US" sz="1050" dirty="0">
                <a:latin typeface="Times New Roman" panose="02020603050405020304" pitchFamily="18" charset="0"/>
                <a:cs typeface="Times New Roman" panose="02020603050405020304" pitchFamily="18" charset="0"/>
              </a:rPr>
              <a:t>A few companies stand out with more than 60,000 reviews → likely very large firms with strong visibility.</a:t>
            </a:r>
          </a:p>
          <a:p>
            <a:pPr lvl="1" algn="l">
              <a:buFont typeface="Arial" panose="020B0604020202020204" pitchFamily="34" charset="0"/>
              <a:buChar char="•"/>
            </a:pPr>
            <a:r>
              <a:rPr lang="en-US" sz="1050" dirty="0">
                <a:latin typeface="Times New Roman" panose="02020603050405020304" pitchFamily="18" charset="0"/>
                <a:cs typeface="Times New Roman" panose="02020603050405020304" pitchFamily="18" charset="0"/>
              </a:rPr>
              <a:t>The distribution is right-skewed, showing a long tail of companies with very high reviews.</a:t>
            </a:r>
          </a:p>
          <a:p>
            <a:pPr algn="l"/>
            <a:r>
              <a:rPr lang="en-US" sz="1050" b="1" dirty="0">
                <a:latin typeface="Times New Roman" panose="02020603050405020304" pitchFamily="18" charset="0"/>
                <a:cs typeface="Times New Roman" panose="02020603050405020304" pitchFamily="18" charset="0"/>
              </a:rPr>
              <a:t>3. Distribution with KDE – Salaries</a:t>
            </a:r>
            <a:endParaRPr lang="en-US" sz="1050" dirty="0">
              <a:latin typeface="Times New Roman" panose="02020603050405020304" pitchFamily="18" charset="0"/>
              <a:cs typeface="Times New Roman" panose="02020603050405020304" pitchFamily="18" charset="0"/>
            </a:endParaRPr>
          </a:p>
          <a:p>
            <a:pPr lvl="1" algn="l">
              <a:buFont typeface="Arial" panose="020B0604020202020204" pitchFamily="34" charset="0"/>
              <a:buChar char="•"/>
            </a:pPr>
            <a:r>
              <a:rPr lang="en-US" sz="1050" dirty="0">
                <a:latin typeface="Times New Roman" panose="02020603050405020304" pitchFamily="18" charset="0"/>
                <a:cs typeface="Times New Roman" panose="02020603050405020304" pitchFamily="18" charset="0"/>
              </a:rPr>
              <a:t>Most companies have salaries below 200,000 (clear peak on the left side).</a:t>
            </a:r>
          </a:p>
          <a:p>
            <a:pPr lvl="1" algn="l">
              <a:buFont typeface="Arial" panose="020B0604020202020204" pitchFamily="34" charset="0"/>
              <a:buChar char="•"/>
            </a:pPr>
            <a:r>
              <a:rPr lang="en-US" sz="1050" dirty="0">
                <a:latin typeface="Times New Roman" panose="02020603050405020304" pitchFamily="18" charset="0"/>
                <a:cs typeface="Times New Roman" panose="02020603050405020304" pitchFamily="18" charset="0"/>
              </a:rPr>
              <a:t>A few companies show extremely high salary counts (&gt;600,000, ~900,000).</a:t>
            </a:r>
          </a:p>
          <a:p>
            <a:pPr lvl="1" algn="l">
              <a:buFont typeface="Arial" panose="020B0604020202020204" pitchFamily="34" charset="0"/>
              <a:buChar char="•"/>
            </a:pPr>
            <a:r>
              <a:rPr lang="en-US" sz="1050" dirty="0">
                <a:latin typeface="Times New Roman" panose="02020603050405020304" pitchFamily="18" charset="0"/>
                <a:cs typeface="Times New Roman" panose="02020603050405020304" pitchFamily="18" charset="0"/>
              </a:rPr>
              <a:t>The distribution is right-skewed, with a long tail toward high salaries.</a:t>
            </a:r>
          </a:p>
          <a:p>
            <a:pPr algn="l"/>
            <a:r>
              <a:rPr lang="en-US" sz="1050" b="1" dirty="0">
                <a:latin typeface="Times New Roman" panose="02020603050405020304" pitchFamily="18" charset="0"/>
                <a:cs typeface="Times New Roman" panose="02020603050405020304" pitchFamily="18" charset="0"/>
              </a:rPr>
              <a:t>4. Distribution with KDE – Interviews</a:t>
            </a:r>
            <a:endParaRPr lang="en-US" sz="1050" dirty="0">
              <a:latin typeface="Times New Roman" panose="02020603050405020304" pitchFamily="18" charset="0"/>
              <a:cs typeface="Times New Roman" panose="02020603050405020304" pitchFamily="18" charset="0"/>
            </a:endParaRPr>
          </a:p>
          <a:p>
            <a:pPr lvl="1" algn="l">
              <a:buFont typeface="Arial" panose="020B0604020202020204" pitchFamily="34" charset="0"/>
              <a:buChar char="•"/>
            </a:pPr>
            <a:r>
              <a:rPr lang="en-US" sz="1050" dirty="0">
                <a:latin typeface="Times New Roman" panose="02020603050405020304" pitchFamily="18" charset="0"/>
                <a:cs typeface="Times New Roman" panose="02020603050405020304" pitchFamily="18" charset="0"/>
              </a:rPr>
              <a:t>Most companies have 2,000–3,000 interviews.</a:t>
            </a:r>
          </a:p>
          <a:p>
            <a:pPr lvl="1" algn="l">
              <a:buFont typeface="Arial" panose="020B0604020202020204" pitchFamily="34" charset="0"/>
              <a:buChar char="•"/>
            </a:pPr>
            <a:r>
              <a:rPr lang="en-US" sz="1050" dirty="0">
                <a:latin typeface="Times New Roman" panose="02020603050405020304" pitchFamily="18" charset="0"/>
                <a:cs typeface="Times New Roman" panose="02020603050405020304" pitchFamily="18" charset="0"/>
              </a:rPr>
              <a:t>A few companies exceed 8,000–10,000 interviews.</a:t>
            </a:r>
          </a:p>
          <a:p>
            <a:pPr lvl="1" algn="l">
              <a:buFont typeface="Arial" panose="020B0604020202020204" pitchFamily="34" charset="0"/>
              <a:buChar char="•"/>
            </a:pPr>
            <a:r>
              <a:rPr lang="en-US" sz="1050" dirty="0">
                <a:latin typeface="Times New Roman" panose="02020603050405020304" pitchFamily="18" charset="0"/>
                <a:cs typeface="Times New Roman" panose="02020603050405020304" pitchFamily="18" charset="0"/>
              </a:rPr>
              <a:t>The distribution is right-skewed, indicating only a small number of companies have more than 8,000 interviews.</a:t>
            </a:r>
          </a:p>
          <a:p>
            <a:pPr algn="l"/>
            <a:r>
              <a:rPr lang="en-US" sz="1050" b="1" dirty="0">
                <a:latin typeface="Times New Roman" panose="02020603050405020304" pitchFamily="18" charset="0"/>
                <a:cs typeface="Times New Roman" panose="02020603050405020304" pitchFamily="18" charset="0"/>
              </a:rPr>
              <a:t>5. Distribution with KDE – Jobs</a:t>
            </a:r>
            <a:endParaRPr lang="en-US" sz="1050" dirty="0">
              <a:latin typeface="Times New Roman" panose="02020603050405020304" pitchFamily="18" charset="0"/>
              <a:cs typeface="Times New Roman" panose="02020603050405020304" pitchFamily="18" charset="0"/>
            </a:endParaRPr>
          </a:p>
          <a:p>
            <a:pPr lvl="1" algn="l">
              <a:buFont typeface="Arial" panose="020B0604020202020204" pitchFamily="34" charset="0"/>
              <a:buChar char="•"/>
            </a:pPr>
            <a:r>
              <a:rPr lang="en-US" sz="1050" dirty="0">
                <a:latin typeface="Times New Roman" panose="02020603050405020304" pitchFamily="18" charset="0"/>
                <a:cs typeface="Times New Roman" panose="02020603050405020304" pitchFamily="18" charset="0"/>
              </a:rPr>
              <a:t>Most companies have fewer than 500 jobs.</a:t>
            </a:r>
          </a:p>
          <a:p>
            <a:pPr lvl="1" algn="l">
              <a:buFont typeface="Arial" panose="020B0604020202020204" pitchFamily="34" charset="0"/>
              <a:buChar char="•"/>
            </a:pPr>
            <a:r>
              <a:rPr lang="en-US" sz="1050" dirty="0">
                <a:latin typeface="Times New Roman" panose="02020603050405020304" pitchFamily="18" charset="0"/>
                <a:cs typeface="Times New Roman" panose="02020603050405020304" pitchFamily="18" charset="0"/>
              </a:rPr>
              <a:t>A few companies have more than 2,000 jobs.</a:t>
            </a:r>
          </a:p>
          <a:p>
            <a:pPr lvl="1" algn="l">
              <a:buFont typeface="Arial" panose="020B0604020202020204" pitchFamily="34" charset="0"/>
              <a:buChar char="•"/>
            </a:pPr>
            <a:r>
              <a:rPr lang="en-US" sz="1050" dirty="0">
                <a:latin typeface="Times New Roman" panose="02020603050405020304" pitchFamily="18" charset="0"/>
                <a:cs typeface="Times New Roman" panose="02020603050405020304" pitchFamily="18" charset="0"/>
              </a:rPr>
              <a:t>The distribution is highly right-skewed.</a:t>
            </a:r>
          </a:p>
          <a:p>
            <a:pPr algn="l"/>
            <a:r>
              <a:rPr lang="en-US" sz="1050" b="1" dirty="0">
                <a:latin typeface="Times New Roman" panose="02020603050405020304" pitchFamily="18" charset="0"/>
                <a:cs typeface="Times New Roman" panose="02020603050405020304" pitchFamily="18" charset="0"/>
              </a:rPr>
              <a:t>6. Distribution with KDE – </a:t>
            </a:r>
            <a:r>
              <a:rPr lang="en-US" sz="1050" b="1" dirty="0" err="1">
                <a:latin typeface="Times New Roman" panose="02020603050405020304" pitchFamily="18" charset="0"/>
                <a:cs typeface="Times New Roman" panose="02020603050405020304" pitchFamily="18" charset="0"/>
              </a:rPr>
              <a:t>Num_Other_Locations</a:t>
            </a:r>
            <a:endParaRPr lang="en-US" sz="1050" dirty="0">
              <a:latin typeface="Times New Roman" panose="02020603050405020304" pitchFamily="18" charset="0"/>
              <a:cs typeface="Times New Roman" panose="02020603050405020304" pitchFamily="18" charset="0"/>
            </a:endParaRPr>
          </a:p>
          <a:p>
            <a:pPr lvl="1" algn="l">
              <a:buFont typeface="Arial" panose="020B0604020202020204" pitchFamily="34" charset="0"/>
              <a:buChar char="•"/>
            </a:pPr>
            <a:r>
              <a:rPr lang="en-US" sz="1050" dirty="0">
                <a:latin typeface="Times New Roman" panose="02020603050405020304" pitchFamily="18" charset="0"/>
                <a:cs typeface="Times New Roman" panose="02020603050405020304" pitchFamily="18" charset="0"/>
              </a:rPr>
              <a:t>Most companies have 100–400 other locations.</a:t>
            </a:r>
          </a:p>
          <a:p>
            <a:pPr lvl="1" algn="l">
              <a:buFont typeface="Arial" panose="020B0604020202020204" pitchFamily="34" charset="0"/>
              <a:buChar char="•"/>
            </a:pPr>
            <a:r>
              <a:rPr lang="en-US" sz="1050" dirty="0">
                <a:latin typeface="Times New Roman" panose="02020603050405020304" pitchFamily="18" charset="0"/>
                <a:cs typeface="Times New Roman" panose="02020603050405020304" pitchFamily="18" charset="0"/>
              </a:rPr>
              <a:t>A few companies spike around 1,400, indicating global or multi-branch presence.</a:t>
            </a:r>
          </a:p>
          <a:p>
            <a:pPr lvl="1" algn="l">
              <a:buFont typeface="Arial" panose="020B0604020202020204" pitchFamily="34" charset="0"/>
              <a:buChar char="•"/>
            </a:pPr>
            <a:r>
              <a:rPr lang="en-US" sz="1050" dirty="0">
                <a:latin typeface="Times New Roman" panose="02020603050405020304" pitchFamily="18" charset="0"/>
                <a:cs typeface="Times New Roman" panose="02020603050405020304" pitchFamily="18" charset="0"/>
              </a:rPr>
              <a:t>The distribution is right-skewed, showing that only a few companies are highly globalized with very large branch networks.</a:t>
            </a:r>
          </a:p>
          <a:p>
            <a:pPr algn="l"/>
            <a:br>
              <a:rPr lang="en-US" sz="1050" dirty="0"/>
            </a:br>
            <a:endParaRPr lang="en-US" sz="1050" dirty="0"/>
          </a:p>
        </p:txBody>
      </p:sp>
    </p:spTree>
    <p:extLst>
      <p:ext uri="{BB962C8B-B14F-4D97-AF65-F5344CB8AC3E}">
        <p14:creationId xmlns:p14="http://schemas.microsoft.com/office/powerpoint/2010/main" val="26965947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E3D925D1-4E34-09BB-87B7-6C3D94583A2F}"/>
              </a:ext>
            </a:extLst>
          </p:cNvPr>
          <p:cNvSpPr>
            <a:spLocks noGrp="1"/>
          </p:cNvSpPr>
          <p:nvPr>
            <p:ph type="subTitle" idx="1"/>
          </p:nvPr>
        </p:nvSpPr>
        <p:spPr>
          <a:xfrm>
            <a:off x="294290" y="735724"/>
            <a:ext cx="10373709" cy="4522076"/>
          </a:xfrm>
        </p:spPr>
        <p:txBody>
          <a:bodyPr>
            <a:normAutofit/>
          </a:bodyPr>
          <a:lstStyle/>
          <a:p>
            <a:pPr algn="l"/>
            <a:r>
              <a:rPr lang="en-US" sz="2000" b="1" dirty="0">
                <a:latin typeface="Times New Roman" panose="02020603050405020304" pitchFamily="18" charset="0"/>
                <a:cs typeface="Times New Roman" panose="02020603050405020304" pitchFamily="18" charset="0"/>
              </a:rPr>
              <a:t>Observation on Categorical Data</a:t>
            </a:r>
            <a:endParaRPr lang="en-US" sz="2000" dirty="0">
              <a:latin typeface="Times New Roman" panose="02020603050405020304" pitchFamily="18" charset="0"/>
              <a:cs typeface="Times New Roman" panose="02020603050405020304" pitchFamily="18" charset="0"/>
            </a:endParaRPr>
          </a:p>
          <a:p>
            <a:pPr algn="l"/>
            <a:r>
              <a:rPr lang="en-US" sz="1800" b="1" dirty="0">
                <a:latin typeface="Times New Roman" panose="02020603050405020304" pitchFamily="18" charset="0"/>
                <a:cs typeface="Times New Roman" panose="02020603050405020304" pitchFamily="18" charset="0"/>
              </a:rPr>
              <a:t>Count plot of Industry</a:t>
            </a:r>
          </a:p>
          <a:p>
            <a:pPr algn="l">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IT Services &amp; Consulting dominates with the highest count, indicating it is the most represented industry in the dataset.</a:t>
            </a:r>
          </a:p>
          <a:p>
            <a:pPr algn="l">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BPO &amp; Banking come next, but with significantly fewer entries.</a:t>
            </a:r>
          </a:p>
          <a:p>
            <a:pPr algn="l">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Internet, Retail, and Telecom have the lowest counts.</a:t>
            </a:r>
          </a:p>
          <a:p>
            <a:pPr algn="l"/>
            <a:r>
              <a:rPr lang="en-US" sz="1800" b="1" dirty="0">
                <a:latin typeface="Times New Roman" panose="02020603050405020304" pitchFamily="18" charset="0"/>
                <a:cs typeface="Times New Roman" panose="02020603050405020304" pitchFamily="18" charset="0"/>
              </a:rPr>
              <a:t>Count plot of Primary City</a:t>
            </a:r>
          </a:p>
          <a:p>
            <a:pPr algn="l">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Bengaluru leads with the highest number of records, followed by Mumbai and Hyderabad/</a:t>
            </a:r>
            <a:r>
              <a:rPr lang="en-US" sz="1800" dirty="0" err="1">
                <a:latin typeface="Times New Roman" panose="02020603050405020304" pitchFamily="18" charset="0"/>
                <a:cs typeface="Times New Roman" panose="02020603050405020304" pitchFamily="18" charset="0"/>
              </a:rPr>
              <a:t>Secunderabad</a:t>
            </a:r>
            <a:r>
              <a:rPr lang="en-US" sz="1800" dirty="0">
                <a:latin typeface="Times New Roman" panose="02020603050405020304" pitchFamily="18" charset="0"/>
                <a:cs typeface="Times New Roman" panose="02020603050405020304" pitchFamily="18" charset="0"/>
              </a:rPr>
              <a:t>.</a:t>
            </a:r>
          </a:p>
          <a:p>
            <a:pPr algn="l">
              <a:buFont typeface="Arial" panose="020B0604020202020204" pitchFamily="34" charset="0"/>
              <a:buChar char="•"/>
            </a:pPr>
            <a:r>
              <a:rPr lang="en-US" sz="1800" dirty="0">
                <a:latin typeface="Times New Roman" panose="02020603050405020304" pitchFamily="18" charset="0"/>
                <a:cs typeface="Times New Roman" panose="02020603050405020304" pitchFamily="18" charset="0"/>
              </a:rPr>
              <a:t>Chennai &amp; Noida have the lowest counts in this dataset.</a:t>
            </a:r>
          </a:p>
          <a:p>
            <a:endParaRPr lang="en-IN" dirty="0"/>
          </a:p>
        </p:txBody>
      </p:sp>
    </p:spTree>
    <p:extLst>
      <p:ext uri="{BB962C8B-B14F-4D97-AF65-F5344CB8AC3E}">
        <p14:creationId xmlns:p14="http://schemas.microsoft.com/office/powerpoint/2010/main" val="2799129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25C79-D451-9C18-99D5-238156EF0970}"/>
              </a:ext>
            </a:extLst>
          </p:cNvPr>
          <p:cNvSpPr>
            <a:spLocks noGrp="1"/>
          </p:cNvSpPr>
          <p:nvPr>
            <p:ph type="ctrTitle"/>
          </p:nvPr>
        </p:nvSpPr>
        <p:spPr>
          <a:xfrm>
            <a:off x="1524000" y="189187"/>
            <a:ext cx="9144000" cy="777766"/>
          </a:xfrm>
        </p:spPr>
        <p:txBody>
          <a:bodyPr>
            <a:normAutofit/>
          </a:bodyPr>
          <a:lstStyle/>
          <a:p>
            <a:r>
              <a:rPr lang="en-IN" sz="3600" b="1" dirty="0">
                <a:latin typeface="Times New Roman" panose="02020603050405020304" pitchFamily="18" charset="0"/>
                <a:cs typeface="Times New Roman" panose="02020603050405020304" pitchFamily="18" charset="0"/>
              </a:rPr>
              <a:t>Bivariate Analysis</a:t>
            </a:r>
          </a:p>
        </p:txBody>
      </p:sp>
      <p:sp>
        <p:nvSpPr>
          <p:cNvPr id="3" name="Subtitle 2">
            <a:extLst>
              <a:ext uri="{FF2B5EF4-FFF2-40B4-BE49-F238E27FC236}">
                <a16:creationId xmlns:a16="http://schemas.microsoft.com/office/drawing/2014/main" id="{66233BAF-F2B3-8B5C-80F2-A33DA52F5A54}"/>
              </a:ext>
            </a:extLst>
          </p:cNvPr>
          <p:cNvSpPr>
            <a:spLocks noGrp="1"/>
          </p:cNvSpPr>
          <p:nvPr>
            <p:ph type="subTitle" idx="1"/>
          </p:nvPr>
        </p:nvSpPr>
        <p:spPr>
          <a:xfrm>
            <a:off x="304800" y="1240221"/>
            <a:ext cx="10363200" cy="5617779"/>
          </a:xfrm>
        </p:spPr>
        <p:txBody>
          <a:bodyPr>
            <a:normAutofit fontScale="70000" lnSpcReduction="20000"/>
          </a:bodyPr>
          <a:lstStyle/>
          <a:p>
            <a:pPr marL="50800" indent="0" algn="l"/>
            <a:r>
              <a:rPr lang="en-US" sz="2900" b="1" dirty="0">
                <a:latin typeface="Times New Roman" panose="02020603050405020304" pitchFamily="18" charset="0"/>
                <a:cs typeface="Times New Roman" panose="02020603050405020304" pitchFamily="18" charset="0"/>
              </a:rPr>
              <a:t>Observation on Top 10 companies By Reviews</a:t>
            </a:r>
            <a:endParaRPr lang="en-US" sz="2900" dirty="0">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2900" dirty="0">
                <a:latin typeface="Times New Roman" panose="02020603050405020304" pitchFamily="18" charset="0"/>
                <a:cs typeface="Times New Roman" panose="02020603050405020304" pitchFamily="18" charset="0"/>
              </a:rPr>
              <a:t>TCS has the highest number of reviews, indicating that it has a large number of employees or actively participates in reviews.</a:t>
            </a:r>
          </a:p>
          <a:p>
            <a:pPr algn="l">
              <a:buFont typeface="Arial" panose="020B0604020202020204" pitchFamily="34" charset="0"/>
              <a:buChar char="•"/>
            </a:pPr>
            <a:r>
              <a:rPr lang="en-US" sz="2900" dirty="0">
                <a:latin typeface="Times New Roman" panose="02020603050405020304" pitchFamily="18" charset="0"/>
                <a:cs typeface="Times New Roman" panose="02020603050405020304" pitchFamily="18" charset="0"/>
              </a:rPr>
              <a:t>Accenture and Wipro also have a high number of reviews, but fewer compared to TCS.</a:t>
            </a:r>
          </a:p>
          <a:p>
            <a:pPr algn="l">
              <a:buFont typeface="Arial" panose="020B0604020202020204" pitchFamily="34" charset="0"/>
              <a:buChar char="•"/>
            </a:pPr>
            <a:r>
              <a:rPr lang="en-US" sz="2900" dirty="0">
                <a:latin typeface="Times New Roman" panose="02020603050405020304" pitchFamily="18" charset="0"/>
                <a:cs typeface="Times New Roman" panose="02020603050405020304" pitchFamily="18" charset="0"/>
              </a:rPr>
              <a:t>Cognizant, Capgemini, Infosys, </a:t>
            </a:r>
            <a:r>
              <a:rPr lang="en-US" sz="2900" dirty="0" err="1">
                <a:latin typeface="Times New Roman" panose="02020603050405020304" pitchFamily="18" charset="0"/>
                <a:cs typeface="Times New Roman" panose="02020603050405020304" pitchFamily="18" charset="0"/>
              </a:rPr>
              <a:t>HCLTech</a:t>
            </a:r>
            <a:r>
              <a:rPr lang="en-US" sz="2900" dirty="0">
                <a:latin typeface="Times New Roman" panose="02020603050405020304" pitchFamily="18" charset="0"/>
                <a:cs typeface="Times New Roman" panose="02020603050405020304" pitchFamily="18" charset="0"/>
              </a:rPr>
              <a:t>, and Tech Mahindra are also in the top 10, indicating that they are highly reviewed as well.</a:t>
            </a:r>
          </a:p>
          <a:p>
            <a:pPr algn="l">
              <a:buFont typeface="Arial" panose="020B0604020202020204" pitchFamily="34" charset="0"/>
              <a:buChar char="•"/>
            </a:pPr>
            <a:r>
              <a:rPr lang="en-US" sz="2900" dirty="0">
                <a:latin typeface="Times New Roman" panose="02020603050405020304" pitchFamily="18" charset="0"/>
                <a:cs typeface="Times New Roman" panose="02020603050405020304" pitchFamily="18" charset="0"/>
              </a:rPr>
              <a:t>Apart from IT companies, HDFC Bank and ICICI Bank also appear in the top 10, showing that finance companies receive a significant number of reviews too.</a:t>
            </a:r>
          </a:p>
          <a:p>
            <a:pPr marL="50800" indent="0" algn="l"/>
            <a:endParaRPr lang="en-US" sz="2900" dirty="0">
              <a:latin typeface="Times New Roman" panose="02020603050405020304" pitchFamily="18" charset="0"/>
              <a:cs typeface="Times New Roman" panose="02020603050405020304" pitchFamily="18" charset="0"/>
            </a:endParaRPr>
          </a:p>
          <a:p>
            <a:pPr marL="50800" indent="0" algn="l"/>
            <a:r>
              <a:rPr lang="en-US" sz="2900" b="1" dirty="0">
                <a:latin typeface="Times New Roman" panose="02020603050405020304" pitchFamily="18" charset="0"/>
                <a:cs typeface="Times New Roman" panose="02020603050405020304" pitchFamily="18" charset="0"/>
              </a:rPr>
              <a:t>Observation on Top 10 Companies by jobs</a:t>
            </a:r>
            <a:endParaRPr lang="en-US" sz="2900" dirty="0">
              <a:latin typeface="Times New Roman" panose="02020603050405020304" pitchFamily="18" charset="0"/>
              <a:cs typeface="Times New Roman" panose="02020603050405020304" pitchFamily="18" charset="0"/>
            </a:endParaRPr>
          </a:p>
          <a:p>
            <a:pPr marL="622300" indent="-571500" algn="l">
              <a:buFont typeface="Arial" panose="020B0604020202020204" pitchFamily="34" charset="0"/>
              <a:buChar char="•"/>
            </a:pPr>
            <a:r>
              <a:rPr lang="en-US" sz="2900" dirty="0">
                <a:latin typeface="Times New Roman" panose="02020603050405020304" pitchFamily="18" charset="0"/>
                <a:cs typeface="Times New Roman" panose="02020603050405020304" pitchFamily="18" charset="0"/>
              </a:rPr>
              <a:t>Accenture and Wipro have the highest number of job counts, which means they have the most openings.</a:t>
            </a:r>
          </a:p>
          <a:p>
            <a:pPr marL="622300" indent="-571500" algn="l">
              <a:buFont typeface="Arial" panose="020B0604020202020204" pitchFamily="34" charset="0"/>
              <a:buChar char="•"/>
            </a:pPr>
            <a:r>
              <a:rPr lang="en-US" sz="2900" dirty="0">
                <a:latin typeface="Times New Roman" panose="02020603050405020304" pitchFamily="18" charset="0"/>
                <a:cs typeface="Times New Roman" panose="02020603050405020304" pitchFamily="18" charset="0"/>
              </a:rPr>
              <a:t>IBM, Amazon, Capgemini, and Infosys also have a good number of job counts.</a:t>
            </a:r>
          </a:p>
          <a:p>
            <a:pPr marL="622300" indent="-571500" algn="l">
              <a:buFont typeface="Arial" panose="020B0604020202020204" pitchFamily="34" charset="0"/>
              <a:buChar char="•"/>
            </a:pPr>
            <a:r>
              <a:rPr lang="en-US" sz="2900" dirty="0">
                <a:latin typeface="Times New Roman" panose="02020603050405020304" pitchFamily="18" charset="0"/>
                <a:cs typeface="Times New Roman" panose="02020603050405020304" pitchFamily="18" charset="0"/>
              </a:rPr>
              <a:t>Axis Bank and Teleperformance are also in the top 10, indicating high recruitment in the Banking and Telecom sectors.</a:t>
            </a:r>
          </a:p>
          <a:p>
            <a:pPr marL="622300" indent="-571500" algn="l">
              <a:buFont typeface="Arial" panose="020B0604020202020204" pitchFamily="34" charset="0"/>
              <a:buChar char="•"/>
            </a:pPr>
            <a:r>
              <a:rPr lang="en-US" sz="2900" dirty="0">
                <a:latin typeface="Times New Roman" panose="02020603050405020304" pitchFamily="18" charset="0"/>
                <a:cs typeface="Times New Roman" panose="02020603050405020304" pitchFamily="18" charset="0"/>
              </a:rPr>
              <a:t>Tech Mahindra and </a:t>
            </a:r>
            <a:r>
              <a:rPr lang="en-US" sz="2900" dirty="0" err="1">
                <a:latin typeface="Times New Roman" panose="02020603050405020304" pitchFamily="18" charset="0"/>
                <a:cs typeface="Times New Roman" panose="02020603050405020304" pitchFamily="18" charset="0"/>
              </a:rPr>
              <a:t>LTIMindtree</a:t>
            </a:r>
            <a:r>
              <a:rPr lang="en-US" sz="2900" dirty="0">
                <a:latin typeface="Times New Roman" panose="02020603050405020304" pitchFamily="18" charset="0"/>
                <a:cs typeface="Times New Roman" panose="02020603050405020304" pitchFamily="18" charset="0"/>
              </a:rPr>
              <a:t> are also in the top 10 but show comparatively lower recruitment with fewer job openings</a:t>
            </a:r>
          </a:p>
          <a:p>
            <a:pPr algn="l">
              <a:buFont typeface="Arial" panose="020B0604020202020204" pitchFamily="34" charset="0"/>
              <a:buChar char="•"/>
            </a:pPr>
            <a:endParaRPr lang="en-US" sz="5500" dirty="0">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endParaRPr lang="en-US" sz="5500" dirty="0">
              <a:latin typeface="Times New Roman" panose="02020603050405020304" pitchFamily="18" charset="0"/>
              <a:cs typeface="Times New Roman" panose="02020603050405020304" pitchFamily="18" charset="0"/>
            </a:endParaRPr>
          </a:p>
          <a:p>
            <a:pPr algn="l"/>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235269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A9C14B-9160-0A5F-FAF2-E507AD9B981C}"/>
            </a:ext>
          </a:extLst>
        </p:cNvPr>
        <p:cNvGrpSpPr/>
        <p:nvPr/>
      </p:nvGrpSpPr>
      <p:grpSpPr>
        <a:xfrm>
          <a:off x="0" y="0"/>
          <a:ext cx="0" cy="0"/>
          <a:chOff x="0" y="0"/>
          <a:chExt cx="0" cy="0"/>
        </a:xfrm>
      </p:grpSpPr>
      <p:sp>
        <p:nvSpPr>
          <p:cNvPr id="3" name="Subtitle 2">
            <a:extLst>
              <a:ext uri="{FF2B5EF4-FFF2-40B4-BE49-F238E27FC236}">
                <a16:creationId xmlns:a16="http://schemas.microsoft.com/office/drawing/2014/main" id="{ADC3407A-10F2-9313-CF9D-22A7F9DC4BBF}"/>
              </a:ext>
            </a:extLst>
          </p:cNvPr>
          <p:cNvSpPr>
            <a:spLocks noGrp="1"/>
          </p:cNvSpPr>
          <p:nvPr>
            <p:ph type="subTitle" idx="1"/>
          </p:nvPr>
        </p:nvSpPr>
        <p:spPr>
          <a:xfrm>
            <a:off x="220717" y="420414"/>
            <a:ext cx="10447283" cy="6096381"/>
          </a:xfrm>
        </p:spPr>
        <p:txBody>
          <a:bodyPr>
            <a:normAutofit fontScale="25000" lnSpcReduction="20000"/>
          </a:bodyPr>
          <a:lstStyle/>
          <a:p>
            <a:pPr marL="50800" indent="0" algn="l"/>
            <a:r>
              <a:rPr lang="en-US" sz="7200" b="1" dirty="0">
                <a:latin typeface="Times New Roman" panose="02020603050405020304" pitchFamily="18" charset="0"/>
                <a:cs typeface="Times New Roman" panose="02020603050405020304" pitchFamily="18" charset="0"/>
              </a:rPr>
              <a:t>Observation on Top Industries by Average Salary</a:t>
            </a:r>
            <a:endParaRPr lang="en-US" sz="7200" dirty="0">
              <a:latin typeface="Times New Roman" panose="02020603050405020304" pitchFamily="18" charset="0"/>
              <a:cs typeface="Times New Roman" panose="02020603050405020304" pitchFamily="18" charset="0"/>
            </a:endParaRPr>
          </a:p>
          <a:p>
            <a:pPr marL="50800" indent="0" algn="l"/>
            <a:r>
              <a:rPr lang="en-US" sz="7200" b="1" dirty="0">
                <a:latin typeface="Times New Roman" panose="02020603050405020304" pitchFamily="18" charset="0"/>
                <a:cs typeface="Times New Roman" panose="02020603050405020304" pitchFamily="18" charset="0"/>
              </a:rPr>
              <a:t>IT Services &amp; Consulting leads</a:t>
            </a:r>
            <a:endParaRPr lang="en-US" sz="7200" dirty="0">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7200" dirty="0">
                <a:latin typeface="Times New Roman" panose="02020603050405020304" pitchFamily="18" charset="0"/>
                <a:cs typeface="Times New Roman" panose="02020603050405020304" pitchFamily="18" charset="0"/>
              </a:rPr>
              <a:t>This industry has the highest average salary, with a substantial margin of 433,636.</a:t>
            </a:r>
          </a:p>
          <a:p>
            <a:pPr marL="50800" indent="0" algn="l"/>
            <a:r>
              <a:rPr lang="en-US" sz="7200" b="1" dirty="0">
                <a:latin typeface="Times New Roman" panose="02020603050405020304" pitchFamily="18" charset="0"/>
                <a:cs typeface="Times New Roman" panose="02020603050405020304" pitchFamily="18" charset="0"/>
              </a:rPr>
              <a:t>Banking and Internet Industries Follows</a:t>
            </a:r>
            <a:endParaRPr lang="en-US" sz="7200" dirty="0">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7200" dirty="0">
                <a:latin typeface="Times New Roman" panose="02020603050405020304" pitchFamily="18" charset="0"/>
                <a:cs typeface="Times New Roman" panose="02020603050405020304" pitchFamily="18" charset="0"/>
              </a:rPr>
              <a:t>Internet and Banking have approximately the same average salary.</a:t>
            </a:r>
          </a:p>
          <a:p>
            <a:pPr algn="l">
              <a:buFont typeface="Arial" panose="020B0604020202020204" pitchFamily="34" charset="0"/>
              <a:buChar char="•"/>
            </a:pPr>
            <a:r>
              <a:rPr lang="en-US" sz="7200" dirty="0">
                <a:latin typeface="Times New Roman" panose="02020603050405020304" pitchFamily="18" charset="0"/>
                <a:cs typeface="Times New Roman" panose="02020603050405020304" pitchFamily="18" charset="0"/>
              </a:rPr>
              <a:t>However, both are much lower compared to IT Services &amp; Consulting.</a:t>
            </a:r>
          </a:p>
          <a:p>
            <a:pPr marL="50800" indent="0" algn="l"/>
            <a:r>
              <a:rPr lang="en-US" sz="7200" b="1" dirty="0">
                <a:latin typeface="Times New Roman" panose="02020603050405020304" pitchFamily="18" charset="0"/>
                <a:cs typeface="Times New Roman" panose="02020603050405020304" pitchFamily="18" charset="0"/>
              </a:rPr>
              <a:t>BPO, Retail &amp; Telecom</a:t>
            </a:r>
            <a:endParaRPr lang="en-US" sz="7200" dirty="0">
              <a:latin typeface="Times New Roman" panose="02020603050405020304" pitchFamily="18" charset="0"/>
              <a:cs typeface="Times New Roman" panose="02020603050405020304" pitchFamily="18" charset="0"/>
            </a:endParaRPr>
          </a:p>
          <a:p>
            <a:pPr algn="l">
              <a:buFont typeface="Arial" panose="020B0604020202020204" pitchFamily="34" charset="0"/>
              <a:buChar char="•"/>
            </a:pPr>
            <a:r>
              <a:rPr lang="en-US" sz="7200" dirty="0">
                <a:latin typeface="Times New Roman" panose="02020603050405020304" pitchFamily="18" charset="0"/>
                <a:cs typeface="Times New Roman" panose="02020603050405020304" pitchFamily="18" charset="0"/>
              </a:rPr>
              <a:t>These industries have lower average salaries.</a:t>
            </a:r>
          </a:p>
          <a:p>
            <a:pPr algn="l">
              <a:buFont typeface="Arial" panose="020B0604020202020204" pitchFamily="34" charset="0"/>
              <a:buChar char="•"/>
            </a:pPr>
            <a:r>
              <a:rPr lang="en-US" sz="7200" dirty="0">
                <a:latin typeface="Times New Roman" panose="02020603050405020304" pitchFamily="18" charset="0"/>
                <a:cs typeface="Times New Roman" panose="02020603050405020304" pitchFamily="18" charset="0"/>
              </a:rPr>
              <a:t>All are below 100,000 units, with Telecom showing the lowest among the displayed industries.</a:t>
            </a:r>
          </a:p>
          <a:p>
            <a:pPr algn="l">
              <a:buFont typeface="Arial" panose="020B0604020202020204" pitchFamily="34" charset="0"/>
              <a:buChar char="•"/>
            </a:pPr>
            <a:endParaRPr lang="en-US" sz="7200" dirty="0">
              <a:latin typeface="Times New Roman" panose="02020603050405020304" pitchFamily="18" charset="0"/>
              <a:cs typeface="Times New Roman" panose="02020603050405020304" pitchFamily="18" charset="0"/>
            </a:endParaRPr>
          </a:p>
          <a:p>
            <a:pPr algn="l"/>
            <a:r>
              <a:rPr lang="en-US" sz="7200" b="1" dirty="0">
                <a:latin typeface="Times New Roman" panose="02020603050405020304" pitchFamily="18" charset="0"/>
                <a:cs typeface="Times New Roman" panose="02020603050405020304" pitchFamily="18" charset="0"/>
              </a:rPr>
              <a:t>Observation on Total Job Openings by Primary City</a:t>
            </a:r>
            <a:endParaRPr lang="en-US" sz="7200" dirty="0">
              <a:latin typeface="Times New Roman" panose="02020603050405020304" pitchFamily="18" charset="0"/>
              <a:cs typeface="Times New Roman" panose="02020603050405020304" pitchFamily="18" charset="0"/>
            </a:endParaRPr>
          </a:p>
          <a:p>
            <a:pPr marL="508000" indent="-457200" algn="l">
              <a:buFont typeface="Arial" panose="020B0604020202020204" pitchFamily="34" charset="0"/>
              <a:buChar char="•"/>
            </a:pPr>
            <a:r>
              <a:rPr lang="en-US" sz="7200" dirty="0">
                <a:latin typeface="Times New Roman" panose="02020603050405020304" pitchFamily="18" charset="0"/>
                <a:cs typeface="Times New Roman" panose="02020603050405020304" pitchFamily="18" charset="0"/>
              </a:rPr>
              <a:t>Bengaluru has the highest number of job openings, i.e., 1.56 million, making it the top city for employment opportunities.</a:t>
            </a:r>
          </a:p>
          <a:p>
            <a:pPr marL="508000" indent="-457200" algn="l">
              <a:buFont typeface="Arial" panose="020B0604020202020204" pitchFamily="34" charset="0"/>
              <a:buChar char="•"/>
            </a:pPr>
            <a:r>
              <a:rPr lang="en-US" sz="7200" dirty="0">
                <a:latin typeface="Times New Roman" panose="02020603050405020304" pitchFamily="18" charset="0"/>
                <a:cs typeface="Times New Roman" panose="02020603050405020304" pitchFamily="18" charset="0"/>
              </a:rPr>
              <a:t>Mumbai has around 171,468 openings, which is much lower than Bengaluru.</a:t>
            </a:r>
          </a:p>
          <a:p>
            <a:pPr marL="508000" indent="-457200" algn="l">
              <a:buFont typeface="Arial" panose="020B0604020202020204" pitchFamily="34" charset="0"/>
              <a:buChar char="•"/>
            </a:pPr>
            <a:r>
              <a:rPr lang="en-US" sz="7200" dirty="0">
                <a:latin typeface="Times New Roman" panose="02020603050405020304" pitchFamily="18" charset="0"/>
                <a:cs typeface="Times New Roman" panose="02020603050405020304" pitchFamily="18" charset="0"/>
              </a:rPr>
              <a:t>Hyderabad/</a:t>
            </a:r>
            <a:r>
              <a:rPr lang="en-US" sz="7200" dirty="0" err="1">
                <a:latin typeface="Times New Roman" panose="02020603050405020304" pitchFamily="18" charset="0"/>
                <a:cs typeface="Times New Roman" panose="02020603050405020304" pitchFamily="18" charset="0"/>
              </a:rPr>
              <a:t>Secunderabad</a:t>
            </a:r>
            <a:r>
              <a:rPr lang="en-US" sz="7200" dirty="0">
                <a:latin typeface="Times New Roman" panose="02020603050405020304" pitchFamily="18" charset="0"/>
                <a:cs typeface="Times New Roman" panose="02020603050405020304" pitchFamily="18" charset="0"/>
              </a:rPr>
              <a:t> has 117,711 job openings, which is competing closely with Mumbai.</a:t>
            </a:r>
          </a:p>
          <a:p>
            <a:pPr marL="508000" indent="-457200" algn="l">
              <a:buFont typeface="Arial" panose="020B0604020202020204" pitchFamily="34" charset="0"/>
              <a:buChar char="•"/>
            </a:pPr>
            <a:r>
              <a:rPr lang="en-US" sz="7200" dirty="0">
                <a:latin typeface="Times New Roman" panose="02020603050405020304" pitchFamily="18" charset="0"/>
                <a:cs typeface="Times New Roman" panose="02020603050405020304" pitchFamily="18" charset="0"/>
              </a:rPr>
              <a:t>Chennai has fewer job opportunities, i.e., 28,809, compared to Hyderabad/</a:t>
            </a:r>
            <a:r>
              <a:rPr lang="en-US" sz="7200" dirty="0" err="1">
                <a:latin typeface="Times New Roman" panose="02020603050405020304" pitchFamily="18" charset="0"/>
                <a:cs typeface="Times New Roman" panose="02020603050405020304" pitchFamily="18" charset="0"/>
              </a:rPr>
              <a:t>Secunderabad</a:t>
            </a:r>
            <a:r>
              <a:rPr lang="en-US" sz="7200" dirty="0">
                <a:latin typeface="Times New Roman" panose="02020603050405020304" pitchFamily="18" charset="0"/>
                <a:cs typeface="Times New Roman" panose="02020603050405020304" pitchFamily="18" charset="0"/>
              </a:rPr>
              <a:t> and Mumbai.</a:t>
            </a:r>
          </a:p>
          <a:p>
            <a:pPr marL="508000" indent="-457200" algn="l">
              <a:buFont typeface="Arial" panose="020B0604020202020204" pitchFamily="34" charset="0"/>
              <a:buChar char="•"/>
            </a:pPr>
            <a:r>
              <a:rPr lang="en-US" sz="7200" dirty="0">
                <a:latin typeface="Times New Roman" panose="02020603050405020304" pitchFamily="18" charset="0"/>
                <a:cs typeface="Times New Roman" panose="02020603050405020304" pitchFamily="18" charset="0"/>
              </a:rPr>
              <a:t>Noida has the least number of job opportunities among all cities, i.e., 5,346.</a:t>
            </a:r>
          </a:p>
          <a:p>
            <a:pPr algn="l"/>
            <a:endParaRPr lang="en-US" sz="1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97785300"/>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80</TotalTime>
  <Words>1058</Words>
  <Application>Microsoft Office PowerPoint</Application>
  <PresentationFormat>Widescreen</PresentationFormat>
  <Paragraphs>88</Paragraphs>
  <Slides>10</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Calibri</vt:lpstr>
      <vt:lpstr>Libre Baskerville</vt:lpstr>
      <vt:lpstr>Times New Roman</vt:lpstr>
      <vt:lpstr>Arial</vt:lpstr>
      <vt:lpstr>Office Theme</vt:lpstr>
      <vt:lpstr>PowerPoint Presentation</vt:lpstr>
      <vt:lpstr>Objective</vt:lpstr>
      <vt:lpstr>WebScraping details </vt:lpstr>
      <vt:lpstr>PowerPoint Presentation</vt:lpstr>
      <vt:lpstr>Exploratory Data Analysis</vt:lpstr>
      <vt:lpstr>UNIVARIATE ANALYSIS </vt:lpstr>
      <vt:lpstr>PowerPoint Presentation</vt:lpstr>
      <vt:lpstr>Bivariate Analysis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Raghu Ram Aduri</dc:creator>
  <cp:lastModifiedBy>harshitha reddy</cp:lastModifiedBy>
  <cp:revision>5</cp:revision>
  <dcterms:created xsi:type="dcterms:W3CDTF">2021-02-16T05:19:01Z</dcterms:created>
  <dcterms:modified xsi:type="dcterms:W3CDTF">2025-10-27T00:39:21Z</dcterms:modified>
</cp:coreProperties>
</file>