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p:scale>
          <a:sx n="94" d="100"/>
          <a:sy n="94" d="100"/>
        </p:scale>
        <p:origin x="245"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69F1-9A66-AAD4-4403-C3DF38B68473}"/>
              </a:ext>
            </a:extLst>
          </p:cNvPr>
          <p:cNvSpPr>
            <a:spLocks noGrp="1"/>
          </p:cNvSpPr>
          <p:nvPr>
            <p:ph type="ctrTitle"/>
          </p:nvPr>
        </p:nvSpPr>
        <p:spPr>
          <a:xfrm>
            <a:off x="1876424" y="1122362"/>
            <a:ext cx="8791575" cy="2398603"/>
          </a:xfrm>
        </p:spPr>
        <p:txBody>
          <a:bodyPr/>
          <a:lstStyle/>
          <a:p>
            <a:r>
              <a:rPr lang="en-US" dirty="0"/>
              <a:t/>
            </a:r>
            <a:br>
              <a:rPr lang="en-US" dirty="0"/>
            </a:br>
            <a:r>
              <a:rPr lang="en-US" dirty="0"/>
              <a:t/>
            </a:r>
            <a:br>
              <a:rPr lang="en-US" dirty="0"/>
            </a:br>
            <a:endParaRPr lang="en-US" dirty="0"/>
          </a:p>
        </p:txBody>
      </p:sp>
      <p:sp>
        <p:nvSpPr>
          <p:cNvPr id="3" name="Subtitle 2">
            <a:extLst>
              <a:ext uri="{FF2B5EF4-FFF2-40B4-BE49-F238E27FC236}">
                <a16:creationId xmlns:a16="http://schemas.microsoft.com/office/drawing/2014/main" id="{1778C088-A386-07B2-ADEA-AAD9170C3C99}"/>
              </a:ext>
            </a:extLst>
          </p:cNvPr>
          <p:cNvSpPr>
            <a:spLocks noGrp="1"/>
          </p:cNvSpPr>
          <p:nvPr>
            <p:ph type="subTitle" idx="1"/>
          </p:nvPr>
        </p:nvSpPr>
        <p:spPr>
          <a:xfrm>
            <a:off x="1876424" y="1900238"/>
            <a:ext cx="9137197" cy="4059691"/>
          </a:xfrm>
        </p:spPr>
        <p:txBody>
          <a:bodyPr>
            <a:normAutofit/>
          </a:bodyPr>
          <a:lstStyle/>
          <a:p>
            <a:r>
              <a:rPr lang="en-US" sz="4000" b="1" u="sng" dirty="0">
                <a:solidFill>
                  <a:schemeClr val="bg1"/>
                </a:solidFill>
                <a:latin typeface="Times New Roman" panose="02020603050405020304" pitchFamily="18" charset="0"/>
                <a:cs typeface="Times New Roman" panose="02020603050405020304" pitchFamily="18" charset="0"/>
              </a:rPr>
              <a:t>ULTRASONIC RADAR </a:t>
            </a:r>
            <a:r>
              <a:rPr lang="en-US" sz="4000" b="1" u="sng" dirty="0" smtClean="0">
                <a:solidFill>
                  <a:schemeClr val="bg1"/>
                </a:solidFill>
                <a:latin typeface="Times New Roman" panose="02020603050405020304" pitchFamily="18" charset="0"/>
                <a:cs typeface="Times New Roman" panose="02020603050405020304" pitchFamily="18" charset="0"/>
              </a:rPr>
              <a:t> SYSTEM</a:t>
            </a:r>
          </a:p>
          <a:p>
            <a:endParaRPr lang="en-US" sz="3600" b="1" u="sng" dirty="0">
              <a:solidFill>
                <a:schemeClr val="bg1"/>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solidFill>
                  <a:schemeClr val="bg1"/>
                </a:solidFill>
                <a:latin typeface="Times New Roman" panose="02020603050405020304" pitchFamily="18" charset="0"/>
                <a:cs typeface="Times New Roman" panose="02020603050405020304" pitchFamily="18" charset="0"/>
              </a:rPr>
              <a:t>Abhishek </a:t>
            </a:r>
            <a:r>
              <a:rPr lang="en-US" b="1" dirty="0">
                <a:solidFill>
                  <a:schemeClr val="bg1"/>
                </a:solidFill>
                <a:latin typeface="Times New Roman" panose="02020603050405020304" pitchFamily="18" charset="0"/>
                <a:cs typeface="Times New Roman" panose="02020603050405020304" pitchFamily="18" charset="0"/>
              </a:rPr>
              <a:t>(22r21a67f3)</a:t>
            </a:r>
          </a:p>
          <a:p>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varshini</a:t>
            </a:r>
            <a:r>
              <a:rPr lang="en-US" b="1" dirty="0">
                <a:solidFill>
                  <a:schemeClr val="bg1"/>
                </a:solidFill>
                <a:latin typeface="Times New Roman" panose="02020603050405020304" pitchFamily="18" charset="0"/>
                <a:cs typeface="Times New Roman" panose="02020603050405020304" pitchFamily="18" charset="0"/>
              </a:rPr>
              <a:t> (22r21a67f4)</a:t>
            </a:r>
          </a:p>
          <a:p>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tanuja</a:t>
            </a:r>
            <a:r>
              <a:rPr lang="en-US" b="1" dirty="0">
                <a:solidFill>
                  <a:schemeClr val="bg1"/>
                </a:solidFill>
                <a:latin typeface="Times New Roman" panose="02020603050405020304" pitchFamily="18" charset="0"/>
                <a:cs typeface="Times New Roman" panose="02020603050405020304" pitchFamily="18" charset="0"/>
              </a:rPr>
              <a:t> (22r21a67f7)</a:t>
            </a:r>
          </a:p>
        </p:txBody>
      </p:sp>
    </p:spTree>
    <p:extLst>
      <p:ext uri="{BB962C8B-B14F-4D97-AF65-F5344CB8AC3E}">
        <p14:creationId xmlns:p14="http://schemas.microsoft.com/office/powerpoint/2010/main" val="397493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974D-4A35-F3F1-C419-39F07D31344C}"/>
              </a:ext>
            </a:extLst>
          </p:cNvPr>
          <p:cNvSpPr>
            <a:spLocks noGrp="1"/>
          </p:cNvSpPr>
          <p:nvPr>
            <p:ph type="title"/>
          </p:nvPr>
        </p:nvSpPr>
        <p:spPr/>
        <p:txBody>
          <a:bodyPr>
            <a:normAutofit/>
          </a:bodyPr>
          <a:lstStyle/>
          <a:p>
            <a:r>
              <a:rPr lang="en-US" sz="2400" b="1" u="sng" dirty="0" smtClean="0">
                <a:solidFill>
                  <a:schemeClr val="bg1"/>
                </a:solidFill>
                <a:latin typeface="Times New Roman" panose="02020603050405020304" pitchFamily="18" charset="0"/>
                <a:cs typeface="Times New Roman" panose="02020603050405020304" pitchFamily="18" charset="0"/>
              </a:rPr>
              <a:t>APPLICATIONS:-</a:t>
            </a: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C114D2-40A2-3DCF-F9E9-D33787CF1C29}"/>
              </a:ext>
            </a:extLst>
          </p:cNvPr>
          <p:cNvSpPr>
            <a:spLocks noGrp="1"/>
          </p:cNvSpPr>
          <p:nvPr>
            <p:ph idx="1"/>
          </p:nvPr>
        </p:nvSpPr>
        <p:spPr>
          <a:xfrm>
            <a:off x="1141412" y="2097087"/>
            <a:ext cx="9905999" cy="3694113"/>
          </a:xfrm>
        </p:spPr>
        <p:txBody>
          <a:bodyPr>
            <a:normAutofit/>
          </a:bodyPr>
          <a:lstStyle/>
          <a:p>
            <a:pPr>
              <a:lnSpc>
                <a:spcPct val="150000"/>
              </a:lnSpc>
              <a:buFont typeface="Wingdings" pitchFamily="2" charset="2"/>
              <a:buChar char="Ø"/>
            </a:pPr>
            <a:r>
              <a:rPr lang="en-US" sz="1600" b="1" u="sng" dirty="0" smtClean="0">
                <a:solidFill>
                  <a:schemeClr val="bg1"/>
                </a:solidFill>
                <a:latin typeface="Times New Roman" panose="02020603050405020304" pitchFamily="18" charset="0"/>
                <a:cs typeface="Times New Roman" panose="02020603050405020304" pitchFamily="18" charset="0"/>
              </a:rPr>
              <a:t>Parking Sensors: </a:t>
            </a:r>
            <a:r>
              <a:rPr lang="en-US" sz="1600" dirty="0" smtClean="0">
                <a:latin typeface="Times New Roman" panose="02020603050405020304" pitchFamily="18" charset="0"/>
                <a:cs typeface="Times New Roman" panose="02020603050405020304" pitchFamily="18" charset="0"/>
              </a:rPr>
              <a:t>Ultrasonic </a:t>
            </a:r>
            <a:r>
              <a:rPr lang="en-US" sz="1600" dirty="0">
                <a:latin typeface="Times New Roman" panose="02020603050405020304" pitchFamily="18" charset="0"/>
                <a:cs typeface="Times New Roman" panose="02020603050405020304" pitchFamily="18" charset="0"/>
              </a:rPr>
              <a:t>radar systems are widely used in parking assist systems in vehicles. They help </a:t>
            </a:r>
            <a:r>
              <a:rPr lang="en-US" sz="1600" dirty="0" smtClean="0">
                <a:latin typeface="Times New Roman" panose="02020603050405020304" pitchFamily="18" charset="0"/>
                <a:cs typeface="Times New Roman" panose="02020603050405020304" pitchFamily="18" charset="0"/>
              </a:rPr>
              <a:t>drivers to </a:t>
            </a:r>
            <a:r>
              <a:rPr lang="en-US" sz="1600" dirty="0">
                <a:latin typeface="Times New Roman" panose="02020603050405020304" pitchFamily="18" charset="0"/>
                <a:cs typeface="Times New Roman" panose="02020603050405020304" pitchFamily="18" charset="0"/>
              </a:rPr>
              <a:t>detect obstacles or objects in their blind spots, providing proximity warnings to avoid collisions during parking or maneuvering.</a:t>
            </a: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600" b="1" u="sng" dirty="0">
                <a:solidFill>
                  <a:schemeClr val="bg1"/>
                </a:solidFill>
                <a:latin typeface="Times New Roman" panose="02020603050405020304" pitchFamily="18" charset="0"/>
                <a:cs typeface="Times New Roman" panose="02020603050405020304" pitchFamily="18" charset="0"/>
              </a:rPr>
              <a:t>Object </a:t>
            </a:r>
            <a:r>
              <a:rPr lang="en-US" sz="1600" b="1" u="sng" dirty="0" smtClean="0">
                <a:solidFill>
                  <a:schemeClr val="bg1"/>
                </a:solidFill>
                <a:latin typeface="Times New Roman" panose="02020603050405020304" pitchFamily="18" charset="0"/>
                <a:cs typeface="Times New Roman" panose="02020603050405020304" pitchFamily="18" charset="0"/>
              </a:rPr>
              <a:t>detection</a:t>
            </a:r>
            <a:r>
              <a:rPr lang="en-US" sz="1600" b="1" dirty="0" smtClean="0">
                <a:solidFill>
                  <a:schemeClr val="bg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Ultrasonic radar systems are utilized in robotics and autonomous systems to detect and avoid obstacles in their environment. They enable robots or automated vehicles to navigate safely by detecting and responding to nearby objects or </a:t>
            </a:r>
            <a:r>
              <a:rPr lang="en-US" sz="1600" dirty="0" smtClean="0">
                <a:latin typeface="Times New Roman" panose="02020603050405020304" pitchFamily="18" charset="0"/>
                <a:cs typeface="Times New Roman" panose="02020603050405020304" pitchFamily="18" charset="0"/>
              </a:rPr>
              <a:t>barriers.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56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1B6E3-6EF7-9E46-F916-A36D81636706}"/>
              </a:ext>
            </a:extLst>
          </p:cNvPr>
          <p:cNvSpPr>
            <a:spLocks noGrp="1"/>
          </p:cNvSpPr>
          <p:nvPr>
            <p:ph idx="1"/>
          </p:nvPr>
        </p:nvSpPr>
        <p:spPr>
          <a:xfrm>
            <a:off x="1141412" y="1298122"/>
            <a:ext cx="9905999" cy="4041321"/>
          </a:xfrm>
        </p:spPr>
        <p:txBody>
          <a:bodyPr>
            <a:normAutofit/>
          </a:bodyPr>
          <a:lstStyle/>
          <a:p>
            <a:pPr>
              <a:lnSpc>
                <a:spcPct val="200000"/>
              </a:lnSpc>
              <a:buFont typeface="Wingdings" pitchFamily="2" charset="2"/>
              <a:buChar char="Ø"/>
            </a:pPr>
            <a:r>
              <a:rPr lang="en-US" sz="1600" b="1" u="sng" dirty="0">
                <a:solidFill>
                  <a:schemeClr val="bg1"/>
                </a:solidFill>
                <a:latin typeface="Times New Roman" panose="02020603050405020304" pitchFamily="18" charset="0"/>
                <a:cs typeface="Times New Roman" panose="02020603050405020304" pitchFamily="18" charset="0"/>
              </a:rPr>
              <a:t>Medical imaging</a:t>
            </a:r>
            <a:r>
              <a:rPr lang="en-US" sz="1600" dirty="0">
                <a:solidFill>
                  <a:schemeClr val="bg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Ultrasonic radar systems, commonly known as ultrasound imaging, are extensively used in medical diagnostics. They provide real-time imaging of internal organs, tissues, and structures within the body, aiding in the diagnosis and monitoring of various medical conditions.</a:t>
            </a:r>
          </a:p>
          <a:p>
            <a:pPr>
              <a:lnSpc>
                <a:spcPct val="200000"/>
              </a:lnSpc>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lnSpc>
                <a:spcPct val="200000"/>
              </a:lnSpc>
              <a:buFont typeface="Wingdings" pitchFamily="2" charset="2"/>
              <a:buChar char="Ø"/>
            </a:pPr>
            <a:r>
              <a:rPr lang="en-US" sz="1600" b="1" u="sng" dirty="0">
                <a:solidFill>
                  <a:schemeClr val="bg1"/>
                </a:solidFill>
                <a:latin typeface="Times New Roman" panose="02020603050405020304" pitchFamily="18" charset="0"/>
                <a:cs typeface="Times New Roman" panose="02020603050405020304" pitchFamily="18" charset="0"/>
              </a:rPr>
              <a:t>Proximity </a:t>
            </a:r>
            <a:r>
              <a:rPr lang="en-US" sz="1600" b="1" u="sng" dirty="0">
                <a:solidFill>
                  <a:schemeClr val="bg1"/>
                </a:solidFill>
                <a:latin typeface="Times New Roman" panose="02020603050405020304" pitchFamily="18" charset="0"/>
                <a:cs typeface="Times New Roman" panose="02020603050405020304" pitchFamily="18" charset="0"/>
              </a:rPr>
              <a:t>S</a:t>
            </a:r>
            <a:r>
              <a:rPr lang="en-US" sz="1600" b="1" u="sng" dirty="0" smtClean="0">
                <a:solidFill>
                  <a:schemeClr val="bg1"/>
                </a:solidFill>
                <a:latin typeface="Times New Roman" panose="02020603050405020304" pitchFamily="18" charset="0"/>
                <a:cs typeface="Times New Roman" panose="02020603050405020304" pitchFamily="18" charset="0"/>
              </a:rPr>
              <a:t>ensors</a:t>
            </a:r>
            <a:r>
              <a:rPr lang="en-US" sz="1600" b="1" dirty="0">
                <a:solidFill>
                  <a:schemeClr val="bg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Ultrasonic radar systems can serve as proximity sensors in various applications. For example, they can be used in automatic doors to detect the presence of individuals, triggering the door to open or close. They are also utilized in security systems to detect intrusions or unauthorized access to restricted areas.</a:t>
            </a:r>
          </a:p>
        </p:txBody>
      </p:sp>
    </p:spTree>
    <p:extLst>
      <p:ext uri="{BB962C8B-B14F-4D97-AF65-F5344CB8AC3E}">
        <p14:creationId xmlns:p14="http://schemas.microsoft.com/office/powerpoint/2010/main" val="282045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1C237F5-F911-D809-8B03-8FE8B8CBE061}"/>
              </a:ext>
            </a:extLst>
          </p:cNvPr>
          <p:cNvPicPr>
            <a:picLocks noGrp="1" noChangeAspect="1"/>
          </p:cNvPicPr>
          <p:nvPr>
            <p:ph idx="1"/>
          </p:nvPr>
        </p:nvPicPr>
        <p:blipFill>
          <a:blip r:embed="rId2"/>
          <a:stretch>
            <a:fillRect/>
          </a:stretch>
        </p:blipFill>
        <p:spPr>
          <a:xfrm>
            <a:off x="1917702" y="931513"/>
            <a:ext cx="3416300" cy="2297462"/>
          </a:xfrm>
        </p:spPr>
      </p:pic>
      <p:pic>
        <p:nvPicPr>
          <p:cNvPr id="9" name="Picture 8" descr="A robot with wheels and wires&#10;&#10;Description automatically generated">
            <a:extLst>
              <a:ext uri="{FF2B5EF4-FFF2-40B4-BE49-F238E27FC236}">
                <a16:creationId xmlns:a16="http://schemas.microsoft.com/office/drawing/2014/main" id="{E75CF1FD-0154-E5BB-2AFE-D1AA5FC4FC59}"/>
              </a:ext>
            </a:extLst>
          </p:cNvPr>
          <p:cNvPicPr>
            <a:picLocks noChangeAspect="1"/>
          </p:cNvPicPr>
          <p:nvPr/>
        </p:nvPicPr>
        <p:blipFill>
          <a:blip r:embed="rId3"/>
          <a:stretch>
            <a:fillRect/>
          </a:stretch>
        </p:blipFill>
        <p:spPr>
          <a:xfrm>
            <a:off x="6570664" y="882253"/>
            <a:ext cx="3416300" cy="2346722"/>
          </a:xfrm>
          <a:prstGeom prst="rect">
            <a:avLst/>
          </a:prstGeom>
        </p:spPr>
      </p:pic>
      <p:pic>
        <p:nvPicPr>
          <p:cNvPr id="11" name="Picture 10" descr="A person walking towards a glass door&#10;&#10;Description automatically generated">
            <a:extLst>
              <a:ext uri="{FF2B5EF4-FFF2-40B4-BE49-F238E27FC236}">
                <a16:creationId xmlns:a16="http://schemas.microsoft.com/office/drawing/2014/main" id="{175DE6BD-2167-989B-0D7E-FEFEE870A0B2}"/>
              </a:ext>
            </a:extLst>
          </p:cNvPr>
          <p:cNvPicPr>
            <a:picLocks noChangeAspect="1"/>
          </p:cNvPicPr>
          <p:nvPr/>
        </p:nvPicPr>
        <p:blipFill>
          <a:blip r:embed="rId4"/>
          <a:stretch>
            <a:fillRect/>
          </a:stretch>
        </p:blipFill>
        <p:spPr>
          <a:xfrm>
            <a:off x="1917702" y="3768423"/>
            <a:ext cx="3416300" cy="2297462"/>
          </a:xfrm>
          <a:prstGeom prst="rect">
            <a:avLst/>
          </a:prstGeom>
        </p:spPr>
      </p:pic>
      <p:pic>
        <p:nvPicPr>
          <p:cNvPr id="13" name="Picture 12" descr="A person performing ultrasound on their stomach&#10;&#10;Description automatically generated">
            <a:extLst>
              <a:ext uri="{FF2B5EF4-FFF2-40B4-BE49-F238E27FC236}">
                <a16:creationId xmlns:a16="http://schemas.microsoft.com/office/drawing/2014/main" id="{4F29BECC-9716-DC9B-9779-833CBCCADF82}"/>
              </a:ext>
            </a:extLst>
          </p:cNvPr>
          <p:cNvPicPr>
            <a:picLocks noChangeAspect="1"/>
          </p:cNvPicPr>
          <p:nvPr/>
        </p:nvPicPr>
        <p:blipFill>
          <a:blip r:embed="rId5"/>
          <a:stretch>
            <a:fillRect/>
          </a:stretch>
        </p:blipFill>
        <p:spPr>
          <a:xfrm>
            <a:off x="6570664" y="3768423"/>
            <a:ext cx="3416300" cy="2346723"/>
          </a:xfrm>
          <a:prstGeom prst="rect">
            <a:avLst/>
          </a:prstGeom>
        </p:spPr>
      </p:pic>
    </p:spTree>
    <p:extLst>
      <p:ext uri="{BB962C8B-B14F-4D97-AF65-F5344CB8AC3E}">
        <p14:creationId xmlns:p14="http://schemas.microsoft.com/office/powerpoint/2010/main" val="17904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E884-5BA3-353F-FFDC-FDE1674887E2}"/>
              </a:ext>
            </a:extLst>
          </p:cNvPr>
          <p:cNvSpPr>
            <a:spLocks noGrp="1"/>
          </p:cNvSpPr>
          <p:nvPr>
            <p:ph type="title"/>
          </p:nvPr>
        </p:nvSpPr>
        <p:spPr>
          <a:xfrm>
            <a:off x="996043" y="618518"/>
            <a:ext cx="10239146" cy="1478570"/>
          </a:xfrm>
        </p:spPr>
        <p:txBody>
          <a:bodyPr>
            <a:normAutofit/>
          </a:bodyPr>
          <a:lstStyle/>
          <a:p>
            <a:r>
              <a:rPr lang="en-US" sz="2400" b="1" u="sng" dirty="0" smtClean="0">
                <a:solidFill>
                  <a:schemeClr val="bg1"/>
                </a:solidFill>
                <a:latin typeface="Times New Roman" panose="02020603050405020304" pitchFamily="18" charset="0"/>
                <a:cs typeface="Times New Roman" panose="02020603050405020304" pitchFamily="18" charset="0"/>
              </a:rPr>
              <a:t>Advantages:-</a:t>
            </a: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738053-B5EA-1571-B835-CD5826115273}"/>
              </a:ext>
            </a:extLst>
          </p:cNvPr>
          <p:cNvSpPr>
            <a:spLocks noGrp="1"/>
          </p:cNvSpPr>
          <p:nvPr>
            <p:ph idx="1"/>
          </p:nvPr>
        </p:nvSpPr>
        <p:spPr>
          <a:xfrm>
            <a:off x="1141412" y="1933904"/>
            <a:ext cx="9905999" cy="3857298"/>
          </a:xfrm>
        </p:spPr>
        <p:txBody>
          <a:bodyPr>
            <a:normAutofit/>
          </a:bodyPr>
          <a:lstStyle/>
          <a:p>
            <a:pPr>
              <a:buFont typeface="Wingdings" pitchFamily="2" charset="2"/>
              <a:buChar char="Ø"/>
            </a:pPr>
            <a:r>
              <a:rPr lang="en-US" sz="1600" dirty="0">
                <a:latin typeface="Times New Roman" panose="02020603050405020304" pitchFamily="18" charset="0"/>
                <a:cs typeface="Times New Roman" panose="02020603050405020304" pitchFamily="18" charset="0"/>
              </a:rPr>
              <a:t>Non-contact measurements.</a:t>
            </a: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600" dirty="0">
                <a:latin typeface="Times New Roman" panose="02020603050405020304" pitchFamily="18" charset="0"/>
                <a:cs typeface="Times New Roman" panose="02020603050405020304" pitchFamily="18" charset="0"/>
              </a:rPr>
              <a:t>High accuracy.</a:t>
            </a: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600" dirty="0">
                <a:latin typeface="Times New Roman" panose="02020603050405020304" pitchFamily="18" charset="0"/>
                <a:cs typeface="Times New Roman" panose="02020603050405020304" pitchFamily="18" charset="0"/>
              </a:rPr>
              <a:t>Versatility.</a:t>
            </a: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600" dirty="0">
                <a:latin typeface="Times New Roman" panose="02020603050405020304" pitchFamily="18" charset="0"/>
                <a:cs typeface="Times New Roman" panose="02020603050405020304" pitchFamily="18" charset="0"/>
              </a:rPr>
              <a:t>Low cost.</a:t>
            </a: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600" dirty="0">
                <a:latin typeface="Times New Roman" panose="02020603050405020304" pitchFamily="18" charset="0"/>
                <a:cs typeface="Times New Roman" panose="02020603050405020304" pitchFamily="18" charset="0"/>
              </a:rPr>
              <a:t>Simple integration.</a:t>
            </a: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90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1D7A-12E3-FF62-0ED8-BC9C0A3C764D}"/>
              </a:ext>
            </a:extLst>
          </p:cNvPr>
          <p:cNvSpPr>
            <a:spLocks noGrp="1"/>
          </p:cNvSpPr>
          <p:nvPr>
            <p:ph type="title"/>
          </p:nvPr>
        </p:nvSpPr>
        <p:spPr>
          <a:xfrm>
            <a:off x="1107168" y="643010"/>
            <a:ext cx="9905998" cy="1478570"/>
          </a:xfrm>
        </p:spPr>
        <p:txBody>
          <a:bodyPr>
            <a:normAutofit/>
          </a:bodyPr>
          <a:lstStyle/>
          <a:p>
            <a:r>
              <a:rPr lang="en-US" sz="2400" b="1" u="sng" dirty="0" smtClean="0">
                <a:solidFill>
                  <a:schemeClr val="bg1"/>
                </a:solidFill>
                <a:latin typeface="Times New Roman" panose="02020603050405020304" pitchFamily="18" charset="0"/>
                <a:cs typeface="Times New Roman" panose="02020603050405020304" pitchFamily="18" charset="0"/>
              </a:rPr>
              <a:t>DISADVANTAGES:-</a:t>
            </a: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38624F-E13E-4C72-FA1A-E64294D26E90}"/>
              </a:ext>
            </a:extLst>
          </p:cNvPr>
          <p:cNvSpPr>
            <a:spLocks noGrp="1"/>
          </p:cNvSpPr>
          <p:nvPr>
            <p:ph idx="1"/>
          </p:nvPr>
        </p:nvSpPr>
        <p:spPr/>
        <p:txBody>
          <a:bodyPr>
            <a:normAutofit/>
          </a:bodyPr>
          <a:lstStyle/>
          <a:p>
            <a:pPr>
              <a:buFont typeface="Wingdings" pitchFamily="2" charset="2"/>
              <a:buChar char="Ø"/>
            </a:pPr>
            <a:r>
              <a:rPr lang="en-US" sz="1600" dirty="0">
                <a:latin typeface="Times New Roman" panose="02020603050405020304" pitchFamily="18" charset="0"/>
                <a:cs typeface="Times New Roman" panose="02020603050405020304" pitchFamily="18" charset="0"/>
              </a:rPr>
              <a:t>Limited range.</a:t>
            </a: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600" dirty="0" smtClean="0">
                <a:latin typeface="Times New Roman" panose="02020603050405020304" pitchFamily="18" charset="0"/>
                <a:cs typeface="Times New Roman" panose="02020603050405020304" pitchFamily="18" charset="0"/>
              </a:rPr>
              <a:t>Susceptible </a:t>
            </a:r>
            <a:r>
              <a:rPr lang="en-US" sz="1600" dirty="0">
                <a:latin typeface="Times New Roman" panose="02020603050405020304" pitchFamily="18" charset="0"/>
                <a:cs typeface="Times New Roman" panose="02020603050405020304" pitchFamily="18" charset="0"/>
              </a:rPr>
              <a:t>to environment conditions.</a:t>
            </a: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600" dirty="0">
                <a:latin typeface="Times New Roman" panose="02020603050405020304" pitchFamily="18" charset="0"/>
                <a:cs typeface="Times New Roman" panose="02020603050405020304" pitchFamily="18" charset="0"/>
              </a:rPr>
              <a:t>Limited resolution.</a:t>
            </a: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600" dirty="0">
                <a:latin typeface="Times New Roman" panose="02020603050405020304" pitchFamily="18" charset="0"/>
                <a:cs typeface="Times New Roman" panose="02020603050405020304" pitchFamily="18" charset="0"/>
              </a:rPr>
              <a:t>Interference of other source.</a:t>
            </a: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819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189D05-9315-DF08-F759-2E438742AC6C}"/>
              </a:ext>
            </a:extLst>
          </p:cNvPr>
          <p:cNvSpPr>
            <a:spLocks noGrp="1"/>
          </p:cNvSpPr>
          <p:nvPr>
            <p:ph idx="1"/>
          </p:nvPr>
        </p:nvSpPr>
        <p:spPr>
          <a:xfrm>
            <a:off x="1141412" y="1414463"/>
            <a:ext cx="9905999" cy="4376738"/>
          </a:xfrm>
        </p:spPr>
        <p:txBody>
          <a:bodyPr>
            <a:normAutofit lnSpcReduction="10000"/>
          </a:bodyPr>
          <a:lstStyle/>
          <a:p>
            <a:pPr marL="0" indent="0">
              <a:buNone/>
            </a:pPr>
            <a:r>
              <a:rPr lang="en-US" b="1" u="sng" dirty="0" smtClean="0">
                <a:solidFill>
                  <a:schemeClr val="bg1"/>
                </a:solidFill>
                <a:latin typeface="Times New Roman" panose="02020603050405020304" pitchFamily="18" charset="0"/>
                <a:cs typeface="Times New Roman" panose="02020603050405020304" pitchFamily="18" charset="0"/>
              </a:rPr>
              <a:t>STRENGTHS:-</a:t>
            </a:r>
            <a:endParaRPr lang="en-US" b="1" u="sng" dirty="0">
              <a:solidFill>
                <a:schemeClr val="bg1"/>
              </a:solidFill>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Non-contact measurements.</a:t>
            </a:r>
          </a:p>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High accuracy.</a:t>
            </a:r>
          </a:p>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Simple integration.</a:t>
            </a:r>
          </a:p>
          <a:p>
            <a:pPr>
              <a:lnSpc>
                <a:spcPct val="150000"/>
              </a:lnSpc>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marL="0" indent="0">
              <a:buNone/>
            </a:pPr>
            <a:r>
              <a:rPr lang="en-US" b="1" u="sng" dirty="0" smtClean="0">
                <a:solidFill>
                  <a:schemeClr val="bg1"/>
                </a:solidFill>
                <a:latin typeface="Times New Roman" panose="02020603050405020304" pitchFamily="18" charset="0"/>
                <a:cs typeface="Times New Roman" panose="02020603050405020304" pitchFamily="18" charset="0"/>
              </a:rPr>
              <a:t>WEAKNESS:-</a:t>
            </a:r>
            <a:endParaRPr lang="en-US" b="1" u="sng" dirty="0">
              <a:solidFill>
                <a:schemeClr val="bg1"/>
              </a:solidFill>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Limited range.</a:t>
            </a:r>
          </a:p>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Limited resolution. </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1600" b="1"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863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B653B-6E33-2A09-1004-5842890A1083}"/>
              </a:ext>
            </a:extLst>
          </p:cNvPr>
          <p:cNvSpPr>
            <a:spLocks noGrp="1"/>
          </p:cNvSpPr>
          <p:nvPr>
            <p:ph idx="1"/>
          </p:nvPr>
        </p:nvSpPr>
        <p:spPr>
          <a:xfrm>
            <a:off x="1141412" y="1671637"/>
            <a:ext cx="9905999" cy="4119563"/>
          </a:xfrm>
        </p:spPr>
        <p:txBody>
          <a:bodyPr/>
          <a:lstStyle/>
          <a:p>
            <a:pPr marL="0" indent="0">
              <a:buNone/>
            </a:pPr>
            <a:r>
              <a:rPr lang="en-US" b="1" u="sng" dirty="0" smtClean="0">
                <a:solidFill>
                  <a:schemeClr val="bg1"/>
                </a:solidFill>
                <a:latin typeface="Times New Roman" panose="02020603050405020304" pitchFamily="18" charset="0"/>
                <a:cs typeface="Times New Roman" panose="02020603050405020304" pitchFamily="18" charset="0"/>
              </a:rPr>
              <a:t>OPPORTUNITIES:-</a:t>
            </a:r>
            <a:endParaRPr lang="en-US" b="1" u="sng" dirty="0">
              <a:solidFill>
                <a:schemeClr val="bg1"/>
              </a:solidFill>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600" dirty="0" smtClean="0">
                <a:latin typeface="Times New Roman" panose="02020603050405020304" pitchFamily="18" charset="0"/>
                <a:cs typeface="Times New Roman" panose="02020603050405020304" pitchFamily="18" charset="0"/>
              </a:rPr>
              <a:t>Advancements in technology.</a:t>
            </a:r>
          </a:p>
          <a:p>
            <a:pPr>
              <a:lnSpc>
                <a:spcPct val="150000"/>
              </a:lnSpc>
              <a:buFont typeface="Wingdings" pitchFamily="2" charset="2"/>
              <a:buChar char="Ø"/>
            </a:pPr>
            <a:r>
              <a:rPr lang="en-US" sz="1600" dirty="0" smtClean="0">
                <a:latin typeface="Times New Roman" panose="02020603050405020304" pitchFamily="18" charset="0"/>
                <a:cs typeface="Times New Roman" panose="02020603050405020304" pitchFamily="18" charset="0"/>
              </a:rPr>
              <a:t>Integration with other sensing technologies.</a:t>
            </a:r>
          </a:p>
          <a:p>
            <a:pPr>
              <a:lnSpc>
                <a:spcPct val="150000"/>
              </a:lnSpc>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marL="0" indent="0">
              <a:buNone/>
            </a:pPr>
            <a:r>
              <a:rPr lang="en-US" b="1" u="sng" dirty="0" smtClean="0">
                <a:solidFill>
                  <a:schemeClr val="bg1"/>
                </a:solidFill>
                <a:latin typeface="Times New Roman" panose="02020603050405020304" pitchFamily="18" charset="0"/>
                <a:cs typeface="Times New Roman" panose="02020603050405020304" pitchFamily="18" charset="0"/>
              </a:rPr>
              <a:t>THREATS:-</a:t>
            </a:r>
            <a:endParaRPr lang="en-US" b="1" u="sng" dirty="0">
              <a:solidFill>
                <a:schemeClr val="bg1"/>
              </a:solidFill>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Competition from alternative technologies.</a:t>
            </a:r>
          </a:p>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Rapid technological advancements.</a:t>
            </a:r>
          </a:p>
          <a:p>
            <a:pPr>
              <a:lnSpc>
                <a:spcPct val="150000"/>
              </a:lnSpc>
              <a:buFont typeface="Wingdings" pitchFamily="2" charset="2"/>
              <a:buChar char="Ø"/>
            </a:pPr>
            <a:endParaRPr lang="en-US" b="1"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68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C9CE8-D4C0-98FE-4BCF-A2D82622F2C9}"/>
              </a:ext>
            </a:extLst>
          </p:cNvPr>
          <p:cNvSpPr>
            <a:spLocks noGrp="1"/>
          </p:cNvSpPr>
          <p:nvPr>
            <p:ph idx="1"/>
          </p:nvPr>
        </p:nvSpPr>
        <p:spPr>
          <a:xfrm>
            <a:off x="1943100" y="2428877"/>
            <a:ext cx="7698921" cy="2271712"/>
          </a:xfrm>
        </p:spPr>
        <p:txBody>
          <a:bodyPr numCol="1">
            <a:normAutofit/>
          </a:bodyPr>
          <a:lstStyle/>
          <a:p>
            <a:pPr marL="0" indent="0" algn="just">
              <a:buNone/>
            </a:pPr>
            <a:r>
              <a:rPr lang="en-US" sz="8000" b="1" i="1" dirty="0">
                <a:solidFill>
                  <a:schemeClr val="bg1">
                    <a:lumMod val="95000"/>
                    <a:lumOff val="5000"/>
                  </a:schemeClr>
                </a:solidFill>
                <a:latin typeface="Times New Roman" panose="02020603050405020304" pitchFamily="18" charset="0"/>
                <a:cs typeface="Times New Roman" panose="02020603050405020304" pitchFamily="18" charset="0"/>
              </a:rPr>
              <a:t>THANK </a:t>
            </a:r>
            <a:r>
              <a:rPr lang="en-US" sz="8000" b="1" i="1" dirty="0" smtClean="0">
                <a:solidFill>
                  <a:schemeClr val="bg1">
                    <a:lumMod val="95000"/>
                    <a:lumOff val="5000"/>
                  </a:schemeClr>
                </a:solidFill>
                <a:latin typeface="Times New Roman" panose="02020603050405020304" pitchFamily="18" charset="0"/>
                <a:cs typeface="Times New Roman" panose="02020603050405020304" pitchFamily="18" charset="0"/>
              </a:rPr>
              <a:t>  YOU</a:t>
            </a:r>
            <a:endParaRPr lang="en-US" sz="8000" b="1" i="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83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3D93-34D7-CE56-333F-077ED2C9095A}"/>
              </a:ext>
            </a:extLst>
          </p:cNvPr>
          <p:cNvSpPr>
            <a:spLocks noGrp="1"/>
          </p:cNvSpPr>
          <p:nvPr>
            <p:ph type="title"/>
          </p:nvPr>
        </p:nvSpPr>
        <p:spPr/>
        <p:txBody>
          <a:bodyPr>
            <a:normAutofit/>
          </a:bodyPr>
          <a:lstStyle/>
          <a:p>
            <a:r>
              <a:rPr lang="en-US" sz="2400" b="1" u="sng" dirty="0" smtClean="0">
                <a:solidFill>
                  <a:schemeClr val="bg1"/>
                </a:solidFill>
                <a:latin typeface="Times New Roman" panose="02020603050405020304" pitchFamily="18" charset="0"/>
                <a:cs typeface="Times New Roman" panose="02020603050405020304" pitchFamily="18" charset="0"/>
              </a:rPr>
              <a:t>INTRODUCTION:-</a:t>
            </a: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3414D2-E56E-7456-BD3A-6615C6730FB4}"/>
              </a:ext>
            </a:extLst>
          </p:cNvPr>
          <p:cNvSpPr>
            <a:spLocks noGrp="1"/>
          </p:cNvSpPr>
          <p:nvPr>
            <p:ph idx="1"/>
          </p:nvPr>
        </p:nvSpPr>
        <p:spPr/>
        <p:txBody>
          <a:bodyPr>
            <a:normAutofit/>
          </a:bodyPr>
          <a:lstStyle/>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Radar was firstly developed as a method of detecting enemy aircraft in World War </a:t>
            </a:r>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600" dirty="0" smtClean="0">
                <a:latin typeface="Times New Roman" panose="02020603050405020304" pitchFamily="18" charset="0"/>
                <a:cs typeface="Times New Roman" panose="02020603050405020304" pitchFamily="18" charset="0"/>
              </a:rPr>
              <a:t>The aim of this project is to </a:t>
            </a:r>
            <a:r>
              <a:rPr lang="en-US" sz="1600" dirty="0">
                <a:latin typeface="Times New Roman" panose="02020603050405020304" pitchFamily="18" charset="0"/>
                <a:cs typeface="Times New Roman" panose="02020603050405020304" pitchFamily="18" charset="0"/>
              </a:rPr>
              <a:t>achieve a radar system prototype based on an Arduino </a:t>
            </a:r>
            <a:r>
              <a:rPr lang="en-US" sz="1600" dirty="0" smtClean="0">
                <a:latin typeface="Times New Roman" panose="02020603050405020304" pitchFamily="18" charset="0"/>
                <a:cs typeface="Times New Roman" panose="02020603050405020304" pitchFamily="18" charset="0"/>
              </a:rPr>
              <a:t>board, which detects </a:t>
            </a:r>
            <a:r>
              <a:rPr lang="en-US" sz="1600" dirty="0">
                <a:latin typeface="Times New Roman" panose="02020603050405020304" pitchFamily="18" charset="0"/>
                <a:cs typeface="Times New Roman" panose="02020603050405020304" pitchFamily="18" charset="0"/>
              </a:rPr>
              <a:t>stationary and moving objects. </a:t>
            </a:r>
          </a:p>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Radar is an object detection system that uses microwaves </a:t>
            </a:r>
            <a:r>
              <a:rPr lang="en-US" sz="1600" dirty="0" smtClean="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determine the range , direction, altitude and speed of objects within about a certain radius of their location.</a:t>
            </a:r>
          </a:p>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The radar antenna transmits radio waves or microwaves that bounce off any object in their path. </a:t>
            </a:r>
          </a:p>
          <a:p>
            <a:pPr>
              <a:lnSpc>
                <a:spcPct val="150000"/>
              </a:lnSpc>
              <a:buFont typeface="Wingdings" pitchFamily="2" charset="2"/>
              <a:buChar char="Ø"/>
            </a:pPr>
            <a:r>
              <a:rPr lang="en-US" sz="1600" dirty="0" smtClean="0">
                <a:latin typeface="Times New Roman" panose="02020603050405020304" pitchFamily="18" charset="0"/>
                <a:cs typeface="Times New Roman" panose="02020603050405020304" pitchFamily="18" charset="0"/>
              </a:rPr>
              <a:t>We </a:t>
            </a:r>
            <a:r>
              <a:rPr lang="en-US" sz="1600" dirty="0" smtClean="0">
                <a:latin typeface="Times New Roman" panose="02020603050405020304" pitchFamily="18" charset="0"/>
                <a:cs typeface="Times New Roman" panose="02020603050405020304" pitchFamily="18" charset="0"/>
              </a:rPr>
              <a:t>will </a:t>
            </a:r>
            <a:r>
              <a:rPr lang="en-US" sz="1600" dirty="0">
                <a:latin typeface="Times New Roman" panose="02020603050405020304" pitchFamily="18" charset="0"/>
                <a:cs typeface="Times New Roman" panose="02020603050405020304" pitchFamily="18" charset="0"/>
              </a:rPr>
              <a:t>be using an Ultrasonic Sensor to determine the presence of any object in a  </a:t>
            </a:r>
            <a:r>
              <a:rPr lang="en-US" sz="1600" dirty="0" smtClean="0">
                <a:latin typeface="Times New Roman" panose="02020603050405020304" pitchFamily="18" charset="0"/>
                <a:cs typeface="Times New Roman" panose="02020603050405020304" pitchFamily="18" charset="0"/>
              </a:rPr>
              <a:t>particular range.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25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D801-76E1-B117-F23C-97B9D93334AA}"/>
              </a:ext>
            </a:extLst>
          </p:cNvPr>
          <p:cNvSpPr>
            <a:spLocks noGrp="1"/>
          </p:cNvSpPr>
          <p:nvPr>
            <p:ph type="title"/>
          </p:nvPr>
        </p:nvSpPr>
        <p:spPr/>
        <p:txBody>
          <a:bodyPr>
            <a:normAutofit/>
          </a:bodyPr>
          <a:lstStyle/>
          <a:p>
            <a:r>
              <a:rPr lang="en-US" sz="2400" b="1" u="sng" dirty="0" smtClean="0">
                <a:solidFill>
                  <a:schemeClr val="bg1"/>
                </a:solidFill>
                <a:latin typeface="Times New Roman" panose="02020603050405020304" pitchFamily="18" charset="0"/>
                <a:cs typeface="Times New Roman" panose="02020603050405020304" pitchFamily="18" charset="0"/>
              </a:rPr>
              <a:t>CATEGORY:-</a:t>
            </a: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AAABFE-E522-514C-FA25-D1E2FF366D82}"/>
              </a:ext>
            </a:extLst>
          </p:cNvPr>
          <p:cNvSpPr>
            <a:spLocks noGrp="1"/>
          </p:cNvSpPr>
          <p:nvPr>
            <p:ph idx="1"/>
          </p:nvPr>
        </p:nvSpPr>
        <p:spPr/>
        <p:txBody>
          <a:bodyPr>
            <a:normAutofit/>
          </a:bodyPr>
          <a:lstStyle/>
          <a:p>
            <a:pPr>
              <a:lnSpc>
                <a:spcPct val="250000"/>
              </a:lnSpc>
              <a:buFont typeface="Wingdings" pitchFamily="2" charset="2"/>
              <a:buChar char="Ø"/>
            </a:pPr>
            <a:r>
              <a:rPr lang="en-US" sz="1600" dirty="0">
                <a:latin typeface="Times New Roman" panose="02020603050405020304" pitchFamily="18" charset="0"/>
                <a:cs typeface="Times New Roman" panose="02020603050405020304" pitchFamily="18" charset="0"/>
              </a:rPr>
              <a:t>Radar </a:t>
            </a:r>
            <a:r>
              <a:rPr lang="en-US" sz="1600" dirty="0" smtClean="0">
                <a:latin typeface="Times New Roman" panose="02020603050405020304" pitchFamily="18" charset="0"/>
                <a:cs typeface="Times New Roman" panose="02020603050405020304" pitchFamily="18" charset="0"/>
              </a:rPr>
              <a:t>system falls </a:t>
            </a:r>
            <a:r>
              <a:rPr lang="en-US" sz="1600" dirty="0">
                <a:latin typeface="Times New Roman" panose="02020603050405020304" pitchFamily="18" charset="0"/>
                <a:cs typeface="Times New Roman" panose="02020603050405020304" pitchFamily="18" charset="0"/>
              </a:rPr>
              <a:t>under the category of Electronic </a:t>
            </a:r>
            <a:r>
              <a:rPr lang="en-US" sz="1600" dirty="0" smtClean="0">
                <a:latin typeface="Times New Roman" panose="02020603050405020304" pitchFamily="18" charset="0"/>
                <a:cs typeface="Times New Roman" panose="02020603050405020304" pitchFamily="18" charset="0"/>
              </a:rPr>
              <a:t>Systems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Technology</a:t>
            </a:r>
            <a:r>
              <a:rPr lang="en-US" sz="1600" dirty="0">
                <a:latin typeface="Times New Roman" panose="02020603050405020304" pitchFamily="18" charset="0"/>
                <a:cs typeface="Times New Roman" panose="02020603050405020304" pitchFamily="18" charset="0"/>
              </a:rPr>
              <a:t>.</a:t>
            </a:r>
          </a:p>
          <a:p>
            <a:pPr>
              <a:lnSpc>
                <a:spcPct val="250000"/>
              </a:lnSpc>
              <a:buFont typeface="Wingdings" pitchFamily="2" charset="2"/>
              <a:buChar char="Ø"/>
            </a:pPr>
            <a:r>
              <a:rPr lang="en-US" sz="1600" dirty="0" smtClean="0">
                <a:latin typeface="Times New Roman" panose="02020603050405020304" pitchFamily="18" charset="0"/>
                <a:cs typeface="Times New Roman" panose="02020603050405020304" pitchFamily="18" charset="0"/>
              </a:rPr>
              <a:t>Specifically</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RADAR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stands for “Radio Detection And Ranging”.</a:t>
            </a:r>
          </a:p>
          <a:p>
            <a:pPr>
              <a:lnSpc>
                <a:spcPct val="250000"/>
              </a:lnSpc>
              <a:buFont typeface="Wingdings" pitchFamily="2" charset="2"/>
              <a:buChar char="Ø"/>
            </a:pPr>
            <a:r>
              <a:rPr lang="en-US" sz="1600" dirty="0">
                <a:latin typeface="Times New Roman" panose="02020603050405020304" pitchFamily="18" charset="0"/>
                <a:cs typeface="Times New Roman" panose="02020603050405020304" pitchFamily="18" charset="0"/>
              </a:rPr>
              <a:t>It is a system that uses Ultrasonic sensors to detect, locate, and track objects such as aircrafts, ships, weather patterns, and even satellites.</a:t>
            </a:r>
          </a:p>
        </p:txBody>
      </p:sp>
    </p:spTree>
    <p:extLst>
      <p:ext uri="{BB962C8B-B14F-4D97-AF65-F5344CB8AC3E}">
        <p14:creationId xmlns:p14="http://schemas.microsoft.com/office/powerpoint/2010/main" val="274040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63DF-A1BB-1DA4-895D-F631FE71C889}"/>
              </a:ext>
            </a:extLst>
          </p:cNvPr>
          <p:cNvSpPr>
            <a:spLocks noGrp="1"/>
          </p:cNvSpPr>
          <p:nvPr>
            <p:ph type="title"/>
          </p:nvPr>
        </p:nvSpPr>
        <p:spPr>
          <a:xfrm>
            <a:off x="1182234" y="471561"/>
            <a:ext cx="9905998" cy="1478570"/>
          </a:xfrm>
        </p:spPr>
        <p:txBody>
          <a:bodyPr>
            <a:normAutofit/>
          </a:bodyPr>
          <a:lstStyle/>
          <a:p>
            <a:r>
              <a:rPr lang="en-US" sz="2400" b="1" u="sng" dirty="0">
                <a:solidFill>
                  <a:schemeClr val="bg1"/>
                </a:solidFill>
              </a:rPr>
              <a:t>CIRCUIT </a:t>
            </a:r>
            <a:r>
              <a:rPr lang="en-US" sz="2400" b="1" u="sng" dirty="0" smtClean="0">
                <a:solidFill>
                  <a:schemeClr val="bg1"/>
                </a:solidFill>
              </a:rPr>
              <a:t>DIAGRAM:-</a:t>
            </a:r>
            <a:endParaRPr lang="en-US" sz="2400" b="1" u="sng" dirty="0">
              <a:solidFill>
                <a:schemeClr val="bg1"/>
              </a:solidFill>
            </a:endParaRPr>
          </a:p>
        </p:txBody>
      </p:sp>
      <p:pic>
        <p:nvPicPr>
          <p:cNvPr id="5" name="Content Placeholder 4" descr="A circuit board with wires and wires&#10;&#10;Description automatically generated">
            <a:extLst>
              <a:ext uri="{FF2B5EF4-FFF2-40B4-BE49-F238E27FC236}">
                <a16:creationId xmlns:a16="http://schemas.microsoft.com/office/drawing/2014/main" id="{A4F925EA-6669-BB15-2CE4-6CBF18A9B785}"/>
              </a:ext>
            </a:extLst>
          </p:cNvPr>
          <p:cNvPicPr>
            <a:picLocks noGrp="1" noChangeAspect="1"/>
          </p:cNvPicPr>
          <p:nvPr>
            <p:ph idx="1"/>
          </p:nvPr>
        </p:nvPicPr>
        <p:blipFill rotWithShape="1">
          <a:blip r:embed="rId2"/>
          <a:srcRect b="3502"/>
          <a:stretch/>
        </p:blipFill>
        <p:spPr>
          <a:xfrm>
            <a:off x="2147207" y="1782763"/>
            <a:ext cx="7372350" cy="4879294"/>
          </a:xfrm>
          <a:solidFill>
            <a:schemeClr val="tx1">
              <a:lumMod val="95000"/>
            </a:schemeClr>
          </a:solidFill>
        </p:spPr>
      </p:pic>
      <p:sp>
        <p:nvSpPr>
          <p:cNvPr id="3" name="Rectangle 2"/>
          <p:cNvSpPr/>
          <p:nvPr/>
        </p:nvSpPr>
        <p:spPr>
          <a:xfrm>
            <a:off x="4269922" y="4833257"/>
            <a:ext cx="2392135" cy="996043"/>
          </a:xfrm>
          <a:prstGeom prst="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50895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B4D04-06FC-639F-7AE2-F4DA634D6860}"/>
              </a:ext>
            </a:extLst>
          </p:cNvPr>
          <p:cNvSpPr>
            <a:spLocks noGrp="1"/>
          </p:cNvSpPr>
          <p:nvPr>
            <p:ph type="title"/>
          </p:nvPr>
        </p:nvSpPr>
        <p:spPr/>
        <p:txBody>
          <a:bodyPr>
            <a:normAutofit/>
          </a:bodyPr>
          <a:lstStyle/>
          <a:p>
            <a:r>
              <a:rPr lang="en-US" sz="2400" b="1" u="sng" dirty="0" smtClean="0">
                <a:solidFill>
                  <a:schemeClr val="bg1"/>
                </a:solidFill>
                <a:latin typeface="Times New Roman" panose="02020603050405020304" pitchFamily="18" charset="0"/>
                <a:cs typeface="Times New Roman" panose="02020603050405020304" pitchFamily="18" charset="0"/>
              </a:rPr>
              <a:t>COMPONENTS:-</a:t>
            </a: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2FB881-7E06-2744-B33A-BDDD2A662034}"/>
              </a:ext>
            </a:extLst>
          </p:cNvPr>
          <p:cNvSpPr>
            <a:spLocks noGrp="1"/>
          </p:cNvSpPr>
          <p:nvPr>
            <p:ph idx="1"/>
          </p:nvPr>
        </p:nvSpPr>
        <p:spPr>
          <a:xfrm>
            <a:off x="1141412" y="2097088"/>
            <a:ext cx="9905999" cy="4061973"/>
          </a:xfrm>
        </p:spPr>
        <p:txBody>
          <a:bodyPr>
            <a:normAutofit/>
          </a:bodyPr>
          <a:lstStyle/>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Ultrasonic Sensor HC-SR04.</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Servo Motor.</a:t>
            </a:r>
          </a:p>
          <a:p>
            <a:pPr>
              <a:lnSpc>
                <a:spcPct val="150000"/>
              </a:lnSpc>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Arduino Board.</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Jump wires.</a:t>
            </a:r>
          </a:p>
        </p:txBody>
      </p:sp>
    </p:spTree>
    <p:extLst>
      <p:ext uri="{BB962C8B-B14F-4D97-AF65-F5344CB8AC3E}">
        <p14:creationId xmlns:p14="http://schemas.microsoft.com/office/powerpoint/2010/main" val="352248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C9104-D334-69D9-E815-9964CC80E946}"/>
              </a:ext>
            </a:extLst>
          </p:cNvPr>
          <p:cNvSpPr>
            <a:spLocks noGrp="1"/>
          </p:cNvSpPr>
          <p:nvPr>
            <p:ph idx="1"/>
          </p:nvPr>
        </p:nvSpPr>
        <p:spPr>
          <a:xfrm>
            <a:off x="1141412" y="1004207"/>
            <a:ext cx="9905999" cy="4980214"/>
          </a:xfrm>
        </p:spPr>
        <p:txBody>
          <a:bodyPr>
            <a:normAutofit/>
          </a:bodyPr>
          <a:lstStyle/>
          <a:p>
            <a:pPr>
              <a:buFont typeface="Wingdings" pitchFamily="2" charset="2"/>
              <a:buChar char="Ø"/>
            </a:pPr>
            <a:r>
              <a:rPr lang="en-US" sz="1800" b="1" u="sng" dirty="0" smtClean="0">
                <a:solidFill>
                  <a:schemeClr val="bg1"/>
                </a:solidFill>
                <a:latin typeface="Times New Roman" panose="02020603050405020304" pitchFamily="18" charset="0"/>
                <a:cs typeface="Times New Roman" panose="02020603050405020304" pitchFamily="18" charset="0"/>
              </a:rPr>
              <a:t>ULTRASONIC SENSOR HC-SR04:-</a:t>
            </a:r>
            <a:endParaRPr lang="en-US" sz="1800" b="1" u="sng" dirty="0">
              <a:solidFill>
                <a:schemeClr val="bg1"/>
              </a:solidFill>
              <a:latin typeface="Times New Roman" panose="02020603050405020304" pitchFamily="18" charset="0"/>
              <a:cs typeface="Times New Roman" panose="02020603050405020304" pitchFamily="18" charset="0"/>
            </a:endParaRPr>
          </a:p>
          <a:p>
            <a:pPr marL="0" indent="0">
              <a:lnSpc>
                <a:spcPct val="150000"/>
              </a:lnSpc>
              <a:buNone/>
            </a:pPr>
            <a:r>
              <a:rPr lang="en-US" sz="1600" dirty="0">
                <a:latin typeface="Times New Roman" panose="02020603050405020304" pitchFamily="18" charset="0"/>
                <a:cs typeface="Times New Roman" panose="02020603050405020304" pitchFamily="18" charset="0"/>
              </a:rPr>
              <a:t>	This economical sensor provides 2cm to </a:t>
            </a:r>
            <a:r>
              <a:rPr lang="en-US" sz="1600" dirty="0" smtClean="0">
                <a:latin typeface="Times New Roman" panose="02020603050405020304" pitchFamily="18" charset="0"/>
                <a:cs typeface="Times New Roman" panose="02020603050405020304" pitchFamily="18" charset="0"/>
              </a:rPr>
              <a:t>40cm </a:t>
            </a:r>
            <a:r>
              <a:rPr lang="en-US" sz="1600" dirty="0">
                <a:latin typeface="Times New Roman" panose="02020603050405020304" pitchFamily="18" charset="0"/>
                <a:cs typeface="Times New Roman" panose="02020603050405020304" pitchFamily="18" charset="0"/>
              </a:rPr>
              <a:t>of non-contact measurement functionality with a ranging </a:t>
            </a:r>
            <a:r>
              <a:rPr lang="en-US" sz="1600" dirty="0" smtClean="0">
                <a:latin typeface="Times New Roman" panose="02020603050405020304" pitchFamily="18" charset="0"/>
                <a:cs typeface="Times New Roman" panose="02020603050405020304" pitchFamily="18" charset="0"/>
              </a:rPr>
              <a:t>accuracy </a:t>
            </a:r>
            <a:r>
              <a:rPr lang="en-US" sz="1600" dirty="0">
                <a:latin typeface="Times New Roman" panose="02020603050405020304" pitchFamily="18" charset="0"/>
                <a:cs typeface="Times New Roman" panose="02020603050405020304" pitchFamily="18" charset="0"/>
              </a:rPr>
              <a:t>that can reach up to 3mm. Each HC-SR04 module includes an ultrasonic transmitter, a </a:t>
            </a:r>
            <a:r>
              <a:rPr lang="en-US" sz="1600" dirty="0" smtClean="0">
                <a:latin typeface="Times New Roman" panose="02020603050405020304" pitchFamily="18" charset="0"/>
                <a:cs typeface="Times New Roman" panose="02020603050405020304" pitchFamily="18" charset="0"/>
              </a:rPr>
              <a:t>receiver </a:t>
            </a:r>
            <a:r>
              <a:rPr lang="en-US" sz="1600" dirty="0">
                <a:latin typeface="Times New Roman" panose="02020603050405020304" pitchFamily="18" charset="0"/>
                <a:cs typeface="Times New Roman" panose="02020603050405020304" pitchFamily="18" charset="0"/>
              </a:rPr>
              <a:t>and a control circuit.</a:t>
            </a:r>
          </a:p>
          <a:p>
            <a:pPr marL="0" indent="0">
              <a:lnSpc>
                <a:spcPct val="160000"/>
              </a:lnSpc>
              <a:buNone/>
            </a:pPr>
            <a:endParaRPr lang="en-US" sz="17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SERVO MOTOR</a:t>
            </a:r>
            <a:r>
              <a:rPr lang="en-US" sz="1800" b="1" u="sng" dirty="0" smtClean="0">
                <a:solidFill>
                  <a:schemeClr val="bg1"/>
                </a:solidFill>
                <a:latin typeface="Times New Roman" panose="02020603050405020304" pitchFamily="18" charset="0"/>
                <a:cs typeface="Times New Roman" panose="02020603050405020304" pitchFamily="18" charset="0"/>
              </a:rPr>
              <a:t>:-</a:t>
            </a:r>
            <a:endParaRPr lang="en-US" sz="1800" b="1" u="sng" dirty="0">
              <a:solidFill>
                <a:schemeClr val="bg1"/>
              </a:solidFill>
              <a:latin typeface="Times New Roman" panose="02020603050405020304" pitchFamily="18" charset="0"/>
              <a:cs typeface="Times New Roman" panose="02020603050405020304" pitchFamily="18" charset="0"/>
            </a:endParaRPr>
          </a:p>
          <a:p>
            <a:pPr marL="0" indent="0">
              <a:lnSpc>
                <a:spcPct val="160000"/>
              </a:lnSpc>
              <a:buNone/>
            </a:pPr>
            <a:r>
              <a:rPr lang="en-US" sz="1600" dirty="0">
                <a:latin typeface="Times New Roman" panose="02020603050405020304" pitchFamily="18" charset="0"/>
                <a:cs typeface="Times New Roman" panose="02020603050405020304" pitchFamily="18" charset="0"/>
              </a:rPr>
              <a:t>	A servo motor is a self-contained electrical device that moves parts of a machine with high efficiency and </a:t>
            </a:r>
            <a:r>
              <a:rPr lang="en-US" sz="1600" dirty="0" smtClean="0">
                <a:latin typeface="Times New Roman" panose="02020603050405020304" pitchFamily="18" charset="0"/>
                <a:cs typeface="Times New Roman" panose="02020603050405020304" pitchFamily="18" charset="0"/>
              </a:rPr>
              <a:t>great precision</a:t>
            </a:r>
            <a:r>
              <a:rPr lang="en-US" sz="1600" dirty="0">
                <a:latin typeface="Times New Roman" panose="02020603050405020304" pitchFamily="18" charset="0"/>
                <a:cs typeface="Times New Roman" panose="02020603050405020304" pitchFamily="18" charset="0"/>
              </a:rPr>
              <a:t>. In simpler terms, a servo motor is a BLDC motor with a sensor for positional feedback. </a:t>
            </a: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allows the output shaft to be moved to a particular angle, position, and velocity that a regular motor </a:t>
            </a:r>
            <a:r>
              <a:rPr lang="en-US" sz="1600" dirty="0" smtClean="0">
                <a:latin typeface="Times New Roman" panose="02020603050405020304" pitchFamily="18" charset="0"/>
                <a:cs typeface="Times New Roman" panose="02020603050405020304" pitchFamily="18" charset="0"/>
              </a:rPr>
              <a:t>cannot do.</a:t>
            </a:r>
            <a:endParaRPr lang="en-US" sz="1600" dirty="0">
              <a:latin typeface="Times New Roman" panose="02020603050405020304" pitchFamily="18" charset="0"/>
              <a:cs typeface="Times New Roman" panose="02020603050405020304" pitchFamily="18" charset="0"/>
            </a:endParaRPr>
          </a:p>
          <a:p>
            <a:pPr marL="0" indent="0">
              <a:lnSpc>
                <a:spcPct val="170000"/>
              </a:lnSpc>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6550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75D34-5FAB-F131-1408-A7F30D4FF06D}"/>
              </a:ext>
            </a:extLst>
          </p:cNvPr>
          <p:cNvSpPr>
            <a:spLocks noGrp="1"/>
          </p:cNvSpPr>
          <p:nvPr>
            <p:ph idx="1"/>
          </p:nvPr>
        </p:nvSpPr>
        <p:spPr>
          <a:xfrm>
            <a:off x="1143000" y="1428750"/>
            <a:ext cx="9905999" cy="4495800"/>
          </a:xfrm>
        </p:spPr>
        <p:txBody>
          <a:bodyPr>
            <a:normAutofit lnSpcReduction="10000"/>
          </a:bodyPr>
          <a:lstStyle/>
          <a:p>
            <a:pPr>
              <a:buFont typeface="Wingdings"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ARDUINO BOARD</a:t>
            </a:r>
            <a:r>
              <a:rPr lang="en-US" sz="1800" b="1" u="sng" dirty="0" smtClean="0">
                <a:solidFill>
                  <a:schemeClr val="bg1"/>
                </a:solidFill>
                <a:latin typeface="Times New Roman" panose="02020603050405020304" pitchFamily="18" charset="0"/>
                <a:cs typeface="Times New Roman" panose="02020603050405020304" pitchFamily="18" charset="0"/>
              </a:rPr>
              <a:t>:-</a:t>
            </a:r>
            <a:endParaRPr lang="en-US" sz="1800" b="1" u="sng" dirty="0">
              <a:solidFill>
                <a:schemeClr val="bg1"/>
              </a:solidFill>
              <a:latin typeface="Times New Roman" panose="02020603050405020304" pitchFamily="18" charset="0"/>
              <a:cs typeface="Times New Roman" panose="02020603050405020304" pitchFamily="18" charset="0"/>
            </a:endParaRPr>
          </a:p>
          <a:p>
            <a:pPr marL="0" indent="0">
              <a:lnSpc>
                <a:spcPct val="150000"/>
              </a:lnSpc>
              <a:buNone/>
            </a:pPr>
            <a:r>
              <a:rPr lang="en-US" sz="1600" dirty="0">
                <a:latin typeface="Times New Roman" panose="02020603050405020304" pitchFamily="18" charset="0"/>
                <a:cs typeface="Times New Roman" panose="02020603050405020304" pitchFamily="18" charset="0"/>
              </a:rPr>
              <a:t>	Arduino board designs </a:t>
            </a: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variety of microprocessors and controllers. The boards are equipped with sets 	of digital and analog input/output (I/O) pins that may be interfaced to various expansion boards ('shields’) 	or breadboards (for prototyping) and other circuits.</a:t>
            </a:r>
          </a:p>
          <a:p>
            <a:pPr marL="0" indent="0">
              <a:buNone/>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800" b="1" u="sng" dirty="0">
                <a:solidFill>
                  <a:schemeClr val="bg1"/>
                </a:solidFill>
                <a:latin typeface="Times New Roman" panose="02020603050405020304" pitchFamily="18" charset="0"/>
                <a:cs typeface="Times New Roman" panose="02020603050405020304" pitchFamily="18" charset="0"/>
              </a:rPr>
              <a:t>JUMP WIRES</a:t>
            </a:r>
            <a:r>
              <a:rPr lang="en-US" sz="1800" b="1" u="sng" dirty="0" smtClean="0">
                <a:solidFill>
                  <a:schemeClr val="bg1"/>
                </a:solidFill>
                <a:latin typeface="Times New Roman" panose="02020603050405020304" pitchFamily="18" charset="0"/>
                <a:cs typeface="Times New Roman" panose="02020603050405020304" pitchFamily="18" charset="0"/>
              </a:rPr>
              <a:t>:-</a:t>
            </a:r>
            <a:endParaRPr lang="en-US" sz="1800" b="1" u="sng" dirty="0">
              <a:solidFill>
                <a:schemeClr val="bg1"/>
              </a:solidFill>
              <a:latin typeface="Times New Roman" panose="02020603050405020304" pitchFamily="18" charset="0"/>
              <a:cs typeface="Times New Roman" panose="02020603050405020304" pitchFamily="18" charset="0"/>
            </a:endParaRPr>
          </a:p>
          <a:p>
            <a:pPr marL="0" indent="0">
              <a:lnSpc>
                <a:spcPct val="150000"/>
              </a:lnSpc>
              <a:buNone/>
            </a:pPr>
            <a:r>
              <a:rPr lang="en-US" sz="1600" dirty="0">
                <a:latin typeface="Times New Roman" panose="02020603050405020304" pitchFamily="18" charset="0"/>
                <a:cs typeface="Times New Roman" panose="02020603050405020304" pitchFamily="18" charset="0"/>
              </a:rPr>
              <a:t>	A jump wire (also known as jumper, jumper wire, DuPont wire) is an electrical wire, or group of them in a 	cable, with a connector or pin at each end (or sometimes without them – simply "tinned"), which is 	normally used to interconnect the components of a breadboard or other prototype or test circuit, internally 	or with other equipment or components, without soldering.</a:t>
            </a:r>
          </a:p>
          <a:p>
            <a:pPr marL="0" indent="0">
              <a:buNone/>
            </a:pP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0684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evice&#10;&#10;Description automatically generated">
            <a:extLst>
              <a:ext uri="{FF2B5EF4-FFF2-40B4-BE49-F238E27FC236}">
                <a16:creationId xmlns:a16="http://schemas.microsoft.com/office/drawing/2014/main" id="{0B5DD677-CF3C-BBEF-C1B7-3D2CEA9E84EC}"/>
              </a:ext>
            </a:extLst>
          </p:cNvPr>
          <p:cNvPicPr>
            <a:picLocks noGrp="1" noChangeAspect="1"/>
          </p:cNvPicPr>
          <p:nvPr>
            <p:ph idx="1"/>
          </p:nvPr>
        </p:nvPicPr>
        <p:blipFill>
          <a:blip r:embed="rId2"/>
          <a:stretch>
            <a:fillRect/>
          </a:stretch>
        </p:blipFill>
        <p:spPr>
          <a:xfrm>
            <a:off x="2471738" y="700086"/>
            <a:ext cx="3158332" cy="2400301"/>
          </a:xfrm>
        </p:spPr>
      </p:pic>
      <p:pic>
        <p:nvPicPr>
          <p:cNvPr id="7" name="Picture 6" descr="A small blue device with a white propeller&#10;&#10;Description automatically generated">
            <a:extLst>
              <a:ext uri="{FF2B5EF4-FFF2-40B4-BE49-F238E27FC236}">
                <a16:creationId xmlns:a16="http://schemas.microsoft.com/office/drawing/2014/main" id="{240A0EDD-2D73-F0C9-7D63-8681320E9055}"/>
              </a:ext>
            </a:extLst>
          </p:cNvPr>
          <p:cNvPicPr>
            <a:picLocks noChangeAspect="1"/>
          </p:cNvPicPr>
          <p:nvPr/>
        </p:nvPicPr>
        <p:blipFill>
          <a:blip r:embed="rId3"/>
          <a:stretch>
            <a:fillRect/>
          </a:stretch>
        </p:blipFill>
        <p:spPr>
          <a:xfrm>
            <a:off x="6519861" y="700085"/>
            <a:ext cx="3200401" cy="2400301"/>
          </a:xfrm>
          <a:prstGeom prst="rect">
            <a:avLst/>
          </a:prstGeom>
        </p:spPr>
      </p:pic>
      <p:pic>
        <p:nvPicPr>
          <p:cNvPr id="9" name="Picture 8" descr="A close-up of a blue circuit board&#10;&#10;Description automatically generated">
            <a:extLst>
              <a:ext uri="{FF2B5EF4-FFF2-40B4-BE49-F238E27FC236}">
                <a16:creationId xmlns:a16="http://schemas.microsoft.com/office/drawing/2014/main" id="{CA3EDF85-3944-7D31-F6FD-EBC25D7BB826}"/>
              </a:ext>
            </a:extLst>
          </p:cNvPr>
          <p:cNvPicPr>
            <a:picLocks noChangeAspect="1"/>
          </p:cNvPicPr>
          <p:nvPr/>
        </p:nvPicPr>
        <p:blipFill>
          <a:blip r:embed="rId4"/>
          <a:stretch>
            <a:fillRect/>
          </a:stretch>
        </p:blipFill>
        <p:spPr>
          <a:xfrm>
            <a:off x="2471739" y="3600449"/>
            <a:ext cx="3158332" cy="2400302"/>
          </a:xfrm>
          <a:prstGeom prst="rect">
            <a:avLst/>
          </a:prstGeom>
        </p:spPr>
      </p:pic>
      <p:pic>
        <p:nvPicPr>
          <p:cNvPr id="11" name="Picture 10" descr="Several wires with different colors&#10;&#10;Description automatically generated">
            <a:extLst>
              <a:ext uri="{FF2B5EF4-FFF2-40B4-BE49-F238E27FC236}">
                <a16:creationId xmlns:a16="http://schemas.microsoft.com/office/drawing/2014/main" id="{F336580C-274A-F7FE-2766-49DDE749E4D5}"/>
              </a:ext>
            </a:extLst>
          </p:cNvPr>
          <p:cNvPicPr>
            <a:picLocks noChangeAspect="1"/>
          </p:cNvPicPr>
          <p:nvPr/>
        </p:nvPicPr>
        <p:blipFill>
          <a:blip r:embed="rId5"/>
          <a:stretch>
            <a:fillRect/>
          </a:stretch>
        </p:blipFill>
        <p:spPr>
          <a:xfrm>
            <a:off x="6561931" y="3600449"/>
            <a:ext cx="3203249" cy="2400301"/>
          </a:xfrm>
          <a:prstGeom prst="rect">
            <a:avLst/>
          </a:prstGeom>
        </p:spPr>
      </p:pic>
    </p:spTree>
    <p:extLst>
      <p:ext uri="{BB962C8B-B14F-4D97-AF65-F5344CB8AC3E}">
        <p14:creationId xmlns:p14="http://schemas.microsoft.com/office/powerpoint/2010/main" val="322534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1F29-ADFD-876D-694D-23C13481352B}"/>
              </a:ext>
            </a:extLst>
          </p:cNvPr>
          <p:cNvSpPr>
            <a:spLocks noGrp="1"/>
          </p:cNvSpPr>
          <p:nvPr>
            <p:ph type="title"/>
          </p:nvPr>
        </p:nvSpPr>
        <p:spPr/>
        <p:txBody>
          <a:bodyPr>
            <a:normAutofit/>
          </a:bodyPr>
          <a:lstStyle/>
          <a:p>
            <a:r>
              <a:rPr lang="en-US" sz="2400" b="1" u="sng" dirty="0">
                <a:solidFill>
                  <a:schemeClr val="bg1"/>
                </a:solidFill>
                <a:latin typeface="Times New Roman" panose="02020603050405020304" pitchFamily="18" charset="0"/>
                <a:cs typeface="Times New Roman" panose="02020603050405020304" pitchFamily="18" charset="0"/>
              </a:rPr>
              <a:t>CIRCUIT CONNECTIONS</a:t>
            </a:r>
            <a:r>
              <a:rPr lang="en-US" sz="2400" b="1" u="sng" dirty="0" smtClean="0">
                <a:solidFill>
                  <a:schemeClr val="bg1"/>
                </a:solidFill>
                <a:latin typeface="Times New Roman" panose="02020603050405020304" pitchFamily="18" charset="0"/>
                <a:cs typeface="Times New Roman" panose="02020603050405020304" pitchFamily="18" charset="0"/>
              </a:rPr>
              <a:t>:-</a:t>
            </a: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56FEB9-85D4-8F6B-1D93-F2158C9C1CE0}"/>
              </a:ext>
            </a:extLst>
          </p:cNvPr>
          <p:cNvSpPr>
            <a:spLocks noGrp="1"/>
          </p:cNvSpPr>
          <p:nvPr>
            <p:ph idx="1"/>
          </p:nvPr>
        </p:nvSpPr>
        <p:spPr>
          <a:xfrm>
            <a:off x="1141412" y="1828800"/>
            <a:ext cx="9905999" cy="3962401"/>
          </a:xfrm>
        </p:spPr>
        <p:txBody>
          <a:bodyPr>
            <a:normAutofit/>
          </a:bodyPr>
          <a:lstStyle/>
          <a:p>
            <a:pPr>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600" dirty="0" smtClean="0">
                <a:latin typeface="Times New Roman" panose="02020603050405020304" pitchFamily="18" charset="0"/>
                <a:cs typeface="Times New Roman" panose="02020603050405020304" pitchFamily="18" charset="0"/>
              </a:rPr>
              <a:t>Make a cardboard </a:t>
            </a:r>
            <a:r>
              <a:rPr lang="en-US" sz="1600" dirty="0">
                <a:latin typeface="Times New Roman" panose="02020603050405020304" pitchFamily="18" charset="0"/>
                <a:cs typeface="Times New Roman" panose="02020603050405020304" pitchFamily="18" charset="0"/>
              </a:rPr>
              <a:t>stand for connecting the Ultrasonic </a:t>
            </a:r>
            <a:r>
              <a:rPr lang="en-US" sz="1600" dirty="0">
                <a:latin typeface="Times New Roman" panose="02020603050405020304" pitchFamily="18" charset="0"/>
                <a:cs typeface="Times New Roman" panose="02020603050405020304" pitchFamily="18" charset="0"/>
              </a:rPr>
              <a:t>S</a:t>
            </a:r>
            <a:r>
              <a:rPr lang="en-US" sz="1600" dirty="0" smtClean="0">
                <a:latin typeface="Times New Roman" panose="02020603050405020304" pitchFamily="18" charset="0"/>
                <a:cs typeface="Times New Roman" panose="02020603050405020304" pitchFamily="18" charset="0"/>
              </a:rPr>
              <a:t>ensor </a:t>
            </a:r>
            <a:r>
              <a:rPr lang="en-US" sz="1600" dirty="0">
                <a:latin typeface="Times New Roman" panose="02020603050405020304" pitchFamily="18" charset="0"/>
                <a:cs typeface="Times New Roman" panose="02020603050405020304" pitchFamily="18" charset="0"/>
              </a:rPr>
              <a:t>to the Servo motor.</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600" dirty="0" smtClean="0">
                <a:latin typeface="Times New Roman" panose="02020603050405020304" pitchFamily="18" charset="0"/>
                <a:cs typeface="Times New Roman" panose="02020603050405020304" pitchFamily="18" charset="0"/>
              </a:rPr>
              <a:t>Fold it, glue it </a:t>
            </a:r>
            <a:r>
              <a:rPr lang="en-US" sz="1600" dirty="0">
                <a:latin typeface="Times New Roman" panose="02020603050405020304" pitchFamily="18" charset="0"/>
                <a:cs typeface="Times New Roman" panose="02020603050405020304" pitchFamily="18" charset="0"/>
              </a:rPr>
              <a:t>and </a:t>
            </a:r>
            <a:r>
              <a:rPr lang="en-US" sz="1600" dirty="0" smtClean="0">
                <a:latin typeface="Times New Roman" panose="02020603050405020304" pitchFamily="18" charset="0"/>
                <a:cs typeface="Times New Roman" panose="02020603050405020304" pitchFamily="18" charset="0"/>
              </a:rPr>
              <a:t>secure the </a:t>
            </a:r>
            <a:r>
              <a:rPr lang="en-US" sz="1600" dirty="0">
                <a:latin typeface="Times New Roman" panose="02020603050405020304" pitchFamily="18" charset="0"/>
                <a:cs typeface="Times New Roman" panose="02020603050405020304" pitchFamily="18" charset="0"/>
              </a:rPr>
              <a:t>servo motor using a </a:t>
            </a:r>
            <a:r>
              <a:rPr lang="en-US" sz="1600" dirty="0" smtClean="0">
                <a:latin typeface="Times New Roman" panose="02020603050405020304" pitchFamily="18" charset="0"/>
                <a:cs typeface="Times New Roman" panose="02020603050405020304" pitchFamily="18" charset="0"/>
              </a:rPr>
              <a:t>screw. </a:t>
            </a:r>
            <a:r>
              <a:rPr lang="en-US" sz="1600" dirty="0">
                <a:latin typeface="Times New Roman" panose="02020603050405020304" pitchFamily="18" charset="0"/>
                <a:cs typeface="Times New Roman" panose="02020603050405020304" pitchFamily="18" charset="0"/>
              </a:rPr>
              <a:t>Also </a:t>
            </a:r>
            <a:r>
              <a:rPr lang="en-US" sz="1600" dirty="0" smtClean="0">
                <a:latin typeface="Times New Roman" panose="02020603050405020304" pitchFamily="18" charset="0"/>
                <a:cs typeface="Times New Roman" panose="02020603050405020304" pitchFamily="18" charset="0"/>
              </a:rPr>
              <a:t>attach </a:t>
            </a:r>
            <a:r>
              <a:rPr lang="en-US" sz="1600" dirty="0">
                <a:latin typeface="Times New Roman" panose="02020603050405020304" pitchFamily="18" charset="0"/>
                <a:cs typeface="Times New Roman" panose="02020603050405020304" pitchFamily="18" charset="0"/>
              </a:rPr>
              <a:t>a pin header on which we soldered 4 jumper </a:t>
            </a:r>
            <a:r>
              <a:rPr lang="en-US" sz="1600" dirty="0" smtClean="0">
                <a:latin typeface="Times New Roman" panose="02020603050405020304" pitchFamily="18" charset="0"/>
                <a:cs typeface="Times New Roman" panose="02020603050405020304" pitchFamily="18" charset="0"/>
              </a:rPr>
              <a:t>wires, </a:t>
            </a:r>
            <a:r>
              <a:rPr lang="en-US" sz="1600" dirty="0">
                <a:latin typeface="Times New Roman" panose="02020603050405020304" pitchFamily="18" charset="0"/>
                <a:cs typeface="Times New Roman" panose="02020603050405020304" pitchFamily="18" charset="0"/>
              </a:rPr>
              <a:t>for connecting the sensor.</a:t>
            </a:r>
          </a:p>
          <a:p>
            <a:pPr>
              <a:lnSpc>
                <a:spcPct val="150000"/>
              </a:lnSpc>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1600" dirty="0" smtClean="0">
                <a:latin typeface="Times New Roman" panose="02020603050405020304" pitchFamily="18" charset="0"/>
                <a:cs typeface="Times New Roman" panose="02020603050405020304" pitchFamily="18" charset="0"/>
              </a:rPr>
              <a:t>Connect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Ultrasonic Sensor HC-SR04 to the </a:t>
            </a:r>
            <a:r>
              <a:rPr lang="en-US" sz="1600" dirty="0" smtClean="0">
                <a:latin typeface="Times New Roman" panose="02020603050405020304" pitchFamily="18" charset="0"/>
                <a:cs typeface="Times New Roman" panose="02020603050405020304" pitchFamily="18" charset="0"/>
              </a:rPr>
              <a:t>pin numbers </a:t>
            </a:r>
            <a:r>
              <a:rPr lang="en-US" sz="1600" dirty="0">
                <a:latin typeface="Times New Roman" panose="02020603050405020304" pitchFamily="18" charset="0"/>
                <a:cs typeface="Times New Roman" panose="02020603050405020304" pitchFamily="18" charset="0"/>
              </a:rPr>
              <a:t>10 and 11 and the servo motor to the pin number 12 on the Arduino Board. Finally </a:t>
            </a:r>
            <a:r>
              <a:rPr lang="en-US" sz="1600" dirty="0" smtClean="0">
                <a:latin typeface="Times New Roman" panose="02020603050405020304" pitchFamily="18" charset="0"/>
                <a:cs typeface="Times New Roman" panose="02020603050405020304" pitchFamily="18" charset="0"/>
              </a:rPr>
              <a:t> secure </a:t>
            </a:r>
            <a:r>
              <a:rPr lang="en-US" sz="1600" dirty="0">
                <a:latin typeface="Times New Roman" panose="02020603050405020304" pitchFamily="18" charset="0"/>
                <a:cs typeface="Times New Roman" panose="02020603050405020304" pitchFamily="18" charset="0"/>
              </a:rPr>
              <a:t>the servo motor to the Arduino Board using an elastic band.</a:t>
            </a:r>
          </a:p>
        </p:txBody>
      </p:sp>
    </p:spTree>
    <p:extLst>
      <p:ext uri="{BB962C8B-B14F-4D97-AF65-F5344CB8AC3E}">
        <p14:creationId xmlns:p14="http://schemas.microsoft.com/office/powerpoint/2010/main" val="1614965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ULTRASONIC RADAR SYSTEM" id="{721DD260-1BCC-1049-9D65-3368E0B12CF2}" vid="{09B549BE-ACEB-6146-9440-F7CA15797B0B}"/>
    </a:ext>
  </a:extLst>
</a:theme>
</file>

<file path=docProps/app.xml><?xml version="1.0" encoding="utf-8"?>
<Properties xmlns="http://schemas.openxmlformats.org/officeDocument/2006/extended-properties" xmlns:vt="http://schemas.openxmlformats.org/officeDocument/2006/docPropsVTypes">
  <Template>ULTRASONIC RADAR SYSTEM-1</Template>
  <TotalTime>70</TotalTime>
  <Words>546</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Trebuchet MS</vt:lpstr>
      <vt:lpstr>Tw Cen MT</vt:lpstr>
      <vt:lpstr>Wingdings</vt:lpstr>
      <vt:lpstr>Circuit</vt:lpstr>
      <vt:lpstr>  </vt:lpstr>
      <vt:lpstr>INTRODUCTION:-</vt:lpstr>
      <vt:lpstr>CATEGORY:-</vt:lpstr>
      <vt:lpstr>CIRCUIT DIAGRAM:-</vt:lpstr>
      <vt:lpstr>COMPONENTS:-</vt:lpstr>
      <vt:lpstr>PowerPoint Presentation</vt:lpstr>
      <vt:lpstr>PowerPoint Presentation</vt:lpstr>
      <vt:lpstr>PowerPoint Presentation</vt:lpstr>
      <vt:lpstr>CIRCUIT CONNECTIONS:-</vt:lpstr>
      <vt:lpstr>APPLICATIONS:-</vt:lpstr>
      <vt:lpstr>PowerPoint Presentation</vt:lpstr>
      <vt:lpstr>PowerPoint Presentation</vt:lpstr>
      <vt:lpstr>Advantages:-</vt:lpstr>
      <vt:lpstr>DISADVANTAGES:-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dc:creator>
  <cp:lastModifiedBy>Admin</cp:lastModifiedBy>
  <cp:revision>8</cp:revision>
  <dcterms:created xsi:type="dcterms:W3CDTF">2023-07-17T17:28:29Z</dcterms:created>
  <dcterms:modified xsi:type="dcterms:W3CDTF">2023-07-17T18:39:18Z</dcterms:modified>
</cp:coreProperties>
</file>