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>
      <p:cViewPr varScale="1">
        <p:scale>
          <a:sx n="211" d="100"/>
          <a:sy n="211" d="100"/>
        </p:scale>
        <p:origin x="1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010AF-1681-A4BC-E20A-BD92CAF58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4F21AC-45D6-CD9B-2C27-9965B08DC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235A9-22CF-B19B-BE91-7AFAA21F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2CB8-7C99-D84A-8217-813F2C3D30CB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907F7-B31A-C4C0-3EC8-F781ECC6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A1D66-4F30-49E8-F100-8439A39C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B44D-06EE-EC45-B9A2-8D5B128EB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09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B047A-5C2F-54EB-AF82-D92C1005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4F68E2-E665-333A-CCD9-C69D8329A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6298E-EF78-2525-BE03-2FF45564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2CB8-7C99-D84A-8217-813F2C3D30CB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C3267-4CAD-76A5-1104-D0A9ED16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B6FE4-583E-590E-6F4C-3E65A554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B44D-06EE-EC45-B9A2-8D5B128EB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607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447D96-125D-2484-7060-160F2D713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E14B93-8A3A-A798-9BE7-983F278E0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1A9B3-1C3C-CA8B-988D-4937ADC8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2CB8-7C99-D84A-8217-813F2C3D30CB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68C98-A4E3-1046-DD28-BD4369D4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7E3FC-70DB-4B48-C156-762208EF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B44D-06EE-EC45-B9A2-8D5B128EB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299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F159C-F4B0-61F3-2D21-94F12697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CC9D9-A334-3587-989C-C6BB5E48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D970D-5503-FC7A-EF16-26E50925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2CB8-7C99-D84A-8217-813F2C3D30CB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88930-DB65-3C9D-2259-4179167C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CABAF-ADC4-D4FC-1298-F4F3F5FF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B44D-06EE-EC45-B9A2-8D5B128EB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571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C084E-E671-67D0-828D-A6603081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D22B7-C75E-372C-E63D-13DDA1538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3206B-388B-7A52-53AB-8839A6C3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2CB8-7C99-D84A-8217-813F2C3D30CB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8CC01-80BD-4F04-ACB7-EA0B7FA2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85E45-037C-804C-D675-5D4B4584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B44D-06EE-EC45-B9A2-8D5B128EB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655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CDFA6-FAD0-C7AD-82D5-40C07B78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716E3-E582-C5A1-0064-093BC871B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AE4412-DD51-7223-85D5-12B4742FF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1B3FF-ADCC-328E-92B7-122C49A3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2CB8-7C99-D84A-8217-813F2C3D30CB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B80F5-0653-ECA0-AF53-D45AC380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48687-829E-1B5F-5800-C3075E2B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B44D-06EE-EC45-B9A2-8D5B128EB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819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48184-86F1-2CC3-0973-6BF0155E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5D498-EB66-234B-EA98-9BE7B7AC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7D13FB-28D6-9C63-3071-06E4FD91C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EF55AD-22DB-A309-A664-B3FBF926B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B46F80-6A0C-7D71-6BF9-738BAB692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B1F2E1-6B0E-D78F-F065-D853F62B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2CB8-7C99-D84A-8217-813F2C3D30CB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ABAE80-AD47-8AF7-E9FC-DD51B8BB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DA536E-3601-8B48-2E36-5E8E9457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B44D-06EE-EC45-B9A2-8D5B128EB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660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10053-38B2-8654-1515-14703341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2BEE09-46CF-D0A9-85A6-BE46D99D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2CB8-7C99-D84A-8217-813F2C3D30CB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80FD97-EC37-1723-CEFF-754D66CB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0334A1-DBF2-42CC-FE53-D04CEE7B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B44D-06EE-EC45-B9A2-8D5B128EB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048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6BCDB4-DDBF-A4D8-48A5-B48B81CA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2CB8-7C99-D84A-8217-813F2C3D30CB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D4C55-10EB-916F-3F52-1CE90172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60B890-67BB-414B-24C6-6F031162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B44D-06EE-EC45-B9A2-8D5B128EB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453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2AAD6-83B4-2447-1632-D0714954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5054D-482D-0572-3874-1285F627C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009E4-6BEB-2BE8-520A-3D81611F2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86C428-3456-6A45-0A6D-35C249D9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2CB8-7C99-D84A-8217-813F2C3D30CB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47A96-8024-C0E4-9DF6-A9170BF7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B14DD-BAA6-CF46-A8C8-72EB87EE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B44D-06EE-EC45-B9A2-8D5B128EB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704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FF6E2-B593-0C34-6BE6-66FEAE4E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07C769-B2B4-9176-ABFE-83C6E5B37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AF434D-949A-BEE9-D6D6-C496B9856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BD46C-4E08-2FC0-7D21-9BD1B882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2CB8-7C99-D84A-8217-813F2C3D30CB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F15B8-C8E5-4F05-3A6D-C7AC5600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9586B-C399-E746-9D5D-CF242F29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6B44D-06EE-EC45-B9A2-8D5B128EB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09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525C98-CE46-B8F4-0C05-FC0440D4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DDE7D2-B68D-329D-1477-F4671B93B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AA869-63F6-FAB0-189B-9DA8FBD70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2CB8-7C99-D84A-8217-813F2C3D30CB}" type="datetimeFigureOut">
              <a:rPr kumimoji="1" lang="ko-Kore-KR" altLang="en-US" smtClean="0"/>
              <a:t>2022. 11. 14.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36A93-4190-DBB1-AAD2-A5FF48EEE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86A78-F18A-846F-24AF-FB9971EEC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6B44D-06EE-EC45-B9A2-8D5B128EB7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758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15">
            <a:extLst>
              <a:ext uri="{FF2B5EF4-FFF2-40B4-BE49-F238E27FC236}">
                <a16:creationId xmlns:a16="http://schemas.microsoft.com/office/drawing/2014/main" id="{80BDD083-C809-4C1C-4015-3F251F87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23" y="2690894"/>
            <a:ext cx="527791" cy="52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0">
            <a:extLst>
              <a:ext uri="{FF2B5EF4-FFF2-40B4-BE49-F238E27FC236}">
                <a16:creationId xmlns:a16="http://schemas.microsoft.com/office/drawing/2014/main" id="{59CC3B71-175F-B51E-0FFB-0002FD495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352" y="2612262"/>
            <a:ext cx="713593" cy="71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37">
            <a:extLst>
              <a:ext uri="{FF2B5EF4-FFF2-40B4-BE49-F238E27FC236}">
                <a16:creationId xmlns:a16="http://schemas.microsoft.com/office/drawing/2014/main" id="{4BF5A042-7F89-0195-69A2-4AB34EEF9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86" y="2740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A579DD-75F8-53B6-F28E-8A50714468BA}"/>
              </a:ext>
            </a:extLst>
          </p:cNvPr>
          <p:cNvSpPr txBox="1"/>
          <p:nvPr/>
        </p:nvSpPr>
        <p:spPr>
          <a:xfrm>
            <a:off x="3927504" y="789140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배송</a:t>
            </a:r>
            <a:r>
              <a:rPr kumimoji="1" lang="ko-KR" altLang="en-US" dirty="0"/>
              <a:t> 시작 요청 </a:t>
            </a:r>
            <a:r>
              <a:rPr kumimoji="1" lang="en-US" altLang="ko-KR" dirty="0"/>
              <a:t>(</a:t>
            </a:r>
            <a:r>
              <a:rPr kumimoji="1" lang="ko-KR" altLang="en-US" dirty="0"/>
              <a:t>기사 배송 시작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인증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cxnSp>
        <p:nvCxnSpPr>
          <p:cNvPr id="14" name="Straight Arrow Connector 8">
            <a:extLst>
              <a:ext uri="{FF2B5EF4-FFF2-40B4-BE49-F238E27FC236}">
                <a16:creationId xmlns:a16="http://schemas.microsoft.com/office/drawing/2014/main" id="{043779CE-2778-A3A7-5E92-B1917971F3AF}"/>
              </a:ext>
            </a:extLst>
          </p:cNvPr>
          <p:cNvCxnSpPr>
            <a:cxnSpLocks/>
          </p:cNvCxnSpPr>
          <p:nvPr/>
        </p:nvCxnSpPr>
        <p:spPr>
          <a:xfrm>
            <a:off x="5824603" y="2862147"/>
            <a:ext cx="9548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72E229-6BEB-C5EC-D3A3-4128F857656C}"/>
              </a:ext>
            </a:extLst>
          </p:cNvPr>
          <p:cNvSpPr txBox="1"/>
          <p:nvPr/>
        </p:nvSpPr>
        <p:spPr>
          <a:xfrm>
            <a:off x="3918530" y="247545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/>
              <a:t>1</a:t>
            </a:r>
            <a:endParaRPr kumimoji="1" lang="ko-Kore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48BB0-6E11-D17A-7E27-CC57BB13AB59}"/>
              </a:ext>
            </a:extLst>
          </p:cNvPr>
          <p:cNvSpPr txBox="1"/>
          <p:nvPr/>
        </p:nvSpPr>
        <p:spPr>
          <a:xfrm>
            <a:off x="6184068" y="26220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/>
              <a:t>2</a:t>
            </a:r>
            <a:endParaRPr kumimoji="1" lang="ko-Kore-KR" altLang="en-US" sz="800" dirty="0"/>
          </a:p>
        </p:txBody>
      </p: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50CB3D4-92BA-6FA9-F49F-48B6FAEE91E6}"/>
              </a:ext>
            </a:extLst>
          </p:cNvPr>
          <p:cNvCxnSpPr>
            <a:cxnSpLocks/>
          </p:cNvCxnSpPr>
          <p:nvPr/>
        </p:nvCxnSpPr>
        <p:spPr>
          <a:xfrm>
            <a:off x="5785736" y="3072204"/>
            <a:ext cx="99375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52970A-5FD4-3677-CC95-6F64D9EE94E8}"/>
              </a:ext>
            </a:extLst>
          </p:cNvPr>
          <p:cNvSpPr txBox="1"/>
          <p:nvPr/>
        </p:nvSpPr>
        <p:spPr>
          <a:xfrm>
            <a:off x="6184068" y="306762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/>
              <a:t>3</a:t>
            </a:r>
            <a:endParaRPr kumimoji="1" lang="ko-Kore-KR" altLang="en-US" sz="800" dirty="0"/>
          </a:p>
        </p:txBody>
      </p:sp>
      <p:cxnSp>
        <p:nvCxnSpPr>
          <p:cNvPr id="22" name="Straight Arrow Connector 9">
            <a:extLst>
              <a:ext uri="{FF2B5EF4-FFF2-40B4-BE49-F238E27FC236}">
                <a16:creationId xmlns:a16="http://schemas.microsoft.com/office/drawing/2014/main" id="{DABB5D56-7523-F625-62D8-6068C8B01C06}"/>
              </a:ext>
            </a:extLst>
          </p:cNvPr>
          <p:cNvCxnSpPr>
            <a:cxnSpLocks/>
          </p:cNvCxnSpPr>
          <p:nvPr/>
        </p:nvCxnSpPr>
        <p:spPr>
          <a:xfrm>
            <a:off x="3578499" y="3119697"/>
            <a:ext cx="99375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3C45C0CE-84C2-FE81-795C-F0F4B89CCAD6}"/>
              </a:ext>
            </a:extLst>
          </p:cNvPr>
          <p:cNvCxnSpPr>
            <a:cxnSpLocks/>
          </p:cNvCxnSpPr>
          <p:nvPr/>
        </p:nvCxnSpPr>
        <p:spPr>
          <a:xfrm>
            <a:off x="3578499" y="2802096"/>
            <a:ext cx="9548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71739A-D44D-1AB5-0623-69A0BBA5BF8A}"/>
              </a:ext>
            </a:extLst>
          </p:cNvPr>
          <p:cNvSpPr txBox="1"/>
          <p:nvPr/>
        </p:nvSpPr>
        <p:spPr>
          <a:xfrm>
            <a:off x="3937964" y="309336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AF2214-74BA-4DAB-E3D9-DB99B209A566}"/>
              </a:ext>
            </a:extLst>
          </p:cNvPr>
          <p:cNvSpPr txBox="1"/>
          <p:nvPr/>
        </p:nvSpPr>
        <p:spPr>
          <a:xfrm>
            <a:off x="4511643" y="364345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일반적인</a:t>
            </a:r>
            <a:r>
              <a:rPr kumimoji="1" lang="ko-KR" altLang="en-US" dirty="0"/>
              <a:t> 흐름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8E345E-2F7D-F7CE-4989-CB59238E29C4}"/>
              </a:ext>
            </a:extLst>
          </p:cNvPr>
          <p:cNvSpPr txBox="1"/>
          <p:nvPr/>
        </p:nvSpPr>
        <p:spPr>
          <a:xfrm>
            <a:off x="6049868" y="3750765"/>
            <a:ext cx="2303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인증 등의 절차는 제외하고 보여주기로 함</a:t>
            </a:r>
            <a:r>
              <a:rPr kumimoji="1" lang="en-US" altLang="ko-KR" sz="900" dirty="0"/>
              <a:t>.</a:t>
            </a:r>
            <a:endParaRPr kumimoji="1" lang="ko-Kore-KR" alt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37DA00-07EE-3D96-9E0C-4E9A9A932CC1}"/>
              </a:ext>
            </a:extLst>
          </p:cNvPr>
          <p:cNvSpPr txBox="1"/>
          <p:nvPr/>
        </p:nvSpPr>
        <p:spPr>
          <a:xfrm>
            <a:off x="3271864" y="4055904"/>
            <a:ext cx="5081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100" dirty="0"/>
              <a:t>기사 이름과 고유 </a:t>
            </a:r>
            <a:r>
              <a:rPr kumimoji="1" lang="en-US" altLang="ko-KR" sz="1100" dirty="0"/>
              <a:t>Id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통한 로그인 </a:t>
            </a:r>
            <a:r>
              <a:rPr kumimoji="1" lang="en-US" altLang="ko-KR" sz="1100" dirty="0"/>
              <a:t>+</a:t>
            </a:r>
            <a:r>
              <a:rPr kumimoji="1" lang="ko-KR" altLang="en-US" sz="1100" dirty="0"/>
              <a:t> 해당 화물에 대한 정보 </a:t>
            </a:r>
            <a:r>
              <a:rPr kumimoji="1" lang="en-US" altLang="ko-KR" sz="1100" dirty="0"/>
              <a:t>BE</a:t>
            </a:r>
            <a:r>
              <a:rPr kumimoji="1" lang="ko-KR" altLang="en-US" sz="1100" dirty="0"/>
              <a:t> 서버에 요청</a:t>
            </a:r>
            <a:endParaRPr kumimoji="1" lang="en-US" altLang="ko-KR" sz="1100" dirty="0"/>
          </a:p>
          <a:p>
            <a:pPr marL="342900" indent="-342900">
              <a:buAutoNum type="arabicPeriod"/>
            </a:pPr>
            <a:r>
              <a:rPr kumimoji="1" lang="en-US" altLang="ko-Kore-KR" sz="1100" dirty="0"/>
              <a:t>BE </a:t>
            </a:r>
            <a:r>
              <a:rPr kumimoji="1" lang="ko-KR" altLang="en-US" sz="1100" dirty="0"/>
              <a:t>서버는 </a:t>
            </a:r>
            <a:r>
              <a:rPr kumimoji="1" lang="en-US" altLang="ko-KR" sz="1100" dirty="0"/>
              <a:t>RDS</a:t>
            </a:r>
            <a:r>
              <a:rPr kumimoji="1" lang="ko-KR" altLang="en-US" sz="1100" dirty="0"/>
              <a:t>에 데이터 확인 및 입력</a:t>
            </a:r>
            <a:endParaRPr kumimoji="1" lang="en-US" altLang="ko-KR" sz="1100" dirty="0"/>
          </a:p>
          <a:p>
            <a:pPr marL="342900" indent="-342900">
              <a:buAutoNum type="arabicPeriod"/>
            </a:pPr>
            <a:r>
              <a:rPr kumimoji="1" lang="ko-KR" altLang="en-US" sz="1100" dirty="0"/>
              <a:t>데이터 전송 및 </a:t>
            </a:r>
            <a:r>
              <a:rPr kumimoji="1" lang="en-US" altLang="ko-KR" sz="1100" dirty="0"/>
              <a:t>Client</a:t>
            </a:r>
            <a:r>
              <a:rPr kumimoji="1" lang="ko-KR" altLang="en-US" sz="1100" dirty="0"/>
              <a:t> 데이터 전송 시작</a:t>
            </a:r>
            <a:endParaRPr kumimoji="1" lang="en-US" altLang="ko-KR" sz="1100" dirty="0"/>
          </a:p>
          <a:p>
            <a:pPr marL="342900" indent="-342900">
              <a:buAutoNum type="arabicPeriod"/>
            </a:pP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2882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15">
            <a:extLst>
              <a:ext uri="{FF2B5EF4-FFF2-40B4-BE49-F238E27FC236}">
                <a16:creationId xmlns:a16="http://schemas.microsoft.com/office/drawing/2014/main" id="{80BDD083-C809-4C1C-4015-3F251F87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01" y="1957581"/>
            <a:ext cx="527791" cy="52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A579DD-75F8-53B6-F28E-8A50714468BA}"/>
              </a:ext>
            </a:extLst>
          </p:cNvPr>
          <p:cNvSpPr txBox="1"/>
          <p:nvPr/>
        </p:nvSpPr>
        <p:spPr>
          <a:xfrm>
            <a:off x="3927504" y="789140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배송 시작 및 화주의 실시간 확인 절차</a:t>
            </a:r>
            <a:r>
              <a:rPr kumimoji="1" lang="en-US" altLang="ko-KR" dirty="0"/>
              <a:t> 1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2" name="Graphic 16">
            <a:extLst>
              <a:ext uri="{FF2B5EF4-FFF2-40B4-BE49-F238E27FC236}">
                <a16:creationId xmlns:a16="http://schemas.microsoft.com/office/drawing/2014/main" id="{887707A2-9E94-7F2A-8F21-996D7AAE8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504" y="24492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34">
            <a:extLst>
              <a:ext uri="{FF2B5EF4-FFF2-40B4-BE49-F238E27FC236}">
                <a16:creationId xmlns:a16="http://schemas.microsoft.com/office/drawing/2014/main" id="{D60633E1-2FFB-D342-06BD-B20458068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740" y="3180175"/>
            <a:ext cx="22575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Managed Streaming for Apache Kafka</a:t>
            </a:r>
          </a:p>
        </p:txBody>
      </p:sp>
      <p:pic>
        <p:nvPicPr>
          <p:cNvPr id="4" name="Graphic 10">
            <a:extLst>
              <a:ext uri="{FF2B5EF4-FFF2-40B4-BE49-F238E27FC236}">
                <a16:creationId xmlns:a16="http://schemas.microsoft.com/office/drawing/2014/main" id="{B468B780-7D15-9B7D-A51F-789497E0A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276" y="1958958"/>
            <a:ext cx="446352" cy="446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0">
            <a:extLst>
              <a:ext uri="{FF2B5EF4-FFF2-40B4-BE49-F238E27FC236}">
                <a16:creationId xmlns:a16="http://schemas.microsoft.com/office/drawing/2014/main" id="{0B095979-278E-06BF-7DF1-5413D4FC1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275" y="3259577"/>
            <a:ext cx="446352" cy="446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96F569AA-064D-5108-E3CE-19CBDF136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870" y="2405310"/>
            <a:ext cx="98039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72BC3AA8-3886-C943-E207-B920354FC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087" y="3708672"/>
            <a:ext cx="10219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2" name="Graphic 12">
            <a:extLst>
              <a:ext uri="{FF2B5EF4-FFF2-40B4-BE49-F238E27FC236}">
                <a16:creationId xmlns:a16="http://schemas.microsoft.com/office/drawing/2014/main" id="{3C929A8C-A1F4-84A8-1551-26A06CAD0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92" y="32595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23">
            <a:extLst>
              <a:ext uri="{FF2B5EF4-FFF2-40B4-BE49-F238E27FC236}">
                <a16:creationId xmlns:a16="http://schemas.microsoft.com/office/drawing/2014/main" id="{E3C9BF13-DA63-5CF4-02ED-E59832DC8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22" y="24492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4">
            <a:extLst>
              <a:ext uri="{FF2B5EF4-FFF2-40B4-BE49-F238E27FC236}">
                <a16:creationId xmlns:a16="http://schemas.microsoft.com/office/drawing/2014/main" id="{A888C248-ADAA-059D-C73A-E88B49026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605" y="3180175"/>
            <a:ext cx="140563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pic>
        <p:nvPicPr>
          <p:cNvPr id="19" name="Graphic 6">
            <a:extLst>
              <a:ext uri="{FF2B5EF4-FFF2-40B4-BE49-F238E27FC236}">
                <a16:creationId xmlns:a16="http://schemas.microsoft.com/office/drawing/2014/main" id="{B14DB112-061B-4906-B3BF-B23FE6165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730" y="24853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5C8D3556-E3E6-17AE-071F-A62C0C61C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161" y="3247372"/>
            <a:ext cx="2243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Relational Database Service (Amazon RDS)</a:t>
            </a:r>
          </a:p>
        </p:txBody>
      </p:sp>
      <p:cxnSp>
        <p:nvCxnSpPr>
          <p:cNvPr id="26" name="Elbow Connector 10">
            <a:extLst>
              <a:ext uri="{FF2B5EF4-FFF2-40B4-BE49-F238E27FC236}">
                <a16:creationId xmlns:a16="http://schemas.microsoft.com/office/drawing/2014/main" id="{A032305A-44CD-8A57-FDA6-7EB9E767E2C1}"/>
              </a:ext>
            </a:extLst>
          </p:cNvPr>
          <p:cNvCxnSpPr>
            <a:cxnSpLocks/>
          </p:cNvCxnSpPr>
          <p:nvPr/>
        </p:nvCxnSpPr>
        <p:spPr>
          <a:xfrm>
            <a:off x="2675627" y="2190696"/>
            <a:ext cx="1251877" cy="441950"/>
          </a:xfrm>
          <a:prstGeom prst="bentConnector3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1">
            <a:extLst>
              <a:ext uri="{FF2B5EF4-FFF2-40B4-BE49-F238E27FC236}">
                <a16:creationId xmlns:a16="http://schemas.microsoft.com/office/drawing/2014/main" id="{3E27976F-1A53-00BC-336A-9110F5AC7F3C}"/>
              </a:ext>
            </a:extLst>
          </p:cNvPr>
          <p:cNvCxnSpPr>
            <a:cxnSpLocks/>
          </p:cNvCxnSpPr>
          <p:nvPr/>
        </p:nvCxnSpPr>
        <p:spPr>
          <a:xfrm flipV="1">
            <a:off x="2694403" y="2992582"/>
            <a:ext cx="1233101" cy="48875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8">
            <a:extLst>
              <a:ext uri="{FF2B5EF4-FFF2-40B4-BE49-F238E27FC236}">
                <a16:creationId xmlns:a16="http://schemas.microsoft.com/office/drawing/2014/main" id="{E5CCBDFB-B4B3-1C87-C4F5-136493D42B77}"/>
              </a:ext>
            </a:extLst>
          </p:cNvPr>
          <p:cNvCxnSpPr>
            <a:cxnSpLocks/>
          </p:cNvCxnSpPr>
          <p:nvPr/>
        </p:nvCxnSpPr>
        <p:spPr>
          <a:xfrm>
            <a:off x="4825469" y="2830269"/>
            <a:ext cx="127053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4551C414-ED1C-F52C-8513-EA5C0B6EC79A}"/>
              </a:ext>
            </a:extLst>
          </p:cNvPr>
          <p:cNvCxnSpPr>
            <a:cxnSpLocks/>
          </p:cNvCxnSpPr>
          <p:nvPr/>
        </p:nvCxnSpPr>
        <p:spPr>
          <a:xfrm>
            <a:off x="7145116" y="2850044"/>
            <a:ext cx="127053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4D914BE-5360-6013-734D-427AA311E016}"/>
              </a:ext>
            </a:extLst>
          </p:cNvPr>
          <p:cNvSpPr txBox="1"/>
          <p:nvPr/>
        </p:nvSpPr>
        <p:spPr>
          <a:xfrm>
            <a:off x="7100203" y="2466715"/>
            <a:ext cx="123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1min batch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4712DD-E12F-E80A-7BE5-1355970CD1AC}"/>
              </a:ext>
            </a:extLst>
          </p:cNvPr>
          <p:cNvSpPr txBox="1"/>
          <p:nvPr/>
        </p:nvSpPr>
        <p:spPr>
          <a:xfrm>
            <a:off x="2831483" y="348537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1 min time</a:t>
            </a:r>
            <a:endParaRPr kumimoji="1" lang="ko-Kore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53F7FC-C4AE-D5AE-30CE-C310B74B921D}"/>
              </a:ext>
            </a:extLst>
          </p:cNvPr>
          <p:cNvSpPr txBox="1"/>
          <p:nvPr/>
        </p:nvSpPr>
        <p:spPr>
          <a:xfrm>
            <a:off x="3230426" y="3940889"/>
            <a:ext cx="510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kumimoji="1" lang="en-US" altLang="ko-KR" sz="800" dirty="0"/>
              <a:t>Kafka Producer</a:t>
            </a:r>
            <a:r>
              <a:rPr kumimoji="1" lang="ko-KR" altLang="en-US" sz="800" dirty="0"/>
              <a:t>는 </a:t>
            </a:r>
            <a:r>
              <a:rPr kumimoji="1" lang="en-US" altLang="ko-Kore-KR" sz="800" dirty="0"/>
              <a:t>Application</a:t>
            </a:r>
            <a:r>
              <a:rPr kumimoji="1" lang="ko-KR" altLang="en-US" sz="800" dirty="0"/>
              <a:t>에서 보내지는 </a:t>
            </a:r>
            <a:r>
              <a:rPr kumimoji="1" lang="en-US" altLang="ko-KR" sz="800" dirty="0"/>
              <a:t>Data</a:t>
            </a:r>
            <a:r>
              <a:rPr kumimoji="1" lang="ko-KR" altLang="en-US" sz="800" dirty="0"/>
              <a:t>들과 </a:t>
            </a:r>
            <a:r>
              <a:rPr kumimoji="1" lang="en-US" altLang="ko-KR" sz="800" dirty="0"/>
              <a:t>Time Trigging </a:t>
            </a:r>
            <a:r>
              <a:rPr kumimoji="1" lang="ko-KR" altLang="en-US" sz="800" dirty="0"/>
              <a:t>되어 외부 </a:t>
            </a:r>
            <a:r>
              <a:rPr kumimoji="1" lang="en-US" altLang="ko-KR" sz="800" dirty="0"/>
              <a:t>API</a:t>
            </a:r>
            <a:r>
              <a:rPr kumimoji="1" lang="ko-KR" altLang="en-US" sz="800" dirty="0" err="1"/>
              <a:t>를</a:t>
            </a:r>
            <a:r>
              <a:rPr kumimoji="1" lang="ko-KR" altLang="en-US" sz="800" dirty="0"/>
              <a:t> 사용하는 두가지로 나뉨</a:t>
            </a:r>
            <a:endParaRPr kumimoji="1" lang="en-US" altLang="ko-KR" sz="800" dirty="0"/>
          </a:p>
          <a:p>
            <a:pPr marL="228600" indent="-228600">
              <a:buAutoNum type="arabicPeriod"/>
            </a:pPr>
            <a:r>
              <a:rPr kumimoji="1" lang="en-US" altLang="ko-KR" sz="800" dirty="0"/>
              <a:t>Kafka</a:t>
            </a:r>
            <a:r>
              <a:rPr kumimoji="1" lang="ko-Kore-KR" altLang="en-US" sz="800" dirty="0"/>
              <a:t>로</a:t>
            </a:r>
            <a:r>
              <a:rPr kumimoji="1" lang="ko-KR" altLang="en-US" sz="800" dirty="0"/>
              <a:t> 보내진 </a:t>
            </a:r>
            <a:r>
              <a:rPr kumimoji="1" lang="en-US" altLang="ko-KR" sz="800" dirty="0"/>
              <a:t>Data</a:t>
            </a:r>
            <a:r>
              <a:rPr kumimoji="1" lang="ko-KR" altLang="en-US" sz="800" dirty="0"/>
              <a:t>는 </a:t>
            </a:r>
            <a:r>
              <a:rPr kumimoji="1" lang="en-US" altLang="ko-KR" sz="800" dirty="0"/>
              <a:t>Consumer</a:t>
            </a:r>
            <a:r>
              <a:rPr kumimoji="1" lang="ko-KR" altLang="en-US" sz="800" dirty="0" err="1"/>
              <a:t>를</a:t>
            </a:r>
            <a:r>
              <a:rPr kumimoji="1" lang="ko-KR" altLang="en-US" sz="800" dirty="0"/>
              <a:t> 통해 </a:t>
            </a:r>
            <a:r>
              <a:rPr kumimoji="1" lang="en-US" altLang="ko-KR" sz="800" dirty="0"/>
              <a:t>Redshift</a:t>
            </a:r>
            <a:r>
              <a:rPr kumimoji="1" lang="ko-KR" altLang="en-US" sz="800" dirty="0"/>
              <a:t>로 </a:t>
            </a:r>
            <a:r>
              <a:rPr kumimoji="1" lang="ko-KR" altLang="en-US" sz="800" dirty="0" err="1"/>
              <a:t>옮겨짐</a:t>
            </a:r>
            <a:r>
              <a:rPr kumimoji="1" lang="en-US" altLang="ko-KR" sz="800" dirty="0"/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800" dirty="0"/>
              <a:t>Amazon Redshift(Data </a:t>
            </a:r>
            <a:r>
              <a:rPr kumimoji="1" lang="en-US" altLang="ko-KR" sz="800" dirty="0" err="1"/>
              <a:t>warehous</a:t>
            </a:r>
            <a:r>
              <a:rPr kumimoji="1" lang="en-US" altLang="ko-KR" sz="800" dirty="0"/>
              <a:t>)</a:t>
            </a:r>
            <a:r>
              <a:rPr kumimoji="1" lang="ko-KR" altLang="en-US" sz="800" dirty="0"/>
              <a:t>에 쌓인 데이터를 분석</a:t>
            </a:r>
            <a:r>
              <a:rPr kumimoji="1" lang="en-US" altLang="ko-KR" sz="800" dirty="0"/>
              <a:t>, RDS</a:t>
            </a:r>
            <a:r>
              <a:rPr kumimoji="1" lang="ko-KR" altLang="en-US" sz="800" dirty="0"/>
              <a:t>로 옮김</a:t>
            </a:r>
            <a:r>
              <a:rPr kumimoji="1" lang="en-US" altLang="ko-KR" sz="800" dirty="0"/>
              <a:t> -&gt; RDS</a:t>
            </a:r>
            <a:r>
              <a:rPr kumimoji="1" lang="ko-KR" altLang="en-US" sz="800" dirty="0"/>
              <a:t>에는 분석된 결과만 </a:t>
            </a:r>
            <a:r>
              <a:rPr kumimoji="1" lang="ko-KR" altLang="en-US" sz="800" dirty="0" err="1"/>
              <a:t>남겨짐</a:t>
            </a:r>
            <a:endParaRPr kumimoji="1"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98717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1A579DD-75F8-53B6-F28E-8A50714468BA}"/>
              </a:ext>
            </a:extLst>
          </p:cNvPr>
          <p:cNvSpPr txBox="1"/>
          <p:nvPr/>
        </p:nvSpPr>
        <p:spPr>
          <a:xfrm>
            <a:off x="3927504" y="789140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배송 시작 및 화주의 실시간 확인 절차</a:t>
            </a:r>
            <a:r>
              <a:rPr kumimoji="1" lang="en-US" altLang="ko-KR" dirty="0"/>
              <a:t> 2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19" name="Graphic 6">
            <a:extLst>
              <a:ext uri="{FF2B5EF4-FFF2-40B4-BE49-F238E27FC236}">
                <a16:creationId xmlns:a16="http://schemas.microsoft.com/office/drawing/2014/main" id="{B14DB112-061B-4906-B3BF-B23FE6165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865" y="27881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5C8D3556-E3E6-17AE-071F-A62C0C61C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296" y="3550193"/>
            <a:ext cx="2243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Relational Database Service (Amazon RDS)</a:t>
            </a:r>
          </a:p>
        </p:txBody>
      </p:sp>
      <p:pic>
        <p:nvPicPr>
          <p:cNvPr id="7" name="Graphic 60">
            <a:extLst>
              <a:ext uri="{FF2B5EF4-FFF2-40B4-BE49-F238E27FC236}">
                <a16:creationId xmlns:a16="http://schemas.microsoft.com/office/drawing/2014/main" id="{5868DB7E-81C2-1AAF-D928-FDFDA531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964" y="2788193"/>
            <a:ext cx="761999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8">
            <a:extLst>
              <a:ext uri="{FF2B5EF4-FFF2-40B4-BE49-F238E27FC236}">
                <a16:creationId xmlns:a16="http://schemas.microsoft.com/office/drawing/2014/main" id="{F42F9B5E-9DCA-3667-6883-E47B73BF1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062" y="27881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3138E1-1E9C-7429-020E-7CCA74BC259C}"/>
              </a:ext>
            </a:extLst>
          </p:cNvPr>
          <p:cNvSpPr txBox="1"/>
          <p:nvPr/>
        </p:nvSpPr>
        <p:spPr>
          <a:xfrm>
            <a:off x="4246582" y="3550192"/>
            <a:ext cx="498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BE SVR</a:t>
            </a:r>
            <a:endParaRPr kumimoji="1" lang="ko-Kore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7789F5-85BA-7FA0-FF6B-18A8A2C8E02C}"/>
              </a:ext>
            </a:extLst>
          </p:cNvPr>
          <p:cNvSpPr txBox="1"/>
          <p:nvPr/>
        </p:nvSpPr>
        <p:spPr>
          <a:xfrm>
            <a:off x="6060063" y="3550193"/>
            <a:ext cx="76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dirty="0"/>
              <a:t>FE SVR</a:t>
            </a:r>
          </a:p>
          <a:p>
            <a:pPr algn="ctr"/>
            <a:r>
              <a:rPr kumimoji="1" lang="en-US" altLang="ko-Kore-KR" sz="800" dirty="0"/>
              <a:t>(Static File)</a:t>
            </a:r>
            <a:endParaRPr kumimoji="1" lang="ko-Kore-KR" altLang="en-US" sz="800" dirty="0"/>
          </a:p>
        </p:txBody>
      </p:sp>
      <p:pic>
        <p:nvPicPr>
          <p:cNvPr id="17" name="Graphic 24">
            <a:extLst>
              <a:ext uri="{FF2B5EF4-FFF2-40B4-BE49-F238E27FC236}">
                <a16:creationId xmlns:a16="http://schemas.microsoft.com/office/drawing/2014/main" id="{170EA236-3746-500A-37FA-FA87B47B9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408" y="2788192"/>
            <a:ext cx="864568" cy="864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53533BA7-D454-1AAF-D015-197BD3F5B78C}"/>
              </a:ext>
            </a:extLst>
          </p:cNvPr>
          <p:cNvCxnSpPr>
            <a:cxnSpLocks/>
          </p:cNvCxnSpPr>
          <p:nvPr/>
        </p:nvCxnSpPr>
        <p:spPr>
          <a:xfrm>
            <a:off x="3205130" y="3146363"/>
            <a:ext cx="72237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6">
            <a:extLst>
              <a:ext uri="{FF2B5EF4-FFF2-40B4-BE49-F238E27FC236}">
                <a16:creationId xmlns:a16="http://schemas.microsoft.com/office/drawing/2014/main" id="{922D01A6-EA64-626C-3926-DCDA9EB81787}"/>
              </a:ext>
            </a:extLst>
          </p:cNvPr>
          <p:cNvCxnSpPr>
            <a:cxnSpLocks/>
          </p:cNvCxnSpPr>
          <p:nvPr/>
        </p:nvCxnSpPr>
        <p:spPr>
          <a:xfrm>
            <a:off x="5061639" y="3131910"/>
            <a:ext cx="72237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6">
            <a:extLst>
              <a:ext uri="{FF2B5EF4-FFF2-40B4-BE49-F238E27FC236}">
                <a16:creationId xmlns:a16="http://schemas.microsoft.com/office/drawing/2014/main" id="{8CA6429F-324C-14CA-A441-CEA52F028025}"/>
              </a:ext>
            </a:extLst>
          </p:cNvPr>
          <p:cNvCxnSpPr>
            <a:cxnSpLocks/>
          </p:cNvCxnSpPr>
          <p:nvPr/>
        </p:nvCxnSpPr>
        <p:spPr>
          <a:xfrm>
            <a:off x="7258574" y="3131910"/>
            <a:ext cx="101852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B9C445-9EEE-BDF7-27F8-B046D987834F}"/>
              </a:ext>
            </a:extLst>
          </p:cNvPr>
          <p:cNvSpPr txBox="1"/>
          <p:nvPr/>
        </p:nvSpPr>
        <p:spPr>
          <a:xfrm>
            <a:off x="8777408" y="3652760"/>
            <a:ext cx="795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00" dirty="0"/>
              <a:t>Client Browser</a:t>
            </a:r>
            <a:endParaRPr kumimoji="1" lang="ko-Kore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69B3ED-DF70-5390-411F-77C721990F6F}"/>
              </a:ext>
            </a:extLst>
          </p:cNvPr>
          <p:cNvSpPr txBox="1"/>
          <p:nvPr/>
        </p:nvSpPr>
        <p:spPr>
          <a:xfrm>
            <a:off x="4037381" y="4086088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ore-KR" sz="800" dirty="0"/>
              <a:t>RDS</a:t>
            </a:r>
            <a:r>
              <a:rPr kumimoji="1" lang="ko-Kore-KR" altLang="en-US" sz="800" dirty="0"/>
              <a:t>에 분석된 자료만 남겨진 상황</a:t>
            </a:r>
            <a:r>
              <a:rPr kumimoji="1" lang="en-US" altLang="ko-Kore-KR" sz="800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ore-KR" sz="800" dirty="0"/>
              <a:t>Browser</a:t>
            </a:r>
            <a:r>
              <a:rPr kumimoji="1" lang="ko-Kore-KR" altLang="en-US" sz="800" dirty="0"/>
              <a:t>를 이용한 </a:t>
            </a:r>
            <a:r>
              <a:rPr kumimoji="1" lang="en-US" altLang="ko-Kore-KR" sz="800" dirty="0"/>
              <a:t>Client</a:t>
            </a:r>
            <a:r>
              <a:rPr kumimoji="1" lang="ko-Kore-KR" altLang="en-US" sz="800" dirty="0"/>
              <a:t>가 </a:t>
            </a:r>
            <a:r>
              <a:rPr kumimoji="1" lang="en-US" altLang="ko-Kore-KR" sz="800" dirty="0"/>
              <a:t>FE SVR</a:t>
            </a:r>
            <a:r>
              <a:rPr kumimoji="1" lang="ko-Kore-KR" altLang="en-US" sz="800" dirty="0"/>
              <a:t>로 요청을 보내면</a:t>
            </a:r>
            <a:endParaRPr kumimoji="1" lang="en-US" altLang="ko-Kore-KR" sz="800" dirty="0"/>
          </a:p>
          <a:p>
            <a:pPr marL="342900" indent="-342900">
              <a:buAutoNum type="arabicPeriod"/>
            </a:pPr>
            <a:r>
              <a:rPr kumimoji="1" lang="en-US" altLang="ko-Kore-KR" sz="800" dirty="0"/>
              <a:t>FE</a:t>
            </a:r>
            <a:r>
              <a:rPr kumimoji="1" lang="ko-Kore-KR" altLang="en-US" sz="800" dirty="0"/>
              <a:t> </a:t>
            </a:r>
            <a:r>
              <a:rPr kumimoji="1" lang="en-US" altLang="ko-Kore-KR" sz="800" dirty="0"/>
              <a:t>SVR</a:t>
            </a:r>
            <a:r>
              <a:rPr kumimoji="1" lang="ko-Kore-KR" altLang="en-US" sz="800" dirty="0"/>
              <a:t>은 </a:t>
            </a:r>
            <a:r>
              <a:rPr kumimoji="1" lang="en-US" altLang="ko-Kore-KR" sz="800" dirty="0"/>
              <a:t>H</a:t>
            </a:r>
            <a:r>
              <a:rPr kumimoji="1" lang="en-US" altLang="ko-KR" sz="800" dirty="0"/>
              <a:t>tml/CSS/JS</a:t>
            </a:r>
            <a:r>
              <a:rPr kumimoji="1" lang="ko-KR" altLang="en-US" sz="800" dirty="0"/>
              <a:t>로 이루어진 페이지를 전송</a:t>
            </a:r>
            <a:r>
              <a:rPr kumimoji="1" lang="en-US" altLang="ko-KR" sz="800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ore-KR" sz="800" dirty="0"/>
              <a:t>Client</a:t>
            </a:r>
            <a:r>
              <a:rPr kumimoji="1" lang="ko-Kore-KR" altLang="en-US" sz="800" dirty="0"/>
              <a:t>의 </a:t>
            </a:r>
            <a:r>
              <a:rPr kumimoji="1" lang="en-US" altLang="ko-Kore-KR" sz="800" dirty="0"/>
              <a:t>Browser</a:t>
            </a:r>
            <a:r>
              <a:rPr kumimoji="1" lang="ko-Kore-KR" altLang="en-US" sz="800" dirty="0"/>
              <a:t>는 </a:t>
            </a:r>
            <a:r>
              <a:rPr kumimoji="1" lang="en-US" altLang="ko-Kore-KR" sz="800" dirty="0"/>
              <a:t>BE SVR</a:t>
            </a:r>
            <a:r>
              <a:rPr kumimoji="1" lang="ko-Kore-KR" altLang="en-US" sz="800" dirty="0"/>
              <a:t> </a:t>
            </a:r>
            <a:r>
              <a:rPr kumimoji="1" lang="en-US" altLang="ko-Kore-KR" sz="800" dirty="0"/>
              <a:t>Rest API</a:t>
            </a:r>
            <a:r>
              <a:rPr kumimoji="1" lang="ko-Kore-KR" altLang="en-US" sz="800" dirty="0"/>
              <a:t>를 이용</a:t>
            </a:r>
            <a:r>
              <a:rPr kumimoji="1" lang="en-US" altLang="ko-Kore-KR" sz="800" dirty="0"/>
              <a:t>, </a:t>
            </a:r>
            <a:r>
              <a:rPr kumimoji="1" lang="ko-Kore-KR" altLang="en-US" sz="800" dirty="0"/>
              <a:t>결과를 받아 화면에 출력</a:t>
            </a:r>
            <a:endParaRPr kumimoji="1" lang="en-US" altLang="ko-Kore-KR" sz="800" dirty="0"/>
          </a:p>
        </p:txBody>
      </p:sp>
    </p:spTree>
    <p:extLst>
      <p:ext uri="{BB962C8B-B14F-4D97-AF65-F5344CB8AC3E}">
        <p14:creationId xmlns:p14="http://schemas.microsoft.com/office/powerpoint/2010/main" val="110780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206</Words>
  <Application>Microsoft Macintosh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류동인(***7***021)</dc:creator>
  <cp:lastModifiedBy>류동인(***7***021)</cp:lastModifiedBy>
  <cp:revision>1</cp:revision>
  <dcterms:created xsi:type="dcterms:W3CDTF">2022-11-14T11:28:07Z</dcterms:created>
  <dcterms:modified xsi:type="dcterms:W3CDTF">2022-11-14T12:27:19Z</dcterms:modified>
</cp:coreProperties>
</file>