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9"/>
  </p:notesMasterIdLst>
  <p:sldIdLst>
    <p:sldId id="267" r:id="rId2"/>
    <p:sldId id="268" r:id="rId3"/>
    <p:sldId id="269" r:id="rId4"/>
    <p:sldId id="270" r:id="rId5"/>
    <p:sldId id="271" r:id="rId6"/>
    <p:sldId id="272" r:id="rId7"/>
    <p:sldId id="273" r:id="rId8"/>
    <p:sldId id="278" r:id="rId9"/>
    <p:sldId id="287" r:id="rId10"/>
    <p:sldId id="275" r:id="rId11"/>
    <p:sldId id="276" r:id="rId12"/>
    <p:sldId id="290" r:id="rId13"/>
    <p:sldId id="291" r:id="rId14"/>
    <p:sldId id="289" r:id="rId15"/>
    <p:sldId id="288" r:id="rId16"/>
    <p:sldId id="277" r:id="rId17"/>
    <p:sldId id="286"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C78AB9-206A-4585-949C-DD7E452F9CC4}" v="4" dt="2023-11-15T06:14:03.3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78" d="100"/>
          <a:sy n="78" d="100"/>
        </p:scale>
        <p:origin x="940" y="5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wri A" userId="0c8cf1df7c820e04" providerId="LiveId" clId="{75C78AB9-206A-4585-949C-DD7E452F9CC4}"/>
    <pc:docChg chg="custSel modSld">
      <pc:chgData name="Gowri A" userId="0c8cf1df7c820e04" providerId="LiveId" clId="{75C78AB9-206A-4585-949C-DD7E452F9CC4}" dt="2023-11-15T06:14:03.315" v="38"/>
      <pc:docMkLst>
        <pc:docMk/>
      </pc:docMkLst>
      <pc:sldChg chg="modSp mod modTransition">
        <pc:chgData name="Gowri A" userId="0c8cf1df7c820e04" providerId="LiveId" clId="{75C78AB9-206A-4585-949C-DD7E452F9CC4}" dt="2023-11-15T06:14:03.315" v="38"/>
        <pc:sldMkLst>
          <pc:docMk/>
          <pc:sldMk cId="0" sldId="267"/>
        </pc:sldMkLst>
        <pc:spChg chg="mod">
          <ac:chgData name="Gowri A" userId="0c8cf1df7c820e04" providerId="LiveId" clId="{75C78AB9-206A-4585-949C-DD7E452F9CC4}" dt="2023-11-15T06:10:34.807" v="20" actId="2711"/>
          <ac:spMkLst>
            <pc:docMk/>
            <pc:sldMk cId="0" sldId="267"/>
            <ac:spMk id="54" creationId="{00000000-0000-0000-0000-000000000000}"/>
          </ac:spMkLst>
        </pc:spChg>
        <pc:spChg chg="mod">
          <ac:chgData name="Gowri A" userId="0c8cf1df7c820e04" providerId="LiveId" clId="{75C78AB9-206A-4585-949C-DD7E452F9CC4}" dt="2023-11-15T06:10:34.807" v="20" actId="2711"/>
          <ac:spMkLst>
            <pc:docMk/>
            <pc:sldMk cId="0" sldId="267"/>
            <ac:spMk id="55" creationId="{00000000-0000-0000-0000-000000000000}"/>
          </ac:spMkLst>
        </pc:spChg>
        <pc:spChg chg="mod">
          <ac:chgData name="Gowri A" userId="0c8cf1df7c820e04" providerId="LiveId" clId="{75C78AB9-206A-4585-949C-DD7E452F9CC4}" dt="2023-11-15T06:10:34.807" v="20" actId="2711"/>
          <ac:spMkLst>
            <pc:docMk/>
            <pc:sldMk cId="0" sldId="267"/>
            <ac:spMk id="56" creationId="{00000000-0000-0000-0000-000000000000}"/>
          </ac:spMkLst>
        </pc:spChg>
      </pc:sldChg>
      <pc:sldChg chg="modSp mod modTransition">
        <pc:chgData name="Gowri A" userId="0c8cf1df7c820e04" providerId="LiveId" clId="{75C78AB9-206A-4585-949C-DD7E452F9CC4}" dt="2023-11-15T06:14:03.315" v="38"/>
        <pc:sldMkLst>
          <pc:docMk/>
          <pc:sldMk cId="0" sldId="268"/>
        </pc:sldMkLst>
        <pc:spChg chg="mod">
          <ac:chgData name="Gowri A" userId="0c8cf1df7c820e04" providerId="LiveId" clId="{75C78AB9-206A-4585-949C-DD7E452F9CC4}" dt="2023-11-15T06:10:48.823" v="21" actId="2711"/>
          <ac:spMkLst>
            <pc:docMk/>
            <pc:sldMk cId="0" sldId="268"/>
            <ac:spMk id="2" creationId="{00000000-0000-0000-0000-000000000000}"/>
          </ac:spMkLst>
        </pc:spChg>
        <pc:spChg chg="mod">
          <ac:chgData name="Gowri A" userId="0c8cf1df7c820e04" providerId="LiveId" clId="{75C78AB9-206A-4585-949C-DD7E452F9CC4}" dt="2023-11-15T06:10:48.823" v="21" actId="2711"/>
          <ac:spMkLst>
            <pc:docMk/>
            <pc:sldMk cId="0" sldId="268"/>
            <ac:spMk id="3" creationId="{00000000-0000-0000-0000-000000000000}"/>
          </ac:spMkLst>
        </pc:spChg>
        <pc:spChg chg="mod">
          <ac:chgData name="Gowri A" userId="0c8cf1df7c820e04" providerId="LiveId" clId="{75C78AB9-206A-4585-949C-DD7E452F9CC4}" dt="2023-11-15T06:10:48.823" v="21" actId="2711"/>
          <ac:spMkLst>
            <pc:docMk/>
            <pc:sldMk cId="0" sldId="268"/>
            <ac:spMk id="4" creationId="{00000000-0000-0000-0000-000000000000}"/>
          </ac:spMkLst>
        </pc:spChg>
      </pc:sldChg>
      <pc:sldChg chg="modSp mod modTransition">
        <pc:chgData name="Gowri A" userId="0c8cf1df7c820e04" providerId="LiveId" clId="{75C78AB9-206A-4585-949C-DD7E452F9CC4}" dt="2023-11-15T06:14:03.315" v="38"/>
        <pc:sldMkLst>
          <pc:docMk/>
          <pc:sldMk cId="0" sldId="269"/>
        </pc:sldMkLst>
        <pc:spChg chg="mod">
          <ac:chgData name="Gowri A" userId="0c8cf1df7c820e04" providerId="LiveId" clId="{75C78AB9-206A-4585-949C-DD7E452F9CC4}" dt="2023-11-15T06:10:57.649" v="22" actId="2711"/>
          <ac:spMkLst>
            <pc:docMk/>
            <pc:sldMk cId="0" sldId="269"/>
            <ac:spMk id="67" creationId="{00000000-0000-0000-0000-000000000000}"/>
          </ac:spMkLst>
        </pc:spChg>
        <pc:spChg chg="mod">
          <ac:chgData name="Gowri A" userId="0c8cf1df7c820e04" providerId="LiveId" clId="{75C78AB9-206A-4585-949C-DD7E452F9CC4}" dt="2023-11-15T06:10:57.649" v="22" actId="2711"/>
          <ac:spMkLst>
            <pc:docMk/>
            <pc:sldMk cId="0" sldId="269"/>
            <ac:spMk id="68" creationId="{00000000-0000-0000-0000-000000000000}"/>
          </ac:spMkLst>
        </pc:spChg>
      </pc:sldChg>
      <pc:sldChg chg="modSp mod modTransition">
        <pc:chgData name="Gowri A" userId="0c8cf1df7c820e04" providerId="LiveId" clId="{75C78AB9-206A-4585-949C-DD7E452F9CC4}" dt="2023-11-15T06:14:03.315" v="38"/>
        <pc:sldMkLst>
          <pc:docMk/>
          <pc:sldMk cId="0" sldId="270"/>
        </pc:sldMkLst>
        <pc:spChg chg="mod">
          <ac:chgData name="Gowri A" userId="0c8cf1df7c820e04" providerId="LiveId" clId="{75C78AB9-206A-4585-949C-DD7E452F9CC4}" dt="2023-11-15T06:11:05.609" v="23" actId="2711"/>
          <ac:spMkLst>
            <pc:docMk/>
            <pc:sldMk cId="0" sldId="270"/>
            <ac:spMk id="73" creationId="{00000000-0000-0000-0000-000000000000}"/>
          </ac:spMkLst>
        </pc:spChg>
        <pc:spChg chg="mod">
          <ac:chgData name="Gowri A" userId="0c8cf1df7c820e04" providerId="LiveId" clId="{75C78AB9-206A-4585-949C-DD7E452F9CC4}" dt="2023-11-15T06:11:05.609" v="23" actId="2711"/>
          <ac:spMkLst>
            <pc:docMk/>
            <pc:sldMk cId="0" sldId="270"/>
            <ac:spMk id="74" creationId="{00000000-0000-0000-0000-000000000000}"/>
          </ac:spMkLst>
        </pc:spChg>
      </pc:sldChg>
      <pc:sldChg chg="modSp mod modTransition">
        <pc:chgData name="Gowri A" userId="0c8cf1df7c820e04" providerId="LiveId" clId="{75C78AB9-206A-4585-949C-DD7E452F9CC4}" dt="2023-11-15T06:14:03.315" v="38"/>
        <pc:sldMkLst>
          <pc:docMk/>
          <pc:sldMk cId="0" sldId="271"/>
        </pc:sldMkLst>
        <pc:spChg chg="mod">
          <ac:chgData name="Gowri A" userId="0c8cf1df7c820e04" providerId="LiveId" clId="{75C78AB9-206A-4585-949C-DD7E452F9CC4}" dt="2023-11-15T06:11:25.841" v="24" actId="2711"/>
          <ac:spMkLst>
            <pc:docMk/>
            <pc:sldMk cId="0" sldId="271"/>
            <ac:spMk id="79" creationId="{00000000-0000-0000-0000-000000000000}"/>
          </ac:spMkLst>
        </pc:spChg>
        <pc:spChg chg="mod">
          <ac:chgData name="Gowri A" userId="0c8cf1df7c820e04" providerId="LiveId" clId="{75C78AB9-206A-4585-949C-DD7E452F9CC4}" dt="2023-11-15T06:11:25.841" v="24" actId="2711"/>
          <ac:spMkLst>
            <pc:docMk/>
            <pc:sldMk cId="0" sldId="271"/>
            <ac:spMk id="80" creationId="{00000000-0000-0000-0000-000000000000}"/>
          </ac:spMkLst>
        </pc:spChg>
      </pc:sldChg>
      <pc:sldChg chg="modSp mod modTransition">
        <pc:chgData name="Gowri A" userId="0c8cf1df7c820e04" providerId="LiveId" clId="{75C78AB9-206A-4585-949C-DD7E452F9CC4}" dt="2023-11-15T06:14:03.315" v="38"/>
        <pc:sldMkLst>
          <pc:docMk/>
          <pc:sldMk cId="0" sldId="272"/>
        </pc:sldMkLst>
        <pc:spChg chg="mod">
          <ac:chgData name="Gowri A" userId="0c8cf1df7c820e04" providerId="LiveId" clId="{75C78AB9-206A-4585-949C-DD7E452F9CC4}" dt="2023-11-15T06:11:32.877" v="25" actId="2711"/>
          <ac:spMkLst>
            <pc:docMk/>
            <pc:sldMk cId="0" sldId="272"/>
            <ac:spMk id="85" creationId="{00000000-0000-0000-0000-000000000000}"/>
          </ac:spMkLst>
        </pc:spChg>
        <pc:spChg chg="mod">
          <ac:chgData name="Gowri A" userId="0c8cf1df7c820e04" providerId="LiveId" clId="{75C78AB9-206A-4585-949C-DD7E452F9CC4}" dt="2023-11-15T06:11:32.877" v="25" actId="2711"/>
          <ac:spMkLst>
            <pc:docMk/>
            <pc:sldMk cId="0" sldId="272"/>
            <ac:spMk id="86" creationId="{00000000-0000-0000-0000-000000000000}"/>
          </ac:spMkLst>
        </pc:spChg>
      </pc:sldChg>
      <pc:sldChg chg="modSp mod modTransition">
        <pc:chgData name="Gowri A" userId="0c8cf1df7c820e04" providerId="LiveId" clId="{75C78AB9-206A-4585-949C-DD7E452F9CC4}" dt="2023-11-15T06:14:03.315" v="38"/>
        <pc:sldMkLst>
          <pc:docMk/>
          <pc:sldMk cId="0" sldId="273"/>
        </pc:sldMkLst>
        <pc:spChg chg="mod">
          <ac:chgData name="Gowri A" userId="0c8cf1df7c820e04" providerId="LiveId" clId="{75C78AB9-206A-4585-949C-DD7E452F9CC4}" dt="2023-11-15T06:11:50.550" v="26" actId="2711"/>
          <ac:spMkLst>
            <pc:docMk/>
            <pc:sldMk cId="0" sldId="273"/>
            <ac:spMk id="91" creationId="{00000000-0000-0000-0000-000000000000}"/>
          </ac:spMkLst>
        </pc:spChg>
      </pc:sldChg>
      <pc:sldChg chg="modSp mod modTransition">
        <pc:chgData name="Gowri A" userId="0c8cf1df7c820e04" providerId="LiveId" clId="{75C78AB9-206A-4585-949C-DD7E452F9CC4}" dt="2023-11-15T06:14:03.315" v="38"/>
        <pc:sldMkLst>
          <pc:docMk/>
          <pc:sldMk cId="0" sldId="275"/>
        </pc:sldMkLst>
        <pc:spChg chg="mod">
          <ac:chgData name="Gowri A" userId="0c8cf1df7c820e04" providerId="LiveId" clId="{75C78AB9-206A-4585-949C-DD7E452F9CC4}" dt="2023-11-15T06:12:20.870" v="30" actId="2711"/>
          <ac:spMkLst>
            <pc:docMk/>
            <pc:sldMk cId="0" sldId="275"/>
            <ac:spMk id="103" creationId="{00000000-0000-0000-0000-000000000000}"/>
          </ac:spMkLst>
        </pc:spChg>
        <pc:spChg chg="mod">
          <ac:chgData name="Gowri A" userId="0c8cf1df7c820e04" providerId="LiveId" clId="{75C78AB9-206A-4585-949C-DD7E452F9CC4}" dt="2023-11-15T06:12:20.870" v="30" actId="2711"/>
          <ac:spMkLst>
            <pc:docMk/>
            <pc:sldMk cId="0" sldId="275"/>
            <ac:spMk id="104" creationId="{00000000-0000-0000-0000-000000000000}"/>
          </ac:spMkLst>
        </pc:spChg>
      </pc:sldChg>
      <pc:sldChg chg="modSp mod modTransition">
        <pc:chgData name="Gowri A" userId="0c8cf1df7c820e04" providerId="LiveId" clId="{75C78AB9-206A-4585-949C-DD7E452F9CC4}" dt="2023-11-15T06:14:03.315" v="38"/>
        <pc:sldMkLst>
          <pc:docMk/>
          <pc:sldMk cId="0" sldId="276"/>
        </pc:sldMkLst>
        <pc:spChg chg="mod">
          <ac:chgData name="Gowri A" userId="0c8cf1df7c820e04" providerId="LiveId" clId="{75C78AB9-206A-4585-949C-DD7E452F9CC4}" dt="2023-11-15T06:12:31.170" v="31" actId="2711"/>
          <ac:spMkLst>
            <pc:docMk/>
            <pc:sldMk cId="0" sldId="276"/>
            <ac:spMk id="109" creationId="{00000000-0000-0000-0000-000000000000}"/>
          </ac:spMkLst>
        </pc:spChg>
        <pc:picChg chg="mod">
          <ac:chgData name="Gowri A" userId="0c8cf1df7c820e04" providerId="LiveId" clId="{75C78AB9-206A-4585-949C-DD7E452F9CC4}" dt="2023-11-14T16:47:32.121" v="10" actId="14100"/>
          <ac:picMkLst>
            <pc:docMk/>
            <pc:sldMk cId="0" sldId="276"/>
            <ac:picMk id="4" creationId="{7AFF3A4A-0416-B216-5BA4-8F1B6D6117B8}"/>
          </ac:picMkLst>
        </pc:picChg>
      </pc:sldChg>
      <pc:sldChg chg="modSp mod modTransition">
        <pc:chgData name="Gowri A" userId="0c8cf1df7c820e04" providerId="LiveId" clId="{75C78AB9-206A-4585-949C-DD7E452F9CC4}" dt="2023-11-15T06:14:03.315" v="38"/>
        <pc:sldMkLst>
          <pc:docMk/>
          <pc:sldMk cId="0" sldId="277"/>
        </pc:sldMkLst>
        <pc:spChg chg="mod">
          <ac:chgData name="Gowri A" userId="0c8cf1df7c820e04" providerId="LiveId" clId="{75C78AB9-206A-4585-949C-DD7E452F9CC4}" dt="2023-11-15T06:13:16.141" v="36" actId="2711"/>
          <ac:spMkLst>
            <pc:docMk/>
            <pc:sldMk cId="0" sldId="277"/>
            <ac:spMk id="115" creationId="{00000000-0000-0000-0000-000000000000}"/>
          </ac:spMkLst>
        </pc:spChg>
        <pc:spChg chg="mod">
          <ac:chgData name="Gowri A" userId="0c8cf1df7c820e04" providerId="LiveId" clId="{75C78AB9-206A-4585-949C-DD7E452F9CC4}" dt="2023-11-15T06:13:16.141" v="36" actId="2711"/>
          <ac:spMkLst>
            <pc:docMk/>
            <pc:sldMk cId="0" sldId="277"/>
            <ac:spMk id="116" creationId="{00000000-0000-0000-0000-000000000000}"/>
          </ac:spMkLst>
        </pc:spChg>
      </pc:sldChg>
      <pc:sldChg chg="modSp mod modTransition">
        <pc:chgData name="Gowri A" userId="0c8cf1df7c820e04" providerId="LiveId" clId="{75C78AB9-206A-4585-949C-DD7E452F9CC4}" dt="2023-11-15T06:14:03.315" v="38"/>
        <pc:sldMkLst>
          <pc:docMk/>
          <pc:sldMk cId="0" sldId="278"/>
        </pc:sldMkLst>
        <pc:spChg chg="mod">
          <ac:chgData name="Gowri A" userId="0c8cf1df7c820e04" providerId="LiveId" clId="{75C78AB9-206A-4585-949C-DD7E452F9CC4}" dt="2023-11-15T06:11:59.560" v="27" actId="2711"/>
          <ac:spMkLst>
            <pc:docMk/>
            <pc:sldMk cId="0" sldId="278"/>
            <ac:spMk id="2" creationId="{00000000-0000-0000-0000-000000000000}"/>
          </ac:spMkLst>
        </pc:spChg>
      </pc:sldChg>
      <pc:sldChg chg="modSp mod modTransition">
        <pc:chgData name="Gowri A" userId="0c8cf1df7c820e04" providerId="LiveId" clId="{75C78AB9-206A-4585-949C-DD7E452F9CC4}" dt="2023-11-15T06:14:03.315" v="38"/>
        <pc:sldMkLst>
          <pc:docMk/>
          <pc:sldMk cId="0" sldId="286"/>
        </pc:sldMkLst>
        <pc:spChg chg="mod">
          <ac:chgData name="Gowri A" userId="0c8cf1df7c820e04" providerId="LiveId" clId="{75C78AB9-206A-4585-949C-DD7E452F9CC4}" dt="2023-11-15T06:13:24.512" v="37" actId="2711"/>
          <ac:spMkLst>
            <pc:docMk/>
            <pc:sldMk cId="0" sldId="286"/>
            <ac:spMk id="2" creationId="{00000000-0000-0000-0000-000000000000}"/>
          </ac:spMkLst>
        </pc:spChg>
      </pc:sldChg>
      <pc:sldChg chg="addSp delSp modSp mod modTransition">
        <pc:chgData name="Gowri A" userId="0c8cf1df7c820e04" providerId="LiveId" clId="{75C78AB9-206A-4585-949C-DD7E452F9CC4}" dt="2023-11-15T06:14:03.315" v="38"/>
        <pc:sldMkLst>
          <pc:docMk/>
          <pc:sldMk cId="0" sldId="287"/>
        </pc:sldMkLst>
        <pc:spChg chg="mod">
          <ac:chgData name="Gowri A" userId="0c8cf1df7c820e04" providerId="LiveId" clId="{75C78AB9-206A-4585-949C-DD7E452F9CC4}" dt="2023-11-15T06:12:06.311" v="28" actId="2711"/>
          <ac:spMkLst>
            <pc:docMk/>
            <pc:sldMk cId="0" sldId="287"/>
            <ac:spMk id="2" creationId="{00000000-0000-0000-0000-000000000000}"/>
          </ac:spMkLst>
        </pc:spChg>
        <pc:spChg chg="del mod">
          <ac:chgData name="Gowri A" userId="0c8cf1df7c820e04" providerId="LiveId" clId="{75C78AB9-206A-4585-949C-DD7E452F9CC4}" dt="2023-11-14T16:47:09.001" v="6" actId="478"/>
          <ac:spMkLst>
            <pc:docMk/>
            <pc:sldMk cId="0" sldId="287"/>
            <ac:spMk id="3" creationId="{00000000-0000-0000-0000-000000000000}"/>
          </ac:spMkLst>
        </pc:spChg>
        <pc:picChg chg="add mod">
          <ac:chgData name="Gowri A" userId="0c8cf1df7c820e04" providerId="LiveId" clId="{75C78AB9-206A-4585-949C-DD7E452F9CC4}" dt="2023-11-14T16:46:49.617" v="3"/>
          <ac:picMkLst>
            <pc:docMk/>
            <pc:sldMk cId="0" sldId="287"/>
            <ac:picMk id="4" creationId="{3EBF1DE9-C4E8-8009-8844-DF46025A48BC}"/>
          </ac:picMkLst>
        </pc:picChg>
      </pc:sldChg>
      <pc:sldChg chg="modSp mod modTransition">
        <pc:chgData name="Gowri A" userId="0c8cf1df7c820e04" providerId="LiveId" clId="{75C78AB9-206A-4585-949C-DD7E452F9CC4}" dt="2023-11-15T06:14:03.315" v="38"/>
        <pc:sldMkLst>
          <pc:docMk/>
          <pc:sldMk cId="742105871" sldId="288"/>
        </pc:sldMkLst>
        <pc:spChg chg="mod">
          <ac:chgData name="Gowri A" userId="0c8cf1df7c820e04" providerId="LiveId" clId="{75C78AB9-206A-4585-949C-DD7E452F9CC4}" dt="2023-11-15T06:13:07.170" v="35" actId="2711"/>
          <ac:spMkLst>
            <pc:docMk/>
            <pc:sldMk cId="742105871" sldId="288"/>
            <ac:spMk id="2" creationId="{D7881111-C920-C8BA-883B-8D87708803FB}"/>
          </ac:spMkLst>
        </pc:spChg>
      </pc:sldChg>
      <pc:sldChg chg="modSp mod modTransition">
        <pc:chgData name="Gowri A" userId="0c8cf1df7c820e04" providerId="LiveId" clId="{75C78AB9-206A-4585-949C-DD7E452F9CC4}" dt="2023-11-15T06:14:03.315" v="38"/>
        <pc:sldMkLst>
          <pc:docMk/>
          <pc:sldMk cId="1112071105" sldId="289"/>
        </pc:sldMkLst>
        <pc:spChg chg="mod">
          <ac:chgData name="Gowri A" userId="0c8cf1df7c820e04" providerId="LiveId" clId="{75C78AB9-206A-4585-949C-DD7E452F9CC4}" dt="2023-11-15T06:12:57.842" v="34" actId="2711"/>
          <ac:spMkLst>
            <pc:docMk/>
            <pc:sldMk cId="1112071105" sldId="289"/>
            <ac:spMk id="2" creationId="{9FD8E990-7C42-26A0-0E0C-20F5350514F5}"/>
          </ac:spMkLst>
        </pc:spChg>
        <pc:picChg chg="mod">
          <ac:chgData name="Gowri A" userId="0c8cf1df7c820e04" providerId="LiveId" clId="{75C78AB9-206A-4585-949C-DD7E452F9CC4}" dt="2023-11-14T16:47:17.718" v="8" actId="14100"/>
          <ac:picMkLst>
            <pc:docMk/>
            <pc:sldMk cId="1112071105" sldId="289"/>
            <ac:picMk id="3" creationId="{1047BB08-7FF3-2CC2-D7E6-DFC86AEEC5B2}"/>
          </ac:picMkLst>
        </pc:picChg>
      </pc:sldChg>
      <pc:sldChg chg="modSp mod modTransition">
        <pc:chgData name="Gowri A" userId="0c8cf1df7c820e04" providerId="LiveId" clId="{75C78AB9-206A-4585-949C-DD7E452F9CC4}" dt="2023-11-15T06:14:03.315" v="38"/>
        <pc:sldMkLst>
          <pc:docMk/>
          <pc:sldMk cId="2123637763" sldId="290"/>
        </pc:sldMkLst>
        <pc:spChg chg="mod">
          <ac:chgData name="Gowri A" userId="0c8cf1df7c820e04" providerId="LiveId" clId="{75C78AB9-206A-4585-949C-DD7E452F9CC4}" dt="2023-11-15T06:12:44.511" v="32" actId="2711"/>
          <ac:spMkLst>
            <pc:docMk/>
            <pc:sldMk cId="2123637763" sldId="290"/>
            <ac:spMk id="2" creationId="{803FECCC-09E1-3070-915E-C19D20ECABC9}"/>
          </ac:spMkLst>
        </pc:spChg>
        <pc:spChg chg="mod">
          <ac:chgData name="Gowri A" userId="0c8cf1df7c820e04" providerId="LiveId" clId="{75C78AB9-206A-4585-949C-DD7E452F9CC4}" dt="2023-11-15T06:12:44.511" v="32" actId="2711"/>
          <ac:spMkLst>
            <pc:docMk/>
            <pc:sldMk cId="2123637763" sldId="290"/>
            <ac:spMk id="3" creationId="{494AFE43-5726-2B34-6FF6-21BE5A9AE19F}"/>
          </ac:spMkLst>
        </pc:spChg>
      </pc:sldChg>
      <pc:sldChg chg="modSp mod modTransition">
        <pc:chgData name="Gowri A" userId="0c8cf1df7c820e04" providerId="LiveId" clId="{75C78AB9-206A-4585-949C-DD7E452F9CC4}" dt="2023-11-15T06:14:03.315" v="38"/>
        <pc:sldMkLst>
          <pc:docMk/>
          <pc:sldMk cId="907545342" sldId="291"/>
        </pc:sldMkLst>
        <pc:spChg chg="mod">
          <ac:chgData name="Gowri A" userId="0c8cf1df7c820e04" providerId="LiveId" clId="{75C78AB9-206A-4585-949C-DD7E452F9CC4}" dt="2023-11-15T06:12:51.685" v="33" actId="2711"/>
          <ac:spMkLst>
            <pc:docMk/>
            <pc:sldMk cId="907545342" sldId="291"/>
            <ac:spMk id="2" creationId="{BF433145-50B8-2F99-6DA9-5BF6BFC2F9AD}"/>
          </ac:spMkLst>
        </pc:spChg>
        <pc:spChg chg="mod">
          <ac:chgData name="Gowri A" userId="0c8cf1df7c820e04" providerId="LiveId" clId="{75C78AB9-206A-4585-949C-DD7E452F9CC4}" dt="2023-11-15T06:12:51.685" v="33" actId="2711"/>
          <ac:spMkLst>
            <pc:docMk/>
            <pc:sldMk cId="907545342" sldId="291"/>
            <ac:spMk id="3" creationId="{A418C4DA-DF1B-3064-9B98-FC8F726E5F71}"/>
          </ac:spMkLst>
        </pc:spChg>
        <pc:picChg chg="mod">
          <ac:chgData name="Gowri A" userId="0c8cf1df7c820e04" providerId="LiveId" clId="{75C78AB9-206A-4585-949C-DD7E452F9CC4}" dt="2023-11-14T16:47:23.535" v="9" actId="14100"/>
          <ac:picMkLst>
            <pc:docMk/>
            <pc:sldMk cId="907545342" sldId="291"/>
            <ac:picMk id="9" creationId="{F0C2565F-2977-9A02-3FAF-7D468B4231A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60ff4677da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60ff4677da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60ff4677da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60ff4677da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60ff4677da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60ff4677da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60ff4677da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60ff4677da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60ff4677da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60ff4677d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85b33868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85b33868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85b33868b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85b33868b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60ff4677da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60ff4677da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628650" y="4767263"/>
            <a:ext cx="2057400" cy="273844"/>
          </a:xfrm>
        </p:spPr>
        <p:txBody>
          <a:bodyPr/>
          <a:lstStyle/>
          <a:p>
            <a:fld id="{BB47DD09-BD32-4B0F-BFE1-8029B8AE5CBF}" type="datetimeFigureOut">
              <a:rPr lang="en-IN" smtClean="0"/>
              <a:t>15-11-2023</a:t>
            </a:fld>
            <a:endParaRPr lang="en-IN"/>
          </a:p>
        </p:txBody>
      </p:sp>
      <p:sp>
        <p:nvSpPr>
          <p:cNvPr id="5" name="Footer Placeholder 4"/>
          <p:cNvSpPr>
            <a:spLocks noGrp="1"/>
          </p:cNvSpPr>
          <p:nvPr>
            <p:ph type="ftr" sz="quarter" idx="11"/>
          </p:nvPr>
        </p:nvSpPr>
        <p:spPr>
          <a:xfrm>
            <a:off x="3028950" y="4767263"/>
            <a:ext cx="3086100" cy="273844"/>
          </a:xfrm>
        </p:spPr>
        <p:txBody>
          <a:bodyPr/>
          <a:lstStyle/>
          <a:p>
            <a:endParaRPr lang="en-IN"/>
          </a:p>
        </p:txBody>
      </p:sp>
      <p:sp>
        <p:nvSpPr>
          <p:cNvPr id="6" name="Slide Number Placeholder 5"/>
          <p:cNvSpPr>
            <a:spLocks noGrp="1"/>
          </p:cNvSpPr>
          <p:nvPr>
            <p:ph type="sldNum" sz="quarter" idx="12"/>
          </p:nvPr>
        </p:nvSpPr>
        <p:spPr/>
        <p:txBody>
          <a:bodyPr/>
          <a:lstStyle/>
          <a:p>
            <a:fld id="{E37940E2-2DD9-432F-8D3D-08539F5A7B34}"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28650" y="4767263"/>
            <a:ext cx="2057400" cy="273844"/>
          </a:xfrm>
        </p:spPr>
        <p:txBody>
          <a:bodyPr/>
          <a:lstStyle/>
          <a:p>
            <a:fld id="{BB47DD09-BD32-4B0F-BFE1-8029B8AE5CBF}" type="datetimeFigureOut">
              <a:rPr lang="en-IN" smtClean="0"/>
              <a:t>15-11-2023</a:t>
            </a:fld>
            <a:endParaRPr lang="en-IN"/>
          </a:p>
        </p:txBody>
      </p:sp>
      <p:sp>
        <p:nvSpPr>
          <p:cNvPr id="6" name="Footer Placeholder 5"/>
          <p:cNvSpPr>
            <a:spLocks noGrp="1"/>
          </p:cNvSpPr>
          <p:nvPr>
            <p:ph type="ftr" sz="quarter" idx="11"/>
          </p:nvPr>
        </p:nvSpPr>
        <p:spPr>
          <a:xfrm>
            <a:off x="3028950" y="4767263"/>
            <a:ext cx="3086100" cy="273844"/>
          </a:xfrm>
        </p:spPr>
        <p:txBody>
          <a:bodyPr/>
          <a:lstStyle/>
          <a:p>
            <a:endParaRPr lang="en-IN"/>
          </a:p>
        </p:txBody>
      </p:sp>
      <p:sp>
        <p:nvSpPr>
          <p:cNvPr id="7" name="Slide Number Placeholder 6"/>
          <p:cNvSpPr>
            <a:spLocks noGrp="1"/>
          </p:cNvSpPr>
          <p:nvPr>
            <p:ph type="sldNum" sz="quarter" idx="12"/>
          </p:nvPr>
        </p:nvSpPr>
        <p:spPr/>
        <p:txBody>
          <a:bodyPr/>
          <a:lstStyle/>
          <a:p>
            <a:fld id="{E37940E2-2DD9-432F-8D3D-08539F5A7B3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05105" y="744855"/>
            <a:ext cx="8741410" cy="1421130"/>
          </a:xfrm>
          <a:prstGeom prst="rect">
            <a:avLst/>
          </a:prstGeom>
        </p:spPr>
        <p:txBody>
          <a:bodyPr spcFirstLastPara="1" vert="horz" wrap="square" lIns="91425" tIns="91425" rIns="91425" bIns="91425" rtlCol="0" anchor="b" anchorCtr="0">
            <a:noAutofit/>
          </a:bodyPr>
          <a:lstStyle/>
          <a:p>
            <a:pPr>
              <a:spcBef>
                <a:spcPts val="0"/>
              </a:spcBef>
            </a:pPr>
            <a:r>
              <a:rPr lang="en-US" altLang="en-GB" sz="3600" b="1" dirty="0">
                <a:latin typeface="Times New Roman" panose="02020603050405020304" pitchFamily="18" charset="0"/>
                <a:cs typeface="Times New Roman" panose="02020603050405020304" pitchFamily="18" charset="0"/>
                <a:sym typeface="+mn-ea"/>
              </a:rPr>
              <a:t>Sentimental Analysis For Text And Emojis Using ML Algorithms</a:t>
            </a:r>
            <a:endParaRPr lang="en-US" altLang="en-GB" sz="3600" b="1" dirty="0">
              <a:latin typeface="Times New Roman" panose="02020603050405020304" pitchFamily="18" charset="0"/>
              <a:cs typeface="Times New Roman" panose="02020603050405020304" pitchFamily="18" charset="0"/>
            </a:endParaRPr>
          </a:p>
        </p:txBody>
      </p:sp>
      <p:sp>
        <p:nvSpPr>
          <p:cNvPr id="55" name="Google Shape;55;p13"/>
          <p:cNvSpPr txBox="1">
            <a:spLocks noGrp="1"/>
          </p:cNvSpPr>
          <p:nvPr>
            <p:ph type="subTitle" idx="1"/>
          </p:nvPr>
        </p:nvSpPr>
        <p:spPr>
          <a:xfrm>
            <a:off x="311700" y="2834125"/>
            <a:ext cx="3732000" cy="2052600"/>
          </a:xfrm>
          <a:prstGeom prst="rect">
            <a:avLst/>
          </a:prstGeom>
        </p:spPr>
        <p:txBody>
          <a:bodyPr spcFirstLastPara="1" vert="horz" wrap="square" lIns="91425" tIns="91425" rIns="91425" bIns="91425" rtlCol="0" anchor="t" anchorCtr="0">
            <a:noAutofit/>
          </a:bodyPr>
          <a:lstStyle/>
          <a:p>
            <a:pPr algn="l">
              <a:spcBef>
                <a:spcPts val="0"/>
              </a:spcBef>
            </a:pPr>
            <a:r>
              <a:rPr lang="en-GB" sz="2000" b="1" dirty="0">
                <a:solidFill>
                  <a:schemeClr val="tx1"/>
                </a:solidFill>
                <a:latin typeface="Times New Roman" panose="02020603050405020304" pitchFamily="18" charset="0"/>
                <a:cs typeface="Times New Roman" panose="02020603050405020304" pitchFamily="18" charset="0"/>
              </a:rPr>
              <a:t>Presented by </a:t>
            </a:r>
            <a:endParaRPr sz="2000" b="1" dirty="0">
              <a:solidFill>
                <a:schemeClr val="tx1"/>
              </a:solidFill>
              <a:latin typeface="Times New Roman" panose="02020603050405020304" pitchFamily="18" charset="0"/>
              <a:cs typeface="Times New Roman" panose="02020603050405020304" pitchFamily="18" charset="0"/>
            </a:endParaRPr>
          </a:p>
          <a:p>
            <a:pPr algn="l">
              <a:spcBef>
                <a:spcPts val="0"/>
              </a:spcBef>
            </a:pPr>
            <a:r>
              <a:rPr lang="en-US" altLang="en-GB" sz="1600" dirty="0" err="1">
                <a:solidFill>
                  <a:schemeClr val="tx1"/>
                </a:solidFill>
                <a:latin typeface="Times New Roman" panose="02020603050405020304" pitchFamily="18" charset="0"/>
                <a:cs typeface="Times New Roman" panose="02020603050405020304" pitchFamily="18" charset="0"/>
              </a:rPr>
              <a:t>Inchara</a:t>
            </a:r>
            <a:r>
              <a:rPr lang="en-US" altLang="en-GB" sz="1600" dirty="0">
                <a:solidFill>
                  <a:schemeClr val="tx1"/>
                </a:solidFill>
                <a:latin typeface="Times New Roman" panose="02020603050405020304" pitchFamily="18" charset="0"/>
                <a:cs typeface="Times New Roman" panose="02020603050405020304" pitchFamily="18" charset="0"/>
              </a:rPr>
              <a:t> S (MY.SC.U3BCA21262)</a:t>
            </a:r>
          </a:p>
          <a:p>
            <a:pPr algn="l">
              <a:spcBef>
                <a:spcPts val="0"/>
              </a:spcBef>
            </a:pPr>
            <a:r>
              <a:rPr lang="en-US" altLang="en-GB" sz="1600" dirty="0">
                <a:solidFill>
                  <a:schemeClr val="tx1"/>
                </a:solidFill>
                <a:latin typeface="Times New Roman" panose="02020603050405020304" pitchFamily="18" charset="0"/>
                <a:cs typeface="Times New Roman" panose="02020603050405020304" pitchFamily="18" charset="0"/>
              </a:rPr>
              <a:t>Sushma G S (</a:t>
            </a:r>
            <a:r>
              <a:rPr lang="en-US" altLang="en-GB" sz="1600" dirty="0">
                <a:solidFill>
                  <a:schemeClr val="tx1"/>
                </a:solidFill>
                <a:latin typeface="Times New Roman" panose="02020603050405020304" pitchFamily="18" charset="0"/>
                <a:cs typeface="Times New Roman" panose="02020603050405020304" pitchFamily="18" charset="0"/>
                <a:sym typeface="+mn-ea"/>
              </a:rPr>
              <a:t>MY.SC.U3BCA21253)</a:t>
            </a:r>
            <a:endParaRPr lang="en-US" altLang="en-GB" sz="1600" dirty="0">
              <a:solidFill>
                <a:schemeClr val="tx1"/>
              </a:solidFill>
              <a:latin typeface="Times New Roman" panose="02020603050405020304" pitchFamily="18" charset="0"/>
              <a:cs typeface="Times New Roman" panose="02020603050405020304" pitchFamily="18" charset="0"/>
            </a:endParaRPr>
          </a:p>
          <a:p>
            <a:pPr algn="l">
              <a:spcBef>
                <a:spcPts val="0"/>
              </a:spcBef>
            </a:pPr>
            <a:r>
              <a:rPr lang="en-US" altLang="en-GB" sz="1600" dirty="0">
                <a:solidFill>
                  <a:schemeClr val="tx1"/>
                </a:solidFill>
                <a:latin typeface="Times New Roman" panose="02020603050405020304" pitchFamily="18" charset="0"/>
                <a:cs typeface="Times New Roman" panose="02020603050405020304" pitchFamily="18" charset="0"/>
              </a:rPr>
              <a:t>Gowri A </a:t>
            </a:r>
            <a:r>
              <a:rPr lang="en-US" altLang="en-GB" sz="1600" dirty="0" err="1">
                <a:solidFill>
                  <a:schemeClr val="tx1"/>
                </a:solidFill>
                <a:latin typeface="Times New Roman" panose="02020603050405020304" pitchFamily="18" charset="0"/>
                <a:cs typeface="Times New Roman" panose="02020603050405020304" pitchFamily="18" charset="0"/>
              </a:rPr>
              <a:t>Kaundinya</a:t>
            </a:r>
            <a:r>
              <a:rPr lang="en-US" altLang="en-GB" sz="1600" dirty="0">
                <a:solidFill>
                  <a:schemeClr val="tx1"/>
                </a:solidFill>
                <a:latin typeface="Times New Roman" panose="02020603050405020304" pitchFamily="18" charset="0"/>
                <a:cs typeface="Times New Roman" panose="02020603050405020304" pitchFamily="18" charset="0"/>
              </a:rPr>
              <a:t> (</a:t>
            </a:r>
            <a:r>
              <a:rPr lang="en-US" altLang="en-GB" sz="1600" dirty="0">
                <a:solidFill>
                  <a:schemeClr val="tx1"/>
                </a:solidFill>
                <a:latin typeface="Times New Roman" panose="02020603050405020304" pitchFamily="18" charset="0"/>
                <a:cs typeface="Times New Roman" panose="02020603050405020304" pitchFamily="18" charset="0"/>
                <a:sym typeface="+mn-ea"/>
              </a:rPr>
              <a:t>MY.SC.U3BCA21205)</a:t>
            </a:r>
          </a:p>
          <a:p>
            <a:pPr algn="l">
              <a:spcBef>
                <a:spcPts val="0"/>
              </a:spcBef>
            </a:pPr>
            <a:r>
              <a:rPr lang="en-US" altLang="en-GB" sz="1600" dirty="0" err="1">
                <a:solidFill>
                  <a:schemeClr val="tx1"/>
                </a:solidFill>
                <a:latin typeface="Times New Roman" panose="02020603050405020304" pitchFamily="18" charset="0"/>
                <a:cs typeface="Times New Roman" panose="02020603050405020304" pitchFamily="18" charset="0"/>
              </a:rPr>
              <a:t>Varshitha</a:t>
            </a:r>
            <a:r>
              <a:rPr lang="en-US" altLang="en-GB" sz="1600" dirty="0">
                <a:solidFill>
                  <a:schemeClr val="tx1"/>
                </a:solidFill>
                <a:latin typeface="Times New Roman" panose="02020603050405020304" pitchFamily="18" charset="0"/>
                <a:cs typeface="Times New Roman" panose="02020603050405020304" pitchFamily="18" charset="0"/>
              </a:rPr>
              <a:t> R (</a:t>
            </a:r>
            <a:r>
              <a:rPr lang="en-US" altLang="en-GB" sz="1600" dirty="0">
                <a:solidFill>
                  <a:schemeClr val="tx1"/>
                </a:solidFill>
                <a:latin typeface="Times New Roman" panose="02020603050405020304" pitchFamily="18" charset="0"/>
                <a:cs typeface="Times New Roman" panose="02020603050405020304" pitchFamily="18" charset="0"/>
                <a:sym typeface="+mn-ea"/>
              </a:rPr>
              <a:t>MY.SC.U3BCA21223)</a:t>
            </a:r>
          </a:p>
        </p:txBody>
      </p:sp>
      <p:sp>
        <p:nvSpPr>
          <p:cNvPr id="56" name="Google Shape;56;p13"/>
          <p:cNvSpPr txBox="1">
            <a:spLocks noGrp="1"/>
          </p:cNvSpPr>
          <p:nvPr>
            <p:ph type="subTitle" idx="1"/>
          </p:nvPr>
        </p:nvSpPr>
        <p:spPr>
          <a:xfrm>
            <a:off x="4939665" y="2834005"/>
            <a:ext cx="3437890" cy="2179320"/>
          </a:xfrm>
          <a:prstGeom prst="rect">
            <a:avLst/>
          </a:prstGeom>
        </p:spPr>
        <p:txBody>
          <a:bodyPr spcFirstLastPara="1" vert="horz" wrap="square" lIns="91425" tIns="91425" rIns="91425" bIns="91425" rtlCol="0" anchor="t" anchorCtr="0">
            <a:noAutofit/>
          </a:bodyPr>
          <a:lstStyle/>
          <a:p>
            <a:pPr algn="l">
              <a:spcBef>
                <a:spcPts val="0"/>
              </a:spcBef>
            </a:pPr>
            <a:r>
              <a:rPr lang="en-GB" sz="1800" b="1" dirty="0">
                <a:solidFill>
                  <a:schemeClr val="tx1"/>
                </a:solidFill>
                <a:latin typeface="Times New Roman" panose="02020603050405020304" pitchFamily="18" charset="0"/>
                <a:cs typeface="Times New Roman" panose="02020603050405020304" pitchFamily="18" charset="0"/>
              </a:rPr>
              <a:t>Project supervisor</a:t>
            </a:r>
            <a:endParaRPr sz="1800" b="1" dirty="0">
              <a:solidFill>
                <a:schemeClr val="tx1"/>
              </a:solidFill>
              <a:latin typeface="Times New Roman" panose="02020603050405020304" pitchFamily="18" charset="0"/>
              <a:cs typeface="Times New Roman" panose="02020603050405020304" pitchFamily="18" charset="0"/>
            </a:endParaRPr>
          </a:p>
          <a:p>
            <a:pPr algn="l">
              <a:spcBef>
                <a:spcPts val="0"/>
              </a:spcBef>
            </a:pPr>
            <a:r>
              <a:rPr lang="en-US" altLang="en-GB" sz="2000" dirty="0">
                <a:solidFill>
                  <a:schemeClr val="tx1"/>
                </a:solidFill>
                <a:latin typeface="Times New Roman" panose="02020603050405020304" pitchFamily="18" charset="0"/>
                <a:cs typeface="Times New Roman" panose="02020603050405020304" pitchFamily="18" charset="0"/>
              </a:rPr>
              <a:t>Dr. Manohar N</a:t>
            </a:r>
          </a:p>
          <a:p>
            <a:pPr algn="l">
              <a:spcBef>
                <a:spcPts val="0"/>
              </a:spcBef>
            </a:pPr>
            <a:r>
              <a:rPr lang="en-US" altLang="en-GB" sz="2000" dirty="0">
                <a:solidFill>
                  <a:schemeClr val="tx1"/>
                </a:solidFill>
                <a:latin typeface="Times New Roman" panose="02020603050405020304" pitchFamily="18" charset="0"/>
                <a:cs typeface="Times New Roman" panose="02020603050405020304" pitchFamily="18" charset="0"/>
              </a:rPr>
              <a:t>Vice Chairperson and Assistant Professor,</a:t>
            </a:r>
          </a:p>
          <a:p>
            <a:pPr algn="l">
              <a:spcBef>
                <a:spcPts val="0"/>
              </a:spcBef>
            </a:pPr>
            <a:r>
              <a:rPr lang="en-US" altLang="en-GB" sz="2000" dirty="0">
                <a:solidFill>
                  <a:schemeClr val="tx1"/>
                </a:solidFill>
                <a:latin typeface="Times New Roman" panose="02020603050405020304" pitchFamily="18" charset="0"/>
                <a:cs typeface="Times New Roman" panose="02020603050405020304" pitchFamily="18" charset="0"/>
              </a:rPr>
              <a:t>Amrita Viswa Vidyapeetham,</a:t>
            </a:r>
          </a:p>
          <a:p>
            <a:pPr algn="l">
              <a:spcBef>
                <a:spcPts val="0"/>
              </a:spcBef>
            </a:pPr>
            <a:r>
              <a:rPr lang="en-US" altLang="en-GB" sz="2000" dirty="0">
                <a:solidFill>
                  <a:schemeClr val="tx1"/>
                </a:solidFill>
                <a:latin typeface="Times New Roman" panose="02020603050405020304" pitchFamily="18" charset="0"/>
                <a:cs typeface="Times New Roman" panose="02020603050405020304" pitchFamily="18" charset="0"/>
              </a:rPr>
              <a:t>Mysuru.</a:t>
            </a:r>
          </a:p>
        </p:txBody>
      </p:sp>
      <p:pic>
        <p:nvPicPr>
          <p:cNvPr id="2" name="Picture 1"/>
          <p:cNvPicPr>
            <a:picLocks noChangeAspect="1"/>
          </p:cNvPicPr>
          <p:nvPr/>
        </p:nvPicPr>
        <p:blipFill>
          <a:blip r:embed="rId3"/>
          <a:stretch>
            <a:fillRect/>
          </a:stretch>
        </p:blipFill>
        <p:spPr>
          <a:xfrm>
            <a:off x="6080125" y="368935"/>
            <a:ext cx="2472055" cy="4489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vert="horz" wrap="square" lIns="91425" tIns="91425" rIns="91425" bIns="91425" rtlCol="0" anchor="t" anchorCtr="0">
            <a:noAutofit/>
          </a:bodyPr>
          <a:lstStyle/>
          <a:p>
            <a:r>
              <a:rPr lang="en-GB" b="1">
                <a:latin typeface="Times New Roman" panose="02020603050405020304" pitchFamily="18" charset="0"/>
                <a:cs typeface="Times New Roman" panose="02020603050405020304" pitchFamily="18" charset="0"/>
              </a:rPr>
              <a:t>Work done so far</a:t>
            </a:r>
          </a:p>
        </p:txBody>
      </p:sp>
      <p:sp>
        <p:nvSpPr>
          <p:cNvPr id="104" name="Google Shape;104;p21"/>
          <p:cNvSpPr txBox="1">
            <a:spLocks noGrp="1"/>
          </p:cNvSpPr>
          <p:nvPr>
            <p:ph type="body" idx="1"/>
          </p:nvPr>
        </p:nvSpPr>
        <p:spPr>
          <a:xfrm>
            <a:off x="311700" y="1152475"/>
            <a:ext cx="8520600" cy="3416400"/>
          </a:xfrm>
          <a:prstGeom prst="rect">
            <a:avLst/>
          </a:prstGeom>
        </p:spPr>
        <p:txBody>
          <a:bodyPr spcFirstLastPara="1" vert="horz" wrap="square" lIns="91425" tIns="91425" rIns="91425" bIns="91425" rtlCol="0" anchor="t" anchorCtr="0">
            <a:noAutofit/>
          </a:bodyPr>
          <a:lstStyle/>
          <a:p>
            <a:pPr marL="457200" indent="-457200">
              <a:spcAft>
                <a:spcPts val="2135"/>
              </a:spcAft>
            </a:pPr>
            <a:r>
              <a:rPr lang="en-US" dirty="0">
                <a:solidFill>
                  <a:schemeClr val="tx1"/>
                </a:solidFill>
                <a:latin typeface="Times New Roman" panose="02020603050405020304" pitchFamily="18" charset="0"/>
                <a:cs typeface="Times New Roman" panose="02020603050405020304" pitchFamily="18" charset="0"/>
              </a:rPr>
              <a:t>Literature review</a:t>
            </a:r>
          </a:p>
          <a:p>
            <a:pPr marL="457200" indent="-457200">
              <a:spcAft>
                <a:spcPts val="2135"/>
              </a:spcAft>
            </a:pPr>
            <a:r>
              <a:rPr lang="en-US" dirty="0">
                <a:solidFill>
                  <a:schemeClr val="tx1"/>
                </a:solidFill>
                <a:latin typeface="Times New Roman" panose="02020603050405020304" pitchFamily="18" charset="0"/>
                <a:cs typeface="Times New Roman" panose="02020603050405020304" pitchFamily="18" charset="0"/>
              </a:rPr>
              <a:t>Data collection</a:t>
            </a:r>
          </a:p>
          <a:p>
            <a:pPr marL="457200" indent="-457200">
              <a:spcAft>
                <a:spcPts val="2135"/>
              </a:spcAft>
            </a:pPr>
            <a:r>
              <a:rPr lang="en-US" dirty="0">
                <a:solidFill>
                  <a:schemeClr val="tx1"/>
                </a:solidFill>
                <a:latin typeface="Times New Roman" panose="02020603050405020304" pitchFamily="18" charset="0"/>
                <a:cs typeface="Times New Roman" panose="02020603050405020304" pitchFamily="18" charset="0"/>
              </a:rPr>
              <a:t>Modification of dataset</a:t>
            </a:r>
          </a:p>
          <a:p>
            <a:pPr marL="457200" indent="-457200">
              <a:spcAft>
                <a:spcPts val="2135"/>
              </a:spcAft>
            </a:pPr>
            <a:r>
              <a:rPr lang="en-US" dirty="0">
                <a:solidFill>
                  <a:schemeClr val="tx1"/>
                </a:solidFill>
                <a:latin typeface="Times New Roman" panose="02020603050405020304" pitchFamily="18" charset="0"/>
                <a:cs typeface="Times New Roman" panose="02020603050405020304" pitchFamily="18" charset="0"/>
              </a:rPr>
              <a:t>Preprocessing</a:t>
            </a:r>
          </a:p>
          <a:p>
            <a:pPr marL="457200" indent="-457200">
              <a:spcAft>
                <a:spcPts val="2135"/>
              </a:spcAft>
            </a:pPr>
            <a:r>
              <a:rPr lang="en-US" dirty="0">
                <a:solidFill>
                  <a:schemeClr val="tx1"/>
                </a:solidFill>
                <a:latin typeface="Times New Roman" panose="02020603050405020304" pitchFamily="18" charset="0"/>
                <a:cs typeface="Times New Roman" panose="02020603050405020304" pitchFamily="18" charset="0"/>
              </a:rPr>
              <a:t>Polarity detection</a:t>
            </a:r>
          </a:p>
          <a:p>
            <a:pPr marL="0" indent="0">
              <a:spcAft>
                <a:spcPts val="2135"/>
              </a:spcAft>
              <a:buNone/>
            </a:pPr>
            <a:endParaRPr lang="en-US"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6238875" y="604520"/>
            <a:ext cx="2276475" cy="4133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159138"/>
            <a:ext cx="8520600" cy="572700"/>
          </a:xfrm>
          <a:prstGeom prst="rect">
            <a:avLst/>
          </a:prstGeom>
        </p:spPr>
        <p:txBody>
          <a:bodyPr spcFirstLastPara="1" vert="horz" wrap="square" lIns="91425" tIns="91425" rIns="91425" bIns="91425" rtlCol="0" anchor="t" anchorCtr="0">
            <a:noAutofit/>
          </a:bodyPr>
          <a:lstStyle/>
          <a:p>
            <a:r>
              <a:rPr lang="en-US" altLang="en-GB" b="1" dirty="0">
                <a:latin typeface="Times New Roman" panose="02020603050405020304" pitchFamily="18" charset="0"/>
                <a:cs typeface="Times New Roman" panose="02020603050405020304" pitchFamily="18" charset="0"/>
              </a:rPr>
              <a:t>Dataset</a:t>
            </a:r>
            <a:r>
              <a:rPr lang="en-GB" b="1" dirty="0">
                <a:latin typeface="Times New Roman" panose="02020603050405020304" pitchFamily="18" charset="0"/>
                <a:cs typeface="Times New Roman" panose="02020603050405020304" pitchFamily="18" charset="0"/>
              </a:rPr>
              <a:t> </a:t>
            </a:r>
          </a:p>
        </p:txBody>
      </p:sp>
      <p:pic>
        <p:nvPicPr>
          <p:cNvPr id="5" name="Picture 4"/>
          <p:cNvPicPr>
            <a:picLocks noChangeAspect="1"/>
          </p:cNvPicPr>
          <p:nvPr/>
        </p:nvPicPr>
        <p:blipFill>
          <a:blip r:embed="rId3"/>
          <a:stretch>
            <a:fillRect/>
          </a:stretch>
        </p:blipFill>
        <p:spPr>
          <a:xfrm>
            <a:off x="6294755" y="525145"/>
            <a:ext cx="2276475" cy="413385"/>
          </a:xfrm>
          <a:prstGeom prst="rect">
            <a:avLst/>
          </a:prstGeom>
        </p:spPr>
      </p:pic>
      <p:pic>
        <p:nvPicPr>
          <p:cNvPr id="4" name="Picture 3">
            <a:extLst>
              <a:ext uri="{FF2B5EF4-FFF2-40B4-BE49-F238E27FC236}">
                <a16:creationId xmlns:a16="http://schemas.microsoft.com/office/drawing/2014/main" id="{7AFF3A4A-0416-B216-5BA4-8F1B6D6117B8}"/>
              </a:ext>
            </a:extLst>
          </p:cNvPr>
          <p:cNvPicPr>
            <a:picLocks noChangeAspect="1"/>
          </p:cNvPicPr>
          <p:nvPr/>
        </p:nvPicPr>
        <p:blipFill>
          <a:blip r:embed="rId4"/>
          <a:stretch>
            <a:fillRect/>
          </a:stretch>
        </p:blipFill>
        <p:spPr>
          <a:xfrm>
            <a:off x="461257" y="1097845"/>
            <a:ext cx="7688985" cy="361294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FECCC-09E1-3070-915E-C19D20ECABC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Implementation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94AFE43-5726-2B34-6FF6-21BE5A9AE19F}"/>
              </a:ext>
            </a:extLst>
          </p:cNvPr>
          <p:cNvSpPr>
            <a:spLocks noGrp="1"/>
          </p:cNvSpPr>
          <p:nvPr>
            <p:ph type="body" idx="1"/>
          </p:nvPr>
        </p:nvSpPr>
        <p:spPr>
          <a:xfrm>
            <a:off x="311700" y="963314"/>
            <a:ext cx="8520600" cy="3605561"/>
          </a:xfrm>
        </p:spPr>
        <p:txBody>
          <a:bodyPr/>
          <a:lstStyle/>
          <a:p>
            <a:r>
              <a:rPr lang="en-US" dirty="0">
                <a:latin typeface="Times New Roman" panose="02020603050405020304" pitchFamily="18" charset="0"/>
                <a:cs typeface="Times New Roman" panose="02020603050405020304" pitchFamily="18" charset="0"/>
              </a:rPr>
              <a:t>Emoji extraction</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FA5B919-8CE2-737F-E969-27F5A3573EE2}"/>
              </a:ext>
            </a:extLst>
          </p:cNvPr>
          <p:cNvPicPr>
            <a:picLocks noChangeAspect="1"/>
          </p:cNvPicPr>
          <p:nvPr/>
        </p:nvPicPr>
        <p:blipFill>
          <a:blip r:embed="rId2"/>
          <a:stretch>
            <a:fillRect/>
          </a:stretch>
        </p:blipFill>
        <p:spPr>
          <a:xfrm>
            <a:off x="89210" y="1481603"/>
            <a:ext cx="4772722" cy="3605561"/>
          </a:xfrm>
          <a:prstGeom prst="rect">
            <a:avLst/>
          </a:prstGeom>
        </p:spPr>
      </p:pic>
      <p:pic>
        <p:nvPicPr>
          <p:cNvPr id="7" name="Picture 6">
            <a:extLst>
              <a:ext uri="{FF2B5EF4-FFF2-40B4-BE49-F238E27FC236}">
                <a16:creationId xmlns:a16="http://schemas.microsoft.com/office/drawing/2014/main" id="{01C71911-2E0C-1C0A-A51D-A843A3524D0F}"/>
              </a:ext>
            </a:extLst>
          </p:cNvPr>
          <p:cNvPicPr>
            <a:picLocks noChangeAspect="1"/>
          </p:cNvPicPr>
          <p:nvPr/>
        </p:nvPicPr>
        <p:blipFill>
          <a:blip r:embed="rId3"/>
          <a:stretch>
            <a:fillRect/>
          </a:stretch>
        </p:blipFill>
        <p:spPr>
          <a:xfrm>
            <a:off x="4772722" y="2084360"/>
            <a:ext cx="4371278" cy="1996613"/>
          </a:xfrm>
          <a:prstGeom prst="rect">
            <a:avLst/>
          </a:prstGeom>
        </p:spPr>
      </p:pic>
      <p:pic>
        <p:nvPicPr>
          <p:cNvPr id="4" name="Picture 3">
            <a:extLst>
              <a:ext uri="{FF2B5EF4-FFF2-40B4-BE49-F238E27FC236}">
                <a16:creationId xmlns:a16="http://schemas.microsoft.com/office/drawing/2014/main" id="{89809F8D-77FB-FBC5-236B-3F53C91F1314}"/>
              </a:ext>
            </a:extLst>
          </p:cNvPr>
          <p:cNvPicPr>
            <a:picLocks noChangeAspect="1"/>
          </p:cNvPicPr>
          <p:nvPr/>
        </p:nvPicPr>
        <p:blipFill>
          <a:blip r:embed="rId4"/>
          <a:stretch>
            <a:fillRect/>
          </a:stretch>
        </p:blipFill>
        <p:spPr>
          <a:xfrm>
            <a:off x="6294755" y="525145"/>
            <a:ext cx="2276475" cy="413385"/>
          </a:xfrm>
          <a:prstGeom prst="rect">
            <a:avLst/>
          </a:prstGeom>
        </p:spPr>
      </p:pic>
    </p:spTree>
    <p:extLst>
      <p:ext uri="{BB962C8B-B14F-4D97-AF65-F5344CB8AC3E}">
        <p14:creationId xmlns:p14="http://schemas.microsoft.com/office/powerpoint/2010/main" val="212363776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33145-50B8-2F99-6DA9-5BF6BFC2F9AD}"/>
              </a:ext>
            </a:extLst>
          </p:cNvPr>
          <p:cNvSpPr>
            <a:spLocks noGrp="1"/>
          </p:cNvSpPr>
          <p:nvPr>
            <p:ph type="title"/>
          </p:nvPr>
        </p:nvSpPr>
        <p:spPr>
          <a:xfrm>
            <a:off x="148148" y="91300"/>
            <a:ext cx="8520600" cy="572700"/>
          </a:xfrm>
        </p:spPr>
        <p:txBody>
          <a:bodyPr/>
          <a:lstStyle/>
          <a:p>
            <a:r>
              <a:rPr lang="en-IN" sz="1800" dirty="0">
                <a:solidFill>
                  <a:schemeClr val="bg1">
                    <a:lumMod val="50000"/>
                    <a:lumOff val="50000"/>
                  </a:schemeClr>
                </a:solidFill>
                <a:latin typeface="Times New Roman" panose="02020603050405020304" pitchFamily="18" charset="0"/>
                <a:cs typeface="Times New Roman" panose="02020603050405020304" pitchFamily="18" charset="0"/>
              </a:rPr>
              <a:t>Text preprocessing						</a:t>
            </a:r>
          </a:p>
        </p:txBody>
      </p:sp>
      <p:sp>
        <p:nvSpPr>
          <p:cNvPr id="3" name="Text Placeholder 2">
            <a:extLst>
              <a:ext uri="{FF2B5EF4-FFF2-40B4-BE49-F238E27FC236}">
                <a16:creationId xmlns:a16="http://schemas.microsoft.com/office/drawing/2014/main" id="{A418C4DA-DF1B-3064-9B98-FC8F726E5F71}"/>
              </a:ext>
            </a:extLst>
          </p:cNvPr>
          <p:cNvSpPr>
            <a:spLocks noGrp="1"/>
          </p:cNvSpPr>
          <p:nvPr>
            <p:ph type="body" idx="1"/>
          </p:nvPr>
        </p:nvSpPr>
        <p:spPr/>
        <p:txBody>
          <a:bodyPr/>
          <a:lstStyle/>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A4BFCF3-1F9D-1A49-3A4C-C399003C74DB}"/>
              </a:ext>
            </a:extLst>
          </p:cNvPr>
          <p:cNvPicPr>
            <a:picLocks noChangeAspect="1"/>
          </p:cNvPicPr>
          <p:nvPr/>
        </p:nvPicPr>
        <p:blipFill>
          <a:blip r:embed="rId2"/>
          <a:stretch>
            <a:fillRect/>
          </a:stretch>
        </p:blipFill>
        <p:spPr>
          <a:xfrm>
            <a:off x="0" y="577850"/>
            <a:ext cx="5429620" cy="4474350"/>
          </a:xfrm>
          <a:prstGeom prst="rect">
            <a:avLst/>
          </a:prstGeom>
        </p:spPr>
      </p:pic>
      <p:pic>
        <p:nvPicPr>
          <p:cNvPr id="9" name="Picture 8">
            <a:extLst>
              <a:ext uri="{FF2B5EF4-FFF2-40B4-BE49-F238E27FC236}">
                <a16:creationId xmlns:a16="http://schemas.microsoft.com/office/drawing/2014/main" id="{F0C2565F-2977-9A02-3FAF-7D468B4231AD}"/>
              </a:ext>
            </a:extLst>
          </p:cNvPr>
          <p:cNvPicPr>
            <a:picLocks noChangeAspect="1"/>
          </p:cNvPicPr>
          <p:nvPr/>
        </p:nvPicPr>
        <p:blipFill>
          <a:blip r:embed="rId3"/>
          <a:stretch>
            <a:fillRect/>
          </a:stretch>
        </p:blipFill>
        <p:spPr>
          <a:xfrm>
            <a:off x="5153061" y="574625"/>
            <a:ext cx="3990939" cy="4258632"/>
          </a:xfrm>
          <a:prstGeom prst="rect">
            <a:avLst/>
          </a:prstGeom>
        </p:spPr>
      </p:pic>
      <p:pic>
        <p:nvPicPr>
          <p:cNvPr id="4" name="Picture 3">
            <a:extLst>
              <a:ext uri="{FF2B5EF4-FFF2-40B4-BE49-F238E27FC236}">
                <a16:creationId xmlns:a16="http://schemas.microsoft.com/office/drawing/2014/main" id="{589A6307-C988-E9D9-5FB9-4ECC71B93445}"/>
              </a:ext>
            </a:extLst>
          </p:cNvPr>
          <p:cNvPicPr>
            <a:picLocks noChangeAspect="1"/>
          </p:cNvPicPr>
          <p:nvPr/>
        </p:nvPicPr>
        <p:blipFill>
          <a:blip r:embed="rId4"/>
          <a:stretch>
            <a:fillRect/>
          </a:stretch>
        </p:blipFill>
        <p:spPr>
          <a:xfrm>
            <a:off x="6294755" y="125098"/>
            <a:ext cx="2276475" cy="413385"/>
          </a:xfrm>
          <a:prstGeom prst="rect">
            <a:avLst/>
          </a:prstGeom>
        </p:spPr>
      </p:pic>
    </p:spTree>
    <p:extLst>
      <p:ext uri="{BB962C8B-B14F-4D97-AF65-F5344CB8AC3E}">
        <p14:creationId xmlns:p14="http://schemas.microsoft.com/office/powerpoint/2010/main" val="90754534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8E990-7C42-26A0-0E0C-20F5350514F5}"/>
              </a:ext>
            </a:extLst>
          </p:cNvPr>
          <p:cNvSpPr>
            <a:spLocks noGrp="1"/>
          </p:cNvSpPr>
          <p:nvPr>
            <p:ph type="title"/>
          </p:nvPr>
        </p:nvSpPr>
        <p:spPr>
          <a:xfrm>
            <a:off x="96109" y="0"/>
            <a:ext cx="8520600" cy="572700"/>
          </a:xfrm>
        </p:spPr>
        <p:txBody>
          <a:bodyPr/>
          <a:lstStyle/>
          <a:p>
            <a:r>
              <a:rPr lang="en-US" sz="1800" dirty="0">
                <a:solidFill>
                  <a:schemeClr val="bg1">
                    <a:lumMod val="50000"/>
                    <a:lumOff val="50000"/>
                  </a:schemeClr>
                </a:solidFill>
                <a:latin typeface="Times New Roman" panose="02020603050405020304" pitchFamily="18" charset="0"/>
                <a:cs typeface="Times New Roman" panose="02020603050405020304" pitchFamily="18" charset="0"/>
              </a:rPr>
              <a:t>Assigning polarity for text						</a:t>
            </a:r>
            <a:br>
              <a:rPr lang="en-US"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047BB08-7FF3-2CC2-D7E6-DFC86AEEC5B2}"/>
              </a:ext>
            </a:extLst>
          </p:cNvPr>
          <p:cNvPicPr>
            <a:picLocks noChangeAspect="1"/>
          </p:cNvPicPr>
          <p:nvPr/>
        </p:nvPicPr>
        <p:blipFill>
          <a:blip r:embed="rId2"/>
          <a:stretch>
            <a:fillRect/>
          </a:stretch>
        </p:blipFill>
        <p:spPr>
          <a:xfrm>
            <a:off x="4766180" y="575926"/>
            <a:ext cx="3992136" cy="4257332"/>
          </a:xfrm>
          <a:prstGeom prst="rect">
            <a:avLst/>
          </a:prstGeom>
        </p:spPr>
      </p:pic>
      <p:pic>
        <p:nvPicPr>
          <p:cNvPr id="7" name="Picture 6">
            <a:extLst>
              <a:ext uri="{FF2B5EF4-FFF2-40B4-BE49-F238E27FC236}">
                <a16:creationId xmlns:a16="http://schemas.microsoft.com/office/drawing/2014/main" id="{A7E1ED02-AB43-EF38-0B0C-9707ABB584C5}"/>
              </a:ext>
            </a:extLst>
          </p:cNvPr>
          <p:cNvPicPr>
            <a:picLocks noChangeAspect="1"/>
          </p:cNvPicPr>
          <p:nvPr/>
        </p:nvPicPr>
        <p:blipFill>
          <a:blip r:embed="rId3"/>
          <a:stretch>
            <a:fillRect/>
          </a:stretch>
        </p:blipFill>
        <p:spPr>
          <a:xfrm>
            <a:off x="213223" y="572700"/>
            <a:ext cx="4358777" cy="4570800"/>
          </a:xfrm>
          <a:prstGeom prst="rect">
            <a:avLst/>
          </a:prstGeom>
        </p:spPr>
      </p:pic>
      <p:pic>
        <p:nvPicPr>
          <p:cNvPr id="4" name="Picture 3">
            <a:extLst>
              <a:ext uri="{FF2B5EF4-FFF2-40B4-BE49-F238E27FC236}">
                <a16:creationId xmlns:a16="http://schemas.microsoft.com/office/drawing/2014/main" id="{30C4BDDE-F9CC-8DBD-45B9-938C03DADC45}"/>
              </a:ext>
            </a:extLst>
          </p:cNvPr>
          <p:cNvPicPr>
            <a:picLocks noChangeAspect="1"/>
          </p:cNvPicPr>
          <p:nvPr/>
        </p:nvPicPr>
        <p:blipFill>
          <a:blip r:embed="rId4"/>
          <a:stretch>
            <a:fillRect/>
          </a:stretch>
        </p:blipFill>
        <p:spPr>
          <a:xfrm>
            <a:off x="6294755" y="67946"/>
            <a:ext cx="2276475" cy="413385"/>
          </a:xfrm>
          <a:prstGeom prst="rect">
            <a:avLst/>
          </a:prstGeom>
        </p:spPr>
      </p:pic>
    </p:spTree>
    <p:extLst>
      <p:ext uri="{BB962C8B-B14F-4D97-AF65-F5344CB8AC3E}">
        <p14:creationId xmlns:p14="http://schemas.microsoft.com/office/powerpoint/2010/main" val="111207110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81111-C920-C8BA-883B-8D87708803FB}"/>
              </a:ext>
            </a:extLst>
          </p:cNvPr>
          <p:cNvSpPr>
            <a:spLocks noGrp="1"/>
          </p:cNvSpPr>
          <p:nvPr>
            <p:ph type="title"/>
          </p:nvPr>
        </p:nvSpPr>
        <p:spPr>
          <a:xfrm>
            <a:off x="230459" y="278370"/>
            <a:ext cx="8601841" cy="524518"/>
          </a:xfrm>
        </p:spPr>
        <p:txBody>
          <a:bodyPr/>
          <a:lstStyle/>
          <a:p>
            <a:r>
              <a:rPr lang="en-US" sz="1800" dirty="0">
                <a:solidFill>
                  <a:schemeClr val="bg1">
                    <a:lumMod val="50000"/>
                    <a:lumOff val="50000"/>
                  </a:schemeClr>
                </a:solidFill>
                <a:latin typeface="Times New Roman" panose="02020603050405020304" pitchFamily="18" charset="0"/>
                <a:cs typeface="Times New Roman" panose="02020603050405020304" pitchFamily="18" charset="0"/>
              </a:rPr>
              <a:t>Assigning polarity for emoji						</a:t>
            </a:r>
            <a:endParaRPr lang="en-IN" sz="1800" dirty="0">
              <a:solidFill>
                <a:schemeClr val="bg1">
                  <a:lumMod val="50000"/>
                  <a:lumOff val="5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57F02CC-20C3-1A32-D6BF-D43CCCE4E64E}"/>
              </a:ext>
            </a:extLst>
          </p:cNvPr>
          <p:cNvPicPr>
            <a:picLocks noChangeAspect="1"/>
          </p:cNvPicPr>
          <p:nvPr/>
        </p:nvPicPr>
        <p:blipFill>
          <a:blip r:embed="rId2"/>
          <a:stretch>
            <a:fillRect/>
          </a:stretch>
        </p:blipFill>
        <p:spPr>
          <a:xfrm>
            <a:off x="5298173" y="1599929"/>
            <a:ext cx="3534127" cy="2094841"/>
          </a:xfrm>
          <a:prstGeom prst="rect">
            <a:avLst/>
          </a:prstGeom>
        </p:spPr>
      </p:pic>
      <p:pic>
        <p:nvPicPr>
          <p:cNvPr id="9" name="Picture 8">
            <a:extLst>
              <a:ext uri="{FF2B5EF4-FFF2-40B4-BE49-F238E27FC236}">
                <a16:creationId xmlns:a16="http://schemas.microsoft.com/office/drawing/2014/main" id="{74D6A34E-51CB-A51B-6E48-B9F42B836F2F}"/>
              </a:ext>
            </a:extLst>
          </p:cNvPr>
          <p:cNvPicPr>
            <a:picLocks noChangeAspect="1"/>
          </p:cNvPicPr>
          <p:nvPr/>
        </p:nvPicPr>
        <p:blipFill>
          <a:blip r:embed="rId3"/>
          <a:stretch>
            <a:fillRect/>
          </a:stretch>
        </p:blipFill>
        <p:spPr>
          <a:xfrm>
            <a:off x="0" y="1017725"/>
            <a:ext cx="5051417" cy="4207727"/>
          </a:xfrm>
          <a:prstGeom prst="rect">
            <a:avLst/>
          </a:prstGeom>
        </p:spPr>
      </p:pic>
      <p:pic>
        <p:nvPicPr>
          <p:cNvPr id="3" name="Picture 2">
            <a:extLst>
              <a:ext uri="{FF2B5EF4-FFF2-40B4-BE49-F238E27FC236}">
                <a16:creationId xmlns:a16="http://schemas.microsoft.com/office/drawing/2014/main" id="{8F888402-74B1-D1EB-7B63-36E4C5A86404}"/>
              </a:ext>
            </a:extLst>
          </p:cNvPr>
          <p:cNvPicPr>
            <a:picLocks noChangeAspect="1"/>
          </p:cNvPicPr>
          <p:nvPr/>
        </p:nvPicPr>
        <p:blipFill>
          <a:blip r:embed="rId4"/>
          <a:stretch>
            <a:fillRect/>
          </a:stretch>
        </p:blipFill>
        <p:spPr>
          <a:xfrm>
            <a:off x="6294755" y="247560"/>
            <a:ext cx="2276475" cy="413385"/>
          </a:xfrm>
          <a:prstGeom prst="rect">
            <a:avLst/>
          </a:prstGeom>
        </p:spPr>
      </p:pic>
    </p:spTree>
    <p:extLst>
      <p:ext uri="{BB962C8B-B14F-4D97-AF65-F5344CB8AC3E}">
        <p14:creationId xmlns:p14="http://schemas.microsoft.com/office/powerpoint/2010/main" val="742105871"/>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445025"/>
            <a:ext cx="8520600" cy="572700"/>
          </a:xfrm>
          <a:prstGeom prst="rect">
            <a:avLst/>
          </a:prstGeom>
        </p:spPr>
        <p:txBody>
          <a:bodyPr spcFirstLastPara="1" vert="horz" wrap="square" lIns="91425" tIns="91425" rIns="91425" bIns="91425" rtlCol="0" anchor="t" anchorCtr="0">
            <a:noAutofit/>
          </a:bodyPr>
          <a:lstStyle/>
          <a:p>
            <a:r>
              <a:rPr lang="en-GB" b="1">
                <a:latin typeface="Times New Roman" panose="02020603050405020304" pitchFamily="18" charset="0"/>
                <a:cs typeface="Times New Roman" panose="02020603050405020304" pitchFamily="18" charset="0"/>
              </a:rPr>
              <a:t>References</a:t>
            </a:r>
          </a:p>
        </p:txBody>
      </p:sp>
      <p:sp>
        <p:nvSpPr>
          <p:cNvPr id="116" name="Google Shape;116;p23"/>
          <p:cNvSpPr txBox="1">
            <a:spLocks noGrp="1"/>
          </p:cNvSpPr>
          <p:nvPr>
            <p:ph type="body" idx="1"/>
          </p:nvPr>
        </p:nvSpPr>
        <p:spPr>
          <a:xfrm>
            <a:off x="311700" y="1152475"/>
            <a:ext cx="8520600" cy="3416400"/>
          </a:xfrm>
          <a:prstGeom prst="rect">
            <a:avLst/>
          </a:prstGeom>
        </p:spPr>
        <p:txBody>
          <a:bodyPr spcFirstLastPara="1" vert="horz" wrap="square" lIns="91425" tIns="91425" rIns="91425" bIns="91425" rtlCol="0" anchor="t" anchorCtr="0">
            <a:noAutofit/>
          </a:bodyPr>
          <a:lstStyle/>
          <a:p>
            <a:pPr marL="171450" indent="-171450">
              <a:spcAft>
                <a:spcPts val="2135"/>
              </a:spcAft>
            </a:pPr>
            <a:r>
              <a:rPr lang="en-GB" sz="1200" dirty="0">
                <a:latin typeface="Times New Roman" panose="02020603050405020304" pitchFamily="18" charset="0"/>
                <a:cs typeface="Times New Roman" panose="02020603050405020304" pitchFamily="18" charset="0"/>
              </a:rPr>
              <a:t> </a:t>
            </a:r>
            <a:r>
              <a:rPr sz="1200">
                <a:solidFill>
                  <a:schemeClr val="tx1"/>
                </a:solidFill>
                <a:latin typeface="Times New Roman" panose="02020603050405020304" pitchFamily="18" charset="0"/>
                <a:cs typeface="Times New Roman" panose="02020603050405020304" pitchFamily="18" charset="0"/>
                <a:sym typeface="+mn-ea"/>
              </a:rPr>
              <a:t>Ai W., Lu X., Liu X., Wang N., Huang G., Mei Q. (2017). Untangling emoji popularity through semantic embeddings, in Paper Presented at the Eleventh International AAAI Conference on Web and Social Media (Montreal, QC: ). </a:t>
            </a:r>
            <a:endParaRPr sz="1200">
              <a:solidFill>
                <a:schemeClr val="tx1"/>
              </a:solidFill>
              <a:latin typeface="Times New Roman" panose="02020603050405020304" pitchFamily="18" charset="0"/>
              <a:cs typeface="Times New Roman" panose="02020603050405020304" pitchFamily="18" charset="0"/>
            </a:endParaRPr>
          </a:p>
          <a:p>
            <a:pPr marL="171450" indent="-171450">
              <a:spcAft>
                <a:spcPts val="2135"/>
              </a:spcAft>
            </a:pPr>
            <a:r>
              <a:rPr sz="1200">
                <a:solidFill>
                  <a:schemeClr val="tx1"/>
                </a:solidFill>
                <a:latin typeface="Times New Roman" panose="02020603050405020304" pitchFamily="18" charset="0"/>
                <a:cs typeface="Times New Roman" panose="02020603050405020304" pitchFamily="18" charset="0"/>
                <a:sym typeface="+mn-ea"/>
              </a:rPr>
              <a:t>M. Datar and P. Kosamkar, "A Novel Approach for Polarity Determination Using Emoticons: Emoticon-Graph", Advances in Intelligent Systems and Computing, pp. 481-489, 2016. IEEE paper</a:t>
            </a:r>
            <a:endParaRPr sz="1200">
              <a:solidFill>
                <a:schemeClr val="tx1"/>
              </a:solidFill>
              <a:latin typeface="Times New Roman" panose="02020603050405020304" pitchFamily="18" charset="0"/>
              <a:cs typeface="Times New Roman" panose="02020603050405020304" pitchFamily="18" charset="0"/>
            </a:endParaRPr>
          </a:p>
          <a:p>
            <a:pPr marL="171450" indent="-171450">
              <a:spcAft>
                <a:spcPts val="2135"/>
              </a:spcAft>
            </a:pPr>
            <a:r>
              <a:rPr sz="1200">
                <a:solidFill>
                  <a:schemeClr val="tx1"/>
                </a:solidFill>
                <a:latin typeface="Times New Roman" panose="02020603050405020304" pitchFamily="18" charset="0"/>
                <a:cs typeface="Times New Roman" panose="02020603050405020304" pitchFamily="18" charset="0"/>
                <a:sym typeface="+mn-ea"/>
              </a:rPr>
              <a:t>M. Boia, B. Faltings, C. Musat and P. Pu, "A:) Is Worth a Thousand Words: How People Attach Sentiment to Emoticons and Words in Tweets", Intemational Conferenceon Social Computing (SocialCom) Alexandria VA, pp. 345-350, 2013.</a:t>
            </a:r>
            <a:endParaRPr sz="1200">
              <a:solidFill>
                <a:schemeClr val="tx1"/>
              </a:solidFill>
              <a:latin typeface="Times New Roman" panose="02020603050405020304" pitchFamily="18" charset="0"/>
              <a:cs typeface="Times New Roman" panose="02020603050405020304" pitchFamily="18" charset="0"/>
            </a:endParaRPr>
          </a:p>
          <a:p>
            <a:pPr marL="171450" indent="-171450">
              <a:spcAft>
                <a:spcPts val="2135"/>
              </a:spcAft>
            </a:pPr>
            <a:r>
              <a:rPr sz="1200">
                <a:solidFill>
                  <a:schemeClr val="tx1"/>
                </a:solidFill>
                <a:latin typeface="Times New Roman" panose="02020603050405020304" pitchFamily="18" charset="0"/>
                <a:cs typeface="Times New Roman" panose="02020603050405020304" pitchFamily="18" charset="0"/>
                <a:sym typeface="+mn-ea"/>
              </a:rPr>
              <a:t>H. Wang and J. Castanon, "Sentiment expression via emoticons on social media", IEEE International Conference on Big Data Santa Clara, pp. 2404-2408, 2015.</a:t>
            </a:r>
            <a:endParaRPr sz="1200">
              <a:solidFill>
                <a:schemeClr val="tx1"/>
              </a:solidFill>
              <a:latin typeface="Times New Roman" panose="02020603050405020304" pitchFamily="18" charset="0"/>
              <a:cs typeface="Times New Roman" panose="02020603050405020304" pitchFamily="18" charset="0"/>
            </a:endParaRPr>
          </a:p>
          <a:p>
            <a:pPr marL="171450" indent="-171450">
              <a:spcAft>
                <a:spcPts val="2135"/>
              </a:spcAft>
            </a:pPr>
            <a:r>
              <a:rPr sz="1200">
                <a:solidFill>
                  <a:schemeClr val="tx1"/>
                </a:solidFill>
                <a:latin typeface="Times New Roman" panose="02020603050405020304" pitchFamily="18" charset="0"/>
                <a:cs typeface="Times New Roman" panose="02020603050405020304" pitchFamily="18" charset="0"/>
                <a:sym typeface="+mn-ea"/>
              </a:rPr>
              <a:t>E. Cambria and B. White, "Jumping NLP Curves: A Review of Natural Language Processing Research [Review Article]", Computational Intelligence Magazine, vol. 9, no. 2, pp. 48-57, 2014.</a:t>
            </a:r>
            <a:endParaRPr sz="1200">
              <a:solidFill>
                <a:schemeClr val="tx1"/>
              </a:solidFill>
              <a:latin typeface="Times New Roman" panose="02020603050405020304" pitchFamily="18" charset="0"/>
              <a:cs typeface="Times New Roman" panose="02020603050405020304" pitchFamily="18" charset="0"/>
            </a:endParaRPr>
          </a:p>
          <a:p>
            <a:pPr marL="0" indent="0">
              <a:spcAft>
                <a:spcPts val="2135"/>
              </a:spcAft>
              <a:buNone/>
            </a:pPr>
            <a:endParaRPr lang="en-GB" sz="1200"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6238875" y="525145"/>
            <a:ext cx="2276475" cy="4133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85" y="1703705"/>
            <a:ext cx="8520430" cy="2927350"/>
          </a:xfrm>
        </p:spPr>
        <p:txBody>
          <a:bodyPr/>
          <a:lstStyle/>
          <a:p>
            <a:r>
              <a:rPr lang="en-US" sz="11500">
                <a:latin typeface="Times New Roman" panose="02020603050405020304" pitchFamily="18" charset="0"/>
                <a:cs typeface="Times New Roman" panose="02020603050405020304" pitchFamily="18" charset="0"/>
              </a:rPr>
              <a:t> Thank You</a:t>
            </a:r>
          </a:p>
        </p:txBody>
      </p:sp>
      <p:pic>
        <p:nvPicPr>
          <p:cNvPr id="5" name="Picture 4"/>
          <p:cNvPicPr>
            <a:picLocks noChangeAspect="1"/>
          </p:cNvPicPr>
          <p:nvPr/>
        </p:nvPicPr>
        <p:blipFill>
          <a:blip r:embed="rId2"/>
          <a:stretch>
            <a:fillRect/>
          </a:stretch>
        </p:blipFill>
        <p:spPr>
          <a:xfrm>
            <a:off x="6358255" y="423545"/>
            <a:ext cx="2276475" cy="4133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12420"/>
            <a:ext cx="8006080" cy="1579245"/>
          </a:xfrm>
        </p:spPr>
        <p:txBody>
          <a:bodyPr>
            <a:noAutofit/>
          </a:bodyPr>
          <a:lstStyle/>
          <a:p>
            <a:pPr>
              <a:spcAft>
                <a:spcPts val="2135"/>
              </a:spcAft>
            </a:pPr>
            <a:r>
              <a:rPr lang="en-IN" sz="2000" b="1" dirty="0">
                <a:latin typeface="Times New Roman" panose="02020603050405020304" pitchFamily="18" charset="0"/>
                <a:cs typeface="Times New Roman" panose="02020603050405020304" pitchFamily="18" charset="0"/>
              </a:rPr>
              <a:t>Introduction to the broad area of research</a:t>
            </a: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Sentimental analysis is a natural language processing technique.</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It determines the tone or the sentiment expressed in a text, such as a review, comment or tweet. </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628650" y="2069465"/>
            <a:ext cx="3886200" cy="2563495"/>
          </a:xfrm>
        </p:spPr>
        <p:txBody>
          <a:bodyPr>
            <a:noAutofit/>
          </a:bodyPr>
          <a:lstStyle/>
          <a:p>
            <a:pPr marL="0" indent="0">
              <a:lnSpc>
                <a:spcPct val="100000"/>
              </a:lnSpc>
              <a:spcAft>
                <a:spcPts val="2135"/>
              </a:spcAft>
              <a:buNone/>
            </a:pPr>
            <a:r>
              <a:rPr lang="en-US" b="1" dirty="0">
                <a:solidFill>
                  <a:schemeClr val="tx1"/>
                </a:solidFill>
                <a:latin typeface="Times New Roman" panose="02020603050405020304" pitchFamily="18" charset="0"/>
                <a:cs typeface="Times New Roman" panose="02020603050405020304" pitchFamily="18" charset="0"/>
              </a:rPr>
              <a:t>The broad area of research:</a:t>
            </a:r>
          </a:p>
          <a:p>
            <a:pPr>
              <a:lnSpc>
                <a:spcPct val="100000"/>
              </a:lnSpc>
              <a:spcAft>
                <a:spcPts val="2135"/>
              </a:spcAft>
            </a:pPr>
            <a:r>
              <a:rPr lang="en-US" dirty="0">
                <a:solidFill>
                  <a:schemeClr val="tx1"/>
                </a:solidFill>
                <a:latin typeface="Times New Roman" panose="02020603050405020304" pitchFamily="18" charset="0"/>
                <a:cs typeface="Times New Roman" panose="02020603050405020304" pitchFamily="18" charset="0"/>
              </a:rPr>
              <a:t>Polarity Detection</a:t>
            </a:r>
          </a:p>
          <a:p>
            <a:pPr>
              <a:lnSpc>
                <a:spcPct val="100000"/>
              </a:lnSpc>
              <a:spcAft>
                <a:spcPts val="2135"/>
              </a:spcAft>
            </a:pPr>
            <a:r>
              <a:rPr lang="en-US" dirty="0">
                <a:solidFill>
                  <a:schemeClr val="tx1"/>
                </a:solidFill>
                <a:latin typeface="Times New Roman" panose="02020603050405020304" pitchFamily="18" charset="0"/>
                <a:cs typeface="Times New Roman" panose="02020603050405020304" pitchFamily="18" charset="0"/>
              </a:rPr>
              <a:t>Emotion recognition</a:t>
            </a:r>
          </a:p>
          <a:p>
            <a:pPr>
              <a:lnSpc>
                <a:spcPct val="100000"/>
              </a:lnSpc>
              <a:spcAft>
                <a:spcPts val="2135"/>
              </a:spcAft>
            </a:pPr>
            <a:r>
              <a:rPr lang="en-US" dirty="0">
                <a:solidFill>
                  <a:schemeClr val="tx1"/>
                </a:solidFill>
                <a:latin typeface="Times New Roman" panose="02020603050405020304" pitchFamily="18" charset="0"/>
                <a:cs typeface="Times New Roman" panose="02020603050405020304" pitchFamily="18" charset="0"/>
              </a:rPr>
              <a:t>Opinion Mining</a:t>
            </a:r>
          </a:p>
          <a:p>
            <a:pPr>
              <a:lnSpc>
                <a:spcPct val="100000"/>
              </a:lnSpc>
              <a:spcAft>
                <a:spcPts val="2135"/>
              </a:spcAft>
            </a:pPr>
            <a:r>
              <a:rPr lang="en-US" dirty="0">
                <a:solidFill>
                  <a:schemeClr val="tx1"/>
                </a:solidFill>
                <a:latin typeface="Times New Roman" panose="02020603050405020304" pitchFamily="18" charset="0"/>
                <a:cs typeface="Times New Roman" panose="02020603050405020304" pitchFamily="18" charset="0"/>
              </a:rPr>
              <a:t>Sarcasm detection</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4629150" y="2069465"/>
            <a:ext cx="3886200" cy="2563495"/>
          </a:xfrm>
        </p:spPr>
        <p:txBody>
          <a:bodyPr>
            <a:normAutofit/>
          </a:bodyPr>
          <a:lstStyle/>
          <a:p>
            <a:pPr marL="0" indent="0">
              <a:lnSpc>
                <a:spcPct val="150000"/>
              </a:lnSpc>
              <a:buNone/>
            </a:pPr>
            <a:r>
              <a:rPr lang="en-US" b="1" dirty="0">
                <a:solidFill>
                  <a:schemeClr val="tx1"/>
                </a:solidFill>
                <a:latin typeface="Times New Roman" panose="02020603050405020304" pitchFamily="18" charset="0"/>
                <a:cs typeface="Times New Roman" panose="02020603050405020304" pitchFamily="18" charset="0"/>
              </a:rPr>
              <a:t>Fields in which it is used are:</a:t>
            </a:r>
          </a:p>
          <a:p>
            <a:pPr>
              <a:lnSpc>
                <a:spcPct val="150000"/>
              </a:lnSpc>
            </a:pPr>
            <a:r>
              <a:rPr lang="en-IN" dirty="0">
                <a:solidFill>
                  <a:schemeClr val="tx1"/>
                </a:solidFill>
                <a:latin typeface="Times New Roman" panose="02020603050405020304" pitchFamily="18" charset="0"/>
                <a:cs typeface="Times New Roman" panose="02020603050405020304" pitchFamily="18" charset="0"/>
              </a:rPr>
              <a:t> Marketing</a:t>
            </a:r>
          </a:p>
          <a:p>
            <a:pPr>
              <a:lnSpc>
                <a:spcPct val="150000"/>
              </a:lnSpc>
            </a:pPr>
            <a:r>
              <a:rPr lang="en-IN" dirty="0">
                <a:solidFill>
                  <a:schemeClr val="tx1"/>
                </a:solidFill>
                <a:latin typeface="Times New Roman" panose="02020603050405020304" pitchFamily="18" charset="0"/>
                <a:cs typeface="Times New Roman" panose="02020603050405020304" pitchFamily="18" charset="0"/>
              </a:rPr>
              <a:t>Social media monitoring</a:t>
            </a:r>
          </a:p>
          <a:p>
            <a:pPr>
              <a:lnSpc>
                <a:spcPct val="150000"/>
              </a:lnSpc>
            </a:pPr>
            <a:r>
              <a:rPr lang="en-IN" dirty="0">
                <a:solidFill>
                  <a:schemeClr val="tx1"/>
                </a:solidFill>
                <a:latin typeface="Times New Roman" panose="02020603050405020304" pitchFamily="18" charset="0"/>
                <a:cs typeface="Times New Roman" panose="02020603050405020304" pitchFamily="18" charset="0"/>
              </a:rPr>
              <a:t> Customer feedback analysis</a:t>
            </a:r>
          </a:p>
          <a:p>
            <a:pPr marL="0" indent="0">
              <a:buNone/>
            </a:pPr>
            <a:endParaRPr lang="en-IN"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6309995" y="391795"/>
            <a:ext cx="2276475" cy="4133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85" y="445135"/>
            <a:ext cx="6093460" cy="922655"/>
          </a:xfrm>
          <a:prstGeom prst="rect">
            <a:avLst/>
          </a:prstGeom>
        </p:spPr>
        <p:txBody>
          <a:bodyPr spcFirstLastPara="1" vert="horz" wrap="square" lIns="91425" tIns="91425" rIns="91425" bIns="91425" rtlCol="0" anchor="t" anchorCtr="0">
            <a:noAutofit/>
          </a:bodyPr>
          <a:lstStyle/>
          <a:p>
            <a:r>
              <a:rPr lang="en-GB" sz="2400" b="1" dirty="0">
                <a:latin typeface="Times New Roman" panose="02020603050405020304" pitchFamily="18" charset="0"/>
                <a:cs typeface="Times New Roman" panose="02020603050405020304" pitchFamily="18" charset="0"/>
              </a:rPr>
              <a:t>Introduction to specific area of research</a:t>
            </a:r>
            <a:r>
              <a:rPr lang="en-US" altLang="en-GB" sz="2400" b="1" dirty="0">
                <a:latin typeface="Times New Roman" panose="02020603050405020304" pitchFamily="18" charset="0"/>
                <a:cs typeface="Times New Roman" panose="02020603050405020304" pitchFamily="18" charset="0"/>
              </a:rPr>
              <a:t> (Including Text and Emojis)</a:t>
            </a:r>
          </a:p>
        </p:txBody>
      </p:sp>
      <p:sp>
        <p:nvSpPr>
          <p:cNvPr id="68" name="Google Shape;68;p15"/>
          <p:cNvSpPr txBox="1">
            <a:spLocks noGrp="1"/>
          </p:cNvSpPr>
          <p:nvPr>
            <p:ph type="body" idx="1"/>
          </p:nvPr>
        </p:nvSpPr>
        <p:spPr>
          <a:xfrm>
            <a:off x="311785" y="1866900"/>
            <a:ext cx="8520430" cy="2701925"/>
          </a:xfrm>
          <a:prstGeom prst="rect">
            <a:avLst/>
          </a:prstGeom>
        </p:spPr>
        <p:txBody>
          <a:bodyPr spcFirstLastPara="1" vert="horz" wrap="square" lIns="91425" tIns="91425" rIns="91425" bIns="91425" rtlCol="0" anchor="t" anchorCtr="0">
            <a:noAutofit/>
          </a:bodyPr>
          <a:lstStyle/>
          <a:p>
            <a:pPr marL="457200" indent="-457200">
              <a:spcAft>
                <a:spcPts val="2135"/>
              </a:spcAft>
            </a:pPr>
            <a:r>
              <a:rPr lang="en-US" dirty="0">
                <a:solidFill>
                  <a:schemeClr val="tx1"/>
                </a:solidFill>
                <a:latin typeface="Times New Roman" panose="02020603050405020304" pitchFamily="18" charset="0"/>
                <a:cs typeface="Times New Roman" panose="02020603050405020304" pitchFamily="18" charset="0"/>
              </a:rPr>
              <a:t>Emojis are pictographs used in online communication to represent facial expressions, symbols, and objects.  </a:t>
            </a:r>
          </a:p>
          <a:p>
            <a:pPr marL="457200" indent="-457200">
              <a:spcAft>
                <a:spcPts val="2135"/>
              </a:spcAft>
            </a:pPr>
            <a:r>
              <a:rPr lang="en-US" dirty="0">
                <a:solidFill>
                  <a:schemeClr val="tx1"/>
                </a:solidFill>
                <a:latin typeface="Times New Roman" panose="02020603050405020304" pitchFamily="18" charset="0"/>
                <a:cs typeface="Times New Roman" panose="02020603050405020304" pitchFamily="18" charset="0"/>
              </a:rPr>
              <a:t> They have become widely used in digital communication, including text messages and social media.  </a:t>
            </a:r>
          </a:p>
          <a:p>
            <a:pPr marL="457200" indent="-457200">
              <a:spcAft>
                <a:spcPts val="2135"/>
              </a:spcAft>
            </a:pPr>
            <a:r>
              <a:rPr lang="en-US" dirty="0">
                <a:solidFill>
                  <a:schemeClr val="tx1"/>
                </a:solidFill>
                <a:latin typeface="Times New Roman" panose="02020603050405020304" pitchFamily="18" charset="0"/>
                <a:cs typeface="Times New Roman" panose="02020603050405020304" pitchFamily="18" charset="0"/>
              </a:rPr>
              <a:t> Emojis play a crucial role in conveying emotional cues that might be challenging to express through text alone.</a:t>
            </a:r>
          </a:p>
        </p:txBody>
      </p:sp>
      <p:pic>
        <p:nvPicPr>
          <p:cNvPr id="5" name="Picture 4"/>
          <p:cNvPicPr>
            <a:picLocks noChangeAspect="1"/>
          </p:cNvPicPr>
          <p:nvPr/>
        </p:nvPicPr>
        <p:blipFill>
          <a:blip r:embed="rId3"/>
          <a:stretch>
            <a:fillRect/>
          </a:stretch>
        </p:blipFill>
        <p:spPr>
          <a:xfrm>
            <a:off x="6405880" y="603885"/>
            <a:ext cx="2276475" cy="4133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vert="horz" wrap="square" lIns="91425" tIns="91425" rIns="91425" bIns="91425" rtlCol="0" anchor="t" anchorCtr="0">
            <a:noAutofit/>
          </a:bodyPr>
          <a:lstStyle/>
          <a:p>
            <a:r>
              <a:rPr lang="en-GB" b="1" dirty="0">
                <a:latin typeface="Times New Roman" panose="02020603050405020304" pitchFamily="18" charset="0"/>
                <a:cs typeface="Times New Roman" panose="02020603050405020304" pitchFamily="18" charset="0"/>
              </a:rPr>
              <a:t>Problem definition </a:t>
            </a: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vert="horz" wrap="square" lIns="91425" tIns="91425" rIns="91425" bIns="91425" rtlCol="0" anchor="t" anchorCtr="0">
            <a:noAutofit/>
          </a:bodyPr>
          <a:lstStyle/>
          <a:p>
            <a:pPr marL="457200" indent="-457200">
              <a:spcAft>
                <a:spcPts val="2135"/>
              </a:spcAft>
            </a:pPr>
            <a:r>
              <a:rPr lang="en-US" dirty="0">
                <a:solidFill>
                  <a:schemeClr val="tx1"/>
                </a:solidFill>
                <a:latin typeface="Times New Roman" panose="02020603050405020304" pitchFamily="18" charset="0"/>
                <a:cs typeface="Times New Roman" panose="02020603050405020304" pitchFamily="18" charset="0"/>
              </a:rPr>
              <a:t>To develop a sentiment analysis program that can accurately interpret the words and emoticons used to convey different moods in Facebook comments on various postings. </a:t>
            </a:r>
          </a:p>
          <a:p>
            <a:pPr marL="457200" indent="-457200">
              <a:spcAft>
                <a:spcPts val="2135"/>
              </a:spcAft>
            </a:pPr>
            <a:r>
              <a:rPr lang="en-US" dirty="0">
                <a:solidFill>
                  <a:schemeClr val="tx1"/>
                </a:solidFill>
                <a:latin typeface="Times New Roman" panose="02020603050405020304" pitchFamily="18" charset="0"/>
                <a:cs typeface="Times New Roman" panose="02020603050405020304" pitchFamily="18" charset="0"/>
              </a:rPr>
              <a:t>The solution aims to provide insights into user reactions, distinguish between positive, negative, and neutral attitudes, and direct content optimization and engagement strategies in order to increase audience involvement and brand perception.</a:t>
            </a:r>
          </a:p>
          <a:p>
            <a:pPr marL="457200" indent="-457200">
              <a:spcAft>
                <a:spcPts val="2135"/>
              </a:spcAft>
            </a:pPr>
            <a:r>
              <a:rPr lang="en-US" dirty="0">
                <a:solidFill>
                  <a:schemeClr val="tx1"/>
                </a:solidFill>
                <a:latin typeface="Times New Roman" panose="02020603050405020304" pitchFamily="18" charset="0"/>
                <a:cs typeface="Times New Roman" panose="02020603050405020304" pitchFamily="18" charset="0"/>
              </a:rPr>
              <a:t>Creating a model that can precisely ascertain the emotional underone or feeding conveyed in a text message plus emoji combination.</a:t>
            </a:r>
          </a:p>
        </p:txBody>
      </p:sp>
      <p:pic>
        <p:nvPicPr>
          <p:cNvPr id="5" name="Picture 4"/>
          <p:cNvPicPr>
            <a:picLocks noChangeAspect="1"/>
          </p:cNvPicPr>
          <p:nvPr/>
        </p:nvPicPr>
        <p:blipFill>
          <a:blip r:embed="rId3"/>
          <a:stretch>
            <a:fillRect/>
          </a:stretch>
        </p:blipFill>
        <p:spPr>
          <a:xfrm>
            <a:off x="6294755" y="524510"/>
            <a:ext cx="2276475" cy="4133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vert="horz" wrap="square" lIns="91425" tIns="91425" rIns="91425" bIns="91425" rtlCol="0" anchor="t" anchorCtr="0">
            <a:noAutofit/>
          </a:bodyPr>
          <a:lstStyle/>
          <a:p>
            <a:r>
              <a:rPr lang="en-GB" b="1" dirty="0">
                <a:latin typeface="Times New Roman" panose="02020603050405020304" pitchFamily="18" charset="0"/>
                <a:cs typeface="Times New Roman" panose="02020603050405020304" pitchFamily="18" charset="0"/>
              </a:rPr>
              <a:t>Objectives of the Project </a:t>
            </a: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vert="horz" wrap="square" lIns="91425" tIns="91425" rIns="91425" bIns="91425" rtlCol="0" anchor="t" anchorCtr="0">
            <a:noAutofit/>
          </a:bodyPr>
          <a:lstStyle/>
          <a:p>
            <a:pPr marL="457200" indent="-457200">
              <a:spcAft>
                <a:spcPts val="2135"/>
              </a:spcAft>
            </a:pPr>
            <a:r>
              <a:rPr lang="en-US" dirty="0">
                <a:solidFill>
                  <a:schemeClr val="tx1"/>
                </a:solidFill>
                <a:latin typeface="Times New Roman" panose="02020603050405020304" pitchFamily="18" charset="0"/>
                <a:cs typeface="Times New Roman" panose="02020603050405020304" pitchFamily="18" charset="0"/>
              </a:rPr>
              <a:t>Emotion Detection: Analyze comments to detect emotions and determinetheir polarity.</a:t>
            </a:r>
          </a:p>
          <a:p>
            <a:pPr marL="457200" indent="-457200">
              <a:spcAft>
                <a:spcPts val="2135"/>
              </a:spcAft>
            </a:pPr>
            <a:r>
              <a:rPr lang="en-US" dirty="0">
                <a:solidFill>
                  <a:schemeClr val="tx1"/>
                </a:solidFill>
                <a:latin typeface="Times New Roman" panose="02020603050405020304" pitchFamily="18" charset="0"/>
                <a:cs typeface="Times New Roman" panose="02020603050405020304" pitchFamily="18" charset="0"/>
              </a:rPr>
              <a:t>Multi-modal data handling: It allows models to process and analyze text and emojis together for better comprehension.</a:t>
            </a:r>
          </a:p>
          <a:p>
            <a:pPr marL="457200" indent="-457200">
              <a:spcAft>
                <a:spcPts val="2135"/>
              </a:spcAft>
            </a:pPr>
            <a:r>
              <a:rPr lang="en-US" dirty="0">
                <a:solidFill>
                  <a:schemeClr val="tx1"/>
                </a:solidFill>
                <a:latin typeface="Times New Roman" panose="02020603050405020304" pitchFamily="18" charset="0"/>
                <a:cs typeface="Times New Roman" panose="02020603050405020304" pitchFamily="18" charset="0"/>
              </a:rPr>
              <a:t>By analysing text and emojis together will increase the prediction of polarity.</a:t>
            </a:r>
          </a:p>
        </p:txBody>
      </p:sp>
      <p:pic>
        <p:nvPicPr>
          <p:cNvPr id="5" name="Picture 4"/>
          <p:cNvPicPr>
            <a:picLocks noChangeAspect="1"/>
          </p:cNvPicPr>
          <p:nvPr/>
        </p:nvPicPr>
        <p:blipFill>
          <a:blip r:embed="rId3"/>
          <a:stretch>
            <a:fillRect/>
          </a:stretch>
        </p:blipFill>
        <p:spPr>
          <a:xfrm>
            <a:off x="6318250" y="525145"/>
            <a:ext cx="2276475" cy="4133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vert="horz" wrap="square" lIns="91425" tIns="91425" rIns="91425" bIns="91425" rtlCol="0" anchor="t" anchorCtr="0">
            <a:noAutofit/>
          </a:bodyPr>
          <a:lstStyle/>
          <a:p>
            <a:r>
              <a:rPr lang="en-GB" b="1" dirty="0">
                <a:latin typeface="Times New Roman" panose="02020603050405020304" pitchFamily="18" charset="0"/>
                <a:cs typeface="Times New Roman" panose="02020603050405020304" pitchFamily="18" charset="0"/>
              </a:rPr>
              <a:t>Scope of the project </a:t>
            </a:r>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vert="horz" wrap="square" lIns="91425" tIns="91425" rIns="91425" bIns="91425" rtlCol="0" anchor="t" anchorCtr="0">
            <a:noAutofit/>
          </a:bodyPr>
          <a:lstStyle/>
          <a:p>
            <a:pPr marL="285750" indent="-285750">
              <a:spcAft>
                <a:spcPts val="2135"/>
              </a:spcAft>
            </a:pPr>
            <a:r>
              <a:rPr lang="en-US" dirty="0">
                <a:solidFill>
                  <a:schemeClr val="tx1"/>
                </a:solidFill>
                <a:latin typeface="Times New Roman" panose="02020603050405020304" pitchFamily="18" charset="0"/>
                <a:cs typeface="Times New Roman" panose="02020603050405020304" pitchFamily="18" charset="0"/>
              </a:rPr>
              <a:t>Extract features from text and emojis for sentiment analysis, including word frequencies, sentiment-laden words, and emoji patterns.</a:t>
            </a:r>
          </a:p>
          <a:p>
            <a:pPr marL="285750" indent="-285750">
              <a:spcAft>
                <a:spcPts val="2135"/>
              </a:spcAft>
            </a:pPr>
            <a:r>
              <a:rPr lang="en-US" dirty="0">
                <a:solidFill>
                  <a:schemeClr val="tx1"/>
                </a:solidFill>
                <a:latin typeface="Times New Roman" panose="02020603050405020304" pitchFamily="18" charset="0"/>
                <a:cs typeface="Times New Roman" panose="02020603050405020304" pitchFamily="18" charset="0"/>
              </a:rPr>
              <a:t>Tool that helps you examine the way people interact with a brand online-scope.</a:t>
            </a:r>
          </a:p>
          <a:p>
            <a:pPr marL="285750" indent="-285750">
              <a:spcAft>
                <a:spcPts val="2135"/>
              </a:spcAft>
            </a:pPr>
            <a:r>
              <a:rPr lang="en-US" dirty="0">
                <a:solidFill>
                  <a:schemeClr val="tx1"/>
                </a:solidFill>
                <a:latin typeface="Times New Roman" panose="02020603050405020304" pitchFamily="18" charset="0"/>
                <a:cs typeface="Times New Roman" panose="02020603050405020304" pitchFamily="18" charset="0"/>
              </a:rPr>
              <a:t>Online platforms help creators to understand audience reactions, enabling them to adjust content strategy accordingly.</a:t>
            </a:r>
          </a:p>
        </p:txBody>
      </p:sp>
      <p:pic>
        <p:nvPicPr>
          <p:cNvPr id="5" name="Picture 4"/>
          <p:cNvPicPr>
            <a:picLocks noChangeAspect="1"/>
          </p:cNvPicPr>
          <p:nvPr/>
        </p:nvPicPr>
        <p:blipFill>
          <a:blip r:embed="rId3"/>
          <a:stretch>
            <a:fillRect/>
          </a:stretch>
        </p:blipFill>
        <p:spPr>
          <a:xfrm>
            <a:off x="6318250" y="525145"/>
            <a:ext cx="2276475" cy="4133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85" y="109855"/>
            <a:ext cx="8520430" cy="516890"/>
          </a:xfrm>
          <a:prstGeom prst="rect">
            <a:avLst/>
          </a:prstGeom>
        </p:spPr>
        <p:txBody>
          <a:bodyPr spcFirstLastPara="1" vert="horz" wrap="square" lIns="91425" tIns="91425" rIns="91425" bIns="91425" rtlCol="0" anchor="t" anchorCtr="0">
            <a:noAutofit/>
          </a:bodyPr>
          <a:lstStyle/>
          <a:p>
            <a:r>
              <a:rPr lang="en-GB" b="1">
                <a:latin typeface="Times New Roman" panose="02020603050405020304" pitchFamily="18" charset="0"/>
                <a:cs typeface="Times New Roman" panose="02020603050405020304" pitchFamily="18" charset="0"/>
              </a:rPr>
              <a:t>Literature Review</a:t>
            </a:r>
            <a:r>
              <a:rPr lang="en-GB">
                <a:latin typeface="Times New Roman" panose="02020603050405020304" pitchFamily="18" charset="0"/>
                <a:cs typeface="Times New Roman" panose="02020603050405020304" pitchFamily="18" charset="0"/>
              </a:rPr>
              <a:t> </a:t>
            </a:r>
          </a:p>
        </p:txBody>
      </p:sp>
      <p:graphicFrame>
        <p:nvGraphicFramePr>
          <p:cNvPr id="92" name="Google Shape;92;p19"/>
          <p:cNvGraphicFramePr/>
          <p:nvPr/>
        </p:nvGraphicFramePr>
        <p:xfrm>
          <a:off x="156845" y="699770"/>
          <a:ext cx="8834755" cy="5039995"/>
        </p:xfrm>
        <a:graphic>
          <a:graphicData uri="http://schemas.openxmlformats.org/drawingml/2006/table">
            <a:tbl>
              <a:tblPr>
                <a:noFill/>
              </a:tblPr>
              <a:tblGrid>
                <a:gridCol w="1101090">
                  <a:extLst>
                    <a:ext uri="{9D8B030D-6E8A-4147-A177-3AD203B41FA5}">
                      <a16:colId xmlns:a16="http://schemas.microsoft.com/office/drawing/2014/main" val="20000"/>
                    </a:ext>
                  </a:extLst>
                </a:gridCol>
                <a:gridCol w="1225550">
                  <a:extLst>
                    <a:ext uri="{9D8B030D-6E8A-4147-A177-3AD203B41FA5}">
                      <a16:colId xmlns:a16="http://schemas.microsoft.com/office/drawing/2014/main" val="20001"/>
                    </a:ext>
                  </a:extLst>
                </a:gridCol>
                <a:gridCol w="1224915">
                  <a:extLst>
                    <a:ext uri="{9D8B030D-6E8A-4147-A177-3AD203B41FA5}">
                      <a16:colId xmlns:a16="http://schemas.microsoft.com/office/drawing/2014/main" val="20002"/>
                    </a:ext>
                  </a:extLst>
                </a:gridCol>
                <a:gridCol w="1754505">
                  <a:extLst>
                    <a:ext uri="{9D8B030D-6E8A-4147-A177-3AD203B41FA5}">
                      <a16:colId xmlns:a16="http://schemas.microsoft.com/office/drawing/2014/main" val="20003"/>
                    </a:ext>
                  </a:extLst>
                </a:gridCol>
                <a:gridCol w="1614805">
                  <a:extLst>
                    <a:ext uri="{9D8B030D-6E8A-4147-A177-3AD203B41FA5}">
                      <a16:colId xmlns:a16="http://schemas.microsoft.com/office/drawing/2014/main" val="20004"/>
                    </a:ext>
                  </a:extLst>
                </a:gridCol>
                <a:gridCol w="1913890">
                  <a:extLst>
                    <a:ext uri="{9D8B030D-6E8A-4147-A177-3AD203B41FA5}">
                      <a16:colId xmlns:a16="http://schemas.microsoft.com/office/drawing/2014/main" val="20005"/>
                    </a:ext>
                  </a:extLst>
                </a:gridCol>
              </a:tblGrid>
              <a:tr h="645795">
                <a:tc>
                  <a:txBody>
                    <a:bodyPr/>
                    <a:lstStyle/>
                    <a:p>
                      <a:pPr marL="0" lvl="0" indent="0" algn="l" rtl="0">
                        <a:spcBef>
                          <a:spcPts val="0"/>
                        </a:spcBef>
                        <a:spcAft>
                          <a:spcPts val="0"/>
                        </a:spcAft>
                        <a:buNone/>
                      </a:pPr>
                      <a:r>
                        <a:rPr lang="en-GB" sz="1400">
                          <a:solidFill>
                            <a:schemeClr val="accent2"/>
                          </a:solidFill>
                        </a:rPr>
                        <a:t>Authors</a:t>
                      </a:r>
                    </a:p>
                  </a:txBody>
                  <a:tcPr marL="91425" marR="91425" marT="91425" marB="91425"/>
                </a:tc>
                <a:tc>
                  <a:txBody>
                    <a:bodyPr/>
                    <a:lstStyle/>
                    <a:p>
                      <a:pPr marL="0" lvl="0" indent="0" algn="l" rtl="0">
                        <a:spcBef>
                          <a:spcPts val="0"/>
                        </a:spcBef>
                        <a:spcAft>
                          <a:spcPts val="0"/>
                        </a:spcAft>
                        <a:buNone/>
                      </a:pPr>
                      <a:r>
                        <a:rPr lang="en-GB" sz="1400">
                          <a:solidFill>
                            <a:schemeClr val="accent2"/>
                          </a:solidFill>
                        </a:rPr>
                        <a:t>Paper title </a:t>
                      </a:r>
                    </a:p>
                  </a:txBody>
                  <a:tcPr marL="91425" marR="91425" marT="91425" marB="91425"/>
                </a:tc>
                <a:tc>
                  <a:txBody>
                    <a:bodyPr/>
                    <a:lstStyle/>
                    <a:p>
                      <a:pPr marL="0" lvl="0" indent="0" algn="l" rtl="0">
                        <a:spcBef>
                          <a:spcPts val="0"/>
                        </a:spcBef>
                        <a:spcAft>
                          <a:spcPts val="0"/>
                        </a:spcAft>
                        <a:buNone/>
                      </a:pPr>
                      <a:r>
                        <a:rPr lang="en-GB" sz="1400">
                          <a:solidFill>
                            <a:schemeClr val="accent2"/>
                          </a:solidFill>
                        </a:rPr>
                        <a:t>Methods used </a:t>
                      </a:r>
                    </a:p>
                  </a:txBody>
                  <a:tcPr marL="91425" marR="91425" marT="91425" marB="91425"/>
                </a:tc>
                <a:tc>
                  <a:txBody>
                    <a:bodyPr/>
                    <a:lstStyle/>
                    <a:p>
                      <a:pPr marL="0" lvl="0" indent="0" algn="l" rtl="0">
                        <a:spcBef>
                          <a:spcPts val="0"/>
                        </a:spcBef>
                        <a:spcAft>
                          <a:spcPts val="0"/>
                        </a:spcAft>
                        <a:buNone/>
                      </a:pPr>
                      <a:r>
                        <a:rPr lang="en-GB" sz="1400">
                          <a:solidFill>
                            <a:schemeClr val="accent2"/>
                          </a:solidFill>
                        </a:rPr>
                        <a:t>Observations </a:t>
                      </a:r>
                    </a:p>
                  </a:txBody>
                  <a:tcPr marL="91425" marR="91425" marT="91425" marB="91425"/>
                </a:tc>
                <a:tc>
                  <a:txBody>
                    <a:bodyPr/>
                    <a:lstStyle/>
                    <a:p>
                      <a:pPr marL="0" lvl="0" indent="0" algn="l" rtl="0">
                        <a:spcBef>
                          <a:spcPts val="0"/>
                        </a:spcBef>
                        <a:spcAft>
                          <a:spcPts val="0"/>
                        </a:spcAft>
                        <a:buNone/>
                      </a:pPr>
                      <a:r>
                        <a:rPr lang="en-GB" sz="1400">
                          <a:solidFill>
                            <a:schemeClr val="accent2"/>
                          </a:solidFill>
                        </a:rPr>
                        <a:t>Advantages </a:t>
                      </a:r>
                    </a:p>
                  </a:txBody>
                  <a:tcPr marL="91425" marR="91425" marT="91425" marB="91425"/>
                </a:tc>
                <a:tc>
                  <a:txBody>
                    <a:bodyPr/>
                    <a:lstStyle/>
                    <a:p>
                      <a:pPr marL="0" lvl="0" indent="0" algn="l" rtl="0">
                        <a:spcBef>
                          <a:spcPts val="0"/>
                        </a:spcBef>
                        <a:spcAft>
                          <a:spcPts val="0"/>
                        </a:spcAft>
                        <a:buNone/>
                      </a:pPr>
                      <a:r>
                        <a:rPr lang="en-GB" sz="1400">
                          <a:solidFill>
                            <a:schemeClr val="accent2"/>
                          </a:solidFill>
                        </a:rPr>
                        <a:t>Disadvantages </a:t>
                      </a:r>
                    </a:p>
                  </a:txBody>
                  <a:tcPr marL="91425" marR="91425" marT="91425" marB="91425"/>
                </a:tc>
                <a:extLst>
                  <a:ext uri="{0D108BD9-81ED-4DB2-BD59-A6C34878D82A}">
                    <a16:rowId xmlns:a16="http://schemas.microsoft.com/office/drawing/2014/main" val="10000"/>
                  </a:ext>
                </a:extLst>
              </a:tr>
              <a:tr h="4394200">
                <a:tc>
                  <a:txBody>
                    <a:bodyPr/>
                    <a:lstStyle/>
                    <a:p>
                      <a:pPr marL="0" lvl="0" indent="0" algn="l" rtl="0">
                        <a:spcBef>
                          <a:spcPts val="0"/>
                        </a:spcBef>
                        <a:spcAft>
                          <a:spcPts val="0"/>
                        </a:spcAft>
                        <a:buNone/>
                      </a:pPr>
                      <a:r>
                        <a:rPr lang="en-US" sz="1000" dirty="0"/>
                        <a:t>1. Byung kyu Yoo, Julia Rayz</a:t>
                      </a:r>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r>
                        <a:rPr lang="en-US" sz="1000" dirty="0"/>
                        <a:t>2.Anatoliy Surikov, and Evgniia Egorova</a:t>
                      </a:r>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r>
                        <a:rPr lang="en-US" sz="1000" dirty="0"/>
                        <a:t>3. Mohd Amanullah, Shamimarabejum and others</a:t>
                      </a:r>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txBody>
                  <a:tcPr marL="91425" marR="91425" marT="91425" marB="91425"/>
                </a:tc>
                <a:tc>
                  <a:txBody>
                    <a:bodyPr/>
                    <a:lstStyle/>
                    <a:p>
                      <a:pPr marL="0" lvl="0" indent="0" algn="l" rtl="0">
                        <a:spcBef>
                          <a:spcPts val="0"/>
                        </a:spcBef>
                        <a:spcAft>
                          <a:spcPts val="0"/>
                        </a:spcAft>
                        <a:buNone/>
                      </a:pPr>
                      <a:r>
                        <a:rPr lang="en-US" sz="1000"/>
                        <a:t>Understanding emojis for sentiment analysis</a:t>
                      </a:r>
                    </a:p>
                    <a:p>
                      <a:pPr marL="0" lvl="0" indent="0" algn="l" rtl="0">
                        <a:spcBef>
                          <a:spcPts val="0"/>
                        </a:spcBef>
                        <a:spcAft>
                          <a:spcPts val="0"/>
                        </a:spcAft>
                        <a:buNone/>
                      </a:pPr>
                      <a:endParaRPr lang="en-US" sz="1000"/>
                    </a:p>
                    <a:p>
                      <a:pPr marL="0" lvl="0" indent="0" algn="l" rtl="0">
                        <a:spcBef>
                          <a:spcPts val="0"/>
                        </a:spcBef>
                        <a:spcAft>
                          <a:spcPts val="0"/>
                        </a:spcAft>
                        <a:buNone/>
                      </a:pPr>
                      <a:endParaRPr lang="en-US" sz="1000"/>
                    </a:p>
                    <a:p>
                      <a:pPr marL="0" lvl="0" indent="0" algn="l" rtl="0">
                        <a:spcBef>
                          <a:spcPts val="0"/>
                        </a:spcBef>
                        <a:spcAft>
                          <a:spcPts val="0"/>
                        </a:spcAft>
                        <a:buNone/>
                      </a:pPr>
                      <a:r>
                        <a:rPr lang="en-US" sz="1000"/>
                        <a:t>Alternative method sentiment analysis using emojis and emoticons </a:t>
                      </a:r>
                    </a:p>
                    <a:p>
                      <a:pPr marL="0" lvl="0" indent="0" algn="l" rtl="0">
                        <a:spcBef>
                          <a:spcPts val="0"/>
                        </a:spcBef>
                        <a:spcAft>
                          <a:spcPts val="0"/>
                        </a:spcAft>
                        <a:buNone/>
                      </a:pPr>
                      <a:endParaRPr lang="en-US" sz="1000"/>
                    </a:p>
                    <a:p>
                      <a:pPr marL="0" lvl="0" indent="0" algn="l" rtl="0">
                        <a:spcBef>
                          <a:spcPts val="0"/>
                        </a:spcBef>
                        <a:spcAft>
                          <a:spcPts val="0"/>
                        </a:spcAft>
                        <a:buNone/>
                      </a:pPr>
                      <a:endParaRPr lang="en-US" sz="1000"/>
                    </a:p>
                    <a:p>
                      <a:pPr marL="0" lvl="0" indent="0" algn="l" rtl="0">
                        <a:spcBef>
                          <a:spcPts val="0"/>
                        </a:spcBef>
                        <a:spcAft>
                          <a:spcPts val="0"/>
                        </a:spcAft>
                        <a:buNone/>
                      </a:pPr>
                      <a:endParaRPr lang="en-US" sz="1000"/>
                    </a:p>
                    <a:p>
                      <a:pPr marL="0" lvl="0" indent="0" algn="l" rtl="0">
                        <a:spcBef>
                          <a:spcPts val="0"/>
                        </a:spcBef>
                        <a:spcAft>
                          <a:spcPts val="0"/>
                        </a:spcAft>
                        <a:buNone/>
                      </a:pPr>
                      <a:endParaRPr lang="en-US" sz="1000"/>
                    </a:p>
                    <a:p>
                      <a:pPr marL="0" lvl="0" indent="0" algn="l" rtl="0">
                        <a:spcBef>
                          <a:spcPts val="0"/>
                        </a:spcBef>
                        <a:spcAft>
                          <a:spcPts val="0"/>
                        </a:spcAft>
                        <a:buNone/>
                      </a:pPr>
                      <a:endParaRPr lang="en-US" sz="1000"/>
                    </a:p>
                    <a:p>
                      <a:pPr marL="0" lvl="0" indent="0" algn="l" rtl="0">
                        <a:spcBef>
                          <a:spcPts val="0"/>
                        </a:spcBef>
                        <a:spcAft>
                          <a:spcPts val="0"/>
                        </a:spcAft>
                        <a:buNone/>
                      </a:pPr>
                      <a:r>
                        <a:rPr lang="en-US" sz="1000"/>
                        <a:t>An algorithm and method for sentiment analysis using the text and emoticons</a:t>
                      </a:r>
                    </a:p>
                    <a:p>
                      <a:pPr marL="0" lvl="0" indent="0" algn="l" rtl="0">
                        <a:spcBef>
                          <a:spcPts val="0"/>
                        </a:spcBef>
                        <a:spcAft>
                          <a:spcPts val="0"/>
                        </a:spcAft>
                        <a:buNone/>
                      </a:pPr>
                      <a:endParaRPr lang="en-US" sz="1000"/>
                    </a:p>
                    <a:p>
                      <a:pPr marL="0" lvl="0" indent="0" algn="l" rtl="0">
                        <a:spcBef>
                          <a:spcPts val="0"/>
                        </a:spcBef>
                        <a:spcAft>
                          <a:spcPts val="0"/>
                        </a:spcAft>
                        <a:buNone/>
                      </a:pPr>
                      <a:endParaRPr lang="en-US" sz="1000"/>
                    </a:p>
                    <a:p>
                      <a:pPr marL="0" lvl="0" indent="0" algn="l" rtl="0">
                        <a:spcBef>
                          <a:spcPts val="0"/>
                        </a:spcBef>
                        <a:spcAft>
                          <a:spcPts val="0"/>
                        </a:spcAft>
                        <a:buNone/>
                      </a:pPr>
                      <a:endParaRPr lang="en-US" sz="1000"/>
                    </a:p>
                    <a:p>
                      <a:pPr marL="0" lvl="0" indent="0" algn="l" rtl="0">
                        <a:spcBef>
                          <a:spcPts val="0"/>
                        </a:spcBef>
                        <a:spcAft>
                          <a:spcPts val="0"/>
                        </a:spcAft>
                        <a:buNone/>
                      </a:pPr>
                      <a:endParaRPr lang="en-US" sz="1000"/>
                    </a:p>
                  </a:txBody>
                  <a:tcPr marL="91425" marR="91425" marT="91425" marB="91425"/>
                </a:tc>
                <a:tc>
                  <a:txBody>
                    <a:bodyPr/>
                    <a:lstStyle/>
                    <a:p>
                      <a:pPr marL="0" lvl="0" indent="0" algn="l" rtl="0">
                        <a:spcBef>
                          <a:spcPts val="0"/>
                        </a:spcBef>
                        <a:spcAft>
                          <a:spcPts val="0"/>
                        </a:spcAft>
                        <a:buNone/>
                      </a:pPr>
                      <a:r>
                        <a:rPr lang="en-US" sz="1000"/>
                        <a:t>Word2Vec model, ML Algorithms</a:t>
                      </a:r>
                    </a:p>
                    <a:p>
                      <a:pPr marL="0" lvl="0" indent="0" algn="l" rtl="0">
                        <a:spcBef>
                          <a:spcPts val="0"/>
                        </a:spcBef>
                        <a:spcAft>
                          <a:spcPts val="0"/>
                        </a:spcAft>
                        <a:buNone/>
                      </a:pPr>
                      <a:endParaRPr lang="en-US" sz="1000"/>
                    </a:p>
                    <a:p>
                      <a:pPr marL="0" lvl="0" indent="0" algn="l" rtl="0">
                        <a:spcBef>
                          <a:spcPts val="0"/>
                        </a:spcBef>
                        <a:spcAft>
                          <a:spcPts val="0"/>
                        </a:spcAft>
                        <a:buNone/>
                      </a:pPr>
                      <a:endParaRPr lang="en-US" sz="1000"/>
                    </a:p>
                    <a:p>
                      <a:pPr marL="0" lvl="0" indent="0" algn="l" rtl="0">
                        <a:spcBef>
                          <a:spcPts val="0"/>
                        </a:spcBef>
                        <a:spcAft>
                          <a:spcPts val="0"/>
                        </a:spcAft>
                        <a:buNone/>
                      </a:pPr>
                      <a:endParaRPr lang="en-US" sz="1000"/>
                    </a:p>
                    <a:p>
                      <a:pPr marL="0" lvl="0" indent="0" algn="l" rtl="0">
                        <a:spcBef>
                          <a:spcPts val="0"/>
                        </a:spcBef>
                        <a:spcAft>
                          <a:spcPts val="0"/>
                        </a:spcAft>
                        <a:buNone/>
                      </a:pPr>
                      <a:endParaRPr lang="en-US" sz="1000"/>
                    </a:p>
                    <a:p>
                      <a:pPr marL="0" lvl="0" indent="0" algn="l" rtl="0">
                        <a:spcBef>
                          <a:spcPts val="0"/>
                        </a:spcBef>
                        <a:spcAft>
                          <a:spcPts val="0"/>
                        </a:spcAft>
                        <a:buNone/>
                      </a:pPr>
                      <a:r>
                        <a:rPr lang="en-US" sz="1000"/>
                        <a:t>ROC Curve </a:t>
                      </a:r>
                      <a:r>
                        <a:rPr lang="en-US" sz="1000">
                          <a:sym typeface="+mn-ea"/>
                        </a:rPr>
                        <a:t>Word2Vec</a:t>
                      </a:r>
                    </a:p>
                    <a:p>
                      <a:pPr marL="0" lvl="0" indent="0" algn="l" rtl="0">
                        <a:spcBef>
                          <a:spcPts val="0"/>
                        </a:spcBef>
                        <a:spcAft>
                          <a:spcPts val="0"/>
                        </a:spcAft>
                        <a:buNone/>
                      </a:pPr>
                      <a:endParaRPr lang="en-US" sz="1000"/>
                    </a:p>
                    <a:p>
                      <a:pPr marL="0" lvl="0" indent="0" algn="l" rtl="0">
                        <a:spcBef>
                          <a:spcPts val="0"/>
                        </a:spcBef>
                        <a:spcAft>
                          <a:spcPts val="0"/>
                        </a:spcAft>
                        <a:buNone/>
                      </a:pPr>
                      <a:endParaRPr lang="en-US" sz="1000"/>
                    </a:p>
                    <a:p>
                      <a:pPr marL="0" lvl="0" indent="0" algn="l" rtl="0">
                        <a:spcBef>
                          <a:spcPts val="0"/>
                        </a:spcBef>
                        <a:spcAft>
                          <a:spcPts val="0"/>
                        </a:spcAft>
                        <a:buNone/>
                      </a:pPr>
                      <a:endParaRPr lang="en-US" sz="1000"/>
                    </a:p>
                    <a:p>
                      <a:pPr marL="0" lvl="0" indent="0" algn="l" rtl="0">
                        <a:spcBef>
                          <a:spcPts val="0"/>
                        </a:spcBef>
                        <a:spcAft>
                          <a:spcPts val="0"/>
                        </a:spcAft>
                        <a:buNone/>
                      </a:pPr>
                      <a:endParaRPr lang="en-US" sz="1000"/>
                    </a:p>
                    <a:p>
                      <a:pPr marL="0" lvl="0" indent="0" algn="l" rtl="0">
                        <a:spcBef>
                          <a:spcPts val="0"/>
                        </a:spcBef>
                        <a:spcAft>
                          <a:spcPts val="0"/>
                        </a:spcAft>
                        <a:buNone/>
                      </a:pPr>
                      <a:endParaRPr lang="en-US" sz="1000"/>
                    </a:p>
                    <a:p>
                      <a:pPr marL="0" lvl="0" indent="0" algn="l" rtl="0">
                        <a:spcBef>
                          <a:spcPts val="0"/>
                        </a:spcBef>
                        <a:spcAft>
                          <a:spcPts val="0"/>
                        </a:spcAft>
                        <a:buNone/>
                      </a:pPr>
                      <a:endParaRPr lang="en-US" sz="1000"/>
                    </a:p>
                    <a:p>
                      <a:pPr marL="0" lvl="0" indent="0" algn="l" rtl="0">
                        <a:spcBef>
                          <a:spcPts val="0"/>
                        </a:spcBef>
                        <a:spcAft>
                          <a:spcPts val="0"/>
                        </a:spcAft>
                        <a:buNone/>
                      </a:pPr>
                      <a:endParaRPr lang="en-US" sz="1000"/>
                    </a:p>
                    <a:p>
                      <a:pPr marL="0" lvl="0" indent="0" algn="l" rtl="0">
                        <a:spcBef>
                          <a:spcPts val="0"/>
                        </a:spcBef>
                        <a:spcAft>
                          <a:spcPts val="0"/>
                        </a:spcAft>
                        <a:buNone/>
                      </a:pPr>
                      <a:endParaRPr lang="en-US" sz="1000"/>
                    </a:p>
                    <a:p>
                      <a:pPr marL="0" lvl="0" indent="0" algn="l" rtl="0">
                        <a:spcBef>
                          <a:spcPts val="0"/>
                        </a:spcBef>
                        <a:spcAft>
                          <a:spcPts val="0"/>
                        </a:spcAft>
                        <a:buNone/>
                      </a:pPr>
                      <a:r>
                        <a:rPr lang="en-US" sz="1000"/>
                        <a:t>SVM,NB,RF,LSTM,CNN.</a:t>
                      </a:r>
                    </a:p>
                  </a:txBody>
                  <a:tcPr marL="91425" marR="91425" marT="91425" marB="91425"/>
                </a:tc>
                <a:tc>
                  <a:txBody>
                    <a:bodyPr/>
                    <a:lstStyle/>
                    <a:p>
                      <a:pPr marL="0" lvl="0" indent="0" algn="l" rtl="0">
                        <a:spcBef>
                          <a:spcPts val="0"/>
                        </a:spcBef>
                        <a:spcAft>
                          <a:spcPts val="0"/>
                        </a:spcAft>
                        <a:buNone/>
                      </a:pPr>
                      <a:r>
                        <a:rPr lang="en-US" sz="1000"/>
                        <a:t>Emojis are replacing emotions and are used in simiar Context. Emojis and emoticons are used togeter are rare.</a:t>
                      </a:r>
                    </a:p>
                    <a:p>
                      <a:pPr marL="0" lvl="0" indent="0" algn="l" rtl="0">
                        <a:spcBef>
                          <a:spcPts val="0"/>
                        </a:spcBef>
                        <a:spcAft>
                          <a:spcPts val="0"/>
                        </a:spcAft>
                        <a:buNone/>
                      </a:pPr>
                      <a:endParaRPr lang="en-US" sz="1000"/>
                    </a:p>
                    <a:p>
                      <a:pPr marL="0" lvl="0" indent="0" algn="l" rtl="0">
                        <a:spcBef>
                          <a:spcPts val="0"/>
                        </a:spcBef>
                        <a:spcAft>
                          <a:spcPts val="0"/>
                        </a:spcAft>
                        <a:buNone/>
                      </a:pPr>
                      <a:r>
                        <a:rPr lang="en-US" sz="1000"/>
                        <a:t>Our findings showed that a model trained just on emotional indications has good metrics with an accuracy of 85%, which is comparable to the Word2Vec model. This model proposed an 6% of novelty.</a:t>
                      </a:r>
                    </a:p>
                    <a:p>
                      <a:pPr marL="0" lvl="0" indent="0" algn="l" rtl="0">
                        <a:spcBef>
                          <a:spcPts val="0"/>
                        </a:spcBef>
                        <a:spcAft>
                          <a:spcPts val="0"/>
                        </a:spcAft>
                        <a:buNone/>
                      </a:pPr>
                      <a:endParaRPr lang="en-US" sz="1000"/>
                    </a:p>
                    <a:p>
                      <a:pPr marL="0" lvl="0" indent="0" algn="l" rtl="0">
                        <a:spcBef>
                          <a:spcPts val="0"/>
                        </a:spcBef>
                        <a:spcAft>
                          <a:spcPts val="0"/>
                        </a:spcAft>
                        <a:buNone/>
                      </a:pPr>
                      <a:r>
                        <a:rPr lang="en-US" sz="1000"/>
                        <a:t>Analysing both text and emoticon is better than analysing only text.</a:t>
                      </a:r>
                    </a:p>
                  </a:txBody>
                  <a:tcPr marL="91425" marR="91425" marT="91425" marB="91425"/>
                </a:tc>
                <a:tc>
                  <a:txBody>
                    <a:bodyPr/>
                    <a:lstStyle/>
                    <a:p>
                      <a:pPr marL="0" lvl="0" indent="0" algn="l" rtl="0">
                        <a:spcBef>
                          <a:spcPts val="0"/>
                        </a:spcBef>
                        <a:spcAft>
                          <a:spcPts val="0"/>
                        </a:spcAft>
                        <a:buNone/>
                      </a:pPr>
                      <a:r>
                        <a:rPr lang="en-US" sz="1000"/>
                        <a:t>Emojis impact sentimental analysis accuracy positively</a:t>
                      </a:r>
                    </a:p>
                    <a:p>
                      <a:pPr marL="0" lvl="0" indent="0" algn="l" rtl="0">
                        <a:spcBef>
                          <a:spcPts val="0"/>
                        </a:spcBef>
                        <a:spcAft>
                          <a:spcPts val="0"/>
                        </a:spcAft>
                        <a:buNone/>
                      </a:pPr>
                      <a:endParaRPr lang="en-US" sz="1000"/>
                    </a:p>
                    <a:p>
                      <a:pPr marL="0" lvl="0" indent="0" algn="l" rtl="0">
                        <a:spcBef>
                          <a:spcPts val="0"/>
                        </a:spcBef>
                        <a:spcAft>
                          <a:spcPts val="0"/>
                        </a:spcAft>
                        <a:buNone/>
                      </a:pPr>
                      <a:endParaRPr lang="en-US" sz="1000"/>
                    </a:p>
                    <a:p>
                      <a:pPr marL="0" lvl="0" indent="0" algn="l" rtl="0">
                        <a:spcBef>
                          <a:spcPts val="0"/>
                        </a:spcBef>
                        <a:spcAft>
                          <a:spcPts val="0"/>
                        </a:spcAft>
                        <a:buNone/>
                      </a:pPr>
                      <a:endParaRPr lang="en-US" sz="1000"/>
                    </a:p>
                    <a:p>
                      <a:pPr marL="0" lvl="0" indent="0" algn="l" rtl="0">
                        <a:spcBef>
                          <a:spcPts val="0"/>
                        </a:spcBef>
                        <a:spcAft>
                          <a:spcPts val="0"/>
                        </a:spcAft>
                        <a:buNone/>
                      </a:pPr>
                      <a:r>
                        <a:rPr lang="en-US" sz="1000"/>
                        <a:t>The ensemble technique appears to be a universal remedy for the challenging challenge of incorporating emotional indicators in a single space of predictors.</a:t>
                      </a:r>
                    </a:p>
                    <a:p>
                      <a:pPr marL="0" lvl="0" indent="0" algn="l" rtl="0">
                        <a:spcBef>
                          <a:spcPts val="0"/>
                        </a:spcBef>
                        <a:spcAft>
                          <a:spcPts val="0"/>
                        </a:spcAft>
                        <a:buNone/>
                      </a:pPr>
                      <a:endParaRPr lang="en-US" sz="1000"/>
                    </a:p>
                    <a:p>
                      <a:pPr marL="0" lvl="0" indent="0" algn="l" rtl="0">
                        <a:spcBef>
                          <a:spcPts val="0"/>
                        </a:spcBef>
                        <a:spcAft>
                          <a:spcPts val="0"/>
                        </a:spcAft>
                        <a:buNone/>
                      </a:pPr>
                      <a:endParaRPr lang="en-US" sz="1000"/>
                    </a:p>
                    <a:p>
                      <a:pPr marL="0" lvl="0" indent="0" algn="l" rtl="0">
                        <a:spcBef>
                          <a:spcPts val="0"/>
                        </a:spcBef>
                        <a:spcAft>
                          <a:spcPts val="0"/>
                        </a:spcAft>
                        <a:buNone/>
                      </a:pPr>
                      <a:endParaRPr lang="en-US" sz="1000"/>
                    </a:p>
                    <a:p>
                      <a:pPr marL="0" lvl="0" indent="0" algn="l" rtl="0">
                        <a:spcBef>
                          <a:spcPts val="0"/>
                        </a:spcBef>
                        <a:spcAft>
                          <a:spcPts val="0"/>
                        </a:spcAft>
                        <a:buNone/>
                      </a:pPr>
                      <a:r>
                        <a:rPr lang="en-US" sz="1000"/>
                        <a:t>Using different algorithms RNC,R, DO they reduce over fitting problem and gives positive effect in S.A.</a:t>
                      </a:r>
                    </a:p>
                  </a:txBody>
                  <a:tcPr marL="91425" marR="91425" marT="91425" marB="91425"/>
                </a:tc>
                <a:tc>
                  <a:txBody>
                    <a:bodyPr/>
                    <a:lstStyle/>
                    <a:p>
                      <a:pPr marL="0" lvl="0" indent="0" algn="l" rtl="0">
                        <a:spcBef>
                          <a:spcPts val="0"/>
                        </a:spcBef>
                        <a:spcAft>
                          <a:spcPts val="0"/>
                        </a:spcAft>
                        <a:buNone/>
                      </a:pPr>
                      <a:r>
                        <a:rPr lang="en-US" sz="1000" dirty="0"/>
                        <a:t>Emojis representing objects or concepts show high similarity score with related words but not with emotional words</a:t>
                      </a:r>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r>
                        <a:rPr lang="en-US" sz="1000" dirty="0"/>
                        <a:t>Emoji and emoticon use in sentiment analysis has the drawback of potential ambiguity.  </a:t>
                      </a:r>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r>
                        <a:rPr lang="en-US" sz="1000" dirty="0"/>
                        <a:t>It cannot perform on </a:t>
                      </a:r>
                    </a:p>
                    <a:p>
                      <a:pPr marL="0" lvl="0" indent="0" algn="l" rtl="0">
                        <a:spcBef>
                          <a:spcPts val="0"/>
                        </a:spcBef>
                        <a:spcAft>
                          <a:spcPts val="0"/>
                        </a:spcAft>
                        <a:buNone/>
                      </a:pPr>
                      <a:r>
                        <a:rPr lang="en-US" sz="1000" dirty="0"/>
                        <a:t>multilingual data.</a:t>
                      </a: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p:cNvPicPr>
            <a:picLocks noChangeAspect="1"/>
          </p:cNvPicPr>
          <p:nvPr/>
        </p:nvPicPr>
        <p:blipFill>
          <a:blip r:embed="rId3"/>
          <a:stretch>
            <a:fillRect/>
          </a:stretch>
        </p:blipFill>
        <p:spPr>
          <a:xfrm>
            <a:off x="6555740" y="213360"/>
            <a:ext cx="2276475" cy="4133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a:latin typeface="Times New Roman" panose="02020603050405020304" pitchFamily="18" charset="0"/>
                <a:cs typeface="Times New Roman" panose="02020603050405020304" pitchFamily="18" charset="0"/>
                <a:sym typeface="+mn-ea"/>
              </a:rPr>
              <a:t>Literature Review</a:t>
            </a:r>
            <a:endParaRPr lang="en-US" b="1">
              <a:latin typeface="Times New Roman" panose="02020603050405020304" pitchFamily="18" charset="0"/>
              <a:cs typeface="Times New Roman" panose="02020603050405020304" pitchFamily="18" charset="0"/>
            </a:endParaRPr>
          </a:p>
        </p:txBody>
      </p:sp>
      <p:graphicFrame>
        <p:nvGraphicFramePr>
          <p:cNvPr id="92" name="Google Shape;92;p19"/>
          <p:cNvGraphicFramePr/>
          <p:nvPr/>
        </p:nvGraphicFramePr>
        <p:xfrm>
          <a:off x="149225" y="1273810"/>
          <a:ext cx="8858250" cy="3669030"/>
        </p:xfrm>
        <a:graphic>
          <a:graphicData uri="http://schemas.openxmlformats.org/drawingml/2006/table">
            <a:tbl>
              <a:tblPr>
                <a:noFill/>
              </a:tblPr>
              <a:tblGrid>
                <a:gridCol w="1103630">
                  <a:extLst>
                    <a:ext uri="{9D8B030D-6E8A-4147-A177-3AD203B41FA5}">
                      <a16:colId xmlns:a16="http://schemas.microsoft.com/office/drawing/2014/main" val="20000"/>
                    </a:ext>
                  </a:extLst>
                </a:gridCol>
                <a:gridCol w="1229360">
                  <a:extLst>
                    <a:ext uri="{9D8B030D-6E8A-4147-A177-3AD203B41FA5}">
                      <a16:colId xmlns:a16="http://schemas.microsoft.com/office/drawing/2014/main" val="20001"/>
                    </a:ext>
                  </a:extLst>
                </a:gridCol>
                <a:gridCol w="1228090">
                  <a:extLst>
                    <a:ext uri="{9D8B030D-6E8A-4147-A177-3AD203B41FA5}">
                      <a16:colId xmlns:a16="http://schemas.microsoft.com/office/drawing/2014/main" val="20002"/>
                    </a:ext>
                  </a:extLst>
                </a:gridCol>
                <a:gridCol w="1759585">
                  <a:extLst>
                    <a:ext uri="{9D8B030D-6E8A-4147-A177-3AD203B41FA5}">
                      <a16:colId xmlns:a16="http://schemas.microsoft.com/office/drawing/2014/main" val="20003"/>
                    </a:ext>
                  </a:extLst>
                </a:gridCol>
                <a:gridCol w="1617980">
                  <a:extLst>
                    <a:ext uri="{9D8B030D-6E8A-4147-A177-3AD203B41FA5}">
                      <a16:colId xmlns:a16="http://schemas.microsoft.com/office/drawing/2014/main" val="20004"/>
                    </a:ext>
                  </a:extLst>
                </a:gridCol>
                <a:gridCol w="1919605">
                  <a:extLst>
                    <a:ext uri="{9D8B030D-6E8A-4147-A177-3AD203B41FA5}">
                      <a16:colId xmlns:a16="http://schemas.microsoft.com/office/drawing/2014/main" val="20005"/>
                    </a:ext>
                  </a:extLst>
                </a:gridCol>
              </a:tblGrid>
              <a:tr h="657860">
                <a:tc>
                  <a:txBody>
                    <a:bodyPr/>
                    <a:lstStyle/>
                    <a:p>
                      <a:pPr marL="0" lvl="0" indent="0" algn="l" rtl="0">
                        <a:spcBef>
                          <a:spcPts val="0"/>
                        </a:spcBef>
                        <a:spcAft>
                          <a:spcPts val="0"/>
                        </a:spcAft>
                        <a:buNone/>
                      </a:pPr>
                      <a:r>
                        <a:rPr lang="en-GB" sz="1400">
                          <a:solidFill>
                            <a:schemeClr val="accent2"/>
                          </a:solidFill>
                        </a:rPr>
                        <a:t>Authors</a:t>
                      </a:r>
                    </a:p>
                  </a:txBody>
                  <a:tcPr marL="91425" marR="91425" marT="91425" marB="91425"/>
                </a:tc>
                <a:tc>
                  <a:txBody>
                    <a:bodyPr/>
                    <a:lstStyle/>
                    <a:p>
                      <a:pPr marL="0" lvl="0" indent="0" algn="l" rtl="0">
                        <a:spcBef>
                          <a:spcPts val="0"/>
                        </a:spcBef>
                        <a:spcAft>
                          <a:spcPts val="0"/>
                        </a:spcAft>
                        <a:buNone/>
                      </a:pPr>
                      <a:r>
                        <a:rPr lang="en-GB" sz="1400">
                          <a:solidFill>
                            <a:schemeClr val="accent2"/>
                          </a:solidFill>
                        </a:rPr>
                        <a:t>Paper title </a:t>
                      </a:r>
                    </a:p>
                  </a:txBody>
                  <a:tcPr marL="91425" marR="91425" marT="91425" marB="91425"/>
                </a:tc>
                <a:tc>
                  <a:txBody>
                    <a:bodyPr/>
                    <a:lstStyle/>
                    <a:p>
                      <a:pPr marL="0" lvl="0" indent="0" algn="l" rtl="0">
                        <a:spcBef>
                          <a:spcPts val="0"/>
                        </a:spcBef>
                        <a:spcAft>
                          <a:spcPts val="0"/>
                        </a:spcAft>
                        <a:buNone/>
                      </a:pPr>
                      <a:r>
                        <a:rPr lang="en-GB" sz="1400">
                          <a:solidFill>
                            <a:schemeClr val="accent2"/>
                          </a:solidFill>
                        </a:rPr>
                        <a:t>Methods used </a:t>
                      </a:r>
                    </a:p>
                  </a:txBody>
                  <a:tcPr marL="91425" marR="91425" marT="91425" marB="91425"/>
                </a:tc>
                <a:tc>
                  <a:txBody>
                    <a:bodyPr/>
                    <a:lstStyle/>
                    <a:p>
                      <a:pPr marL="0" lvl="0" indent="0" algn="l" rtl="0">
                        <a:spcBef>
                          <a:spcPts val="0"/>
                        </a:spcBef>
                        <a:spcAft>
                          <a:spcPts val="0"/>
                        </a:spcAft>
                        <a:buNone/>
                      </a:pPr>
                      <a:r>
                        <a:rPr lang="en-GB" sz="1400">
                          <a:solidFill>
                            <a:schemeClr val="accent2"/>
                          </a:solidFill>
                        </a:rPr>
                        <a:t>Observations </a:t>
                      </a:r>
                    </a:p>
                  </a:txBody>
                  <a:tcPr marL="91425" marR="91425" marT="91425" marB="91425"/>
                </a:tc>
                <a:tc>
                  <a:txBody>
                    <a:bodyPr/>
                    <a:lstStyle/>
                    <a:p>
                      <a:pPr marL="0" lvl="0" indent="0" algn="l" rtl="0">
                        <a:spcBef>
                          <a:spcPts val="0"/>
                        </a:spcBef>
                        <a:spcAft>
                          <a:spcPts val="0"/>
                        </a:spcAft>
                        <a:buNone/>
                      </a:pPr>
                      <a:r>
                        <a:rPr lang="en-GB" sz="1400">
                          <a:solidFill>
                            <a:schemeClr val="accent2"/>
                          </a:solidFill>
                        </a:rPr>
                        <a:t>Advantages </a:t>
                      </a:r>
                    </a:p>
                  </a:txBody>
                  <a:tcPr marL="91425" marR="91425" marT="91425" marB="91425"/>
                </a:tc>
                <a:tc>
                  <a:txBody>
                    <a:bodyPr/>
                    <a:lstStyle/>
                    <a:p>
                      <a:pPr marL="0" lvl="0" indent="0" algn="l" rtl="0">
                        <a:spcBef>
                          <a:spcPts val="0"/>
                        </a:spcBef>
                        <a:spcAft>
                          <a:spcPts val="0"/>
                        </a:spcAft>
                        <a:buNone/>
                      </a:pPr>
                      <a:r>
                        <a:rPr lang="en-GB" sz="1400">
                          <a:solidFill>
                            <a:schemeClr val="accent2"/>
                          </a:solidFill>
                        </a:rPr>
                        <a:t>Disadvantages </a:t>
                      </a:r>
                    </a:p>
                  </a:txBody>
                  <a:tcPr marL="91425" marR="91425" marT="91425" marB="91425"/>
                </a:tc>
                <a:extLst>
                  <a:ext uri="{0D108BD9-81ED-4DB2-BD59-A6C34878D82A}">
                    <a16:rowId xmlns:a16="http://schemas.microsoft.com/office/drawing/2014/main" val="10000"/>
                  </a:ext>
                </a:extLst>
              </a:tr>
              <a:tr h="3011170">
                <a:tc>
                  <a:txBody>
                    <a:bodyPr/>
                    <a:lstStyle/>
                    <a:p>
                      <a:pPr marL="0" lvl="0" indent="0" algn="l" rtl="0">
                        <a:spcBef>
                          <a:spcPts val="0"/>
                        </a:spcBef>
                        <a:spcAft>
                          <a:spcPts val="0"/>
                        </a:spcAft>
                        <a:buNone/>
                      </a:pPr>
                      <a:r>
                        <a:rPr lang="en-US" sz="900" dirty="0"/>
                        <a:t>4. lChuchu Liu a, Fan Fang a, Xu Lin b, Tie Cai c, Xu Tan c, Jianguo Liu d, Xin Lu a</a:t>
                      </a:r>
                    </a:p>
                    <a:p>
                      <a:pPr marL="0" lvl="0" indent="0" algn="l" rtl="0">
                        <a:spcBef>
                          <a:spcPts val="0"/>
                        </a:spcBef>
                        <a:spcAft>
                          <a:spcPts val="0"/>
                        </a:spcAft>
                        <a:buNone/>
                      </a:pPr>
                      <a:endParaRPr lang="en-US" sz="900" dirty="0"/>
                    </a:p>
                    <a:p>
                      <a:pPr marL="0" lvl="0" indent="0" algn="l" rtl="0">
                        <a:spcBef>
                          <a:spcPts val="0"/>
                        </a:spcBef>
                        <a:spcAft>
                          <a:spcPts val="0"/>
                        </a:spcAft>
                        <a:buNone/>
                      </a:pPr>
                      <a:endParaRPr lang="en-US" sz="900" dirty="0"/>
                    </a:p>
                    <a:p>
                      <a:pPr marL="0" lvl="0" indent="0" algn="l" rtl="0">
                        <a:spcBef>
                          <a:spcPts val="0"/>
                        </a:spcBef>
                        <a:spcAft>
                          <a:spcPts val="0"/>
                        </a:spcAft>
                        <a:buNone/>
                      </a:pPr>
                      <a:endParaRPr lang="en-US" sz="900" dirty="0"/>
                    </a:p>
                    <a:p>
                      <a:pPr marL="0" lvl="0" indent="0" algn="l" rtl="0">
                        <a:spcBef>
                          <a:spcPts val="0"/>
                        </a:spcBef>
                        <a:spcAft>
                          <a:spcPts val="0"/>
                        </a:spcAft>
                        <a:buNone/>
                      </a:pPr>
                      <a:endParaRPr lang="en-US" sz="900" dirty="0"/>
                    </a:p>
                    <a:p>
                      <a:pPr marL="0" lvl="0" indent="0" algn="l" rtl="0">
                        <a:spcBef>
                          <a:spcPts val="0"/>
                        </a:spcBef>
                        <a:spcAft>
                          <a:spcPts val="0"/>
                        </a:spcAft>
                        <a:buNone/>
                      </a:pPr>
                      <a:endParaRPr lang="en-US" sz="900" dirty="0"/>
                    </a:p>
                    <a:p>
                      <a:pPr marL="0" lvl="0" indent="0" algn="l" rtl="0">
                        <a:spcBef>
                          <a:spcPts val="0"/>
                        </a:spcBef>
                        <a:spcAft>
                          <a:spcPts val="0"/>
                        </a:spcAft>
                        <a:buNone/>
                      </a:pPr>
                      <a:r>
                        <a:rPr lang="en-US" sz="900" dirty="0"/>
                        <a:t>5. Geetika Vashisht, Manisha Jailia</a:t>
                      </a:r>
                    </a:p>
                  </a:txBody>
                  <a:tcPr marL="91425" marR="91425" marT="91425" marB="91425"/>
                </a:tc>
                <a:tc>
                  <a:txBody>
                    <a:bodyPr/>
                    <a:lstStyle/>
                    <a:p>
                      <a:pPr marL="0" lvl="0" indent="0" algn="l" rtl="0">
                        <a:spcBef>
                          <a:spcPts val="0"/>
                        </a:spcBef>
                        <a:spcAft>
                          <a:spcPts val="0"/>
                        </a:spcAft>
                        <a:buNone/>
                      </a:pPr>
                      <a:r>
                        <a:rPr lang="en-US" sz="900"/>
                        <a:t>Improving Sentiment analysis accuracy with emoji embedding </a:t>
                      </a:r>
                    </a:p>
                    <a:p>
                      <a:pPr marL="0" lvl="0" indent="0" algn="l" rtl="0">
                        <a:spcBef>
                          <a:spcPts val="0"/>
                        </a:spcBef>
                        <a:spcAft>
                          <a:spcPts val="0"/>
                        </a:spcAft>
                        <a:buNone/>
                      </a:pPr>
                      <a:endParaRPr lang="en-US" sz="900"/>
                    </a:p>
                    <a:p>
                      <a:pPr marL="0" lvl="0" indent="0" algn="l" rtl="0">
                        <a:spcBef>
                          <a:spcPts val="0"/>
                        </a:spcBef>
                        <a:spcAft>
                          <a:spcPts val="0"/>
                        </a:spcAft>
                        <a:buNone/>
                      </a:pPr>
                      <a:endParaRPr lang="en-US" sz="900"/>
                    </a:p>
                    <a:p>
                      <a:pPr marL="0" lvl="0" indent="0" algn="l" rtl="0">
                        <a:spcBef>
                          <a:spcPts val="0"/>
                        </a:spcBef>
                        <a:spcAft>
                          <a:spcPts val="0"/>
                        </a:spcAft>
                        <a:buNone/>
                      </a:pPr>
                      <a:endParaRPr lang="en-US" sz="900"/>
                    </a:p>
                    <a:p>
                      <a:pPr marL="0" lvl="0" indent="0" algn="l" rtl="0">
                        <a:spcBef>
                          <a:spcPts val="0"/>
                        </a:spcBef>
                        <a:spcAft>
                          <a:spcPts val="0"/>
                        </a:spcAft>
                        <a:buNone/>
                      </a:pPr>
                      <a:endParaRPr lang="en-US" sz="900"/>
                    </a:p>
                    <a:p>
                      <a:pPr marL="0" lvl="0" indent="0" algn="l" rtl="0">
                        <a:spcBef>
                          <a:spcPts val="0"/>
                        </a:spcBef>
                        <a:spcAft>
                          <a:spcPts val="0"/>
                        </a:spcAft>
                        <a:buNone/>
                      </a:pPr>
                      <a:endParaRPr lang="en-US" sz="900"/>
                    </a:p>
                    <a:p>
                      <a:pPr marL="0" lvl="0" indent="0" algn="l" rtl="0">
                        <a:spcBef>
                          <a:spcPts val="0"/>
                        </a:spcBef>
                        <a:spcAft>
                          <a:spcPts val="0"/>
                        </a:spcAft>
                        <a:buNone/>
                      </a:pPr>
                      <a:endParaRPr lang="en-US" sz="900"/>
                    </a:p>
                    <a:p>
                      <a:pPr marL="0" lvl="0" indent="0" algn="l" rtl="0">
                        <a:spcBef>
                          <a:spcPts val="0"/>
                        </a:spcBef>
                        <a:spcAft>
                          <a:spcPts val="0"/>
                        </a:spcAft>
                        <a:buNone/>
                      </a:pPr>
                      <a:endParaRPr lang="en-US" sz="900"/>
                    </a:p>
                    <a:p>
                      <a:pPr marL="0" lvl="0" indent="0" algn="l" rtl="0">
                        <a:spcBef>
                          <a:spcPts val="0"/>
                        </a:spcBef>
                        <a:spcAft>
                          <a:spcPts val="0"/>
                        </a:spcAft>
                        <a:buNone/>
                      </a:pPr>
                      <a:r>
                        <a:rPr lang="en-US" sz="900"/>
                        <a:t>Emojis Based Sentiment Analysis</a:t>
                      </a:r>
                    </a:p>
                  </a:txBody>
                  <a:tcPr marL="91425" marR="91425" marT="91425" marB="91425"/>
                </a:tc>
                <a:tc>
                  <a:txBody>
                    <a:bodyPr/>
                    <a:lstStyle/>
                    <a:p>
                      <a:pPr marL="0" lvl="0" indent="0" algn="l" rtl="0">
                        <a:spcBef>
                          <a:spcPts val="0"/>
                        </a:spcBef>
                        <a:spcAft>
                          <a:spcPts val="0"/>
                        </a:spcAft>
                        <a:buNone/>
                      </a:pPr>
                      <a:r>
                        <a:rPr lang="en-US" sz="900"/>
                        <a:t>CEmo-LSTM Model:   Classification algorithms   Evaluation metric  Rule-based approach</a:t>
                      </a:r>
                    </a:p>
                    <a:p>
                      <a:pPr marL="0" lvl="0" indent="0" algn="l" rtl="0">
                        <a:spcBef>
                          <a:spcPts val="0"/>
                        </a:spcBef>
                        <a:spcAft>
                          <a:spcPts val="0"/>
                        </a:spcAft>
                        <a:buNone/>
                      </a:pPr>
                      <a:endParaRPr lang="en-US" sz="900"/>
                    </a:p>
                    <a:p>
                      <a:pPr marL="0" lvl="0" indent="0" algn="l" rtl="0">
                        <a:spcBef>
                          <a:spcPts val="0"/>
                        </a:spcBef>
                        <a:spcAft>
                          <a:spcPts val="0"/>
                        </a:spcAft>
                        <a:buNone/>
                      </a:pPr>
                      <a:endParaRPr lang="en-US" sz="900"/>
                    </a:p>
                    <a:p>
                      <a:pPr marL="0" lvl="0" indent="0" algn="l" rtl="0">
                        <a:spcBef>
                          <a:spcPts val="0"/>
                        </a:spcBef>
                        <a:spcAft>
                          <a:spcPts val="0"/>
                        </a:spcAft>
                        <a:buNone/>
                      </a:pPr>
                      <a:endParaRPr lang="en-US" sz="900"/>
                    </a:p>
                    <a:p>
                      <a:pPr marL="0" lvl="0" indent="0" algn="l" rtl="0">
                        <a:spcBef>
                          <a:spcPts val="0"/>
                        </a:spcBef>
                        <a:spcAft>
                          <a:spcPts val="0"/>
                        </a:spcAft>
                        <a:buNone/>
                      </a:pPr>
                      <a:endParaRPr lang="en-US" sz="900"/>
                    </a:p>
                    <a:p>
                      <a:pPr marL="0" lvl="0" indent="0" algn="l" rtl="0">
                        <a:spcBef>
                          <a:spcPts val="0"/>
                        </a:spcBef>
                        <a:spcAft>
                          <a:spcPts val="0"/>
                        </a:spcAft>
                        <a:buNone/>
                      </a:pPr>
                      <a:r>
                        <a:rPr lang="en-US" sz="900"/>
                        <a:t>opinion mining, text mining, sentiment classification, NLP- Natural Language Processing, ML- Machine </a:t>
                      </a:r>
                    </a:p>
                    <a:p>
                      <a:pPr marL="0" lvl="0" indent="0" algn="l" rtl="0">
                        <a:spcBef>
                          <a:spcPts val="0"/>
                        </a:spcBef>
                        <a:spcAft>
                          <a:spcPts val="0"/>
                        </a:spcAft>
                        <a:buNone/>
                      </a:pPr>
                      <a:r>
                        <a:rPr lang="en-US" sz="900"/>
                        <a:t>Learning</a:t>
                      </a:r>
                    </a:p>
                    <a:p>
                      <a:pPr marL="0" lvl="0" indent="0" algn="l" rtl="0">
                        <a:spcBef>
                          <a:spcPts val="0"/>
                        </a:spcBef>
                        <a:spcAft>
                          <a:spcPts val="0"/>
                        </a:spcAft>
                        <a:buNone/>
                      </a:pPr>
                      <a:endParaRPr lang="en-US" sz="900"/>
                    </a:p>
                  </a:txBody>
                  <a:tcPr marL="91425" marR="91425" marT="91425" marB="91425"/>
                </a:tc>
                <a:tc>
                  <a:txBody>
                    <a:bodyPr/>
                    <a:lstStyle/>
                    <a:p>
                      <a:pPr marL="0" lvl="0" indent="0" algn="l" rtl="0">
                        <a:spcBef>
                          <a:spcPts val="0"/>
                        </a:spcBef>
                        <a:spcAft>
                          <a:spcPts val="0"/>
                        </a:spcAft>
                        <a:buNone/>
                      </a:pPr>
                      <a:r>
                        <a:rPr lang="en-US" sz="900"/>
                        <a:t>Emojis as features but haven't fully explored different emoji usages in sentiment analysis.</a:t>
                      </a:r>
                    </a:p>
                    <a:p>
                      <a:pPr marL="0" lvl="0" indent="0" algn="l" rtl="0">
                        <a:spcBef>
                          <a:spcPts val="0"/>
                        </a:spcBef>
                        <a:spcAft>
                          <a:spcPts val="0"/>
                        </a:spcAft>
                        <a:buNone/>
                      </a:pPr>
                      <a:r>
                        <a:rPr lang="en-US" sz="900"/>
                        <a:t>Importance of considering emojis in sentiment analysis, particularly for languages with complex syntax and semantics.</a:t>
                      </a:r>
                    </a:p>
                    <a:p>
                      <a:pPr marL="0" lvl="0" indent="0" algn="l" rtl="0">
                        <a:spcBef>
                          <a:spcPts val="0"/>
                        </a:spcBef>
                        <a:spcAft>
                          <a:spcPts val="0"/>
                        </a:spcAft>
                        <a:buNone/>
                      </a:pPr>
                      <a:endParaRPr lang="en-US" sz="900"/>
                    </a:p>
                    <a:p>
                      <a:pPr marL="0" lvl="0" indent="0" algn="l" rtl="0">
                        <a:spcBef>
                          <a:spcPts val="0"/>
                        </a:spcBef>
                        <a:spcAft>
                          <a:spcPts val="0"/>
                        </a:spcAft>
                        <a:buNone/>
                      </a:pPr>
                      <a:endParaRPr lang="en-US" sz="900"/>
                    </a:p>
                    <a:p>
                      <a:pPr marL="0" lvl="0" indent="0" algn="l" rtl="0">
                        <a:spcBef>
                          <a:spcPts val="0"/>
                        </a:spcBef>
                        <a:spcAft>
                          <a:spcPts val="0"/>
                        </a:spcAft>
                        <a:buNone/>
                      </a:pPr>
                      <a:endParaRPr lang="en-US" sz="900"/>
                    </a:p>
                    <a:p>
                      <a:pPr marL="0" lvl="0" indent="0" algn="l" rtl="0">
                        <a:spcBef>
                          <a:spcPts val="0"/>
                        </a:spcBef>
                        <a:spcAft>
                          <a:spcPts val="0"/>
                        </a:spcAft>
                        <a:buNone/>
                      </a:pPr>
                      <a:r>
                        <a:rPr lang="en-US" sz="900"/>
                        <a:t>This paper presents a systematic division of work of researchers in the field together with the research issues and </a:t>
                      </a:r>
                    </a:p>
                    <a:p>
                      <a:pPr marL="0" lvl="0" indent="0" algn="l" rtl="0">
                        <a:spcBef>
                          <a:spcPts val="0"/>
                        </a:spcBef>
                        <a:spcAft>
                          <a:spcPts val="0"/>
                        </a:spcAft>
                        <a:buNone/>
                      </a:pPr>
                      <a:r>
                        <a:rPr lang="en-US" sz="900"/>
                        <a:t>challenges in the area of Emoticons (Emojis) based Sentiment Analysi</a:t>
                      </a:r>
                    </a:p>
                  </a:txBody>
                  <a:tcPr marL="91425" marR="91425" marT="91425" marB="91425"/>
                </a:tc>
                <a:tc>
                  <a:txBody>
                    <a:bodyPr/>
                    <a:lstStyle/>
                    <a:p>
                      <a:pPr marL="0" lvl="0" indent="0" algn="l" rtl="0">
                        <a:spcBef>
                          <a:spcPts val="0"/>
                        </a:spcBef>
                        <a:spcAft>
                          <a:spcPts val="0"/>
                        </a:spcAft>
                        <a:buNone/>
                      </a:pPr>
                      <a:r>
                        <a:rPr lang="en-US" sz="900"/>
                        <a:t>Emojis significantly improve sentiment recognition compared to text-only posts.</a:t>
                      </a:r>
                    </a:p>
                    <a:p>
                      <a:pPr marL="0" lvl="0" indent="0" algn="l" rtl="0">
                        <a:spcBef>
                          <a:spcPts val="0"/>
                        </a:spcBef>
                        <a:spcAft>
                          <a:spcPts val="0"/>
                        </a:spcAft>
                        <a:buNone/>
                      </a:pPr>
                      <a:r>
                        <a:rPr lang="en-US" sz="900"/>
                        <a:t>Emojis generally enhance sentiment recognition accuracy.</a:t>
                      </a:r>
                    </a:p>
                    <a:p>
                      <a:pPr marL="0" lvl="0" indent="0" algn="l" rtl="0">
                        <a:spcBef>
                          <a:spcPts val="0"/>
                        </a:spcBef>
                        <a:spcAft>
                          <a:spcPts val="0"/>
                        </a:spcAft>
                        <a:buNone/>
                      </a:pPr>
                      <a:r>
                        <a:rPr lang="en-US" sz="900"/>
                        <a:t>Deep learning algorithms, particularly CEmo-LSTM and LSTM, achieve the highest accuracy.</a:t>
                      </a:r>
                    </a:p>
                    <a:p>
                      <a:pPr marL="0" lvl="0" indent="0" algn="l" rtl="0">
                        <a:spcBef>
                          <a:spcPts val="0"/>
                        </a:spcBef>
                        <a:spcAft>
                          <a:spcPts val="0"/>
                        </a:spcAft>
                        <a:buNone/>
                      </a:pPr>
                      <a:endParaRPr lang="en-US" sz="900" dirty="0">
                        <a:sym typeface="+mn-ea"/>
                      </a:endParaRPr>
                    </a:p>
                    <a:p>
                      <a:pPr marL="0" lvl="0" indent="0" algn="l" rtl="0">
                        <a:spcBef>
                          <a:spcPts val="0"/>
                        </a:spcBef>
                        <a:spcAft>
                          <a:spcPts val="0"/>
                        </a:spcAft>
                        <a:buNone/>
                      </a:pPr>
                      <a:r>
                        <a:rPr lang="en-US" sz="900" dirty="0">
                          <a:sym typeface="+mn-ea"/>
                        </a:rPr>
                        <a:t>It needed by the marketing agencies or the businesses to make new strategies, improve the existing strategies and to understand the market trends and competitors.</a:t>
                      </a:r>
                    </a:p>
                  </a:txBody>
                  <a:tcPr marL="91425" marR="91425" marT="91425" marB="91425"/>
                </a:tc>
                <a:tc>
                  <a:txBody>
                    <a:bodyPr/>
                    <a:lstStyle/>
                    <a:p>
                      <a:pPr marL="0" lvl="0" indent="0" algn="l" rtl="0">
                        <a:spcBef>
                          <a:spcPts val="0"/>
                        </a:spcBef>
                        <a:spcAft>
                          <a:spcPts val="0"/>
                        </a:spcAft>
                        <a:buNone/>
                      </a:pPr>
                      <a:r>
                        <a:rPr lang="en-US" sz="900" dirty="0"/>
                        <a:t>Replacing emoji tag words with sentiment words slightly reduces algorithm performance, contradicting the hypothesis that emoji tag word ambiguity affects sentiment recognition.</a:t>
                      </a:r>
                    </a:p>
                    <a:p>
                      <a:pPr marL="0" lvl="0" indent="0" algn="l" rtl="0">
                        <a:spcBef>
                          <a:spcPts val="0"/>
                        </a:spcBef>
                        <a:spcAft>
                          <a:spcPts val="0"/>
                        </a:spcAft>
                        <a:buNone/>
                      </a:pPr>
                      <a:endParaRPr lang="en-US" sz="900" dirty="0"/>
                    </a:p>
                    <a:p>
                      <a:pPr marL="0" lvl="0" indent="0" algn="l" rtl="0">
                        <a:spcBef>
                          <a:spcPts val="0"/>
                        </a:spcBef>
                        <a:spcAft>
                          <a:spcPts val="0"/>
                        </a:spcAft>
                        <a:buNone/>
                      </a:pPr>
                      <a:endParaRPr lang="en-US" sz="900" dirty="0"/>
                    </a:p>
                    <a:p>
                      <a:pPr marL="0" lvl="0" indent="0" algn="l" rtl="0">
                        <a:spcBef>
                          <a:spcPts val="0"/>
                        </a:spcBef>
                        <a:spcAft>
                          <a:spcPts val="0"/>
                        </a:spcAft>
                        <a:buNone/>
                      </a:pPr>
                      <a:endParaRPr lang="en-US" sz="900" dirty="0"/>
                    </a:p>
                    <a:p>
                      <a:pPr marL="0" lvl="0" indent="0" algn="l" rtl="0">
                        <a:spcBef>
                          <a:spcPts val="0"/>
                        </a:spcBef>
                        <a:spcAft>
                          <a:spcPts val="0"/>
                        </a:spcAft>
                        <a:buNone/>
                      </a:pPr>
                      <a:endParaRPr lang="en-US" sz="900" dirty="0"/>
                    </a:p>
                    <a:p>
                      <a:pPr marL="0" lvl="0" indent="0" algn="l" rtl="0">
                        <a:spcBef>
                          <a:spcPts val="0"/>
                        </a:spcBef>
                        <a:spcAft>
                          <a:spcPts val="0"/>
                        </a:spcAft>
                        <a:buNone/>
                      </a:pPr>
                      <a:r>
                        <a:rPr lang="en-US" sz="900" dirty="0"/>
                        <a:t> </a:t>
                      </a:r>
                    </a:p>
                    <a:p>
                      <a:pPr marL="0" lvl="0" indent="0" algn="l" rtl="0">
                        <a:spcBef>
                          <a:spcPts val="0"/>
                        </a:spcBef>
                        <a:spcAft>
                          <a:spcPts val="0"/>
                        </a:spcAft>
                        <a:buNone/>
                      </a:pPr>
                      <a:r>
                        <a:rPr lang="en-US" sz="900" dirty="0"/>
                        <a:t>Emojis in mining the opinions still has a long way to go before attaining the confidence level demanded by practical   applications</a:t>
                      </a:r>
                    </a:p>
                    <a:p>
                      <a:pPr marL="0" lvl="0" indent="0" algn="l" rtl="0">
                        <a:spcBef>
                          <a:spcPts val="0"/>
                        </a:spcBef>
                        <a:spcAft>
                          <a:spcPts val="0"/>
                        </a:spcAft>
                        <a:buNone/>
                      </a:pPr>
                      <a:endParaRPr lang="en-US" sz="900" dirty="0"/>
                    </a:p>
                    <a:p>
                      <a:pPr marL="0" lvl="0" indent="0" algn="l" rtl="0">
                        <a:spcBef>
                          <a:spcPts val="0"/>
                        </a:spcBef>
                        <a:spcAft>
                          <a:spcPts val="0"/>
                        </a:spcAft>
                        <a:buNone/>
                      </a:pPr>
                      <a:endParaRPr lang="en-US" sz="900" dirty="0"/>
                    </a:p>
                    <a:p>
                      <a:pPr marL="0" lvl="0" indent="0" algn="l" rtl="0">
                        <a:spcBef>
                          <a:spcPts val="0"/>
                        </a:spcBef>
                        <a:spcAft>
                          <a:spcPts val="0"/>
                        </a:spcAft>
                        <a:buNone/>
                      </a:pPr>
                      <a:endParaRPr lang="en-US" sz="900" dirty="0"/>
                    </a:p>
                  </a:txBody>
                  <a:tcPr marL="91425" marR="91425" marT="91425" marB="91425"/>
                </a:tc>
                <a:extLst>
                  <a:ext uri="{0D108BD9-81ED-4DB2-BD59-A6C34878D82A}">
                    <a16:rowId xmlns:a16="http://schemas.microsoft.com/office/drawing/2014/main" val="10001"/>
                  </a:ext>
                </a:extLst>
              </a:tr>
            </a:tbl>
          </a:graphicData>
        </a:graphic>
      </p:graphicFrame>
      <p:pic>
        <p:nvPicPr>
          <p:cNvPr id="5" name="Picture 4"/>
          <p:cNvPicPr>
            <a:picLocks noChangeAspect="1"/>
          </p:cNvPicPr>
          <p:nvPr/>
        </p:nvPicPr>
        <p:blipFill>
          <a:blip r:embed="rId2"/>
          <a:stretch>
            <a:fillRect/>
          </a:stretch>
        </p:blipFill>
        <p:spPr>
          <a:xfrm>
            <a:off x="6238875" y="524510"/>
            <a:ext cx="2276475" cy="4133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latin typeface="Times New Roman" panose="02020603050405020304" pitchFamily="18" charset="0"/>
                <a:cs typeface="Times New Roman" panose="02020603050405020304" pitchFamily="18" charset="0"/>
                <a:sym typeface="+mn-ea"/>
              </a:rPr>
              <a:t>System Architecture of the Proposed System  </a:t>
            </a:r>
            <a:endParaRPr lang="en-US" sz="2000" b="1" dirty="0">
              <a:latin typeface="Times New Roman" panose="02020603050405020304" pitchFamily="18" charset="0"/>
              <a:cs typeface="Times New Roman" panose="02020603050405020304" pitchFamily="18" charset="0"/>
            </a:endParaRPr>
          </a:p>
        </p:txBody>
      </p:sp>
      <p:pic>
        <p:nvPicPr>
          <p:cNvPr id="14" name="Picture 13"/>
          <p:cNvPicPr>
            <a:picLocks noChangeAspect="1"/>
          </p:cNvPicPr>
          <p:nvPr/>
        </p:nvPicPr>
        <p:blipFill>
          <a:blip r:embed="rId2"/>
          <a:stretch>
            <a:fillRect/>
          </a:stretch>
        </p:blipFill>
        <p:spPr>
          <a:xfrm>
            <a:off x="386715" y="1153160"/>
            <a:ext cx="8445500" cy="3562985"/>
          </a:xfrm>
          <a:prstGeom prst="rect">
            <a:avLst/>
          </a:prstGeom>
        </p:spPr>
      </p:pic>
      <p:pic>
        <p:nvPicPr>
          <p:cNvPr id="4" name="Picture 3">
            <a:extLst>
              <a:ext uri="{FF2B5EF4-FFF2-40B4-BE49-F238E27FC236}">
                <a16:creationId xmlns:a16="http://schemas.microsoft.com/office/drawing/2014/main" id="{3EBF1DE9-C4E8-8009-8844-DF46025A48BC}"/>
              </a:ext>
            </a:extLst>
          </p:cNvPr>
          <p:cNvPicPr>
            <a:picLocks noChangeAspect="1"/>
          </p:cNvPicPr>
          <p:nvPr/>
        </p:nvPicPr>
        <p:blipFill>
          <a:blip r:embed="rId3"/>
          <a:stretch>
            <a:fillRect/>
          </a:stretch>
        </p:blipFill>
        <p:spPr>
          <a:xfrm>
            <a:off x="6294755" y="525145"/>
            <a:ext cx="2276475" cy="4133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1153</Words>
  <Application>Microsoft Office PowerPoint</Application>
  <PresentationFormat>On-screen Show (16:9)</PresentationFormat>
  <Paragraphs>181</Paragraphs>
  <Slides>17</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Times New Roman</vt:lpstr>
      <vt:lpstr>Simple Dark</vt:lpstr>
      <vt:lpstr>Sentimental Analysis For Text And Emojis Using ML Algorithms</vt:lpstr>
      <vt:lpstr>Introduction to the broad area of research  Sentimental analysis is a natural language processing technique. It determines the tone or the sentiment expressed in a text, such as a review, comment or tweet.  </vt:lpstr>
      <vt:lpstr>Introduction to specific area of research (Including Text and Emojis)</vt:lpstr>
      <vt:lpstr>Problem definition </vt:lpstr>
      <vt:lpstr>Objectives of the Project </vt:lpstr>
      <vt:lpstr>Scope of the project </vt:lpstr>
      <vt:lpstr>Literature Review </vt:lpstr>
      <vt:lpstr>Literature Review</vt:lpstr>
      <vt:lpstr>System Architecture of the Proposed System  </vt:lpstr>
      <vt:lpstr>Work done so far</vt:lpstr>
      <vt:lpstr>Dataset </vt:lpstr>
      <vt:lpstr>Implementation      </vt:lpstr>
      <vt:lpstr>Text preprocessing      </vt:lpstr>
      <vt:lpstr>Assigning polarity for text       </vt:lpstr>
      <vt:lpstr>Assigning polarity for emoji      </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Somnath</dc:creator>
  <cp:lastModifiedBy>Gowri A</cp:lastModifiedBy>
  <cp:revision>56</cp:revision>
  <dcterms:created xsi:type="dcterms:W3CDTF">2023-08-23T08:13:00Z</dcterms:created>
  <dcterms:modified xsi:type="dcterms:W3CDTF">2023-11-15T06:14:07Z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BB91A1B59A644A9FB2B5771C620360AF_13</vt:lpwstr>
  </property>
  <property fmtid="{D5CDD505-2E9C-101B-9397-08002B2CF9AE}" pid="3" name="KSOProductBuildVer">
    <vt:lpwstr>1033-12.2.0.13190</vt:lpwstr>
  </property>
</Properties>
</file>