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241" autoAdjust="0"/>
  </p:normalViewPr>
  <p:slideViewPr>
    <p:cSldViewPr snapToGrid="0">
      <p:cViewPr varScale="1">
        <p:scale>
          <a:sx n="74" d="100"/>
          <a:sy n="74" d="100"/>
        </p:scale>
        <p:origin x="101" y="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PROFIT AND REVENUE ANALYSIS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Sales Metrics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4321704" cy="390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/>
              <a:t>Our business achieved a </a:t>
            </a:r>
            <a:r>
              <a:rPr lang="en-US" sz="1800" b="1" dirty="0"/>
              <a:t>total revenue of $6.66 trillion</a:t>
            </a:r>
            <a:r>
              <a:rPr lang="en-US" sz="1800" dirty="0"/>
              <a:t> and a </a:t>
            </a:r>
            <a:r>
              <a:rPr lang="en-US" sz="1800" b="1" dirty="0"/>
              <a:t>total profit of $2 trillion</a:t>
            </a:r>
            <a:r>
              <a:rPr lang="en-US" sz="1800" dirty="0"/>
              <a:t>, driven by the sale of </a:t>
            </a:r>
            <a:r>
              <a:rPr lang="en-US" sz="1800" b="1" dirty="0"/>
              <a:t>2 billion units</a:t>
            </a:r>
            <a:r>
              <a:rPr lang="en-US" sz="1800" dirty="0"/>
              <a:t>. The </a:t>
            </a:r>
            <a:r>
              <a:rPr lang="en-US" sz="1800" b="1" dirty="0"/>
              <a:t>average order value stands at $25 billion</a:t>
            </a:r>
            <a:r>
              <a:rPr lang="en-US" sz="1800" dirty="0"/>
              <a:t>, reflecting high-value transactions across regions. With a </a:t>
            </a:r>
            <a:r>
              <a:rPr lang="en-US" sz="1800" b="1" dirty="0"/>
              <a:t>healthy profit margin of 29.50%</a:t>
            </a:r>
            <a:r>
              <a:rPr lang="en-US" sz="1800" dirty="0"/>
              <a:t>, these figures indicate strong financial performance and profitability across key product categories and markets.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5CB54-EBEF-8E35-988C-C3D882D4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12" y="1732526"/>
            <a:ext cx="6082778" cy="38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Sales Metrics By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2F54F-FD89-4923-341E-63CFDDB2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436" y="2013667"/>
            <a:ext cx="5733369" cy="3324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B388D-521E-D7D4-404E-401694A4EC1F}"/>
              </a:ext>
            </a:extLst>
          </p:cNvPr>
          <p:cNvSpPr txBox="1"/>
          <p:nvPr/>
        </p:nvSpPr>
        <p:spPr>
          <a:xfrm>
            <a:off x="883227" y="1693718"/>
            <a:ext cx="4073237" cy="349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sales performance is led by </a:t>
            </a:r>
            <a:r>
              <a:rPr lang="en-US" b="1" dirty="0"/>
              <a:t>Cosmetics</a:t>
            </a:r>
            <a:r>
              <a:rPr lang="en-US" dirty="0"/>
              <a:t>, the top-selling product category contributing significantly to our overall revenue. The company recorded </a:t>
            </a:r>
            <a:r>
              <a:rPr lang="en-US" b="1" dirty="0"/>
              <a:t>$6.66 trillion in total revenue</a:t>
            </a:r>
            <a:r>
              <a:rPr lang="en-US" dirty="0"/>
              <a:t> and </a:t>
            </a:r>
            <a:r>
              <a:rPr lang="en-US" b="1" dirty="0"/>
              <a:t>$2 trillion in total profit</a:t>
            </a:r>
            <a:r>
              <a:rPr lang="en-US" dirty="0"/>
              <a:t>, with </a:t>
            </a:r>
            <a:r>
              <a:rPr lang="en-US" b="1" dirty="0"/>
              <a:t>2 billion units sold</a:t>
            </a:r>
            <a:r>
              <a:rPr lang="en-US" dirty="0"/>
              <a:t>. The </a:t>
            </a:r>
            <a:r>
              <a:rPr lang="en-US" b="1" dirty="0"/>
              <a:t>average order value</a:t>
            </a:r>
            <a:r>
              <a:rPr lang="en-US" dirty="0"/>
              <a:t> reached </a:t>
            </a:r>
            <a:r>
              <a:rPr lang="en-US" b="1" dirty="0"/>
              <a:t>$25 billion</a:t>
            </a:r>
            <a:r>
              <a:rPr lang="en-US" dirty="0"/>
              <a:t>, and we maintained a strong </a:t>
            </a:r>
            <a:r>
              <a:rPr lang="en-US" b="1" dirty="0"/>
              <a:t>profit margin of 39.77%</a:t>
            </a:r>
            <a:r>
              <a:rPr lang="en-US" dirty="0"/>
              <a:t>, reflecting exceptional product profitability and market response.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Revenue By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44D1E-9DBA-2A11-6DFA-99B6A7A0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16" y="2154095"/>
            <a:ext cx="4327574" cy="2540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487DCC-AE7E-9794-44FA-7B813037C16C}"/>
              </a:ext>
            </a:extLst>
          </p:cNvPr>
          <p:cNvSpPr txBox="1"/>
          <p:nvPr/>
        </p:nvSpPr>
        <p:spPr>
          <a:xfrm>
            <a:off x="831273" y="1704109"/>
            <a:ext cx="5008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distribution across regions reveals </a:t>
            </a:r>
            <a:r>
              <a:rPr lang="en-US" b="1" dirty="0"/>
              <a:t>Sub-Saharan Africa as the highest contributor</a:t>
            </a:r>
            <a:r>
              <a:rPr lang="en-US" dirty="0"/>
              <a:t>, followed closely by </a:t>
            </a:r>
            <a:r>
              <a:rPr lang="en-US" b="1" dirty="0"/>
              <a:t>Europe</a:t>
            </a:r>
            <a:r>
              <a:rPr lang="en-US" dirty="0"/>
              <a:t> and </a:t>
            </a:r>
            <a:r>
              <a:rPr lang="en-US" b="1" dirty="0"/>
              <a:t>Asia</a:t>
            </a:r>
            <a:r>
              <a:rPr lang="en-US" dirty="0"/>
              <a:t>. The revenue share highlights strong performance in emerging markets, indicating growth potential outside traditional regions. Strategic focus in these top-performing areas can further enhance profitability and market penetration.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– Selling Categories</a:t>
            </a: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C3337B-BB0A-6A87-2A2C-C1EAA539F992}"/>
              </a:ext>
            </a:extLst>
          </p:cNvPr>
          <p:cNvSpPr txBox="1"/>
          <p:nvPr/>
        </p:nvSpPr>
        <p:spPr>
          <a:xfrm>
            <a:off x="768927" y="2523816"/>
            <a:ext cx="4416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Cosmetics</a:t>
            </a:r>
            <a:r>
              <a:rPr lang="en-US" dirty="0"/>
              <a:t> leads all product categories in total sales, followed by </a:t>
            </a:r>
            <a:r>
              <a:rPr lang="en-US" b="1" dirty="0"/>
              <a:t>Household</a:t>
            </a:r>
            <a:r>
              <a:rPr lang="en-US" dirty="0"/>
              <a:t> and </a:t>
            </a:r>
            <a:r>
              <a:rPr lang="en-US" b="1" dirty="0"/>
              <a:t>Office Supplies</a:t>
            </a:r>
            <a:r>
              <a:rPr lang="en-US" dirty="0"/>
              <a:t>. These high-performing categories consistently generate strong revenue and margins, highlighting consumer demand and effective sales strategies. Continued focus on these segments can drive sustained profitability and long-term growth.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0BC14F-15BD-E262-920E-B5908B46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496" y="2671199"/>
            <a:ext cx="4899628" cy="22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/>
              <a:t>Profit Margin &amp; Breakdown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790993" y="2220719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800" dirty="0"/>
              <a:t>Our overall </a:t>
            </a:r>
            <a:r>
              <a:rPr lang="en-US" sz="1800" b="1" dirty="0"/>
              <a:t>profit margin stands at 29.50%</a:t>
            </a:r>
            <a:r>
              <a:rPr lang="en-US" sz="1800" dirty="0"/>
              <a:t>, with the highest margins observed in </a:t>
            </a:r>
            <a:r>
              <a:rPr lang="en-US" sz="1800" b="1" dirty="0"/>
              <a:t>Cosmetics</a:t>
            </a:r>
            <a:r>
              <a:rPr lang="en-US" sz="1800" dirty="0"/>
              <a:t> and </a:t>
            </a:r>
            <a:r>
              <a:rPr lang="en-US" sz="1800" b="1" dirty="0"/>
              <a:t>Household</a:t>
            </a:r>
            <a:r>
              <a:rPr lang="en-US" sz="1800" dirty="0"/>
              <a:t> categories. The margin analysis indicates efficient pricing strategies and strong cost control in these segments. Maintaining focus on high-margin products while optimizing lower-margin ones can further boost total profitability.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8899A-05F6-F83F-E6BB-F180A8AA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83" y="2231110"/>
            <a:ext cx="4037372" cy="24863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0845F-3FFD-3B3F-9DE1-46DBE2AF9A5A}"/>
              </a:ext>
            </a:extLst>
          </p:cNvPr>
          <p:cNvCxnSpPr/>
          <p:nvPr/>
        </p:nvCxnSpPr>
        <p:spPr>
          <a:xfrm>
            <a:off x="6096000" y="1704109"/>
            <a:ext cx="0" cy="4145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728646" y="2556164"/>
            <a:ext cx="5110161" cy="2591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/>
              <a:t>Sales activity shows consistent </a:t>
            </a:r>
            <a:r>
              <a:rPr lang="en-US" sz="1800" b="1" dirty="0"/>
              <a:t>order volume across all countries</a:t>
            </a:r>
            <a:r>
              <a:rPr lang="en-US" sz="1800" dirty="0"/>
              <a:t>, with notable peaks during high-demand periods. The </a:t>
            </a:r>
            <a:r>
              <a:rPr lang="en-US" sz="1800" b="1" dirty="0"/>
              <a:t>average order value is $25 billion</a:t>
            </a:r>
            <a:r>
              <a:rPr lang="en-US" sz="1800" dirty="0"/>
              <a:t>, indicating bulk transactions and large-scale operations. While order counts remain stable, optimizing for order value and frequency presents opportunities for further growth and revenue scaling.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CAB163-B3A5-46FF-1C50-9735977B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409" y="2389909"/>
            <a:ext cx="3598591" cy="2438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8AF631-E3C6-03FE-03A9-E9AF4C813C4F}"/>
              </a:ext>
            </a:extLst>
          </p:cNvPr>
          <p:cNvCxnSpPr/>
          <p:nvPr/>
        </p:nvCxnSpPr>
        <p:spPr>
          <a:xfrm>
            <a:off x="6504709" y="2026227"/>
            <a:ext cx="0" cy="3429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8" y="1296100"/>
            <a:ext cx="11158555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50F0C-6EB2-B0BA-9E08-A302936B2F1A}"/>
              </a:ext>
            </a:extLst>
          </p:cNvPr>
          <p:cNvSpPr txBox="1"/>
          <p:nvPr/>
        </p:nvSpPr>
        <p:spPr>
          <a:xfrm>
            <a:off x="758536" y="1330003"/>
            <a:ext cx="10764982" cy="54421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Total Revenue reached $6.66 trillion</a:t>
            </a:r>
            <a:r>
              <a:rPr lang="en-US" dirty="0"/>
              <a:t>, reflecting strong global sales performance.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Total Profit was $2 trillion</a:t>
            </a:r>
            <a:r>
              <a:rPr lang="en-US" dirty="0"/>
              <a:t>, supported by high-margin product categories.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Average Order Value of $25 billion</a:t>
            </a:r>
            <a:r>
              <a:rPr lang="en-US" dirty="0"/>
              <a:t> suggests high-value bulk transactions.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Cosmetics emerged as the top-selling category</a:t>
            </a:r>
            <a:r>
              <a:rPr lang="en-US" dirty="0"/>
              <a:t>, both in revenue and profitability.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Sub-Saharan Africa leads regional revenue</a:t>
            </a:r>
            <a:r>
              <a:rPr lang="en-US" dirty="0"/>
              <a:t>, followed by Europe and Asia.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2 billion units sold globally</a:t>
            </a:r>
            <a:r>
              <a:rPr lang="en-US" dirty="0"/>
              <a:t>, showcasing operational scale and market reach.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Profit margin holds at 29.50%</a:t>
            </a:r>
            <a:r>
              <a:rPr lang="en-US" dirty="0"/>
              <a:t>, indicating efficient cost and pricing strategies.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Consistent order volume</a:t>
            </a:r>
            <a:r>
              <a:rPr lang="en-US" dirty="0"/>
              <a:t> observed across countries, with spikes in key periods.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High performance in Household and Office Supplies</a:t>
            </a:r>
            <a:r>
              <a:rPr lang="en-US" dirty="0"/>
              <a:t> suggests product expansion opportunities.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Recommendation: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                               </a:t>
            </a:r>
            <a:r>
              <a:rPr lang="en-US" dirty="0"/>
              <a:t> Focus on scaling in high-revenue regions, promote top-margin products, and enhance order frequency through customer retention strategies.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39817" y="3261084"/>
            <a:ext cx="6876288" cy="64008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D24726"/>
                </a:solidFill>
                <a:latin typeface="Algerian" panose="04020705040A02060702" pitchFamily="82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41D62E-3718-BFC3-C296-5C88760F78CD}"/>
              </a:ext>
            </a:extLst>
          </p:cNvPr>
          <p:cNvSpPr/>
          <p:nvPr/>
        </p:nvSpPr>
        <p:spPr>
          <a:xfrm>
            <a:off x="347195" y="4524617"/>
            <a:ext cx="11497610" cy="1984664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{D356EF0C-426A-4AA5-8826-9C00AF528C02}tf10001108_win32</Template>
  <TotalTime>113</TotalTime>
  <Words>514</Words>
  <Application>Microsoft Office PowerPoint</Application>
  <PresentationFormat>Widescreen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Segoe UI</vt:lpstr>
      <vt:lpstr>Segoe UI Light</vt:lpstr>
      <vt:lpstr>Custom</vt:lpstr>
      <vt:lpstr>SALES DASHBOARD SUMMARY</vt:lpstr>
      <vt:lpstr>Key Sales Metrics</vt:lpstr>
      <vt:lpstr>Key Sales Metrics By Product</vt:lpstr>
      <vt:lpstr>Revenue By Region</vt:lpstr>
      <vt:lpstr>Top – Selling Categories</vt:lpstr>
      <vt:lpstr>Profit Margin &amp; Breakdown</vt:lpstr>
      <vt:lpstr>You’re an expert with Tell Me</vt:lpstr>
      <vt:lpstr>Explore without leaving your slides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KAUSHIK K</dc:creator>
  <cp:keywords/>
  <cp:lastModifiedBy>KAUSHIK K</cp:lastModifiedBy>
  <cp:revision>1</cp:revision>
  <dcterms:created xsi:type="dcterms:W3CDTF">2025-04-13T14:40:05Z</dcterms:created>
  <dcterms:modified xsi:type="dcterms:W3CDTF">2025-04-13T16:33:32Z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