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3" r:id="rId3"/>
    <p:sldId id="274" r:id="rId4"/>
    <p:sldId id="288" r:id="rId5"/>
    <p:sldId id="275" r:id="rId6"/>
    <p:sldId id="276" r:id="rId7"/>
    <p:sldId id="287" r:id="rId8"/>
    <p:sldId id="289" r:id="rId9"/>
    <p:sldId id="290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76" d="100"/>
          <a:sy n="176" d="100"/>
        </p:scale>
        <p:origin x="174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580"/>
              </a:lnSpc>
            </a:pPr>
            <a:r>
              <a:rPr spc="-10" dirty="0"/>
              <a:t>November</a:t>
            </a:r>
            <a:r>
              <a:rPr spc="30" dirty="0"/>
              <a:t> </a:t>
            </a:r>
            <a:r>
              <a:rPr dirty="0"/>
              <a:t>19,</a:t>
            </a:r>
            <a:r>
              <a:rPr spc="35" dirty="0"/>
              <a:t> </a:t>
            </a:r>
            <a:r>
              <a:rPr spc="-20"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5E303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‹#›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580"/>
              </a:lnSpc>
            </a:pPr>
            <a:r>
              <a:rPr spc="-10" dirty="0"/>
              <a:t>November</a:t>
            </a:r>
            <a:r>
              <a:rPr spc="30" dirty="0"/>
              <a:t> </a:t>
            </a:r>
            <a:r>
              <a:rPr dirty="0"/>
              <a:t>19,</a:t>
            </a:r>
            <a:r>
              <a:rPr spc="35" dirty="0"/>
              <a:t> </a:t>
            </a:r>
            <a:r>
              <a:rPr spc="-20"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5E303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‹#›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580"/>
              </a:lnSpc>
            </a:pPr>
            <a:r>
              <a:rPr spc="-10" dirty="0"/>
              <a:t>November</a:t>
            </a:r>
            <a:r>
              <a:rPr spc="30" dirty="0"/>
              <a:t> </a:t>
            </a:r>
            <a:r>
              <a:rPr dirty="0"/>
              <a:t>19,</a:t>
            </a:r>
            <a:r>
              <a:rPr spc="35" dirty="0"/>
              <a:t> </a:t>
            </a:r>
            <a:r>
              <a:rPr spc="-20" dirty="0"/>
              <a:t>2023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5E303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‹#›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580"/>
              </a:lnSpc>
            </a:pPr>
            <a:r>
              <a:rPr spc="-10" dirty="0"/>
              <a:t>November</a:t>
            </a:r>
            <a:r>
              <a:rPr spc="30" dirty="0"/>
              <a:t> </a:t>
            </a:r>
            <a:r>
              <a:rPr dirty="0"/>
              <a:t>19,</a:t>
            </a:r>
            <a:r>
              <a:rPr spc="35" dirty="0"/>
              <a:t> </a:t>
            </a:r>
            <a:r>
              <a:rPr spc="-20" dirty="0"/>
              <a:t>2023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5E303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‹#›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580"/>
              </a:lnSpc>
            </a:pPr>
            <a:r>
              <a:rPr spc="-10" dirty="0"/>
              <a:t>November</a:t>
            </a:r>
            <a:r>
              <a:rPr spc="30" dirty="0"/>
              <a:t> </a:t>
            </a:r>
            <a:r>
              <a:rPr dirty="0"/>
              <a:t>19,</a:t>
            </a:r>
            <a:r>
              <a:rPr spc="35" dirty="0"/>
              <a:t> </a:t>
            </a:r>
            <a:r>
              <a:rPr spc="-20" dirty="0"/>
              <a:t>2023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5E303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‹#›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7985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27588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27588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269538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27588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2822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27588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26953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269538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27588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30763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26953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0001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7352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69538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78460"/>
          </a:xfrm>
          <a:custGeom>
            <a:avLst/>
            <a:gdLst/>
            <a:ahLst/>
            <a:cxnLst/>
            <a:rect l="l" t="t" r="r" b="b"/>
            <a:pathLst>
              <a:path w="4608195" h="378460">
                <a:moveTo>
                  <a:pt x="4608004" y="0"/>
                </a:moveTo>
                <a:lnTo>
                  <a:pt x="0" y="0"/>
                </a:lnTo>
                <a:lnTo>
                  <a:pt x="0" y="378409"/>
                </a:lnTo>
                <a:lnTo>
                  <a:pt x="4608004" y="37840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bg object 3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66438" y="12659"/>
            <a:ext cx="641565" cy="3657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39215"/>
            <a:ext cx="207137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3283" y="691786"/>
            <a:ext cx="3872865" cy="2256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19474" y="3367039"/>
            <a:ext cx="575945" cy="89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580"/>
              </a:lnSpc>
            </a:pPr>
            <a:r>
              <a:rPr spc="-10" dirty="0"/>
              <a:t>November</a:t>
            </a:r>
            <a:r>
              <a:rPr spc="30" dirty="0"/>
              <a:t> </a:t>
            </a:r>
            <a:r>
              <a:rPr dirty="0"/>
              <a:t>19,</a:t>
            </a:r>
            <a:r>
              <a:rPr spc="35" dirty="0"/>
              <a:t> </a:t>
            </a:r>
            <a:r>
              <a:rPr spc="-20"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6628" y="3367039"/>
            <a:ext cx="523240" cy="89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rgbClr val="5E303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00837" y="3367039"/>
            <a:ext cx="264160" cy="89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‹#›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naeemullah.khan@kaust.edu.sa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5" Type="http://schemas.openxmlformats.org/officeDocument/2006/relationships/slide" Target="slide1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Relationship Id="rId5" Type="http://schemas.openxmlformats.org/officeDocument/2006/relationships/slide" Target="slide1.xml"/><Relationship Id="rId4" Type="http://schemas.openxmlformats.org/officeDocument/2006/relationships/slide" Target="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Relationship Id="rId5" Type="http://schemas.openxmlformats.org/officeDocument/2006/relationships/slide" Target="slide1.xml"/><Relationship Id="rId4" Type="http://schemas.openxmlformats.org/officeDocument/2006/relationships/slide" Target="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02.03167v3.pdf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9083" y="327985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89465" y="327588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67268" y="327588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60445" y="3267007"/>
            <a:ext cx="203200" cy="55880"/>
            <a:chOff x="3260445" y="3267007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23614" y="3269538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60445" y="327588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31425" y="3265742"/>
            <a:ext cx="203200" cy="58419"/>
            <a:chOff x="3531425" y="3265742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620326" y="328223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31425" y="327588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07626" y="326953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802393" y="3265742"/>
            <a:ext cx="203200" cy="58419"/>
            <a:chOff x="3802393" y="3265742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878593" y="3269538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02393" y="327588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78593" y="330763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149573" y="326953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0" y="3267007"/>
            <a:ext cx="4608195" cy="189230"/>
            <a:chOff x="0" y="3267007"/>
            <a:chExt cx="4608195" cy="189230"/>
          </a:xfrm>
        </p:grpSpPr>
        <p:sp>
          <p:nvSpPr>
            <p:cNvPr id="18" name="object 18"/>
            <p:cNvSpPr/>
            <p:nvPr/>
          </p:nvSpPr>
          <p:spPr>
            <a:xfrm>
              <a:off x="4451033" y="330001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3969" y="3273524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112" y="3269538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59994" y="350685"/>
            <a:ext cx="3888104" cy="265457"/>
          </a:xfrm>
          <a:prstGeom prst="rect">
            <a:avLst/>
          </a:prstGeom>
          <a:solidFill>
            <a:srgbClr val="003366"/>
          </a:solidFill>
        </p:spPr>
        <p:txBody>
          <a:bodyPr vert="horz" wrap="square" lIns="0" tIns="495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lang="en-US" spc="-30" dirty="0"/>
              <a:t>Advanced </a:t>
            </a:r>
            <a:r>
              <a:rPr spc="-30" dirty="0"/>
              <a:t>Computer</a:t>
            </a:r>
            <a:r>
              <a:rPr spc="-35" dirty="0"/>
              <a:t> </a:t>
            </a:r>
            <a:r>
              <a:rPr spc="-10" dirty="0"/>
              <a:t>Vision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607591" y="861601"/>
            <a:ext cx="1392555" cy="40576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335"/>
              </a:spcBef>
            </a:pPr>
            <a:r>
              <a:rPr sz="1400" spc="-45" dirty="0">
                <a:latin typeface="Tahoma"/>
                <a:cs typeface="Tahoma"/>
              </a:rPr>
              <a:t>Naeemullah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Khan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-35" dirty="0">
                <a:solidFill>
                  <a:srgbClr val="EC008C"/>
                </a:solidFill>
                <a:latin typeface="Arial MT"/>
                <a:cs typeface="Arial MT"/>
                <a:hlinkClick r:id="rId2"/>
              </a:rPr>
              <a:t>naeemullah.khan@kaust.edu.sa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8267" y="1549745"/>
            <a:ext cx="1451457" cy="424551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1260944" y="2245438"/>
            <a:ext cx="2086610" cy="3250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819"/>
              </a:lnSpc>
              <a:spcBef>
                <a:spcPts val="95"/>
              </a:spcBef>
            </a:pPr>
            <a:r>
              <a:rPr sz="700" dirty="0">
                <a:latin typeface="Arial MT"/>
                <a:cs typeface="Arial MT"/>
              </a:rPr>
              <a:t>KAUST</a:t>
            </a:r>
            <a:r>
              <a:rPr sz="700" spc="12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Academy</a:t>
            </a:r>
            <a:endParaRPr sz="700" dirty="0">
              <a:latin typeface="Arial MT"/>
              <a:cs typeface="Arial MT"/>
            </a:endParaRPr>
          </a:p>
          <a:p>
            <a:pPr algn="ctr">
              <a:lnSpc>
                <a:spcPts val="819"/>
              </a:lnSpc>
            </a:pPr>
            <a:r>
              <a:rPr sz="700" dirty="0">
                <a:latin typeface="Arial MT"/>
                <a:cs typeface="Arial MT"/>
              </a:rPr>
              <a:t>King</a:t>
            </a:r>
            <a:r>
              <a:rPr sz="700" spc="4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Abdullah</a:t>
            </a:r>
            <a:r>
              <a:rPr sz="700" spc="4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University</a:t>
            </a:r>
            <a:r>
              <a:rPr sz="700" spc="5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of</a:t>
            </a:r>
            <a:r>
              <a:rPr sz="700" spc="45" dirty="0">
                <a:latin typeface="Arial MT"/>
                <a:cs typeface="Arial MT"/>
              </a:rPr>
              <a:t> </a:t>
            </a:r>
            <a:r>
              <a:rPr sz="700" spc="-25" dirty="0">
                <a:latin typeface="Arial MT"/>
                <a:cs typeface="Arial MT"/>
              </a:rPr>
              <a:t>Science</a:t>
            </a:r>
            <a:r>
              <a:rPr sz="700" spc="4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and</a:t>
            </a:r>
            <a:r>
              <a:rPr sz="700" spc="5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Technology</a:t>
            </a:r>
            <a:endParaRPr sz="7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700" dirty="0">
              <a:latin typeface="Arial MT"/>
              <a:cs typeface="Arial MT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" action="ppaction://noaction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" action="ppaction://noaction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" action="ppaction://noaction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1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39215"/>
            <a:ext cx="15538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Batch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Normalization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750" y="882192"/>
            <a:ext cx="3858263" cy="162843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59994" y="3193046"/>
            <a:ext cx="1555750" cy="0"/>
          </a:xfrm>
          <a:custGeom>
            <a:avLst/>
            <a:gdLst/>
            <a:ahLst/>
            <a:cxnLst/>
            <a:rect l="l" t="t" r="r" b="b"/>
            <a:pathLst>
              <a:path w="1555750">
                <a:moveTo>
                  <a:pt x="0" y="0"/>
                </a:moveTo>
                <a:lnTo>
                  <a:pt x="155517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6" name="object 6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4233" y="3207817"/>
            <a:ext cx="2919730" cy="1447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baseline="27777" dirty="0">
                <a:latin typeface="Arial MT"/>
                <a:cs typeface="Arial MT"/>
              </a:rPr>
              <a:t>0</a:t>
            </a:r>
            <a:r>
              <a:rPr sz="800" dirty="0">
                <a:latin typeface="Arial MT"/>
                <a:cs typeface="Arial MT"/>
              </a:rPr>
              <a:t>Slide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30" dirty="0">
                <a:latin typeface="Arial MT"/>
                <a:cs typeface="Arial MT"/>
              </a:rPr>
              <a:t>based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on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CS231n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by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Fei-</a:t>
            </a:r>
            <a:r>
              <a:rPr sz="800" dirty="0">
                <a:latin typeface="Arial MT"/>
                <a:cs typeface="Arial MT"/>
              </a:rPr>
              <a:t>Fei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Li,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Yunzhu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Li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100" dirty="0">
                <a:latin typeface="Arial MT"/>
                <a:cs typeface="Arial MT"/>
              </a:rPr>
              <a:t>&amp;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  <a:hlinkClick r:id="rId3" action="ppaction://hlinksldjump"/>
              </a:rPr>
              <a:t>Ruohan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  <a:hlinkClick r:id="rId4" action="ppaction://hlinksldjump"/>
              </a:rPr>
              <a:t>Gao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5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5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10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39215"/>
            <a:ext cx="15538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Batch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Normalization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6854" y="861823"/>
            <a:ext cx="3832197" cy="185016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5" name="object 5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11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39215"/>
            <a:ext cx="15538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Batch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Normalization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361" y="982682"/>
            <a:ext cx="3863131" cy="1472947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59994" y="3193046"/>
            <a:ext cx="1555750" cy="0"/>
          </a:xfrm>
          <a:custGeom>
            <a:avLst/>
            <a:gdLst/>
            <a:ahLst/>
            <a:cxnLst/>
            <a:rect l="l" t="t" r="r" b="b"/>
            <a:pathLst>
              <a:path w="1555750">
                <a:moveTo>
                  <a:pt x="0" y="0"/>
                </a:moveTo>
                <a:lnTo>
                  <a:pt x="155517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8833" y="3200094"/>
            <a:ext cx="29705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baseline="27777" dirty="0">
                <a:latin typeface="Arial MT"/>
                <a:cs typeface="Arial MT"/>
              </a:rPr>
              <a:t>0</a:t>
            </a:r>
            <a:r>
              <a:rPr sz="800" dirty="0">
                <a:latin typeface="Arial MT"/>
                <a:cs typeface="Arial MT"/>
              </a:rPr>
              <a:t>Slide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30" dirty="0">
                <a:latin typeface="Arial MT"/>
                <a:cs typeface="Arial MT"/>
              </a:rPr>
              <a:t>based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on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CS231n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by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Fei-</a:t>
            </a:r>
            <a:r>
              <a:rPr sz="800" dirty="0">
                <a:latin typeface="Arial MT"/>
                <a:cs typeface="Arial MT"/>
              </a:rPr>
              <a:t>Fei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Li,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Yunzhu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Li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100" dirty="0">
                <a:latin typeface="Arial MT"/>
                <a:cs typeface="Arial MT"/>
              </a:rPr>
              <a:t>&amp;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  <a:hlinkClick r:id="rId3" action="ppaction://hlinksldjump"/>
              </a:rPr>
              <a:t>Ruohan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  <a:hlinkClick r:id="rId4" action="ppaction://hlinksldjump"/>
              </a:rPr>
              <a:t>Gao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7" name="object 7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5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5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12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39215"/>
            <a:ext cx="15538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Batch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Normalization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636" y="863277"/>
            <a:ext cx="3612184" cy="184200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5" name="object 5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13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97EE21-D929-3BEC-BBD8-2070058B768C}"/>
              </a:ext>
            </a:extLst>
          </p:cNvPr>
          <p:cNvSpPr/>
          <p:nvPr/>
        </p:nvSpPr>
        <p:spPr>
          <a:xfrm>
            <a:off x="2381250" y="1791848"/>
            <a:ext cx="2057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39215"/>
            <a:ext cx="15538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Batch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Normalization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066" y="915264"/>
            <a:ext cx="3837981" cy="151127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59994" y="3193046"/>
            <a:ext cx="1555750" cy="0"/>
          </a:xfrm>
          <a:custGeom>
            <a:avLst/>
            <a:gdLst/>
            <a:ahLst/>
            <a:cxnLst/>
            <a:rect l="l" t="t" r="r" b="b"/>
            <a:pathLst>
              <a:path w="1555750">
                <a:moveTo>
                  <a:pt x="0" y="0"/>
                </a:moveTo>
                <a:lnTo>
                  <a:pt x="155517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6" name="object 6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4233" y="3207817"/>
            <a:ext cx="2919730" cy="1447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baseline="27777" dirty="0">
                <a:latin typeface="Arial MT"/>
                <a:cs typeface="Arial MT"/>
              </a:rPr>
              <a:t>0</a:t>
            </a:r>
            <a:r>
              <a:rPr sz="800" dirty="0">
                <a:latin typeface="Arial MT"/>
                <a:cs typeface="Arial MT"/>
              </a:rPr>
              <a:t>Slide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30" dirty="0">
                <a:latin typeface="Arial MT"/>
                <a:cs typeface="Arial MT"/>
              </a:rPr>
              <a:t>based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on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CS231n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by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Fei-</a:t>
            </a:r>
            <a:r>
              <a:rPr sz="800" dirty="0">
                <a:latin typeface="Arial MT"/>
                <a:cs typeface="Arial MT"/>
              </a:rPr>
              <a:t>Fei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Li,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Yunzhu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Li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100" dirty="0">
                <a:latin typeface="Arial MT"/>
                <a:cs typeface="Arial MT"/>
              </a:rPr>
              <a:t>&amp;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  <a:hlinkClick r:id="rId3" action="ppaction://hlinksldjump"/>
              </a:rPr>
              <a:t>Ruohan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  <a:hlinkClick r:id="rId4" action="ppaction://hlinksldjump"/>
              </a:rPr>
              <a:t>Gao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5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5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14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Batch</a:t>
            </a:r>
            <a:r>
              <a:rPr spc="30" dirty="0"/>
              <a:t> </a:t>
            </a:r>
            <a:r>
              <a:rPr spc="-30" dirty="0"/>
              <a:t>Normalization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3283" y="644501"/>
            <a:ext cx="3049905" cy="155003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98120" indent="-160020">
              <a:lnSpc>
                <a:spcPct val="100000"/>
              </a:lnSpc>
              <a:spcBef>
                <a:spcPts val="760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spc="-10" dirty="0">
                <a:latin typeface="Tahoma"/>
                <a:cs typeface="Tahoma"/>
              </a:rPr>
              <a:t>Advantages:</a:t>
            </a:r>
            <a:endParaRPr sz="1000">
              <a:latin typeface="Tahoma"/>
              <a:cs typeface="Tahoma"/>
            </a:endParaRPr>
          </a:p>
          <a:p>
            <a:pPr marL="452120" lvl="1" indent="-121285">
              <a:lnSpc>
                <a:spcPct val="100000"/>
              </a:lnSpc>
              <a:spcBef>
                <a:spcPts val="595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spc="-35" dirty="0">
                <a:latin typeface="Arial MT"/>
                <a:cs typeface="Arial MT"/>
              </a:rPr>
              <a:t>Makes</a:t>
            </a:r>
            <a:r>
              <a:rPr sz="900" spc="15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deep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networks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much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easier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to</a:t>
            </a:r>
            <a:r>
              <a:rPr sz="900" spc="1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train!</a:t>
            </a:r>
            <a:endParaRPr sz="900">
              <a:latin typeface="Arial MT"/>
              <a:cs typeface="Arial MT"/>
            </a:endParaRPr>
          </a:p>
          <a:p>
            <a:pPr marL="452120" lvl="1" indent="-121285">
              <a:lnSpc>
                <a:spcPct val="100000"/>
              </a:lnSpc>
              <a:spcBef>
                <a:spcPts val="610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spc="-35" dirty="0">
                <a:latin typeface="Arial MT"/>
                <a:cs typeface="Arial MT"/>
              </a:rPr>
              <a:t>Improves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gradient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flow</a:t>
            </a:r>
            <a:endParaRPr sz="900">
              <a:latin typeface="Arial MT"/>
              <a:cs typeface="Arial MT"/>
            </a:endParaRPr>
          </a:p>
          <a:p>
            <a:pPr marL="452120" lvl="1" indent="-121285">
              <a:lnSpc>
                <a:spcPct val="100000"/>
              </a:lnSpc>
              <a:spcBef>
                <a:spcPts val="615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spc="-10" dirty="0">
                <a:latin typeface="Arial MT"/>
                <a:cs typeface="Arial MT"/>
              </a:rPr>
              <a:t>Allows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higher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learning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rates,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faster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convergence</a:t>
            </a:r>
            <a:endParaRPr sz="900">
              <a:latin typeface="Arial MT"/>
              <a:cs typeface="Arial MT"/>
            </a:endParaRPr>
          </a:p>
          <a:p>
            <a:pPr marL="452120" lvl="1" indent="-121285">
              <a:lnSpc>
                <a:spcPct val="100000"/>
              </a:lnSpc>
              <a:spcBef>
                <a:spcPts val="615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spc="-25" dirty="0">
                <a:latin typeface="Arial MT"/>
                <a:cs typeface="Arial MT"/>
              </a:rPr>
              <a:t>Networks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become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more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robust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to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initialization</a:t>
            </a:r>
            <a:endParaRPr sz="900">
              <a:latin typeface="Arial MT"/>
              <a:cs typeface="Arial MT"/>
            </a:endParaRPr>
          </a:p>
          <a:p>
            <a:pPr marL="452120" lvl="1" indent="-121285">
              <a:lnSpc>
                <a:spcPct val="100000"/>
              </a:lnSpc>
              <a:spcBef>
                <a:spcPts val="610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dirty="0">
                <a:latin typeface="Arial MT"/>
                <a:cs typeface="Arial MT"/>
              </a:rPr>
              <a:t>Acts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as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regularization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during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training</a:t>
            </a:r>
            <a:endParaRPr sz="900">
              <a:latin typeface="Arial MT"/>
              <a:cs typeface="Arial MT"/>
            </a:endParaRPr>
          </a:p>
          <a:p>
            <a:pPr marL="452120" lvl="1" indent="-121285">
              <a:lnSpc>
                <a:spcPct val="100000"/>
              </a:lnSpc>
              <a:spcBef>
                <a:spcPts val="615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spc="-10" dirty="0">
                <a:latin typeface="Arial MT"/>
                <a:cs typeface="Arial MT"/>
              </a:rPr>
              <a:t>Zero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overhead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at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test-</a:t>
            </a:r>
            <a:r>
              <a:rPr sz="900" dirty="0">
                <a:latin typeface="Arial MT"/>
                <a:cs typeface="Arial MT"/>
              </a:rPr>
              <a:t>time:</a:t>
            </a:r>
            <a:r>
              <a:rPr sz="900" spc="11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can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be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fused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with</a:t>
            </a:r>
            <a:r>
              <a:rPr sz="900" spc="2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conv!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3193046"/>
            <a:ext cx="1555750" cy="0"/>
          </a:xfrm>
          <a:custGeom>
            <a:avLst/>
            <a:gdLst/>
            <a:ahLst/>
            <a:cxnLst/>
            <a:rect l="l" t="t" r="r" b="b"/>
            <a:pathLst>
              <a:path w="1555750">
                <a:moveTo>
                  <a:pt x="0" y="0"/>
                </a:moveTo>
                <a:lnTo>
                  <a:pt x="155517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6" name="object 6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4233" y="3207817"/>
            <a:ext cx="2919730" cy="1447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baseline="27777" dirty="0">
                <a:latin typeface="Arial MT"/>
                <a:cs typeface="Arial MT"/>
              </a:rPr>
              <a:t>0</a:t>
            </a:r>
            <a:r>
              <a:rPr sz="800" dirty="0">
                <a:latin typeface="Arial MT"/>
                <a:cs typeface="Arial MT"/>
              </a:rPr>
              <a:t>Slide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30" dirty="0">
                <a:latin typeface="Arial MT"/>
                <a:cs typeface="Arial MT"/>
              </a:rPr>
              <a:t>based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on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CS231n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by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Fei-</a:t>
            </a:r>
            <a:r>
              <a:rPr sz="800" dirty="0">
                <a:latin typeface="Arial MT"/>
                <a:cs typeface="Arial MT"/>
              </a:rPr>
              <a:t>Fei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Li,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Yunzhu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Li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100" dirty="0">
                <a:latin typeface="Arial MT"/>
                <a:cs typeface="Arial MT"/>
              </a:rPr>
              <a:t>&amp;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  <a:hlinkClick r:id="rId2" action="ppaction://hlinksldjump"/>
              </a:rPr>
              <a:t>Ruohan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  <a:hlinkClick r:id="rId3" action="ppaction://hlinksldjump"/>
              </a:rPr>
              <a:t>Gao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15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Batch</a:t>
            </a:r>
            <a:r>
              <a:rPr spc="30" dirty="0"/>
              <a:t> </a:t>
            </a:r>
            <a:r>
              <a:rPr spc="-30" dirty="0"/>
              <a:t>Normalization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3283" y="644501"/>
            <a:ext cx="3463290" cy="211899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98120" indent="-160020">
              <a:lnSpc>
                <a:spcPct val="100000"/>
              </a:lnSpc>
              <a:spcBef>
                <a:spcPts val="760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spc="-10" dirty="0">
                <a:latin typeface="Tahoma"/>
                <a:cs typeface="Tahoma"/>
              </a:rPr>
              <a:t>Advantages:</a:t>
            </a:r>
            <a:endParaRPr sz="1000">
              <a:latin typeface="Tahoma"/>
              <a:cs typeface="Tahoma"/>
            </a:endParaRPr>
          </a:p>
          <a:p>
            <a:pPr marL="452120" lvl="1" indent="-121285">
              <a:lnSpc>
                <a:spcPct val="100000"/>
              </a:lnSpc>
              <a:spcBef>
                <a:spcPts val="595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spc="-35" dirty="0">
                <a:latin typeface="Arial MT"/>
                <a:cs typeface="Arial MT"/>
              </a:rPr>
              <a:t>Makes</a:t>
            </a:r>
            <a:r>
              <a:rPr sz="900" spc="15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deep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networks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much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easier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to</a:t>
            </a:r>
            <a:r>
              <a:rPr sz="900" spc="1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train!</a:t>
            </a:r>
            <a:endParaRPr sz="900">
              <a:latin typeface="Arial MT"/>
              <a:cs typeface="Arial MT"/>
            </a:endParaRPr>
          </a:p>
          <a:p>
            <a:pPr marL="452120" lvl="1" indent="-121285">
              <a:lnSpc>
                <a:spcPct val="100000"/>
              </a:lnSpc>
              <a:spcBef>
                <a:spcPts val="610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spc="-35" dirty="0">
                <a:latin typeface="Arial MT"/>
                <a:cs typeface="Arial MT"/>
              </a:rPr>
              <a:t>Improves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gradient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flow</a:t>
            </a:r>
            <a:endParaRPr sz="900">
              <a:latin typeface="Arial MT"/>
              <a:cs typeface="Arial MT"/>
            </a:endParaRPr>
          </a:p>
          <a:p>
            <a:pPr marL="452120" lvl="1" indent="-121285">
              <a:lnSpc>
                <a:spcPct val="100000"/>
              </a:lnSpc>
              <a:spcBef>
                <a:spcPts val="615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spc="-10" dirty="0">
                <a:latin typeface="Arial MT"/>
                <a:cs typeface="Arial MT"/>
              </a:rPr>
              <a:t>Allows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higher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learning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rates,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faster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convergence</a:t>
            </a:r>
            <a:endParaRPr sz="900">
              <a:latin typeface="Arial MT"/>
              <a:cs typeface="Arial MT"/>
            </a:endParaRPr>
          </a:p>
          <a:p>
            <a:pPr marL="452120" lvl="1" indent="-121285">
              <a:lnSpc>
                <a:spcPct val="100000"/>
              </a:lnSpc>
              <a:spcBef>
                <a:spcPts val="615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spc="-25" dirty="0">
                <a:latin typeface="Arial MT"/>
                <a:cs typeface="Arial MT"/>
              </a:rPr>
              <a:t>Networks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become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more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robust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to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initialization</a:t>
            </a:r>
            <a:endParaRPr sz="900">
              <a:latin typeface="Arial MT"/>
              <a:cs typeface="Arial MT"/>
            </a:endParaRPr>
          </a:p>
          <a:p>
            <a:pPr marL="452120" lvl="1" indent="-121285">
              <a:lnSpc>
                <a:spcPct val="100000"/>
              </a:lnSpc>
              <a:spcBef>
                <a:spcPts val="610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dirty="0">
                <a:latin typeface="Arial MT"/>
                <a:cs typeface="Arial MT"/>
              </a:rPr>
              <a:t>Acts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45" dirty="0">
                <a:latin typeface="Arial MT"/>
                <a:cs typeface="Arial MT"/>
              </a:rPr>
              <a:t>as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regularization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during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training</a:t>
            </a:r>
            <a:endParaRPr sz="900">
              <a:latin typeface="Arial MT"/>
              <a:cs typeface="Arial MT"/>
            </a:endParaRPr>
          </a:p>
          <a:p>
            <a:pPr marL="452120" lvl="1" indent="-121285">
              <a:lnSpc>
                <a:spcPct val="100000"/>
              </a:lnSpc>
              <a:spcBef>
                <a:spcPts val="615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spc="-10" dirty="0">
                <a:latin typeface="Arial MT"/>
                <a:cs typeface="Arial MT"/>
              </a:rPr>
              <a:t>Zero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overhead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at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test-</a:t>
            </a:r>
            <a:r>
              <a:rPr sz="900" dirty="0">
                <a:latin typeface="Arial MT"/>
                <a:cs typeface="Arial MT"/>
              </a:rPr>
              <a:t>time:</a:t>
            </a:r>
            <a:r>
              <a:rPr sz="900" spc="11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can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be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-30" dirty="0">
                <a:latin typeface="Arial MT"/>
                <a:cs typeface="Arial MT"/>
              </a:rPr>
              <a:t>fused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with</a:t>
            </a:r>
            <a:r>
              <a:rPr sz="900" spc="2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conv!</a:t>
            </a:r>
            <a:endParaRPr sz="900">
              <a:latin typeface="Arial MT"/>
              <a:cs typeface="Arial MT"/>
            </a:endParaRPr>
          </a:p>
          <a:p>
            <a:pPr marL="198120" indent="-160020">
              <a:lnSpc>
                <a:spcPct val="100000"/>
              </a:lnSpc>
              <a:spcBef>
                <a:spcPts val="515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spc="-10" dirty="0">
                <a:latin typeface="Tahoma"/>
                <a:cs typeface="Tahoma"/>
              </a:rPr>
              <a:t>Disadvantages:</a:t>
            </a:r>
            <a:endParaRPr sz="1000">
              <a:latin typeface="Tahoma"/>
              <a:cs typeface="Tahoma"/>
            </a:endParaRPr>
          </a:p>
          <a:p>
            <a:pPr marL="452755" marR="30480" lvl="1" indent="-121920">
              <a:lnSpc>
                <a:spcPct val="101499"/>
              </a:lnSpc>
              <a:spcBef>
                <a:spcPts val="575"/>
              </a:spcBef>
              <a:buClr>
                <a:srgbClr val="8C1414"/>
              </a:buClr>
              <a:buFont typeface="Arial"/>
              <a:buChar char="•"/>
              <a:tabLst>
                <a:tab pos="452755" algn="l"/>
              </a:tabLst>
            </a:pPr>
            <a:r>
              <a:rPr sz="900" spc="-45" dirty="0">
                <a:latin typeface="Arial MT"/>
                <a:cs typeface="Arial MT"/>
              </a:rPr>
              <a:t>Behaves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differently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during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training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and</a:t>
            </a:r>
            <a:r>
              <a:rPr sz="900" dirty="0">
                <a:latin typeface="Arial MT"/>
                <a:cs typeface="Arial MT"/>
              </a:rPr>
              <a:t> testing:</a:t>
            </a:r>
            <a:r>
              <a:rPr sz="900" spc="8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this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is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 </a:t>
            </a:r>
            <a:r>
              <a:rPr sz="900" spc="-20" dirty="0">
                <a:latin typeface="Arial MT"/>
                <a:cs typeface="Arial MT"/>
              </a:rPr>
              <a:t>very </a:t>
            </a:r>
            <a:r>
              <a:rPr sz="900" spc="-25" dirty="0">
                <a:latin typeface="Arial MT"/>
                <a:cs typeface="Arial MT"/>
              </a:rPr>
              <a:t>common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40" dirty="0">
                <a:latin typeface="Arial MT"/>
                <a:cs typeface="Arial MT"/>
              </a:rPr>
              <a:t>source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of</a:t>
            </a:r>
            <a:r>
              <a:rPr sz="900" spc="1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bugs!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3193046"/>
            <a:ext cx="1555750" cy="0"/>
          </a:xfrm>
          <a:custGeom>
            <a:avLst/>
            <a:gdLst/>
            <a:ahLst/>
            <a:cxnLst/>
            <a:rect l="l" t="t" r="r" b="b"/>
            <a:pathLst>
              <a:path w="1555750">
                <a:moveTo>
                  <a:pt x="0" y="0"/>
                </a:moveTo>
                <a:lnTo>
                  <a:pt x="155517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6" name="object 6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4233" y="3207817"/>
            <a:ext cx="2919730" cy="1447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baseline="27777" dirty="0">
                <a:latin typeface="Arial MT"/>
                <a:cs typeface="Arial MT"/>
              </a:rPr>
              <a:t>0</a:t>
            </a:r>
            <a:r>
              <a:rPr sz="800" dirty="0">
                <a:latin typeface="Arial MT"/>
                <a:cs typeface="Arial MT"/>
              </a:rPr>
              <a:t>Slide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30" dirty="0">
                <a:latin typeface="Arial MT"/>
                <a:cs typeface="Arial MT"/>
              </a:rPr>
              <a:t>based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on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CS231n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by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Fei-</a:t>
            </a:r>
            <a:r>
              <a:rPr sz="800" dirty="0">
                <a:latin typeface="Arial MT"/>
                <a:cs typeface="Arial MT"/>
              </a:rPr>
              <a:t>Fei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Li,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Yunzhu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Li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100" dirty="0">
                <a:latin typeface="Arial MT"/>
                <a:cs typeface="Arial MT"/>
              </a:rPr>
              <a:t>&amp;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  <a:hlinkClick r:id="rId2" action="ppaction://hlinksldjump"/>
              </a:rPr>
              <a:t>Ruohan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  <a:hlinkClick r:id="rId3" action="ppaction://hlinksldjump"/>
              </a:rPr>
              <a:t>Gao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16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39215"/>
            <a:ext cx="15538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Batch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Normalization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277" y="605196"/>
            <a:ext cx="3244134" cy="232858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59994" y="3193046"/>
            <a:ext cx="1555750" cy="0"/>
          </a:xfrm>
          <a:custGeom>
            <a:avLst/>
            <a:gdLst/>
            <a:ahLst/>
            <a:cxnLst/>
            <a:rect l="l" t="t" r="r" b="b"/>
            <a:pathLst>
              <a:path w="1555750">
                <a:moveTo>
                  <a:pt x="0" y="0"/>
                </a:moveTo>
                <a:lnTo>
                  <a:pt x="155517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8833" y="3200094"/>
            <a:ext cx="11639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baseline="27777" dirty="0">
                <a:latin typeface="Arial MT"/>
                <a:cs typeface="Arial MT"/>
              </a:rPr>
              <a:t>0</a:t>
            </a:r>
            <a:r>
              <a:rPr sz="800" dirty="0">
                <a:solidFill>
                  <a:srgbClr val="EC008C"/>
                </a:solidFill>
                <a:latin typeface="Arial MT"/>
                <a:cs typeface="Arial MT"/>
                <a:hlinkClick r:id="rId3"/>
              </a:rPr>
              <a:t>Ioffe</a:t>
            </a:r>
            <a:r>
              <a:rPr sz="800" spc="15" dirty="0">
                <a:solidFill>
                  <a:srgbClr val="EC008C"/>
                </a:solidFill>
                <a:latin typeface="Arial MT"/>
                <a:cs typeface="Arial MT"/>
                <a:hlinkClick r:id="rId3"/>
              </a:rPr>
              <a:t> </a:t>
            </a:r>
            <a:r>
              <a:rPr sz="800" dirty="0">
                <a:solidFill>
                  <a:srgbClr val="EC008C"/>
                </a:solidFill>
                <a:latin typeface="Arial MT"/>
                <a:cs typeface="Arial MT"/>
                <a:hlinkClick r:id="rId3"/>
              </a:rPr>
              <a:t>and</a:t>
            </a:r>
            <a:r>
              <a:rPr sz="800" spc="15" dirty="0">
                <a:solidFill>
                  <a:srgbClr val="EC008C"/>
                </a:solidFill>
                <a:latin typeface="Arial MT"/>
                <a:cs typeface="Arial MT"/>
                <a:hlinkClick r:id="rId3"/>
              </a:rPr>
              <a:t> </a:t>
            </a:r>
            <a:r>
              <a:rPr sz="800" spc="-40" dirty="0">
                <a:solidFill>
                  <a:srgbClr val="EC008C"/>
                </a:solidFill>
                <a:latin typeface="Arial MT"/>
                <a:cs typeface="Arial MT"/>
                <a:hlinkClick r:id="rId3"/>
              </a:rPr>
              <a:t>Szegedy</a:t>
            </a:r>
            <a:r>
              <a:rPr sz="800" spc="15" dirty="0">
                <a:solidFill>
                  <a:srgbClr val="EC008C"/>
                </a:solidFill>
                <a:latin typeface="Arial MT"/>
                <a:cs typeface="Arial MT"/>
                <a:hlinkClick r:id="rId3"/>
              </a:rPr>
              <a:t> </a:t>
            </a:r>
            <a:r>
              <a:rPr sz="800" spc="-20" dirty="0">
                <a:solidFill>
                  <a:srgbClr val="EC008C"/>
                </a:solidFill>
                <a:latin typeface="Arial MT"/>
                <a:cs typeface="Arial MT"/>
                <a:hlinkClick r:id="rId3"/>
              </a:rPr>
              <a:t>2015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7" name="object 7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17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Batch</a:t>
            </a:r>
            <a:r>
              <a:rPr spc="30" dirty="0"/>
              <a:t> </a:t>
            </a:r>
            <a:r>
              <a:rPr spc="-30" dirty="0"/>
              <a:t>Normalization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95085" rIns="0" bIns="0" rtlCol="0">
            <a:spAutoFit/>
          </a:bodyPr>
          <a:lstStyle/>
          <a:p>
            <a:pPr marL="198120" indent="-160020">
              <a:lnSpc>
                <a:spcPct val="100000"/>
              </a:lnSpc>
              <a:spcBef>
                <a:spcPts val="595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spc="-30" dirty="0"/>
              <a:t>Consider</a:t>
            </a:r>
            <a:r>
              <a:rPr sz="1000" spc="-10" dirty="0"/>
              <a:t> </a:t>
            </a:r>
            <a:r>
              <a:rPr sz="1000" dirty="0"/>
              <a:t>a</a:t>
            </a:r>
            <a:r>
              <a:rPr sz="1000" spc="-10" dirty="0"/>
              <a:t> </a:t>
            </a:r>
            <a:r>
              <a:rPr sz="1000" spc="-30" dirty="0"/>
              <a:t>single</a:t>
            </a:r>
            <a:r>
              <a:rPr sz="1000" spc="-15" dirty="0"/>
              <a:t> </a:t>
            </a:r>
            <a:r>
              <a:rPr sz="1000" spc="-40" dirty="0"/>
              <a:t>layer</a:t>
            </a:r>
            <a:r>
              <a:rPr sz="1000" spc="-15" dirty="0"/>
              <a:t> </a:t>
            </a:r>
            <a:r>
              <a:rPr sz="1000" i="1" dirty="0">
                <a:latin typeface="Arial"/>
                <a:cs typeface="Arial"/>
              </a:rPr>
              <a:t>y</a:t>
            </a:r>
            <a:r>
              <a:rPr sz="1000" i="1" spc="75" dirty="0">
                <a:latin typeface="Arial"/>
                <a:cs typeface="Arial"/>
              </a:rPr>
              <a:t> </a:t>
            </a:r>
            <a:r>
              <a:rPr sz="1000" dirty="0"/>
              <a:t>=</a:t>
            </a:r>
            <a:r>
              <a:rPr sz="1000" spc="-60" dirty="0"/>
              <a:t> </a:t>
            </a:r>
            <a:r>
              <a:rPr sz="1000" i="1" spc="-25" dirty="0">
                <a:latin typeface="Arial"/>
                <a:cs typeface="Arial"/>
              </a:rPr>
              <a:t>Wx</a:t>
            </a:r>
            <a:endParaRPr sz="1000">
              <a:latin typeface="Arial"/>
              <a:cs typeface="Arial"/>
            </a:endParaRPr>
          </a:p>
          <a:p>
            <a:pPr marL="198120" indent="-160020">
              <a:lnSpc>
                <a:spcPct val="100000"/>
              </a:lnSpc>
              <a:spcBef>
                <a:spcPts val="490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dirty="0"/>
              <a:t>The</a:t>
            </a:r>
            <a:r>
              <a:rPr sz="1000" spc="-30" dirty="0"/>
              <a:t> </a:t>
            </a:r>
            <a:r>
              <a:rPr sz="1000" spc="-25" dirty="0"/>
              <a:t>following</a:t>
            </a:r>
            <a:r>
              <a:rPr sz="1000" spc="-20" dirty="0"/>
              <a:t> could </a:t>
            </a:r>
            <a:r>
              <a:rPr sz="1000" spc="-25" dirty="0"/>
              <a:t>lead </a:t>
            </a:r>
            <a:r>
              <a:rPr sz="1000" dirty="0"/>
              <a:t>to</a:t>
            </a:r>
            <a:r>
              <a:rPr sz="1000" spc="-20" dirty="0"/>
              <a:t> </a:t>
            </a:r>
            <a:r>
              <a:rPr sz="1000" spc="-25" dirty="0"/>
              <a:t>tough</a:t>
            </a:r>
            <a:r>
              <a:rPr sz="1000" spc="-20" dirty="0"/>
              <a:t> </a:t>
            </a:r>
            <a:r>
              <a:rPr sz="1000" spc="-10" dirty="0"/>
              <a:t>optimazation</a:t>
            </a:r>
            <a:endParaRPr sz="1000"/>
          </a:p>
          <a:p>
            <a:pPr marL="452120" lvl="1" indent="-121285">
              <a:lnSpc>
                <a:spcPct val="100000"/>
              </a:lnSpc>
              <a:spcBef>
                <a:spcPts val="595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dirty="0">
                <a:latin typeface="Arial MT"/>
                <a:cs typeface="Arial MT"/>
              </a:rPr>
              <a:t>Inputs </a:t>
            </a:r>
            <a:r>
              <a:rPr sz="900" i="1" dirty="0">
                <a:latin typeface="Arial"/>
                <a:cs typeface="Arial"/>
              </a:rPr>
              <a:t>x</a:t>
            </a:r>
            <a:r>
              <a:rPr sz="900" i="1" spc="70" dirty="0">
                <a:latin typeface="Arial"/>
                <a:cs typeface="Arial"/>
              </a:rPr>
              <a:t> </a:t>
            </a:r>
            <a:r>
              <a:rPr sz="900" spc="-30" dirty="0">
                <a:latin typeface="Arial MT"/>
                <a:cs typeface="Arial MT"/>
              </a:rPr>
              <a:t>are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not </a:t>
            </a:r>
            <a:r>
              <a:rPr sz="900" spc="-30" dirty="0">
                <a:latin typeface="Arial MT"/>
                <a:cs typeface="Arial MT"/>
              </a:rPr>
              <a:t>centered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around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zero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(need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large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bias)</a:t>
            </a:r>
            <a:endParaRPr sz="900">
              <a:latin typeface="Arial MT"/>
              <a:cs typeface="Arial MT"/>
            </a:endParaRPr>
          </a:p>
          <a:p>
            <a:pPr marL="452755" marR="30480" lvl="1" indent="-121920">
              <a:lnSpc>
                <a:spcPct val="101499"/>
              </a:lnSpc>
              <a:spcBef>
                <a:spcPts val="600"/>
              </a:spcBef>
              <a:buClr>
                <a:srgbClr val="8C1414"/>
              </a:buClr>
              <a:buFont typeface="Arial"/>
              <a:buChar char="•"/>
              <a:tabLst>
                <a:tab pos="452755" algn="l"/>
              </a:tabLst>
            </a:pPr>
            <a:r>
              <a:rPr sz="900" dirty="0">
                <a:latin typeface="Arial MT"/>
                <a:cs typeface="Arial MT"/>
              </a:rPr>
              <a:t>Inputs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i="1" dirty="0">
                <a:latin typeface="Arial"/>
                <a:cs typeface="Arial"/>
              </a:rPr>
              <a:t>x</a:t>
            </a:r>
            <a:r>
              <a:rPr sz="900" i="1" spc="80" dirty="0">
                <a:latin typeface="Arial"/>
                <a:cs typeface="Arial"/>
              </a:rPr>
              <a:t> </a:t>
            </a:r>
            <a:r>
              <a:rPr sz="900" spc="-45" dirty="0">
                <a:latin typeface="Arial MT"/>
                <a:cs typeface="Arial MT"/>
              </a:rPr>
              <a:t>have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different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scaling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per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element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(entries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in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i="1" dirty="0">
                <a:latin typeface="Arial"/>
                <a:cs typeface="Arial"/>
              </a:rPr>
              <a:t>W</a:t>
            </a:r>
            <a:r>
              <a:rPr sz="900" i="1" spc="135" dirty="0">
                <a:latin typeface="Arial"/>
                <a:cs typeface="Arial"/>
              </a:rPr>
              <a:t> </a:t>
            </a:r>
            <a:r>
              <a:rPr sz="900" dirty="0">
                <a:latin typeface="Arial MT"/>
                <a:cs typeface="Arial MT"/>
              </a:rPr>
              <a:t>will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need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to </a:t>
            </a:r>
            <a:r>
              <a:rPr sz="900" spc="-10" dirty="0">
                <a:latin typeface="Arial MT"/>
                <a:cs typeface="Arial MT"/>
              </a:rPr>
              <a:t>vary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</a:t>
            </a:r>
            <a:r>
              <a:rPr sz="900" spc="-20" dirty="0">
                <a:latin typeface="Arial MT"/>
                <a:cs typeface="Arial MT"/>
              </a:rPr>
              <a:t> lot)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3193046"/>
            <a:ext cx="1555750" cy="0"/>
          </a:xfrm>
          <a:custGeom>
            <a:avLst/>
            <a:gdLst/>
            <a:ahLst/>
            <a:cxnLst/>
            <a:rect l="l" t="t" r="r" b="b"/>
            <a:pathLst>
              <a:path w="1555750">
                <a:moveTo>
                  <a:pt x="0" y="0"/>
                </a:moveTo>
                <a:lnTo>
                  <a:pt x="155517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6" name="object 6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4233" y="3207817"/>
            <a:ext cx="2919730" cy="1447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baseline="27777" dirty="0">
                <a:latin typeface="Arial MT"/>
                <a:cs typeface="Arial MT"/>
              </a:rPr>
              <a:t>0</a:t>
            </a:r>
            <a:r>
              <a:rPr sz="800" dirty="0">
                <a:latin typeface="Arial MT"/>
                <a:cs typeface="Arial MT"/>
              </a:rPr>
              <a:t>Slide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30" dirty="0">
                <a:latin typeface="Arial MT"/>
                <a:cs typeface="Arial MT"/>
              </a:rPr>
              <a:t>based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on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CS231n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by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Fei-</a:t>
            </a:r>
            <a:r>
              <a:rPr sz="800" dirty="0">
                <a:latin typeface="Arial MT"/>
                <a:cs typeface="Arial MT"/>
              </a:rPr>
              <a:t>Fei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Li,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Yunzhu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Li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100" dirty="0">
                <a:latin typeface="Arial MT"/>
                <a:cs typeface="Arial MT"/>
              </a:rPr>
              <a:t>&amp;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  <a:hlinkClick r:id="rId2" action="ppaction://hlinksldjump"/>
              </a:rPr>
              <a:t>Ruohan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  <a:hlinkClick r:id="rId3" action="ppaction://hlinksldjump"/>
              </a:rPr>
              <a:t>Gao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2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Batch</a:t>
            </a:r>
            <a:r>
              <a:rPr spc="30" dirty="0"/>
              <a:t> </a:t>
            </a:r>
            <a:r>
              <a:rPr spc="-30" dirty="0"/>
              <a:t>Normalization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95085" rIns="0" bIns="0" rtlCol="0">
            <a:spAutoFit/>
          </a:bodyPr>
          <a:lstStyle/>
          <a:p>
            <a:pPr marL="198120" indent="-160020">
              <a:lnSpc>
                <a:spcPct val="100000"/>
              </a:lnSpc>
              <a:spcBef>
                <a:spcPts val="595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spc="-30" dirty="0"/>
              <a:t>Consider</a:t>
            </a:r>
            <a:r>
              <a:rPr sz="1000" spc="-10" dirty="0"/>
              <a:t> </a:t>
            </a:r>
            <a:r>
              <a:rPr sz="1000" dirty="0"/>
              <a:t>a</a:t>
            </a:r>
            <a:r>
              <a:rPr sz="1000" spc="-10" dirty="0"/>
              <a:t> </a:t>
            </a:r>
            <a:r>
              <a:rPr sz="1000" spc="-30" dirty="0"/>
              <a:t>single</a:t>
            </a:r>
            <a:r>
              <a:rPr sz="1000" spc="-15" dirty="0"/>
              <a:t> </a:t>
            </a:r>
            <a:r>
              <a:rPr sz="1000" spc="-40" dirty="0"/>
              <a:t>layer</a:t>
            </a:r>
            <a:r>
              <a:rPr sz="1000" spc="-15" dirty="0"/>
              <a:t> </a:t>
            </a:r>
            <a:r>
              <a:rPr sz="1000" i="1" dirty="0">
                <a:latin typeface="Arial"/>
                <a:cs typeface="Arial"/>
              </a:rPr>
              <a:t>y</a:t>
            </a:r>
            <a:r>
              <a:rPr sz="1000" i="1" spc="75" dirty="0">
                <a:latin typeface="Arial"/>
                <a:cs typeface="Arial"/>
              </a:rPr>
              <a:t> </a:t>
            </a:r>
            <a:r>
              <a:rPr sz="1000" dirty="0"/>
              <a:t>=</a:t>
            </a:r>
            <a:r>
              <a:rPr sz="1000" spc="-60" dirty="0"/>
              <a:t> </a:t>
            </a:r>
            <a:r>
              <a:rPr sz="1000" i="1" spc="-25" dirty="0">
                <a:latin typeface="Arial"/>
                <a:cs typeface="Arial"/>
              </a:rPr>
              <a:t>Wx</a:t>
            </a:r>
            <a:endParaRPr sz="1000">
              <a:latin typeface="Arial"/>
              <a:cs typeface="Arial"/>
            </a:endParaRPr>
          </a:p>
          <a:p>
            <a:pPr marL="198120" indent="-160020">
              <a:lnSpc>
                <a:spcPct val="100000"/>
              </a:lnSpc>
              <a:spcBef>
                <a:spcPts val="490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dirty="0"/>
              <a:t>The</a:t>
            </a:r>
            <a:r>
              <a:rPr sz="1000" spc="-30" dirty="0"/>
              <a:t> </a:t>
            </a:r>
            <a:r>
              <a:rPr sz="1000" spc="-25" dirty="0"/>
              <a:t>following</a:t>
            </a:r>
            <a:r>
              <a:rPr sz="1000" spc="-20" dirty="0"/>
              <a:t> could </a:t>
            </a:r>
            <a:r>
              <a:rPr sz="1000" spc="-25" dirty="0"/>
              <a:t>lead </a:t>
            </a:r>
            <a:r>
              <a:rPr sz="1000" dirty="0"/>
              <a:t>to</a:t>
            </a:r>
            <a:r>
              <a:rPr sz="1000" spc="-20" dirty="0"/>
              <a:t> </a:t>
            </a:r>
            <a:r>
              <a:rPr sz="1000" spc="-25" dirty="0"/>
              <a:t>tough</a:t>
            </a:r>
            <a:r>
              <a:rPr sz="1000" spc="-20" dirty="0"/>
              <a:t> </a:t>
            </a:r>
            <a:r>
              <a:rPr sz="1000" spc="-10" dirty="0"/>
              <a:t>optimazation</a:t>
            </a:r>
            <a:endParaRPr sz="1000"/>
          </a:p>
          <a:p>
            <a:pPr marL="452120" lvl="1" indent="-121285">
              <a:lnSpc>
                <a:spcPct val="100000"/>
              </a:lnSpc>
              <a:spcBef>
                <a:spcPts val="595"/>
              </a:spcBef>
              <a:buClr>
                <a:srgbClr val="8C1414"/>
              </a:buClr>
              <a:buFont typeface="Arial"/>
              <a:buChar char="•"/>
              <a:tabLst>
                <a:tab pos="452120" algn="l"/>
              </a:tabLst>
            </a:pPr>
            <a:r>
              <a:rPr sz="900" dirty="0">
                <a:latin typeface="Arial MT"/>
                <a:cs typeface="Arial MT"/>
              </a:rPr>
              <a:t>Inputs </a:t>
            </a:r>
            <a:r>
              <a:rPr sz="900" i="1" dirty="0">
                <a:latin typeface="Arial"/>
                <a:cs typeface="Arial"/>
              </a:rPr>
              <a:t>x</a:t>
            </a:r>
            <a:r>
              <a:rPr sz="900" i="1" spc="70" dirty="0">
                <a:latin typeface="Arial"/>
                <a:cs typeface="Arial"/>
              </a:rPr>
              <a:t> </a:t>
            </a:r>
            <a:r>
              <a:rPr sz="900" spc="-30" dirty="0">
                <a:latin typeface="Arial MT"/>
                <a:cs typeface="Arial MT"/>
              </a:rPr>
              <a:t>are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not </a:t>
            </a:r>
            <a:r>
              <a:rPr sz="900" spc="-30" dirty="0">
                <a:latin typeface="Arial MT"/>
                <a:cs typeface="Arial MT"/>
              </a:rPr>
              <a:t>centered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around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zero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(need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large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bias)</a:t>
            </a:r>
            <a:endParaRPr sz="900">
              <a:latin typeface="Arial MT"/>
              <a:cs typeface="Arial MT"/>
            </a:endParaRPr>
          </a:p>
          <a:p>
            <a:pPr marL="452755" marR="30480" lvl="1" indent="-121920">
              <a:lnSpc>
                <a:spcPct val="101499"/>
              </a:lnSpc>
              <a:spcBef>
                <a:spcPts val="600"/>
              </a:spcBef>
              <a:buClr>
                <a:srgbClr val="8C1414"/>
              </a:buClr>
              <a:buFont typeface="Arial"/>
              <a:buChar char="•"/>
              <a:tabLst>
                <a:tab pos="452755" algn="l"/>
              </a:tabLst>
            </a:pPr>
            <a:r>
              <a:rPr sz="900" dirty="0">
                <a:latin typeface="Arial MT"/>
                <a:cs typeface="Arial MT"/>
              </a:rPr>
              <a:t>Inputs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i="1" dirty="0">
                <a:latin typeface="Arial"/>
                <a:cs typeface="Arial"/>
              </a:rPr>
              <a:t>x</a:t>
            </a:r>
            <a:r>
              <a:rPr sz="900" i="1" spc="80" dirty="0">
                <a:latin typeface="Arial"/>
                <a:cs typeface="Arial"/>
              </a:rPr>
              <a:t> </a:t>
            </a:r>
            <a:r>
              <a:rPr sz="900" spc="-45" dirty="0">
                <a:latin typeface="Arial MT"/>
                <a:cs typeface="Arial MT"/>
              </a:rPr>
              <a:t>have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different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scaling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per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element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(entries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in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i="1" dirty="0">
                <a:latin typeface="Arial"/>
                <a:cs typeface="Arial"/>
              </a:rPr>
              <a:t>W</a:t>
            </a:r>
            <a:r>
              <a:rPr sz="900" i="1" spc="135" dirty="0">
                <a:latin typeface="Arial"/>
                <a:cs typeface="Arial"/>
              </a:rPr>
              <a:t> </a:t>
            </a:r>
            <a:r>
              <a:rPr sz="900" dirty="0">
                <a:latin typeface="Arial MT"/>
                <a:cs typeface="Arial MT"/>
              </a:rPr>
              <a:t>will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need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to </a:t>
            </a:r>
            <a:r>
              <a:rPr sz="900" spc="-10" dirty="0">
                <a:latin typeface="Arial MT"/>
                <a:cs typeface="Arial MT"/>
              </a:rPr>
              <a:t>vary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</a:t>
            </a:r>
            <a:r>
              <a:rPr sz="900" spc="-20" dirty="0">
                <a:latin typeface="Arial MT"/>
                <a:cs typeface="Arial MT"/>
              </a:rPr>
              <a:t> lot)</a:t>
            </a:r>
            <a:endParaRPr sz="900">
              <a:latin typeface="Arial MT"/>
              <a:cs typeface="Arial MT"/>
            </a:endParaRPr>
          </a:p>
          <a:p>
            <a:pPr marL="198120" indent="-160020">
              <a:lnSpc>
                <a:spcPct val="100000"/>
              </a:lnSpc>
              <a:spcBef>
                <a:spcPts val="610"/>
              </a:spcBef>
              <a:buClr>
                <a:srgbClr val="8C1414"/>
              </a:buClr>
              <a:buFont typeface="Lucida Sans Unicode"/>
              <a:buChar char="►"/>
              <a:tabLst>
                <a:tab pos="198120" algn="l"/>
              </a:tabLst>
            </a:pPr>
            <a:r>
              <a:rPr sz="1000" b="1" dirty="0">
                <a:latin typeface="Arial"/>
                <a:cs typeface="Arial"/>
              </a:rPr>
              <a:t>Idea:</a:t>
            </a:r>
            <a:r>
              <a:rPr sz="1000" b="1" spc="90" dirty="0">
                <a:latin typeface="Arial"/>
                <a:cs typeface="Arial"/>
              </a:rPr>
              <a:t> </a:t>
            </a:r>
            <a:r>
              <a:rPr sz="1000" spc="-30" dirty="0"/>
              <a:t>Force </a:t>
            </a:r>
            <a:r>
              <a:rPr sz="1000" spc="-25" dirty="0"/>
              <a:t>inputs</a:t>
            </a:r>
            <a:r>
              <a:rPr sz="1000" spc="-40" dirty="0"/>
              <a:t> </a:t>
            </a:r>
            <a:r>
              <a:rPr sz="1000" dirty="0"/>
              <a:t>to</a:t>
            </a:r>
            <a:r>
              <a:rPr sz="1000" spc="-35" dirty="0"/>
              <a:t> </a:t>
            </a:r>
            <a:r>
              <a:rPr sz="1000" dirty="0"/>
              <a:t>be</a:t>
            </a:r>
            <a:r>
              <a:rPr sz="1000" spc="-30" dirty="0"/>
              <a:t> </a:t>
            </a:r>
            <a:r>
              <a:rPr sz="1000" dirty="0"/>
              <a:t>”nicely</a:t>
            </a:r>
            <a:r>
              <a:rPr sz="1000" spc="-35" dirty="0"/>
              <a:t> </a:t>
            </a:r>
            <a:r>
              <a:rPr sz="1000" spc="-20" dirty="0"/>
              <a:t>scaled”</a:t>
            </a:r>
            <a:r>
              <a:rPr sz="1000" spc="-35" dirty="0"/>
              <a:t> </a:t>
            </a:r>
            <a:r>
              <a:rPr sz="1000" dirty="0"/>
              <a:t>at</a:t>
            </a:r>
            <a:r>
              <a:rPr sz="1000" spc="-35" dirty="0"/>
              <a:t> </a:t>
            </a:r>
            <a:r>
              <a:rPr sz="1000" spc="-45" dirty="0"/>
              <a:t>each</a:t>
            </a:r>
            <a:r>
              <a:rPr sz="1000" spc="-30" dirty="0"/>
              <a:t> </a:t>
            </a:r>
            <a:r>
              <a:rPr sz="1000" spc="-10" dirty="0"/>
              <a:t>layer!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3193046"/>
            <a:ext cx="1555750" cy="0"/>
          </a:xfrm>
          <a:custGeom>
            <a:avLst/>
            <a:gdLst/>
            <a:ahLst/>
            <a:cxnLst/>
            <a:rect l="l" t="t" r="r" b="b"/>
            <a:pathLst>
              <a:path w="1555750">
                <a:moveTo>
                  <a:pt x="0" y="0"/>
                </a:moveTo>
                <a:lnTo>
                  <a:pt x="155517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6" name="object 6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4233" y="3207817"/>
            <a:ext cx="2919730" cy="1447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baseline="27777" dirty="0">
                <a:latin typeface="Arial MT"/>
                <a:cs typeface="Arial MT"/>
              </a:rPr>
              <a:t>0</a:t>
            </a:r>
            <a:r>
              <a:rPr sz="800" dirty="0">
                <a:latin typeface="Arial MT"/>
                <a:cs typeface="Arial MT"/>
              </a:rPr>
              <a:t>Slide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30" dirty="0">
                <a:latin typeface="Arial MT"/>
                <a:cs typeface="Arial MT"/>
              </a:rPr>
              <a:t>based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on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CS231n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by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Fei-</a:t>
            </a:r>
            <a:r>
              <a:rPr sz="800" dirty="0">
                <a:latin typeface="Arial MT"/>
                <a:cs typeface="Arial MT"/>
              </a:rPr>
              <a:t>Fei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Li,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Yunzhu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Li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100" dirty="0">
                <a:latin typeface="Arial MT"/>
                <a:cs typeface="Arial MT"/>
              </a:rPr>
              <a:t>&amp;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  <a:hlinkClick r:id="rId2" action="ppaction://hlinksldjump"/>
              </a:rPr>
              <a:t>Ruohan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  <a:hlinkClick r:id="rId3" action="ppaction://hlinksldjump"/>
              </a:rPr>
              <a:t>Gao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3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BC471-6362-D383-0058-4AA550E4A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6866AA4-078C-04CC-3D19-C4252270EB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300" y="39215"/>
            <a:ext cx="207137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Normalization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DC2BF12-E5E5-E91B-1024-F0AC2BE1CD48}"/>
              </a:ext>
            </a:extLst>
          </p:cNvPr>
          <p:cNvSpPr/>
          <p:nvPr/>
        </p:nvSpPr>
        <p:spPr>
          <a:xfrm>
            <a:off x="359994" y="3193046"/>
            <a:ext cx="1555750" cy="0"/>
          </a:xfrm>
          <a:custGeom>
            <a:avLst/>
            <a:gdLst/>
            <a:ahLst/>
            <a:cxnLst/>
            <a:rect l="l" t="t" r="r" b="b"/>
            <a:pathLst>
              <a:path w="1555750">
                <a:moveTo>
                  <a:pt x="0" y="0"/>
                </a:moveTo>
                <a:lnTo>
                  <a:pt x="155517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>
            <a:extLst>
              <a:ext uri="{FF2B5EF4-FFF2-40B4-BE49-F238E27FC236}">
                <a16:creationId xmlns:a16="http://schemas.microsoft.com/office/drawing/2014/main" id="{F8285AB8-372D-79FB-7108-B3DACFBEC0C3}"/>
              </a:ext>
            </a:extLst>
          </p:cNvPr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98577075-0FA2-2664-C1C9-2FC07832557A}"/>
                </a:ext>
              </a:extLst>
            </p:cNvPr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E460F58A-869C-5317-F482-F28D08306416}"/>
                </a:ext>
              </a:extLst>
            </p:cNvPr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D619CD38-E816-62F4-8AA3-4B932533685D}"/>
                </a:ext>
              </a:extLst>
            </p:cNvPr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2FD31842-71F2-D512-4DAB-98119C59EA6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DD12E754-839C-9FB3-7A6A-30DE3FFC2180}"/>
              </a:ext>
            </a:extLst>
          </p:cNvPr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33068784-6844-41BF-279F-C3842D122F2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4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5C0E3D5-F1AD-9CDD-50A3-760A19A4C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108" y="554121"/>
            <a:ext cx="2717800" cy="231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bject 15">
            <a:extLst>
              <a:ext uri="{FF2B5EF4-FFF2-40B4-BE49-F238E27FC236}">
                <a16:creationId xmlns:a16="http://schemas.microsoft.com/office/drawing/2014/main" id="{2C6A8815-3371-203A-7167-B57D54E99D34}"/>
              </a:ext>
            </a:extLst>
          </p:cNvPr>
          <p:cNvSpPr txBox="1"/>
          <p:nvPr/>
        </p:nvSpPr>
        <p:spPr>
          <a:xfrm>
            <a:off x="31300" y="3220427"/>
            <a:ext cx="4401617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GB" sz="900" baseline="27777" dirty="0">
                <a:latin typeface="Arial MT"/>
                <a:cs typeface="Arial MT"/>
              </a:rPr>
              <a:t>https://towardsdatascience.com/batch-norm-explained-visually-how-it-works-and-why-neural-networks-need-it-b18919692739</a:t>
            </a:r>
            <a:endParaRPr sz="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715774460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Batch</a:t>
            </a:r>
            <a:r>
              <a:rPr spc="30" dirty="0"/>
              <a:t> </a:t>
            </a:r>
            <a:r>
              <a:rPr spc="-30" dirty="0"/>
              <a:t>Normalization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3283" y="1020691"/>
            <a:ext cx="345440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7485" marR="30480" indent="-160020">
              <a:lnSpc>
                <a:spcPct val="100000"/>
              </a:lnSpc>
              <a:spcBef>
                <a:spcPts val="95"/>
              </a:spcBef>
              <a:buClr>
                <a:srgbClr val="8C1414"/>
              </a:buClr>
              <a:buFont typeface="Lucida Sans Unicode"/>
              <a:buChar char="►"/>
              <a:tabLst>
                <a:tab pos="199390" algn="l"/>
              </a:tabLst>
            </a:pPr>
            <a:r>
              <a:rPr sz="1000" spc="-30" dirty="0">
                <a:latin typeface="Tahoma"/>
                <a:cs typeface="Tahoma"/>
              </a:rPr>
              <a:t>Consider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-20" dirty="0">
                <a:latin typeface="Tahoma"/>
                <a:cs typeface="Tahoma"/>
              </a:rPr>
              <a:t> batch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25" dirty="0">
                <a:latin typeface="Tahoma"/>
                <a:cs typeface="Tahoma"/>
              </a:rPr>
              <a:t> activations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at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some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layer.</a:t>
            </a:r>
            <a:r>
              <a:rPr sz="1000" spc="7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To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make</a:t>
            </a:r>
            <a:r>
              <a:rPr sz="1000" spc="-20" dirty="0">
                <a:latin typeface="Tahoma"/>
                <a:cs typeface="Tahoma"/>
              </a:rPr>
              <a:t> each 	</a:t>
            </a:r>
            <a:r>
              <a:rPr sz="1000" spc="-35" dirty="0">
                <a:latin typeface="Tahoma"/>
                <a:cs typeface="Tahoma"/>
              </a:rPr>
              <a:t>dimension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zero-mean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unit-</a:t>
            </a:r>
            <a:r>
              <a:rPr sz="1000" spc="-35" dirty="0">
                <a:latin typeface="Tahoma"/>
                <a:cs typeface="Tahoma"/>
              </a:rPr>
              <a:t>variance,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apply: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9994" y="3193046"/>
            <a:ext cx="1555750" cy="0"/>
          </a:xfrm>
          <a:custGeom>
            <a:avLst/>
            <a:gdLst/>
            <a:ahLst/>
            <a:cxnLst/>
            <a:rect l="l" t="t" r="r" b="b"/>
            <a:pathLst>
              <a:path w="1555750">
                <a:moveTo>
                  <a:pt x="0" y="0"/>
                </a:moveTo>
                <a:lnTo>
                  <a:pt x="155517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12" name="object 12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94233" y="3207817"/>
            <a:ext cx="2919730" cy="1447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baseline="27777" dirty="0">
                <a:latin typeface="Arial MT"/>
                <a:cs typeface="Arial MT"/>
              </a:rPr>
              <a:t>0</a:t>
            </a:r>
            <a:r>
              <a:rPr sz="800" dirty="0">
                <a:latin typeface="Arial MT"/>
                <a:cs typeface="Arial MT"/>
              </a:rPr>
              <a:t>Slide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30" dirty="0">
                <a:latin typeface="Arial MT"/>
                <a:cs typeface="Arial MT"/>
              </a:rPr>
              <a:t>based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on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CS231n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by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Fei-</a:t>
            </a:r>
            <a:r>
              <a:rPr sz="800" dirty="0">
                <a:latin typeface="Arial MT"/>
                <a:cs typeface="Arial MT"/>
              </a:rPr>
              <a:t>Fei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Li,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Yunzhu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Li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100" dirty="0">
                <a:latin typeface="Arial MT"/>
                <a:cs typeface="Arial MT"/>
              </a:rPr>
              <a:t>&amp;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  <a:hlinkClick r:id="rId2" action="ppaction://hlinksldjump"/>
              </a:rPr>
              <a:t>Ruohan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  <a:hlinkClick r:id="rId3" action="ppaction://hlinksldjump"/>
              </a:rPr>
              <a:t>Gao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5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0825BDF-2946-182F-D11E-A40D1FE36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7850" y="1379718"/>
            <a:ext cx="1219200" cy="44443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Batch</a:t>
            </a:r>
            <a:r>
              <a:rPr spc="30" dirty="0"/>
              <a:t> </a:t>
            </a:r>
            <a:r>
              <a:rPr spc="-30" dirty="0"/>
              <a:t>Normalization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3283" y="1020691"/>
            <a:ext cx="3454400" cy="559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7485" marR="30480" indent="-160020">
              <a:lnSpc>
                <a:spcPct val="100000"/>
              </a:lnSpc>
              <a:spcBef>
                <a:spcPts val="95"/>
              </a:spcBef>
              <a:buClr>
                <a:srgbClr val="8C1414"/>
              </a:buClr>
              <a:buFont typeface="Lucida Sans Unicode"/>
              <a:buChar char="►"/>
              <a:tabLst>
                <a:tab pos="199390" algn="l"/>
              </a:tabLst>
            </a:pPr>
            <a:r>
              <a:rPr sz="1000" spc="-30" dirty="0">
                <a:latin typeface="Tahoma"/>
                <a:cs typeface="Tahoma"/>
              </a:rPr>
              <a:t>Consider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-20" dirty="0">
                <a:latin typeface="Tahoma"/>
                <a:cs typeface="Tahoma"/>
              </a:rPr>
              <a:t> batch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25" dirty="0">
                <a:latin typeface="Tahoma"/>
                <a:cs typeface="Tahoma"/>
              </a:rPr>
              <a:t> activations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at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some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layer.</a:t>
            </a:r>
            <a:r>
              <a:rPr sz="1000" spc="7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To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make</a:t>
            </a:r>
            <a:r>
              <a:rPr sz="1000" spc="-20" dirty="0">
                <a:latin typeface="Tahoma"/>
                <a:cs typeface="Tahoma"/>
              </a:rPr>
              <a:t> each 	</a:t>
            </a:r>
            <a:r>
              <a:rPr sz="1000" spc="-35" dirty="0">
                <a:latin typeface="Tahoma"/>
                <a:cs typeface="Tahoma"/>
              </a:rPr>
              <a:t>dimension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zero-mean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unit-</a:t>
            </a:r>
            <a:r>
              <a:rPr sz="1000" spc="-35" dirty="0">
                <a:latin typeface="Tahoma"/>
                <a:cs typeface="Tahoma"/>
              </a:rPr>
              <a:t>variance,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apply:</a:t>
            </a:r>
            <a:endParaRPr sz="1000" dirty="0">
              <a:latin typeface="Tahoma"/>
              <a:cs typeface="Tahoma"/>
            </a:endParaRPr>
          </a:p>
          <a:p>
            <a:pPr marL="1840864">
              <a:lnSpc>
                <a:spcPct val="100000"/>
              </a:lnSpc>
              <a:spcBef>
                <a:spcPts val="610"/>
              </a:spcBef>
            </a:pPr>
            <a:endParaRPr sz="1500" baseline="-19444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3283" y="1642661"/>
            <a:ext cx="3416300" cy="727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3730">
              <a:lnSpc>
                <a:spcPct val="100000"/>
              </a:lnSpc>
              <a:spcBef>
                <a:spcPts val="95"/>
              </a:spcBef>
            </a:pPr>
            <a:endParaRPr lang="en-GB" sz="1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1000" dirty="0">
              <a:latin typeface="Tahoma"/>
              <a:cs typeface="Tahoma"/>
            </a:endParaRPr>
          </a:p>
          <a:p>
            <a:pPr marL="197485" marR="30480" indent="-160020">
              <a:lnSpc>
                <a:spcPct val="100000"/>
              </a:lnSpc>
              <a:buClr>
                <a:srgbClr val="8C1414"/>
              </a:buClr>
              <a:buFont typeface="Lucida Sans Unicode"/>
              <a:buChar char="►"/>
              <a:tabLst>
                <a:tab pos="199390" algn="l"/>
              </a:tabLst>
            </a:pPr>
            <a:r>
              <a:rPr sz="1000" b="1" spc="-20" dirty="0">
                <a:latin typeface="Arial"/>
                <a:cs typeface="Arial"/>
              </a:rPr>
              <a:t>Problem:</a:t>
            </a:r>
            <a:r>
              <a:rPr sz="1000" b="1" spc="10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What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if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zero-</a:t>
            </a:r>
            <a:r>
              <a:rPr sz="1000" spc="-45" dirty="0">
                <a:latin typeface="Tahoma"/>
                <a:cs typeface="Tahoma"/>
              </a:rPr>
              <a:t>mean,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unit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variance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is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too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hard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 	</a:t>
            </a:r>
            <a:r>
              <a:rPr sz="1000" spc="-10" dirty="0">
                <a:latin typeface="Tahoma"/>
                <a:cs typeface="Tahoma"/>
              </a:rPr>
              <a:t>constraint?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9994" y="3193046"/>
            <a:ext cx="1555750" cy="0"/>
          </a:xfrm>
          <a:custGeom>
            <a:avLst/>
            <a:gdLst/>
            <a:ahLst/>
            <a:cxnLst/>
            <a:rect l="l" t="t" r="r" b="b"/>
            <a:pathLst>
              <a:path w="1555750">
                <a:moveTo>
                  <a:pt x="0" y="0"/>
                </a:moveTo>
                <a:lnTo>
                  <a:pt x="155517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12" name="object 12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94233" y="3207817"/>
            <a:ext cx="2919730" cy="1447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baseline="27777" dirty="0">
                <a:latin typeface="Arial MT"/>
                <a:cs typeface="Arial MT"/>
              </a:rPr>
              <a:t>0</a:t>
            </a:r>
            <a:r>
              <a:rPr sz="800" dirty="0">
                <a:latin typeface="Arial MT"/>
                <a:cs typeface="Arial MT"/>
              </a:rPr>
              <a:t>Slide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30" dirty="0">
                <a:latin typeface="Arial MT"/>
                <a:cs typeface="Arial MT"/>
              </a:rPr>
              <a:t>based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on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CS231n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by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Fei-</a:t>
            </a:r>
            <a:r>
              <a:rPr sz="800" dirty="0">
                <a:latin typeface="Arial MT"/>
                <a:cs typeface="Arial MT"/>
              </a:rPr>
              <a:t>Fei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Li,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Yunzhu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Li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100" dirty="0">
                <a:latin typeface="Arial MT"/>
                <a:cs typeface="Arial MT"/>
              </a:rPr>
              <a:t>&amp;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  <a:hlinkClick r:id="rId2" action="ppaction://hlinksldjump"/>
              </a:rPr>
              <a:t>Ruohan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  <a:hlinkClick r:id="rId3" action="ppaction://hlinksldjump"/>
              </a:rPr>
              <a:t>Gao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6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C81652B-5442-D3AA-9481-5D9BC08342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7850" y="1379718"/>
            <a:ext cx="1219200" cy="44443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585EC-38E5-40B7-BFFA-B788E261E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CF7DFB0-B980-0DF1-EFF5-E9428E3833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Batch</a:t>
            </a:r>
            <a:r>
              <a:rPr spc="30" dirty="0"/>
              <a:t> </a:t>
            </a:r>
            <a:r>
              <a:rPr spc="-30" dirty="0"/>
              <a:t>Normalization</a:t>
            </a: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1C6121B3-16E8-AE70-7CD5-45013410D0B0}"/>
              </a:ext>
            </a:extLst>
          </p:cNvPr>
          <p:cNvSpPr/>
          <p:nvPr/>
        </p:nvSpPr>
        <p:spPr>
          <a:xfrm>
            <a:off x="359994" y="3193046"/>
            <a:ext cx="1555750" cy="0"/>
          </a:xfrm>
          <a:custGeom>
            <a:avLst/>
            <a:gdLst/>
            <a:ahLst/>
            <a:cxnLst/>
            <a:rect l="l" t="t" r="r" b="b"/>
            <a:pathLst>
              <a:path w="1555750">
                <a:moveTo>
                  <a:pt x="0" y="0"/>
                </a:moveTo>
                <a:lnTo>
                  <a:pt x="155517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>
            <a:extLst>
              <a:ext uri="{FF2B5EF4-FFF2-40B4-BE49-F238E27FC236}">
                <a16:creationId xmlns:a16="http://schemas.microsoft.com/office/drawing/2014/main" id="{88687562-8D5B-A0FA-188E-80826AA4CE39}"/>
              </a:ext>
            </a:extLst>
          </p:cNvPr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5274AB22-B631-B61F-9E40-0894B376669A}"/>
                </a:ext>
              </a:extLst>
            </p:cNvPr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AD11995B-CDED-4110-76E8-CE167D135562}"/>
                </a:ext>
              </a:extLst>
            </p:cNvPr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D21F4962-03C1-BD2C-EA07-495317CE6E66}"/>
                </a:ext>
              </a:extLst>
            </p:cNvPr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>
            <a:extLst>
              <a:ext uri="{FF2B5EF4-FFF2-40B4-BE49-F238E27FC236}">
                <a16:creationId xmlns:a16="http://schemas.microsoft.com/office/drawing/2014/main" id="{204D7CD0-325E-1922-614F-B9D6351E129A}"/>
              </a:ext>
            </a:extLst>
          </p:cNvPr>
          <p:cNvSpPr txBox="1"/>
          <p:nvPr/>
        </p:nvSpPr>
        <p:spPr>
          <a:xfrm>
            <a:off x="31300" y="3220427"/>
            <a:ext cx="4401617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GB" sz="900" baseline="27777" dirty="0">
                <a:latin typeface="Arial MT"/>
                <a:cs typeface="Arial MT"/>
              </a:rPr>
              <a:t>https://towardsdatascience.com/batch-norm-explained-visually-how-it-works-and-why-neural-networks-need-it-b18919692739</a:t>
            </a:r>
            <a:endParaRPr sz="800" dirty="0">
              <a:latin typeface="Arial MT"/>
              <a:cs typeface="Arial MT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2B67E86F-3AC4-FACE-BBCA-846E191253E4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E345367C-A60D-78D3-F660-43C70AF6F1A2}"/>
              </a:ext>
            </a:extLst>
          </p:cNvPr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F09F75D2-35C1-311D-A0B1-FAA3851BF96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7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957EDC2-4F50-22A1-39F1-B5BE0F2BD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613"/>
            <a:ext cx="4610100" cy="178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921763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28199-1533-1810-C2A8-FFC13D8B4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DD40FD3-0AE0-9D8B-4BA2-A734418C15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Batch</a:t>
            </a:r>
            <a:r>
              <a:rPr spc="30" dirty="0"/>
              <a:t> </a:t>
            </a:r>
            <a:r>
              <a:rPr spc="-30" dirty="0"/>
              <a:t>Normalization</a:t>
            </a: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4E87A60F-6624-2974-096F-28BCBB645DC7}"/>
              </a:ext>
            </a:extLst>
          </p:cNvPr>
          <p:cNvSpPr/>
          <p:nvPr/>
        </p:nvSpPr>
        <p:spPr>
          <a:xfrm>
            <a:off x="359994" y="3193046"/>
            <a:ext cx="1555750" cy="0"/>
          </a:xfrm>
          <a:custGeom>
            <a:avLst/>
            <a:gdLst/>
            <a:ahLst/>
            <a:cxnLst/>
            <a:rect l="l" t="t" r="r" b="b"/>
            <a:pathLst>
              <a:path w="1555750">
                <a:moveTo>
                  <a:pt x="0" y="0"/>
                </a:moveTo>
                <a:lnTo>
                  <a:pt x="155517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>
            <a:extLst>
              <a:ext uri="{FF2B5EF4-FFF2-40B4-BE49-F238E27FC236}">
                <a16:creationId xmlns:a16="http://schemas.microsoft.com/office/drawing/2014/main" id="{680BB753-C6B2-37B4-3DBB-27EA71F94513}"/>
              </a:ext>
            </a:extLst>
          </p:cNvPr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7472118C-AB86-DA5D-0732-E21C1DF120C5}"/>
                </a:ext>
              </a:extLst>
            </p:cNvPr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546769BD-6EBD-BBC5-E731-E61E4AF0DCB1}"/>
                </a:ext>
              </a:extLst>
            </p:cNvPr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C76F2C19-6385-860A-3908-516ABFA240C0}"/>
                </a:ext>
              </a:extLst>
            </p:cNvPr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>
            <a:extLst>
              <a:ext uri="{FF2B5EF4-FFF2-40B4-BE49-F238E27FC236}">
                <a16:creationId xmlns:a16="http://schemas.microsoft.com/office/drawing/2014/main" id="{24969DBC-5EAF-ED9A-3630-6227E421426D}"/>
              </a:ext>
            </a:extLst>
          </p:cNvPr>
          <p:cNvSpPr txBox="1"/>
          <p:nvPr/>
        </p:nvSpPr>
        <p:spPr>
          <a:xfrm>
            <a:off x="31300" y="3220427"/>
            <a:ext cx="4401617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GB" sz="900" baseline="27777" dirty="0">
                <a:latin typeface="Arial MT"/>
                <a:cs typeface="Arial MT"/>
              </a:rPr>
              <a:t>https://towardsdatascience.com/batch-norm-explained-visually-how-it-works-and-why-neural-networks-need-it-b18919692739</a:t>
            </a:r>
            <a:endParaRPr sz="800" dirty="0">
              <a:latin typeface="Arial MT"/>
              <a:cs typeface="Arial MT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A6C55415-67B0-430F-D2CC-FEA751717614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8C1D0787-045B-1AA3-0AC5-526FD279E636}"/>
              </a:ext>
            </a:extLst>
          </p:cNvPr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E736EE6E-476A-54D2-711C-D42E1AC6B00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8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226B55-14CA-848D-FD8B-1C312AA96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4614"/>
            <a:ext cx="4610100" cy="225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606143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28199-1533-1810-C2A8-FFC13D8B4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DD40FD3-0AE0-9D8B-4BA2-A734418C15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Batch</a:t>
            </a:r>
            <a:r>
              <a:rPr spc="30" dirty="0"/>
              <a:t> </a:t>
            </a:r>
            <a:r>
              <a:rPr spc="-30" dirty="0"/>
              <a:t>Normalization</a:t>
            </a: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4E87A60F-6624-2974-096F-28BCBB645DC7}"/>
              </a:ext>
            </a:extLst>
          </p:cNvPr>
          <p:cNvSpPr/>
          <p:nvPr/>
        </p:nvSpPr>
        <p:spPr>
          <a:xfrm>
            <a:off x="359994" y="3193046"/>
            <a:ext cx="1555750" cy="0"/>
          </a:xfrm>
          <a:custGeom>
            <a:avLst/>
            <a:gdLst/>
            <a:ahLst/>
            <a:cxnLst/>
            <a:rect l="l" t="t" r="r" b="b"/>
            <a:pathLst>
              <a:path w="1555750">
                <a:moveTo>
                  <a:pt x="0" y="0"/>
                </a:moveTo>
                <a:lnTo>
                  <a:pt x="155517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>
            <a:extLst>
              <a:ext uri="{FF2B5EF4-FFF2-40B4-BE49-F238E27FC236}">
                <a16:creationId xmlns:a16="http://schemas.microsoft.com/office/drawing/2014/main" id="{680BB753-C6B2-37B4-3DBB-27EA71F94513}"/>
              </a:ext>
            </a:extLst>
          </p:cNvPr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7472118C-AB86-DA5D-0732-E21C1DF120C5}"/>
                </a:ext>
              </a:extLst>
            </p:cNvPr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7D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546769BD-6EBD-BBC5-E731-E61E4AF0DCB1}"/>
                </a:ext>
              </a:extLst>
            </p:cNvPr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C76F2C19-6385-860A-3908-516ABFA240C0}"/>
                </a:ext>
              </a:extLst>
            </p:cNvPr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C4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>
            <a:extLst>
              <a:ext uri="{FF2B5EF4-FFF2-40B4-BE49-F238E27FC236}">
                <a16:creationId xmlns:a16="http://schemas.microsoft.com/office/drawing/2014/main" id="{24969DBC-5EAF-ED9A-3630-6227E421426D}"/>
              </a:ext>
            </a:extLst>
          </p:cNvPr>
          <p:cNvSpPr txBox="1"/>
          <p:nvPr/>
        </p:nvSpPr>
        <p:spPr>
          <a:xfrm>
            <a:off x="31300" y="3220427"/>
            <a:ext cx="4401617" cy="14298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GB" sz="900" baseline="27777" dirty="0">
                <a:latin typeface="Arial MT"/>
                <a:cs typeface="Arial MT"/>
              </a:rPr>
              <a:t>https://towardsdatascience.com/batch-norm-explained-visually-how-it-works-and-why-neural-networks-need-it-b18919692739</a:t>
            </a:r>
            <a:endParaRPr sz="800" dirty="0">
              <a:latin typeface="Arial MT"/>
              <a:cs typeface="Arial MT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A6C55415-67B0-430F-D2CC-FEA751717614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KAUST</a:t>
            </a:r>
            <a:r>
              <a:rPr spc="70" dirty="0"/>
              <a:t> </a:t>
            </a:r>
            <a:r>
              <a:rPr spc="-10" dirty="0"/>
              <a:t>Academy</a:t>
            </a: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8C1D0787-045B-1AA3-0AC5-526FD279E636}"/>
              </a:ext>
            </a:extLst>
          </p:cNvPr>
          <p:cNvSpPr txBox="1"/>
          <p:nvPr/>
        </p:nvSpPr>
        <p:spPr>
          <a:xfrm>
            <a:off x="2056358" y="3367039"/>
            <a:ext cx="49593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Computer</a:t>
            </a:r>
            <a:r>
              <a:rPr sz="500" spc="1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  <a:hlinkClick r:id="rId2" action="ppaction://hlinksldjump"/>
              </a:rPr>
              <a:t>Vision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E736EE6E-476A-54D2-711C-D42E1AC6B00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9</a:t>
            </a:fld>
            <a:r>
              <a:rPr spc="20" dirty="0"/>
              <a:t> </a:t>
            </a:r>
            <a:r>
              <a:rPr spc="125" dirty="0"/>
              <a:t>/</a:t>
            </a:r>
            <a:r>
              <a:rPr spc="25" dirty="0"/>
              <a:t> </a:t>
            </a:r>
            <a:r>
              <a:rPr spc="-25" dirty="0"/>
              <a:t>31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804078-D793-7FF1-A133-6D36C434D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4075"/>
            <a:ext cx="46101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43461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580</Words>
  <Application>Microsoft Office PowerPoint</Application>
  <PresentationFormat>Custom</PresentationFormat>
  <Paragraphs>116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MT</vt:lpstr>
      <vt:lpstr>Lucida Sans Unicode</vt:lpstr>
      <vt:lpstr>Tahoma</vt:lpstr>
      <vt:lpstr>Office Theme</vt:lpstr>
      <vt:lpstr>Advanced Computer Vision</vt:lpstr>
      <vt:lpstr>Batch Normalization</vt:lpstr>
      <vt:lpstr>Batch Normalization</vt:lpstr>
      <vt:lpstr>Normalization</vt:lpstr>
      <vt:lpstr>Batch Normalization</vt:lpstr>
      <vt:lpstr>Batch Normalization</vt:lpstr>
      <vt:lpstr>Batch Normalization</vt:lpstr>
      <vt:lpstr>Batch Normalization</vt:lpstr>
      <vt:lpstr>Batch Normalization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Batch Normalization</vt:lpstr>
      <vt:lpstr>Batch Normalization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</dc:title>
  <cp:lastModifiedBy>Muhammad Mubashar</cp:lastModifiedBy>
  <cp:revision>4</cp:revision>
  <dcterms:created xsi:type="dcterms:W3CDTF">2024-02-25T05:31:23Z</dcterms:created>
  <dcterms:modified xsi:type="dcterms:W3CDTF">2024-03-17T22:22:35Z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2023-11-19T00:00:00Z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2024-02-25T00:00:00Z</vt:filetime>
  </property>
  <property fmtid="{D5CDD505-2E9C-101B-9397-08002B2CF9AE}" pid="5" name="PTEX.Fullbanner">
    <vt:lpwstr>This is pdfTeX, Version 3.141592653-2.6-1.40.25 (TeX Live 2023) kpathsea version 6.3.5</vt:lpwstr>
  </property>
  <property fmtid="{D5CDD505-2E9C-101B-9397-08002B2CF9AE}" pid="6" name="Producer">
    <vt:lpwstr>pdfTeX-1.40.25</vt:lpwstr>
  </property>
</Properties>
</file>