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1"/>
  </p:notesMasterIdLst>
  <p:sldIdLst>
    <p:sldId id="257" r:id="rId2"/>
    <p:sldId id="516" r:id="rId3"/>
    <p:sldId id="517" r:id="rId4"/>
    <p:sldId id="530" r:id="rId5"/>
    <p:sldId id="521" r:id="rId6"/>
    <p:sldId id="519" r:id="rId7"/>
    <p:sldId id="544" r:id="rId8"/>
    <p:sldId id="520" r:id="rId9"/>
    <p:sldId id="522" r:id="rId10"/>
    <p:sldId id="537" r:id="rId11"/>
    <p:sldId id="524" r:id="rId12"/>
    <p:sldId id="525" r:id="rId13"/>
    <p:sldId id="526" r:id="rId14"/>
    <p:sldId id="527" r:id="rId15"/>
    <p:sldId id="545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85" r:id="rId34"/>
    <p:sldId id="546" r:id="rId35"/>
    <p:sldId id="286" r:id="rId36"/>
    <p:sldId id="277" r:id="rId37"/>
    <p:sldId id="278" r:id="rId38"/>
    <p:sldId id="279" r:id="rId39"/>
    <p:sldId id="4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6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8663"/>
            <a:ext cx="6372225" cy="3584575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AEBD6-9744-47F3-B980-3A690F310521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65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1500-B165-9501-2F82-A77A10DB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B4F8EA-878C-4E92-9A9F-E42F28F17FD9}" type="datetimeFigureOut">
              <a:rPr lang="en-GB" smtClean="0"/>
              <a:t>31/07/2024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E3862-CB46-03CA-B765-024C4861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5EC78-C0D3-7A97-8038-6390B59D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804C36-74EF-43E1-91F8-554FAC8A56D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5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F1D99-BD92-3FCB-7058-2948C1AE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6730" y="35190"/>
            <a:ext cx="1696113" cy="96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4A3A-F538-42DF-99E5-BD5929C494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43" y="0"/>
            <a:ext cx="2199157" cy="10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31">
            <a:extLst>
              <a:ext uri="{FF2B5EF4-FFF2-40B4-BE49-F238E27FC236}">
                <a16:creationId xmlns:a16="http://schemas.microsoft.com/office/drawing/2014/main" id="{CB2C27D6-63C8-85EF-62A2-63F91E4DF69E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8" y="136525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296730" y="35190"/>
            <a:ext cx="1696113" cy="966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4A3A-F538-42DF-99E5-BD5929C494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43" y="0"/>
            <a:ext cx="2199157" cy="100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560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968" y="652168"/>
            <a:ext cx="11166065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4313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34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894834" y="4567107"/>
            <a:ext cx="161636" cy="127187"/>
          </a:xfrm>
          <a:custGeom>
            <a:avLst/>
            <a:gdLst/>
            <a:ahLst/>
            <a:cxnLst/>
            <a:rect l="l" t="t" r="r" b="b"/>
            <a:pathLst>
              <a:path w="133350" h="144145">
                <a:moveTo>
                  <a:pt x="25289" y="0"/>
                </a:moveTo>
                <a:lnTo>
                  <a:pt x="132976" y="22446"/>
                </a:lnTo>
                <a:lnTo>
                  <a:pt x="107688" y="143766"/>
                </a:lnTo>
                <a:lnTo>
                  <a:pt x="0" y="121319"/>
                </a:lnTo>
                <a:lnTo>
                  <a:pt x="25289" y="0"/>
                </a:lnTo>
                <a:close/>
              </a:path>
            </a:pathLst>
          </a:custGeom>
          <a:ln w="25122">
            <a:solidFill>
              <a:srgbClr val="021CA1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bg object 17"/>
          <p:cNvSpPr/>
          <p:nvPr/>
        </p:nvSpPr>
        <p:spPr>
          <a:xfrm>
            <a:off x="2540208" y="4619652"/>
            <a:ext cx="515697" cy="74519"/>
          </a:xfrm>
          <a:custGeom>
            <a:avLst/>
            <a:gdLst/>
            <a:ahLst/>
            <a:cxnLst/>
            <a:rect l="l" t="t" r="r" b="b"/>
            <a:pathLst>
              <a:path w="425450" h="84454">
                <a:moveTo>
                  <a:pt x="0" y="0"/>
                </a:moveTo>
                <a:lnTo>
                  <a:pt x="425146" y="84207"/>
                </a:lnTo>
              </a:path>
            </a:pathLst>
          </a:custGeom>
          <a:ln w="69087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bg object 18"/>
          <p:cNvSpPr/>
          <p:nvPr/>
        </p:nvSpPr>
        <p:spPr>
          <a:xfrm>
            <a:off x="2458062" y="4553642"/>
            <a:ext cx="270933" cy="179854"/>
          </a:xfrm>
          <a:custGeom>
            <a:avLst/>
            <a:gdLst/>
            <a:ahLst/>
            <a:cxnLst/>
            <a:rect l="l" t="t" r="r" b="b"/>
            <a:pathLst>
              <a:path w="223519" h="203835">
                <a:moveTo>
                  <a:pt x="223448" y="0"/>
                </a:moveTo>
                <a:lnTo>
                  <a:pt x="0" y="61387"/>
                </a:lnTo>
                <a:lnTo>
                  <a:pt x="183178" y="203314"/>
                </a:lnTo>
                <a:lnTo>
                  <a:pt x="223448" y="0"/>
                </a:lnTo>
                <a:close/>
              </a:path>
            </a:pathLst>
          </a:custGeom>
          <a:solidFill>
            <a:srgbClr val="00A5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7964" y="2952382"/>
            <a:ext cx="217679" cy="16466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6717" y="3786244"/>
            <a:ext cx="217679" cy="16466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1681" y="3994708"/>
            <a:ext cx="217679" cy="16466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7940" y="4880685"/>
            <a:ext cx="217679" cy="16466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26740" y="3473545"/>
            <a:ext cx="217679" cy="16466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0457" y="5037034"/>
            <a:ext cx="217679" cy="16466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96133" y="4887200"/>
            <a:ext cx="217679" cy="16466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0062" y="3212964"/>
            <a:ext cx="217679" cy="164661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2164438" y="2248854"/>
            <a:ext cx="810491" cy="3423397"/>
          </a:xfrm>
          <a:custGeom>
            <a:avLst/>
            <a:gdLst/>
            <a:ahLst/>
            <a:cxnLst/>
            <a:rect l="l" t="t" r="r" b="b"/>
            <a:pathLst>
              <a:path w="668655" h="3879850">
                <a:moveTo>
                  <a:pt x="0" y="3879323"/>
                </a:moveTo>
                <a:lnTo>
                  <a:pt x="668368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80" b="0" i="0">
                <a:solidFill>
                  <a:srgbClr val="00009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3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Deep Unsupervised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6" r:id="rId4"/>
    <p:sldLayoutId id="2147483667" r:id="rId5"/>
    <p:sldLayoutId id="2147483668" r:id="rId6"/>
    <p:sldLayoutId id="214748366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18" Type="http://schemas.openxmlformats.org/officeDocument/2006/relationships/image" Target="../media/image85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4.png"/><Relationship Id="rId2" Type="http://schemas.openxmlformats.org/officeDocument/2006/relationships/image" Target="../media/image71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69.png"/><Relationship Id="rId19" Type="http://schemas.openxmlformats.org/officeDocument/2006/relationships/image" Target="../media/image86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18" Type="http://schemas.openxmlformats.org/officeDocument/2006/relationships/image" Target="../media/image89.png"/><Relationship Id="rId26" Type="http://schemas.openxmlformats.org/officeDocument/2006/relationships/image" Target="../media/image96.png"/><Relationship Id="rId3" Type="http://schemas.openxmlformats.org/officeDocument/2006/relationships/image" Target="../media/image72.png"/><Relationship Id="rId21" Type="http://schemas.openxmlformats.org/officeDocument/2006/relationships/image" Target="../media/image9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17" Type="http://schemas.openxmlformats.org/officeDocument/2006/relationships/image" Target="../media/image88.png"/><Relationship Id="rId25" Type="http://schemas.openxmlformats.org/officeDocument/2006/relationships/image" Target="../media/image82.png"/><Relationship Id="rId2" Type="http://schemas.openxmlformats.org/officeDocument/2006/relationships/image" Target="../media/image71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24" Type="http://schemas.openxmlformats.org/officeDocument/2006/relationships/image" Target="../media/image95.png"/><Relationship Id="rId5" Type="http://schemas.openxmlformats.org/officeDocument/2006/relationships/image" Target="../media/image74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7.png"/><Relationship Id="rId10" Type="http://schemas.openxmlformats.org/officeDocument/2006/relationships/image" Target="../media/image69.png"/><Relationship Id="rId19" Type="http://schemas.openxmlformats.org/officeDocument/2006/relationships/image" Target="../media/image90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68.png"/><Relationship Id="rId22" Type="http://schemas.openxmlformats.org/officeDocument/2006/relationships/image" Target="../media/image93.png"/><Relationship Id="rId27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48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18" Type="http://schemas.openxmlformats.org/officeDocument/2006/relationships/image" Target="../media/image159.png"/><Relationship Id="rId3" Type="http://schemas.openxmlformats.org/officeDocument/2006/relationships/image" Target="../media/image144.png"/><Relationship Id="rId21" Type="http://schemas.openxmlformats.org/officeDocument/2006/relationships/image" Target="../media/image162.png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17" Type="http://schemas.openxmlformats.org/officeDocument/2006/relationships/image" Target="../media/image158.png"/><Relationship Id="rId2" Type="http://schemas.openxmlformats.org/officeDocument/2006/relationships/image" Target="../media/image143.png"/><Relationship Id="rId16" Type="http://schemas.openxmlformats.org/officeDocument/2006/relationships/image" Target="../media/image157.png"/><Relationship Id="rId20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156.png"/><Relationship Id="rId10" Type="http://schemas.openxmlformats.org/officeDocument/2006/relationships/image" Target="../media/image151.png"/><Relationship Id="rId19" Type="http://schemas.openxmlformats.org/officeDocument/2006/relationships/image" Target="../media/image160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image" Target="../media/image155.png"/><Relationship Id="rId22" Type="http://schemas.openxmlformats.org/officeDocument/2006/relationships/image" Target="../media/image1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Ozone_depletion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58.png"/><Relationship Id="rId18" Type="http://schemas.openxmlformats.org/officeDocument/2006/relationships/image" Target="../media/image178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17" Type="http://schemas.openxmlformats.org/officeDocument/2006/relationships/image" Target="../media/image177.png"/><Relationship Id="rId2" Type="http://schemas.openxmlformats.org/officeDocument/2006/relationships/image" Target="../media/image164.png"/><Relationship Id="rId16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5.png"/><Relationship Id="rId10" Type="http://schemas.openxmlformats.org/officeDocument/2006/relationships/image" Target="../media/image172.png"/><Relationship Id="rId19" Type="http://schemas.openxmlformats.org/officeDocument/2006/relationships/image" Target="../media/image179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92.png"/><Relationship Id="rId7" Type="http://schemas.openxmlformats.org/officeDocument/2006/relationships/image" Target="../media/image18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Relationship Id="rId9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196.png"/><Relationship Id="rId3" Type="http://schemas.openxmlformats.org/officeDocument/2006/relationships/image" Target="../media/image186.png"/><Relationship Id="rId7" Type="http://schemas.openxmlformats.org/officeDocument/2006/relationships/image" Target="../media/image190.png"/><Relationship Id="rId12" Type="http://schemas.openxmlformats.org/officeDocument/2006/relationships/image" Target="../media/image195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.png"/><Relationship Id="rId11" Type="http://schemas.openxmlformats.org/officeDocument/2006/relationships/image" Target="../media/image194.png"/><Relationship Id="rId5" Type="http://schemas.openxmlformats.org/officeDocument/2006/relationships/image" Target="../media/image188.png"/><Relationship Id="rId10" Type="http://schemas.openxmlformats.org/officeDocument/2006/relationships/image" Target="../media/image193.png"/><Relationship Id="rId4" Type="http://schemas.openxmlformats.org/officeDocument/2006/relationships/image" Target="../media/image187.png"/><Relationship Id="rId9" Type="http://schemas.openxmlformats.org/officeDocument/2006/relationships/image" Target="../media/image192.png"/><Relationship Id="rId14" Type="http://schemas.openxmlformats.org/officeDocument/2006/relationships/image" Target="../media/image19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jpg"/><Relationship Id="rId13" Type="http://schemas.openxmlformats.org/officeDocument/2006/relationships/image" Target="../media/image213.jpg"/><Relationship Id="rId18" Type="http://schemas.openxmlformats.org/officeDocument/2006/relationships/image" Target="../media/image218.png"/><Relationship Id="rId3" Type="http://schemas.openxmlformats.org/officeDocument/2006/relationships/image" Target="../media/image203.jpg"/><Relationship Id="rId7" Type="http://schemas.openxmlformats.org/officeDocument/2006/relationships/image" Target="../media/image207.jpg"/><Relationship Id="rId12" Type="http://schemas.openxmlformats.org/officeDocument/2006/relationships/image" Target="../media/image212.jpg"/><Relationship Id="rId17" Type="http://schemas.openxmlformats.org/officeDocument/2006/relationships/image" Target="../media/image217.jpg"/><Relationship Id="rId2" Type="http://schemas.openxmlformats.org/officeDocument/2006/relationships/image" Target="../media/image202.jpg"/><Relationship Id="rId16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6.jpg"/><Relationship Id="rId11" Type="http://schemas.openxmlformats.org/officeDocument/2006/relationships/image" Target="../media/image211.jpg"/><Relationship Id="rId5" Type="http://schemas.openxmlformats.org/officeDocument/2006/relationships/image" Target="../media/image205.jpg"/><Relationship Id="rId15" Type="http://schemas.openxmlformats.org/officeDocument/2006/relationships/image" Target="../media/image215.jpg"/><Relationship Id="rId10" Type="http://schemas.openxmlformats.org/officeDocument/2006/relationships/image" Target="../media/image210.jpg"/><Relationship Id="rId4" Type="http://schemas.openxmlformats.org/officeDocument/2006/relationships/image" Target="../media/image204.jpg"/><Relationship Id="rId9" Type="http://schemas.openxmlformats.org/officeDocument/2006/relationships/image" Target="../media/image209.jpg"/><Relationship Id="rId14" Type="http://schemas.openxmlformats.org/officeDocument/2006/relationships/image" Target="../media/image2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7" Type="http://schemas.openxmlformats.org/officeDocument/2006/relationships/image" Target="../media/image2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2.png"/><Relationship Id="rId5" Type="http://schemas.openxmlformats.org/officeDocument/2006/relationships/image" Target="../media/image221.png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2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ail.mit.edu/dsontag/courses/ml14/" TargetMode="External"/><Relationship Id="rId2" Type="http://schemas.openxmlformats.org/officeDocument/2006/relationships/hyperlink" Target="http://www2.cs.uh.edu/~ceick/ML/Topic9.pp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e.iitk.ac.in/users/piyush/courses/ml_autumn1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2.cs.uh.edu/~ceick/kdd/AEC13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aximum_likelihood" TargetMode="External"/><Relationship Id="rId2" Type="http://schemas.openxmlformats.org/officeDocument/2006/relationships/hyperlink" Target="http://en.wikipedia.org/wiki/Distribution_fitt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Deep Unsupervised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45811" y="3151599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4744D1-C6D6-49C1-8491-1C6033A253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410" y="3151599"/>
            <a:ext cx="2305824" cy="10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0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Statistical Approaches </a:t>
            </a:r>
          </a:p>
        </p:txBody>
      </p:sp>
      <p:sp>
        <p:nvSpPr>
          <p:cNvPr id="12291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Many methods have been designed for a single attribute and are not easy to generalize to multi-dimensional data</a:t>
            </a:r>
          </a:p>
          <a:p>
            <a:pPr lvl="3"/>
            <a:endParaRPr lang="en-US" altLang="en-US"/>
          </a:p>
          <a:p>
            <a:r>
              <a:rPr lang="en-US" altLang="en-US"/>
              <a:t>In many cases, data distribution/model may not be known, and might not match the assumoptions of the employed density function (e.g. not symmetric, not Gaussian,…)</a:t>
            </a:r>
          </a:p>
          <a:p>
            <a:pPr lvl="3"/>
            <a:endParaRPr lang="en-US" altLang="en-US"/>
          </a:p>
          <a:p>
            <a:r>
              <a:rPr lang="en-US" altLang="en-US"/>
              <a:t>For high dimensional data, it may be difficult to estimate the true distribution, but there is new work based on EM and mixtures of Gaussians </a:t>
            </a:r>
            <a:endParaRPr lang="en-US" altLang="en-US" dirty="0"/>
          </a:p>
        </p:txBody>
      </p:sp>
    </p:spTree>
  </p:cSld>
  <p:clrMapOvr>
    <a:masterClrMapping/>
  </p:clrMapOvr>
  <p:transition>
    <p:strips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Distance-based Approaches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is represented as a vector of features</a:t>
            </a:r>
          </a:p>
          <a:p>
            <a:pPr lvl="4"/>
            <a:endParaRPr lang="en-US" altLang="en-US"/>
          </a:p>
          <a:p>
            <a:r>
              <a:rPr lang="en-US" altLang="en-US"/>
              <a:t>Three major approaches</a:t>
            </a:r>
          </a:p>
          <a:p>
            <a:pPr lvl="1"/>
            <a:r>
              <a:rPr lang="en-US" altLang="en-US"/>
              <a:t>Nearest-neighbor based</a:t>
            </a:r>
          </a:p>
          <a:p>
            <a:pPr lvl="1"/>
            <a:r>
              <a:rPr lang="en-US" altLang="en-US"/>
              <a:t>Density based</a:t>
            </a:r>
          </a:p>
          <a:p>
            <a:pPr lvl="1"/>
            <a:r>
              <a:rPr lang="en-US" altLang="en-US"/>
              <a:t>Clustering based</a:t>
            </a:r>
          </a:p>
          <a:p>
            <a:pPr lvl="4"/>
            <a:endParaRPr lang="en-US" altLang="en-US"/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Nearest-Neighbor Based Approach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Approach:</a:t>
            </a:r>
          </a:p>
          <a:p>
            <a:pPr lvl="1"/>
            <a:r>
              <a:rPr lang="en-US" altLang="en-US"/>
              <a:t>Compute the distance between every pair of data points</a:t>
            </a:r>
          </a:p>
          <a:p>
            <a:pPr lvl="4"/>
            <a:endParaRPr lang="en-US" altLang="en-US"/>
          </a:p>
          <a:p>
            <a:pPr lvl="1"/>
            <a:r>
              <a:rPr lang="en-US" altLang="en-US"/>
              <a:t>There are various ways to define outliers:</a:t>
            </a:r>
          </a:p>
          <a:p>
            <a:pPr lvl="2"/>
            <a:r>
              <a:rPr lang="en-US" altLang="en-US"/>
              <a:t>Data points for which there are fewer than p neighboring points within a distance D</a:t>
            </a:r>
          </a:p>
          <a:p>
            <a:pPr lvl="4"/>
            <a:endParaRPr lang="en-US" altLang="en-US"/>
          </a:p>
          <a:p>
            <a:pPr lvl="2"/>
            <a:r>
              <a:rPr lang="en-US" altLang="en-US"/>
              <a:t>The top n data points whose distance to the kth nearest neighbor is greatest</a:t>
            </a:r>
          </a:p>
          <a:p>
            <a:pPr lvl="4"/>
            <a:endParaRPr lang="en-US" altLang="en-US"/>
          </a:p>
          <a:p>
            <a:pPr lvl="2"/>
            <a:r>
              <a:rPr lang="en-US" altLang="en-US"/>
              <a:t>The top n data points whose average distance to the k nearest neighbors is greatest </a:t>
            </a:r>
          </a:p>
          <a:p>
            <a:pPr lvl="2"/>
            <a:endParaRPr lang="en-US" altLang="en-US"/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Density-based: LOF approach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9042" y="1431924"/>
            <a:ext cx="10515600" cy="4351338"/>
          </a:xfrm>
        </p:spPr>
        <p:txBody>
          <a:bodyPr/>
          <a:lstStyle/>
          <a:p>
            <a:r>
              <a:rPr lang="en-US" altLang="en-US" dirty="0"/>
              <a:t>For each point, compute the density of its local neighborhood; e.g. use DBSCAN’s approach</a:t>
            </a:r>
          </a:p>
          <a:p>
            <a:r>
              <a:rPr lang="en-US" altLang="en-US" dirty="0"/>
              <a:t>Compute local outlier factor (LOF) of a sample p as the average of the ratios of the density of sample p and the density of its nearest neighbors</a:t>
            </a:r>
          </a:p>
          <a:p>
            <a:r>
              <a:rPr lang="en-US" altLang="en-US" dirty="0"/>
              <a:t>Outliers are points with lowest LOF value</a:t>
            </a:r>
          </a:p>
        </p:txBody>
      </p:sp>
      <p:grpSp>
        <p:nvGrpSpPr>
          <p:cNvPr id="15364" name="Group 4"/>
          <p:cNvGrpSpPr>
            <a:grpSpLocks noChangeAspect="1"/>
          </p:cNvGrpSpPr>
          <p:nvPr/>
        </p:nvGrpSpPr>
        <p:grpSpPr bwMode="auto">
          <a:xfrm>
            <a:off x="1369980" y="4047079"/>
            <a:ext cx="2936875" cy="2514600"/>
            <a:chOff x="1626" y="1932"/>
            <a:chExt cx="3476" cy="2930"/>
          </a:xfrm>
        </p:grpSpPr>
        <p:pic>
          <p:nvPicPr>
            <p:cNvPr id="15367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6" y="1932"/>
              <a:ext cx="3476" cy="2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68" name="Text Box 6"/>
            <p:cNvSpPr txBox="1">
              <a:spLocks noChangeAspect="1" noChangeArrowheads="1"/>
            </p:cNvSpPr>
            <p:nvPr/>
          </p:nvSpPr>
          <p:spPr bwMode="auto">
            <a:xfrm>
              <a:off x="2460" y="3978"/>
              <a:ext cx="300" cy="4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2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 sz="16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5369" name="Text Box 7"/>
            <p:cNvSpPr txBox="1">
              <a:spLocks noChangeAspect="1" noChangeArrowheads="1"/>
            </p:cNvSpPr>
            <p:nvPr/>
          </p:nvSpPr>
          <p:spPr bwMode="auto">
            <a:xfrm>
              <a:off x="3582" y="4194"/>
              <a:ext cx="438" cy="5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en-US" i="1">
                  <a:solidFill>
                    <a:schemeClr val="hlink"/>
                  </a:solidFill>
                  <a:latin typeface="Times New Roman" pitchFamily="18" charset="0"/>
                </a:rPr>
                <a:t>  p</a:t>
              </a:r>
              <a:r>
                <a:rPr lang="en-US" altLang="en-US" i="1" baseline="-25000">
                  <a:solidFill>
                    <a:schemeClr val="hlink"/>
                  </a:solidFill>
                  <a:latin typeface="Times New Roman" pitchFamily="18" charset="0"/>
                </a:rPr>
                <a:t>1</a:t>
              </a:r>
              <a:endParaRPr lang="en-US" altLang="en-US" i="1">
                <a:solidFill>
                  <a:schemeClr val="hlink"/>
                </a:solidFill>
                <a:latin typeface="Times New Roman" pitchFamily="18" charset="0"/>
              </a:endParaRPr>
            </a:p>
            <a:p>
              <a:r>
                <a:rPr lang="en-US" altLang="en-US" sz="1000">
                  <a:solidFill>
                    <a:schemeClr val="hlink"/>
                  </a:solidFill>
                  <a:latin typeface="Times New Roman" pitchFamily="18" charset="0"/>
                  <a:sym typeface="Symbol" pitchFamily="18" charset="2"/>
                </a:rPr>
                <a:t></a:t>
              </a:r>
              <a:endParaRPr lang="en-US" altLang="en-US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15365" name="Text Box 8"/>
          <p:cNvSpPr txBox="1">
            <a:spLocks noChangeArrowheads="1"/>
          </p:cNvSpPr>
          <p:nvPr/>
        </p:nvSpPr>
        <p:spPr bwMode="auto">
          <a:xfrm>
            <a:off x="5408579" y="4205558"/>
            <a:ext cx="3352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0" dirty="0">
                <a:latin typeface="Tahoma" pitchFamily="34" charset="0"/>
              </a:rPr>
              <a:t>In the NN approach, p</a:t>
            </a:r>
            <a:r>
              <a:rPr lang="en-US" altLang="en-US" sz="2000" b="0" baseline="-25000" dirty="0">
                <a:latin typeface="Tahoma" pitchFamily="34" charset="0"/>
              </a:rPr>
              <a:t>2</a:t>
            </a:r>
            <a:r>
              <a:rPr lang="en-US" altLang="en-US" sz="2000" b="0" dirty="0">
                <a:latin typeface="Tahoma" pitchFamily="34" charset="0"/>
              </a:rPr>
              <a:t> is not considered as outlier, while LOF approach find both p</a:t>
            </a:r>
            <a:r>
              <a:rPr lang="en-US" altLang="en-US" sz="2000" b="0" baseline="-25000" dirty="0">
                <a:latin typeface="Tahoma" pitchFamily="34" charset="0"/>
              </a:rPr>
              <a:t>1</a:t>
            </a:r>
            <a:r>
              <a:rPr lang="en-US" altLang="en-US" sz="2000" b="0" dirty="0">
                <a:latin typeface="Tahoma" pitchFamily="34" charset="0"/>
              </a:rPr>
              <a:t> and p</a:t>
            </a:r>
            <a:r>
              <a:rPr lang="en-US" altLang="en-US" sz="2000" b="0" baseline="-25000" dirty="0">
                <a:latin typeface="Tahoma" pitchFamily="34" charset="0"/>
              </a:rPr>
              <a:t>2 </a:t>
            </a:r>
            <a:r>
              <a:rPr lang="en-US" altLang="en-US" sz="2000" b="0" dirty="0">
                <a:latin typeface="Tahoma" pitchFamily="34" charset="0"/>
              </a:rPr>
              <a:t>as outliers</a:t>
            </a:r>
          </a:p>
        </p:txBody>
      </p:sp>
      <p:sp>
        <p:nvSpPr>
          <p:cNvPr id="15366" name="TextBox 8"/>
          <p:cNvSpPr txBox="1">
            <a:spLocks noChangeArrowheads="1"/>
          </p:cNvSpPr>
          <p:nvPr/>
        </p:nvSpPr>
        <p:spPr bwMode="auto">
          <a:xfrm>
            <a:off x="4875178" y="5760580"/>
            <a:ext cx="541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1800" dirty="0"/>
              <a:t>Alternative approach: directly use density function; e.g. DENCLUE’s density function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Clustering-Based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Idea: Use a clustering algorithm that has some notion of outliers!</a:t>
            </a:r>
          </a:p>
          <a:p>
            <a:r>
              <a:rPr lang="en-US" altLang="zh-CN"/>
              <a:t>Problem what parameters should I choose for the algorithm; e.g. DBSCAN?</a:t>
            </a:r>
          </a:p>
          <a:p>
            <a:r>
              <a:rPr lang="en-US" altLang="zh-CN"/>
              <a:t>Rule of Thumb: Less than x% of the data should be outliers (with x typically chosen between 0.1 and 10); x might be determined with other methods; e.g. statistical tests or domain knowledge.</a:t>
            </a:r>
          </a:p>
          <a:p>
            <a:r>
              <a:rPr lang="en-US" altLang="zh-CN"/>
              <a:t>Once you have an idea, how much outliers you want, the parameter selection problem becomes easier. 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1FA337-89E8-466A-AB2A-719B5C5D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SVM for Anomaly Detection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4C6033-9F57-4882-BB55-3D4FBFB0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38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Separators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84D19F1C-961F-4201-B282-1E975559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2582365" y="1788499"/>
            <a:ext cx="7084359" cy="1218671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310419" marR="4483" indent="-299773">
              <a:lnSpc>
                <a:spcPct val="101899"/>
              </a:lnSpc>
              <a:spcBef>
                <a:spcPts val="49"/>
              </a:spcBef>
              <a:buFont typeface="Wingdings"/>
              <a:buChar char=""/>
              <a:tabLst>
                <a:tab pos="310419" algn="l"/>
              </a:tabLst>
            </a:pP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If training</a:t>
            </a:r>
            <a:r>
              <a:rPr sz="2427" spc="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data</a:t>
            </a:r>
            <a:r>
              <a:rPr sz="2427" spc="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is</a:t>
            </a:r>
            <a:r>
              <a:rPr sz="2427" spc="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linearly</a:t>
            </a:r>
            <a:r>
              <a:rPr sz="2427" spc="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separable,</a:t>
            </a:r>
            <a:r>
              <a:rPr sz="2427" spc="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perceptron</a:t>
            </a:r>
            <a:r>
              <a:rPr sz="2427" spc="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spc="-22" dirty="0">
                <a:solidFill>
                  <a:srgbClr val="333399"/>
                </a:solidFill>
                <a:latin typeface="Arial MT"/>
                <a:cs typeface="Arial MT"/>
              </a:rPr>
              <a:t>is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guaranteed</a:t>
            </a:r>
            <a:r>
              <a:rPr sz="2427" spc="-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to</a:t>
            </a:r>
            <a:r>
              <a:rPr sz="2427" spc="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find </a:t>
            </a:r>
            <a:r>
              <a:rPr sz="2427" i="1" dirty="0">
                <a:solidFill>
                  <a:srgbClr val="333399"/>
                </a:solidFill>
                <a:latin typeface="Arial"/>
                <a:cs typeface="Arial"/>
              </a:rPr>
              <a:t>some</a:t>
            </a:r>
            <a:r>
              <a:rPr sz="2427" i="1" spc="9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linear</a:t>
            </a:r>
            <a:r>
              <a:rPr sz="2427" spc="4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spc="-9" dirty="0">
                <a:solidFill>
                  <a:srgbClr val="333399"/>
                </a:solidFill>
                <a:latin typeface="Arial MT"/>
                <a:cs typeface="Arial MT"/>
              </a:rPr>
              <a:t>separator</a:t>
            </a:r>
            <a:endParaRPr sz="2427">
              <a:latin typeface="Arial MT"/>
              <a:cs typeface="Arial MT"/>
            </a:endParaRPr>
          </a:p>
          <a:p>
            <a:pPr marL="310419" indent="-299213">
              <a:spcBef>
                <a:spcPts val="578"/>
              </a:spcBef>
              <a:buFont typeface="Wingdings"/>
              <a:buChar char=""/>
              <a:tabLst>
                <a:tab pos="310419" algn="l"/>
              </a:tabLst>
            </a:pP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Which</a:t>
            </a:r>
            <a:r>
              <a:rPr sz="2427" spc="-9" dirty="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sz="2427" dirty="0">
                <a:solidFill>
                  <a:srgbClr val="333399"/>
                </a:solidFill>
                <a:latin typeface="Arial MT"/>
                <a:cs typeface="Arial MT"/>
              </a:rPr>
              <a:t>of these is </a:t>
            </a:r>
            <a:r>
              <a:rPr sz="2427" b="1" spc="-9" dirty="0">
                <a:solidFill>
                  <a:srgbClr val="333399"/>
                </a:solidFill>
                <a:latin typeface="Arial"/>
                <a:cs typeface="Arial"/>
              </a:rPr>
              <a:t>optimal</a:t>
            </a:r>
            <a:r>
              <a:rPr sz="2427" spc="-9" dirty="0">
                <a:solidFill>
                  <a:srgbClr val="333399"/>
                </a:solidFill>
                <a:latin typeface="Arial MT"/>
                <a:cs typeface="Arial MT"/>
              </a:rPr>
              <a:t>?</a:t>
            </a:r>
            <a:endParaRPr sz="2427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85010" y="3287683"/>
            <a:ext cx="3573555" cy="2746001"/>
            <a:chOff x="3090077" y="3726040"/>
            <a:chExt cx="4050029" cy="3112135"/>
          </a:xfrm>
        </p:grpSpPr>
        <p:sp>
          <p:nvSpPr>
            <p:cNvPr id="5" name="object 5"/>
            <p:cNvSpPr/>
            <p:nvPr/>
          </p:nvSpPr>
          <p:spPr>
            <a:xfrm>
              <a:off x="3235989" y="3842367"/>
              <a:ext cx="1905" cy="2983230"/>
            </a:xfrm>
            <a:custGeom>
              <a:avLst/>
              <a:gdLst/>
              <a:ahLst/>
              <a:cxnLst/>
              <a:rect l="l" t="t" r="r" b="b"/>
              <a:pathLst>
                <a:path w="1905" h="2983229">
                  <a:moveTo>
                    <a:pt x="0" y="2983189"/>
                  </a:moveTo>
                  <a:lnTo>
                    <a:pt x="1573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3199852" y="3817245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37724" y="0"/>
                  </a:moveTo>
                  <a:lnTo>
                    <a:pt x="0" y="75347"/>
                  </a:lnTo>
                  <a:lnTo>
                    <a:pt x="75368" y="75388"/>
                  </a:lnTo>
                  <a:lnTo>
                    <a:pt x="37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3102638" y="6711266"/>
              <a:ext cx="4011929" cy="1905"/>
            </a:xfrm>
            <a:custGeom>
              <a:avLst/>
              <a:gdLst/>
              <a:ahLst/>
              <a:cxnLst/>
              <a:rect l="l" t="t" r="r" b="b"/>
              <a:pathLst>
                <a:path w="4011929" h="1904">
                  <a:moveTo>
                    <a:pt x="0" y="1577"/>
                  </a:moveTo>
                  <a:lnTo>
                    <a:pt x="4011890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7064268" y="6673602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5">
                  <a:moveTo>
                    <a:pt x="0" y="0"/>
                  </a:moveTo>
                  <a:lnTo>
                    <a:pt x="29" y="75368"/>
                  </a:lnTo>
                  <a:lnTo>
                    <a:pt x="75383" y="376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9811" y="4559806"/>
              <a:ext cx="97351" cy="973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91405" y="4913098"/>
              <a:ext cx="97351" cy="973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42142" y="5453240"/>
              <a:ext cx="97351" cy="973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299" y="5905453"/>
              <a:ext cx="97351" cy="9735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80" y="4322709"/>
              <a:ext cx="97351" cy="9735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65299" y="5227134"/>
              <a:ext cx="97351" cy="9735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6036" y="5377871"/>
              <a:ext cx="97351" cy="973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69723" y="5001028"/>
              <a:ext cx="97351" cy="9735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61586" y="4988466"/>
              <a:ext cx="97352" cy="9735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7305" y="5905453"/>
              <a:ext cx="97350" cy="973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77099" y="5905453"/>
              <a:ext cx="97350" cy="9735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83268" y="6420472"/>
              <a:ext cx="97351" cy="97351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98779" y="5302503"/>
              <a:ext cx="97351" cy="9735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3268" y="5742154"/>
              <a:ext cx="97351" cy="9735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74148" y="6131559"/>
              <a:ext cx="97351" cy="9735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52467" y="5227134"/>
              <a:ext cx="97351" cy="9735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545378" y="4036936"/>
              <a:ext cx="2647950" cy="2400935"/>
            </a:xfrm>
            <a:custGeom>
              <a:avLst/>
              <a:gdLst/>
              <a:ahLst/>
              <a:cxnLst/>
              <a:rect l="l" t="t" r="r" b="b"/>
              <a:pathLst>
                <a:path w="2647950" h="2400935">
                  <a:moveTo>
                    <a:pt x="0" y="2400808"/>
                  </a:moveTo>
                  <a:lnTo>
                    <a:pt x="2647326" y="0"/>
                  </a:lnTo>
                </a:path>
              </a:pathLst>
            </a:custGeom>
            <a:ln w="18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513" y="3730750"/>
              <a:ext cx="97351" cy="973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57463" y="3806119"/>
              <a:ext cx="97351" cy="973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12625" y="4559806"/>
              <a:ext cx="97351" cy="9735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28693" y="3735461"/>
              <a:ext cx="2939415" cy="2939415"/>
            </a:xfrm>
            <a:custGeom>
              <a:avLst/>
              <a:gdLst/>
              <a:ahLst/>
              <a:cxnLst/>
              <a:rect l="l" t="t" r="r" b="b"/>
              <a:pathLst>
                <a:path w="2939415" h="2939415">
                  <a:moveTo>
                    <a:pt x="367422" y="2853020"/>
                  </a:moveTo>
                  <a:lnTo>
                    <a:pt x="2487167" y="0"/>
                  </a:lnTo>
                </a:path>
                <a:path w="2939415" h="2939415">
                  <a:moveTo>
                    <a:pt x="0" y="2562536"/>
                  </a:moveTo>
                  <a:lnTo>
                    <a:pt x="2939380" y="301474"/>
                  </a:lnTo>
                </a:path>
                <a:path w="2939415" h="2939415">
                  <a:moveTo>
                    <a:pt x="527581" y="2939380"/>
                  </a:moveTo>
                  <a:lnTo>
                    <a:pt x="2336430" y="75368"/>
                  </a:lnTo>
                </a:path>
                <a:path w="2939415" h="2939415">
                  <a:moveTo>
                    <a:pt x="301474" y="2864011"/>
                  </a:moveTo>
                  <a:lnTo>
                    <a:pt x="2110324" y="0"/>
                  </a:lnTo>
                </a:path>
                <a:path w="2939415" h="2939415">
                  <a:moveTo>
                    <a:pt x="150737" y="2713273"/>
                  </a:moveTo>
                  <a:lnTo>
                    <a:pt x="2788642" y="150737"/>
                  </a:lnTo>
                </a:path>
              </a:pathLst>
            </a:custGeom>
            <a:ln w="18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481" y="1529143"/>
            <a:ext cx="6733054" cy="585711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10419" indent="-299213">
              <a:lnSpc>
                <a:spcPts val="2272"/>
              </a:lnSpc>
              <a:spcBef>
                <a:spcPts val="110"/>
              </a:spcBef>
              <a:buFont typeface="Wingdings"/>
              <a:buChar char=""/>
              <a:tabLst>
                <a:tab pos="310419" algn="l"/>
              </a:tabLst>
            </a:pPr>
            <a:r>
              <a:rPr sz="1897" dirty="0">
                <a:latin typeface="Arial MT"/>
                <a:cs typeface="Arial MT"/>
              </a:rPr>
              <a:t>SVMs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(Vapnik,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1990’s)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choose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the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linear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separator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with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spc="-22" dirty="0">
                <a:latin typeface="Arial MT"/>
                <a:cs typeface="Arial MT"/>
              </a:rPr>
              <a:t>the</a:t>
            </a:r>
            <a:endParaRPr sz="1897">
              <a:latin typeface="Arial MT"/>
              <a:cs typeface="Arial MT"/>
            </a:endParaRPr>
          </a:p>
          <a:p>
            <a:pPr marL="310419">
              <a:lnSpc>
                <a:spcPts val="2272"/>
              </a:lnSpc>
            </a:pPr>
            <a:r>
              <a:rPr sz="1897" b="1" dirty="0">
                <a:latin typeface="Arial"/>
                <a:cs typeface="Arial"/>
              </a:rPr>
              <a:t>largest</a:t>
            </a:r>
            <a:r>
              <a:rPr sz="1897" b="1" spc="13" dirty="0">
                <a:latin typeface="Arial"/>
                <a:cs typeface="Arial"/>
              </a:rPr>
              <a:t> </a:t>
            </a:r>
            <a:r>
              <a:rPr sz="1897" b="1" spc="-9" dirty="0">
                <a:latin typeface="Arial"/>
                <a:cs typeface="Arial"/>
              </a:rPr>
              <a:t>margin</a:t>
            </a:r>
            <a:endParaRPr sz="18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9480" y="4480493"/>
            <a:ext cx="6773396" cy="1441779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10419" indent="-299213">
              <a:spcBef>
                <a:spcPts val="110"/>
              </a:spcBef>
              <a:buChar char="•"/>
              <a:tabLst>
                <a:tab pos="310419" algn="l"/>
              </a:tabLst>
            </a:pPr>
            <a:r>
              <a:rPr sz="1897" dirty="0">
                <a:latin typeface="Arial MT"/>
                <a:cs typeface="Arial MT"/>
              </a:rPr>
              <a:t>Good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according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to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intuition,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theory,</a:t>
            </a:r>
            <a:r>
              <a:rPr sz="1897" spc="13" dirty="0">
                <a:latin typeface="Arial MT"/>
                <a:cs typeface="Arial MT"/>
              </a:rPr>
              <a:t> </a:t>
            </a:r>
            <a:r>
              <a:rPr sz="1897" spc="-9" dirty="0">
                <a:latin typeface="Arial MT"/>
                <a:cs typeface="Arial MT"/>
              </a:rPr>
              <a:t>practice</a:t>
            </a:r>
            <a:endParaRPr sz="1897">
              <a:latin typeface="Arial MT"/>
              <a:cs typeface="Arial MT"/>
            </a:endParaRPr>
          </a:p>
          <a:p>
            <a:pPr marL="310419" marR="4483" indent="-299773">
              <a:lnSpc>
                <a:spcPct val="101099"/>
              </a:lnSpc>
              <a:spcBef>
                <a:spcPts val="2060"/>
              </a:spcBef>
              <a:buChar char="•"/>
              <a:tabLst>
                <a:tab pos="310419" algn="l"/>
              </a:tabLst>
            </a:pPr>
            <a:r>
              <a:rPr sz="1897" dirty="0">
                <a:latin typeface="Arial MT"/>
                <a:cs typeface="Arial MT"/>
              </a:rPr>
              <a:t>SVM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became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famous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when,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using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images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as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input,</a:t>
            </a:r>
            <a:r>
              <a:rPr sz="1897" spc="26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it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spc="-18" dirty="0">
                <a:latin typeface="Arial MT"/>
                <a:cs typeface="Arial MT"/>
              </a:rPr>
              <a:t>gave </a:t>
            </a:r>
            <a:r>
              <a:rPr sz="1897" dirty="0">
                <a:latin typeface="Arial MT"/>
                <a:cs typeface="Arial MT"/>
              </a:rPr>
              <a:t>accuracy</a:t>
            </a:r>
            <a:r>
              <a:rPr sz="1897" spc="31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comparable</a:t>
            </a:r>
            <a:r>
              <a:rPr sz="1897" spc="40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to</a:t>
            </a:r>
            <a:r>
              <a:rPr sz="1897" spc="35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neural-network</a:t>
            </a:r>
            <a:r>
              <a:rPr sz="1897" spc="40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with</a:t>
            </a:r>
            <a:r>
              <a:rPr sz="1897" spc="40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hand-</a:t>
            </a:r>
            <a:r>
              <a:rPr sz="1897" spc="-9" dirty="0">
                <a:latin typeface="Arial MT"/>
                <a:cs typeface="Arial MT"/>
              </a:rPr>
              <a:t>designed </a:t>
            </a:r>
            <a:r>
              <a:rPr sz="1897" dirty="0">
                <a:latin typeface="Arial MT"/>
                <a:cs typeface="Arial MT"/>
              </a:rPr>
              <a:t>features</a:t>
            </a:r>
            <a:r>
              <a:rPr sz="1897" spc="9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in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a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handwriting</a:t>
            </a:r>
            <a:r>
              <a:rPr sz="1897" spc="22" dirty="0">
                <a:latin typeface="Arial MT"/>
                <a:cs typeface="Arial MT"/>
              </a:rPr>
              <a:t> </a:t>
            </a:r>
            <a:r>
              <a:rPr sz="1897" dirty="0">
                <a:latin typeface="Arial MT"/>
                <a:cs typeface="Arial MT"/>
              </a:rPr>
              <a:t>recognition</a:t>
            </a:r>
            <a:r>
              <a:rPr sz="1897" spc="18" dirty="0">
                <a:latin typeface="Arial MT"/>
                <a:cs typeface="Arial MT"/>
              </a:rPr>
              <a:t> </a:t>
            </a:r>
            <a:r>
              <a:rPr sz="1897" spc="-18" dirty="0">
                <a:latin typeface="Arial MT"/>
                <a:cs typeface="Arial MT"/>
              </a:rPr>
              <a:t>task</a:t>
            </a:r>
            <a:endParaRPr sz="1897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Support Vector Machine (SVM)</a:t>
            </a:r>
            <a:endParaRPr lang="en-GB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0B19499-2222-49FB-ADEA-D71674C11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object 5"/>
          <p:cNvGrpSpPr/>
          <p:nvPr/>
        </p:nvGrpSpPr>
        <p:grpSpPr>
          <a:xfrm>
            <a:off x="4887874" y="2176549"/>
            <a:ext cx="2538132" cy="2061882"/>
            <a:chOff x="3659990" y="2466755"/>
            <a:chExt cx="2876550" cy="2336800"/>
          </a:xfrm>
        </p:grpSpPr>
        <p:sp>
          <p:nvSpPr>
            <p:cNvPr id="6" name="object 6"/>
            <p:cNvSpPr/>
            <p:nvPr/>
          </p:nvSpPr>
          <p:spPr>
            <a:xfrm>
              <a:off x="3767007" y="2681110"/>
              <a:ext cx="1905" cy="2109470"/>
            </a:xfrm>
            <a:custGeom>
              <a:avLst/>
              <a:gdLst/>
              <a:ahLst/>
              <a:cxnLst/>
              <a:rect l="l" t="t" r="r" b="b"/>
              <a:pathLst>
                <a:path w="1904" h="2109470">
                  <a:moveTo>
                    <a:pt x="0" y="2109271"/>
                  </a:moveTo>
                  <a:lnTo>
                    <a:pt x="1568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3730854" y="2655987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37740" y="0"/>
                  </a:moveTo>
                  <a:lnTo>
                    <a:pt x="0" y="75341"/>
                  </a:lnTo>
                  <a:lnTo>
                    <a:pt x="75368" y="75397"/>
                  </a:lnTo>
                  <a:lnTo>
                    <a:pt x="377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3672551" y="4709426"/>
              <a:ext cx="2839085" cy="1270"/>
            </a:xfrm>
            <a:custGeom>
              <a:avLst/>
              <a:gdLst/>
              <a:ahLst/>
              <a:cxnLst/>
              <a:rect l="l" t="t" r="r" b="b"/>
              <a:pathLst>
                <a:path w="2839084" h="1270">
                  <a:moveTo>
                    <a:pt x="0" y="786"/>
                  </a:moveTo>
                  <a:lnTo>
                    <a:pt x="2838727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6461022" y="4671755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4">
                  <a:moveTo>
                    <a:pt x="0" y="0"/>
                  </a:moveTo>
                  <a:lnTo>
                    <a:pt x="21" y="75369"/>
                  </a:lnTo>
                  <a:lnTo>
                    <a:pt x="75379" y="37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92187" y="3181884"/>
              <a:ext cx="71803" cy="718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8931" y="3432514"/>
              <a:ext cx="71803" cy="71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5873" y="3815699"/>
              <a:ext cx="71803" cy="718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8519" y="4136504"/>
              <a:ext cx="71803" cy="71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2813" y="3013684"/>
              <a:ext cx="71803" cy="718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8519" y="3655296"/>
              <a:ext cx="71803" cy="718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461" y="3762231"/>
              <a:ext cx="71803" cy="718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0165" y="3494893"/>
              <a:ext cx="71803" cy="718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02899" y="3485981"/>
              <a:ext cx="71803" cy="718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4458" y="4136504"/>
              <a:ext cx="71803" cy="718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9574" y="4136504"/>
              <a:ext cx="71803" cy="718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1665" y="4501866"/>
              <a:ext cx="71803" cy="718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340" y="3708763"/>
              <a:ext cx="71803" cy="718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9540" y="4055188"/>
              <a:ext cx="71804" cy="718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1810" y="4296907"/>
              <a:ext cx="71803" cy="718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3045" y="3655296"/>
              <a:ext cx="71803" cy="718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0320" y="2593740"/>
              <a:ext cx="71803" cy="718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083" y="2647208"/>
              <a:ext cx="71803" cy="718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6669" y="3181884"/>
              <a:ext cx="71803" cy="718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093642" y="2598451"/>
              <a:ext cx="1504315" cy="2024380"/>
            </a:xfrm>
            <a:custGeom>
              <a:avLst/>
              <a:gdLst/>
              <a:ahLst/>
              <a:cxnLst/>
              <a:rect l="l" t="t" r="r" b="b"/>
              <a:pathLst>
                <a:path w="1504314" h="2024379">
                  <a:moveTo>
                    <a:pt x="0" y="2023972"/>
                  </a:moveTo>
                  <a:lnTo>
                    <a:pt x="1503857" y="0"/>
                  </a:lnTo>
                </a:path>
              </a:pathLst>
            </a:custGeom>
            <a:ln w="18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5030489" y="3373732"/>
              <a:ext cx="178435" cy="129539"/>
            </a:xfrm>
            <a:custGeom>
              <a:avLst/>
              <a:gdLst/>
              <a:ahLst/>
              <a:cxnLst/>
              <a:rect l="l" t="t" r="r" b="b"/>
              <a:pathLst>
                <a:path w="178435" h="129539">
                  <a:moveTo>
                    <a:pt x="178235" y="129213"/>
                  </a:moveTo>
                  <a:lnTo>
                    <a:pt x="0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4522519" y="3453933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4" h="154304">
                  <a:moveTo>
                    <a:pt x="0" y="76860"/>
                  </a:moveTo>
                  <a:lnTo>
                    <a:pt x="6303" y="46942"/>
                  </a:lnTo>
                  <a:lnTo>
                    <a:pt x="23492" y="22511"/>
                  </a:lnTo>
                  <a:lnTo>
                    <a:pt x="48986" y="6040"/>
                  </a:lnTo>
                  <a:lnTo>
                    <a:pt x="80206" y="0"/>
                  </a:lnTo>
                  <a:lnTo>
                    <a:pt x="111426" y="6040"/>
                  </a:lnTo>
                  <a:lnTo>
                    <a:pt x="136920" y="22511"/>
                  </a:lnTo>
                  <a:lnTo>
                    <a:pt x="154109" y="46942"/>
                  </a:lnTo>
                  <a:lnTo>
                    <a:pt x="160412" y="76860"/>
                  </a:lnTo>
                  <a:lnTo>
                    <a:pt x="154109" y="106777"/>
                  </a:lnTo>
                  <a:lnTo>
                    <a:pt x="136920" y="131208"/>
                  </a:lnTo>
                  <a:lnTo>
                    <a:pt x="111426" y="147680"/>
                  </a:lnTo>
                  <a:lnTo>
                    <a:pt x="80206" y="153720"/>
                  </a:lnTo>
                  <a:lnTo>
                    <a:pt x="48986" y="147680"/>
                  </a:lnTo>
                  <a:lnTo>
                    <a:pt x="23492" y="131208"/>
                  </a:lnTo>
                  <a:lnTo>
                    <a:pt x="6303" y="106777"/>
                  </a:lnTo>
                  <a:lnTo>
                    <a:pt x="0" y="76860"/>
                  </a:lnTo>
                  <a:close/>
                </a:path>
              </a:pathLst>
            </a:custGeom>
            <a:ln w="1884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714122" y="4012001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4" h="154304">
                  <a:moveTo>
                    <a:pt x="0" y="76860"/>
                  </a:moveTo>
                  <a:lnTo>
                    <a:pt x="6303" y="46942"/>
                  </a:lnTo>
                  <a:lnTo>
                    <a:pt x="23492" y="22511"/>
                  </a:lnTo>
                  <a:lnTo>
                    <a:pt x="48986" y="6040"/>
                  </a:lnTo>
                  <a:lnTo>
                    <a:pt x="80206" y="0"/>
                  </a:lnTo>
                  <a:lnTo>
                    <a:pt x="111426" y="6040"/>
                  </a:lnTo>
                  <a:lnTo>
                    <a:pt x="136920" y="22511"/>
                  </a:lnTo>
                  <a:lnTo>
                    <a:pt x="154109" y="46942"/>
                  </a:lnTo>
                  <a:lnTo>
                    <a:pt x="160412" y="76860"/>
                  </a:lnTo>
                  <a:lnTo>
                    <a:pt x="154109" y="106777"/>
                  </a:lnTo>
                  <a:lnTo>
                    <a:pt x="136920" y="131208"/>
                  </a:lnTo>
                  <a:lnTo>
                    <a:pt x="111426" y="147680"/>
                  </a:lnTo>
                  <a:lnTo>
                    <a:pt x="80206" y="153720"/>
                  </a:lnTo>
                  <a:lnTo>
                    <a:pt x="48986" y="147680"/>
                  </a:lnTo>
                  <a:lnTo>
                    <a:pt x="23492" y="131208"/>
                  </a:lnTo>
                  <a:lnTo>
                    <a:pt x="6303" y="106777"/>
                  </a:lnTo>
                  <a:lnTo>
                    <a:pt x="0" y="76860"/>
                  </a:lnTo>
                  <a:close/>
                </a:path>
              </a:pathLst>
            </a:custGeom>
            <a:ln w="1884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5158595" y="3441680"/>
              <a:ext cx="160655" cy="154305"/>
            </a:xfrm>
            <a:custGeom>
              <a:avLst/>
              <a:gdLst/>
              <a:ahLst/>
              <a:cxnLst/>
              <a:rect l="l" t="t" r="r" b="b"/>
              <a:pathLst>
                <a:path w="160654" h="154304">
                  <a:moveTo>
                    <a:pt x="0" y="76860"/>
                  </a:moveTo>
                  <a:lnTo>
                    <a:pt x="6302" y="46942"/>
                  </a:lnTo>
                  <a:lnTo>
                    <a:pt x="23491" y="22511"/>
                  </a:lnTo>
                  <a:lnTo>
                    <a:pt x="48986" y="6040"/>
                  </a:lnTo>
                  <a:lnTo>
                    <a:pt x="80206" y="0"/>
                  </a:lnTo>
                  <a:lnTo>
                    <a:pt x="111426" y="6040"/>
                  </a:lnTo>
                  <a:lnTo>
                    <a:pt x="136921" y="22511"/>
                  </a:lnTo>
                  <a:lnTo>
                    <a:pt x="154110" y="46942"/>
                  </a:lnTo>
                  <a:lnTo>
                    <a:pt x="160413" y="76860"/>
                  </a:lnTo>
                  <a:lnTo>
                    <a:pt x="154110" y="106777"/>
                  </a:lnTo>
                  <a:lnTo>
                    <a:pt x="136921" y="131208"/>
                  </a:lnTo>
                  <a:lnTo>
                    <a:pt x="111426" y="147680"/>
                  </a:lnTo>
                  <a:lnTo>
                    <a:pt x="80206" y="153720"/>
                  </a:lnTo>
                  <a:lnTo>
                    <a:pt x="48986" y="147680"/>
                  </a:lnTo>
                  <a:lnTo>
                    <a:pt x="23491" y="131208"/>
                  </a:lnTo>
                  <a:lnTo>
                    <a:pt x="6302" y="106777"/>
                  </a:lnTo>
                  <a:lnTo>
                    <a:pt x="0" y="76860"/>
                  </a:lnTo>
                  <a:close/>
                </a:path>
              </a:pathLst>
            </a:custGeom>
            <a:ln w="1884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4592699" y="3550843"/>
              <a:ext cx="201930" cy="516890"/>
            </a:xfrm>
            <a:custGeom>
              <a:avLst/>
              <a:gdLst/>
              <a:ahLst/>
              <a:cxnLst/>
              <a:rect l="l" t="t" r="r" b="b"/>
              <a:pathLst>
                <a:path w="201929" h="516889">
                  <a:moveTo>
                    <a:pt x="171550" y="516853"/>
                  </a:moveTo>
                  <a:lnTo>
                    <a:pt x="0" y="394323"/>
                  </a:lnTo>
                </a:path>
                <a:path w="201929" h="516889">
                  <a:moveTo>
                    <a:pt x="201629" y="125871"/>
                  </a:moveTo>
                  <a:lnTo>
                    <a:pt x="36761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946599" y="2471465"/>
              <a:ext cx="1864995" cy="2144395"/>
            </a:xfrm>
            <a:custGeom>
              <a:avLst/>
              <a:gdLst/>
              <a:ahLst/>
              <a:cxnLst/>
              <a:rect l="l" t="t" r="r" b="b"/>
              <a:pathLst>
                <a:path w="1864995" h="2144395">
                  <a:moveTo>
                    <a:pt x="454498" y="2144273"/>
                  </a:moveTo>
                  <a:lnTo>
                    <a:pt x="1864781" y="253970"/>
                  </a:lnTo>
                </a:path>
                <a:path w="1864995" h="2144395">
                  <a:moveTo>
                    <a:pt x="0" y="1943771"/>
                  </a:moveTo>
                  <a:lnTo>
                    <a:pt x="1450385" y="0"/>
                  </a:lnTo>
                </a:path>
              </a:pathLst>
            </a:custGeom>
            <a:ln w="94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56567" y="2896985"/>
            <a:ext cx="897774" cy="1198418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625163" y="4095004"/>
            <a:ext cx="752475" cy="22521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368" spc="-18" dirty="0">
                <a:latin typeface="Arial MT"/>
                <a:cs typeface="Arial MT"/>
              </a:rPr>
              <a:t>V.</a:t>
            </a:r>
            <a:r>
              <a:rPr sz="1368" spc="-75" dirty="0">
                <a:latin typeface="Arial MT"/>
                <a:cs typeface="Arial MT"/>
              </a:rPr>
              <a:t> </a:t>
            </a:r>
            <a:r>
              <a:rPr sz="1368" spc="-9" dirty="0">
                <a:latin typeface="Arial MT"/>
                <a:cs typeface="Arial MT"/>
              </a:rPr>
              <a:t>Vapnik</a:t>
            </a:r>
            <a:endParaRPr sz="1368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39011" y="3058683"/>
            <a:ext cx="876860" cy="483790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3600"/>
              </a:lnSpc>
              <a:spcBef>
                <a:spcPts val="49"/>
              </a:spcBef>
            </a:pPr>
            <a:r>
              <a:rPr sz="1544" dirty="0">
                <a:solidFill>
                  <a:srgbClr val="FF0000"/>
                </a:solidFill>
                <a:latin typeface="Arial MT"/>
                <a:cs typeface="Arial MT"/>
              </a:rPr>
              <a:t>Robust</a:t>
            </a:r>
            <a:r>
              <a:rPr sz="1544" spc="5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544" spc="-22" dirty="0">
                <a:solidFill>
                  <a:srgbClr val="FF0000"/>
                </a:solidFill>
                <a:latin typeface="Arial MT"/>
                <a:cs typeface="Arial MT"/>
              </a:rPr>
              <a:t>to </a:t>
            </a:r>
            <a:r>
              <a:rPr sz="1544" spc="-9" dirty="0">
                <a:solidFill>
                  <a:srgbClr val="FF0000"/>
                </a:solidFill>
                <a:latin typeface="Arial MT"/>
                <a:cs typeface="Arial MT"/>
              </a:rPr>
              <a:t>outliers!</a:t>
            </a:r>
            <a:endParaRPr sz="154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9480" y="1847465"/>
            <a:ext cx="6010275" cy="335744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410157" marR="177062" indent="-399511">
              <a:spcBef>
                <a:spcPts val="106"/>
              </a:spcBef>
              <a:buAutoNum type="arabicPeriod"/>
              <a:tabLst>
                <a:tab pos="410157" algn="l"/>
              </a:tabLst>
            </a:pPr>
            <a:r>
              <a:rPr sz="2427" dirty="0">
                <a:latin typeface="Arial MT"/>
                <a:cs typeface="Arial MT"/>
              </a:rPr>
              <a:t>Use</a:t>
            </a:r>
            <a:r>
              <a:rPr sz="2427" spc="-9" dirty="0">
                <a:latin typeface="Arial MT"/>
                <a:cs typeface="Arial MT"/>
              </a:rPr>
              <a:t> </a:t>
            </a:r>
            <a:r>
              <a:rPr sz="2427" b="1" dirty="0">
                <a:latin typeface="Arial"/>
                <a:cs typeface="Arial"/>
              </a:rPr>
              <a:t>optimization</a:t>
            </a:r>
            <a:r>
              <a:rPr sz="2427" b="1" spc="-4" dirty="0">
                <a:latin typeface="Arial"/>
                <a:cs typeface="Arial"/>
              </a:rPr>
              <a:t> </a:t>
            </a:r>
            <a:r>
              <a:rPr sz="2427" dirty="0">
                <a:latin typeface="Arial MT"/>
                <a:cs typeface="Arial MT"/>
              </a:rPr>
              <a:t>to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find</a:t>
            </a:r>
            <a:r>
              <a:rPr sz="2427" spc="-9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solution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(i.e.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spc="-44" dirty="0">
                <a:latin typeface="Arial MT"/>
                <a:cs typeface="Arial MT"/>
              </a:rPr>
              <a:t>a </a:t>
            </a:r>
            <a:r>
              <a:rPr sz="2427" dirty="0">
                <a:latin typeface="Arial MT"/>
                <a:cs typeface="Arial MT"/>
              </a:rPr>
              <a:t>hyperplane) with</a:t>
            </a:r>
            <a:r>
              <a:rPr sz="2427" spc="9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few</a:t>
            </a:r>
            <a:r>
              <a:rPr sz="2427" spc="9" dirty="0">
                <a:latin typeface="Arial MT"/>
                <a:cs typeface="Arial MT"/>
              </a:rPr>
              <a:t> </a:t>
            </a:r>
            <a:r>
              <a:rPr sz="2427" spc="-9" dirty="0">
                <a:latin typeface="Arial MT"/>
                <a:cs typeface="Arial MT"/>
              </a:rPr>
              <a:t>errors</a:t>
            </a:r>
            <a:endParaRPr sz="2427">
              <a:latin typeface="Arial MT"/>
              <a:cs typeface="Arial MT"/>
            </a:endParaRPr>
          </a:p>
          <a:p>
            <a:pPr>
              <a:spcBef>
                <a:spcPts val="1253"/>
              </a:spcBef>
              <a:buFont typeface="Arial MT"/>
              <a:buAutoNum type="arabicPeriod"/>
            </a:pPr>
            <a:endParaRPr sz="2427">
              <a:latin typeface="Arial MT"/>
              <a:cs typeface="Arial MT"/>
            </a:endParaRPr>
          </a:p>
          <a:p>
            <a:pPr marL="410157" marR="4483" indent="-399511">
              <a:lnSpc>
                <a:spcPct val="102699"/>
              </a:lnSpc>
              <a:buAutoNum type="arabicPeriod"/>
              <a:tabLst>
                <a:tab pos="410157" algn="l"/>
              </a:tabLst>
            </a:pPr>
            <a:r>
              <a:rPr sz="2427" dirty="0">
                <a:latin typeface="Arial MT"/>
                <a:cs typeface="Arial MT"/>
              </a:rPr>
              <a:t>Seek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b="1" dirty="0">
                <a:latin typeface="Arial"/>
                <a:cs typeface="Arial"/>
              </a:rPr>
              <a:t>large</a:t>
            </a:r>
            <a:r>
              <a:rPr sz="2427" b="1" spc="-4" dirty="0">
                <a:latin typeface="Arial"/>
                <a:cs typeface="Arial"/>
              </a:rPr>
              <a:t> </a:t>
            </a:r>
            <a:r>
              <a:rPr sz="2427" b="1" dirty="0">
                <a:latin typeface="Arial"/>
                <a:cs typeface="Arial"/>
              </a:rPr>
              <a:t>margin</a:t>
            </a:r>
            <a:r>
              <a:rPr sz="2427" b="1" spc="4" dirty="0">
                <a:latin typeface="Arial"/>
                <a:cs typeface="Arial"/>
              </a:rPr>
              <a:t> </a:t>
            </a:r>
            <a:r>
              <a:rPr sz="2427" dirty="0">
                <a:latin typeface="Arial MT"/>
                <a:cs typeface="Arial MT"/>
              </a:rPr>
              <a:t>separator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to</a:t>
            </a:r>
            <a:r>
              <a:rPr sz="2427" spc="-4" dirty="0">
                <a:latin typeface="Arial MT"/>
                <a:cs typeface="Arial MT"/>
              </a:rPr>
              <a:t> </a:t>
            </a:r>
            <a:r>
              <a:rPr sz="2427" spc="-9" dirty="0">
                <a:latin typeface="Arial MT"/>
                <a:cs typeface="Arial MT"/>
              </a:rPr>
              <a:t>improve generalization</a:t>
            </a:r>
            <a:endParaRPr sz="2427">
              <a:latin typeface="Arial MT"/>
              <a:cs typeface="Arial MT"/>
            </a:endParaRPr>
          </a:p>
          <a:p>
            <a:pPr>
              <a:spcBef>
                <a:spcPts val="1346"/>
              </a:spcBef>
              <a:buFont typeface="Arial MT"/>
              <a:buAutoNum type="arabicPeriod"/>
            </a:pPr>
            <a:endParaRPr sz="2427">
              <a:latin typeface="Arial MT"/>
              <a:cs typeface="Arial MT"/>
            </a:endParaRPr>
          </a:p>
          <a:p>
            <a:pPr marL="410157" marR="279602" indent="-399511">
              <a:buAutoNum type="arabicPeriod"/>
              <a:tabLst>
                <a:tab pos="410157" algn="l"/>
              </a:tabLst>
            </a:pPr>
            <a:r>
              <a:rPr sz="2427" dirty="0">
                <a:latin typeface="Arial MT"/>
                <a:cs typeface="Arial MT"/>
              </a:rPr>
              <a:t>Use</a:t>
            </a:r>
            <a:r>
              <a:rPr sz="2427" spc="-9" dirty="0">
                <a:latin typeface="Arial MT"/>
                <a:cs typeface="Arial MT"/>
              </a:rPr>
              <a:t> </a:t>
            </a:r>
            <a:r>
              <a:rPr sz="2427" b="1" dirty="0">
                <a:latin typeface="Arial"/>
                <a:cs typeface="Arial"/>
              </a:rPr>
              <a:t>kernel</a:t>
            </a:r>
            <a:r>
              <a:rPr sz="2427" b="1" spc="4" dirty="0">
                <a:latin typeface="Arial"/>
                <a:cs typeface="Arial"/>
              </a:rPr>
              <a:t> </a:t>
            </a:r>
            <a:r>
              <a:rPr sz="2427" b="1" dirty="0">
                <a:latin typeface="Arial"/>
                <a:cs typeface="Arial"/>
              </a:rPr>
              <a:t>trick </a:t>
            </a:r>
            <a:r>
              <a:rPr sz="2427" dirty="0">
                <a:latin typeface="Arial MT"/>
                <a:cs typeface="Arial MT"/>
              </a:rPr>
              <a:t>to</a:t>
            </a:r>
            <a:r>
              <a:rPr sz="2427" spc="4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make large</a:t>
            </a:r>
            <a:r>
              <a:rPr sz="2427" spc="4" dirty="0">
                <a:latin typeface="Arial MT"/>
                <a:cs typeface="Arial MT"/>
              </a:rPr>
              <a:t> </a:t>
            </a:r>
            <a:r>
              <a:rPr sz="2427" spc="-9" dirty="0">
                <a:latin typeface="Arial MT"/>
                <a:cs typeface="Arial MT"/>
              </a:rPr>
              <a:t>feature </a:t>
            </a:r>
            <a:r>
              <a:rPr sz="2427" dirty="0">
                <a:latin typeface="Arial MT"/>
                <a:cs typeface="Arial MT"/>
              </a:rPr>
              <a:t>spaces</a:t>
            </a:r>
            <a:r>
              <a:rPr sz="2427" spc="-18" dirty="0">
                <a:latin typeface="Arial MT"/>
                <a:cs typeface="Arial MT"/>
              </a:rPr>
              <a:t> </a:t>
            </a:r>
            <a:r>
              <a:rPr sz="2427" dirty="0">
                <a:latin typeface="Arial MT"/>
                <a:cs typeface="Arial MT"/>
              </a:rPr>
              <a:t>computationally</a:t>
            </a:r>
            <a:r>
              <a:rPr sz="2427" spc="-9" dirty="0">
                <a:latin typeface="Arial MT"/>
                <a:cs typeface="Arial MT"/>
              </a:rPr>
              <a:t> efficient</a:t>
            </a:r>
            <a:endParaRPr sz="2427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Support vector machines: 3 key ideas</a:t>
            </a:r>
            <a:endParaRPr lang="en-GB" dirty="0"/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1B6543C1-F463-4A4A-B5AA-0423D656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4" name="object 4"/>
          <p:cNvGrpSpPr/>
          <p:nvPr/>
        </p:nvGrpSpPr>
        <p:grpSpPr>
          <a:xfrm>
            <a:off x="8220923" y="3624348"/>
            <a:ext cx="1798544" cy="1463488"/>
            <a:chOff x="7437446" y="4107594"/>
            <a:chExt cx="2038350" cy="1658620"/>
          </a:xfrm>
        </p:grpSpPr>
        <p:sp>
          <p:nvSpPr>
            <p:cNvPr id="5" name="object 5"/>
            <p:cNvSpPr/>
            <p:nvPr/>
          </p:nvSpPr>
          <p:spPr>
            <a:xfrm>
              <a:off x="7516683" y="4268611"/>
              <a:ext cx="1270" cy="1484630"/>
            </a:xfrm>
            <a:custGeom>
              <a:avLst/>
              <a:gdLst/>
              <a:ahLst/>
              <a:cxnLst/>
              <a:rect l="l" t="t" r="r" b="b"/>
              <a:pathLst>
                <a:path w="1270" h="1484629">
                  <a:moveTo>
                    <a:pt x="0" y="1484589"/>
                  </a:moveTo>
                  <a:lnTo>
                    <a:pt x="779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7479751" y="4243489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4">
                  <a:moveTo>
                    <a:pt x="37724" y="0"/>
                  </a:moveTo>
                  <a:lnTo>
                    <a:pt x="0" y="75347"/>
                  </a:lnTo>
                  <a:lnTo>
                    <a:pt x="75369" y="75388"/>
                  </a:lnTo>
                  <a:lnTo>
                    <a:pt x="377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7450008" y="5695266"/>
              <a:ext cx="2000885" cy="1270"/>
            </a:xfrm>
            <a:custGeom>
              <a:avLst/>
              <a:gdLst/>
              <a:ahLst/>
              <a:cxnLst/>
              <a:rect l="l" t="t" r="r" b="b"/>
              <a:pathLst>
                <a:path w="2000884" h="1270">
                  <a:moveTo>
                    <a:pt x="0" y="784"/>
                  </a:moveTo>
                  <a:lnTo>
                    <a:pt x="2000527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9400274" y="5657602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4">
                  <a:moveTo>
                    <a:pt x="0" y="0"/>
                  </a:moveTo>
                  <a:lnTo>
                    <a:pt x="30" y="75369"/>
                  </a:lnTo>
                  <a:lnTo>
                    <a:pt x="75384" y="376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8032852" y="46182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2852" y="46182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7" y="31208"/>
                  </a:lnTo>
                  <a:lnTo>
                    <a:pt x="44137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7747542" y="479559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5"/>
                  </a:lnTo>
                  <a:lnTo>
                    <a:pt x="31210" y="44135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7747543" y="479559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5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5" y="44134"/>
                  </a:lnTo>
                  <a:lnTo>
                    <a:pt x="31209" y="44134"/>
                  </a:lnTo>
                  <a:lnTo>
                    <a:pt x="44135" y="31208"/>
                  </a:lnTo>
                  <a:lnTo>
                    <a:pt x="44135" y="12925"/>
                  </a:lnTo>
                  <a:lnTo>
                    <a:pt x="31209" y="0"/>
                  </a:lnTo>
                  <a:lnTo>
                    <a:pt x="12925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3205" y="506670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3205" y="506670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7" y="31208"/>
                  </a:lnTo>
                  <a:lnTo>
                    <a:pt x="44137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7634050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08" y="44133"/>
                  </a:lnTo>
                  <a:lnTo>
                    <a:pt x="44135" y="31208"/>
                  </a:lnTo>
                  <a:lnTo>
                    <a:pt x="44135" y="12924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7634049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7" y="31208"/>
                  </a:lnTo>
                  <a:lnTo>
                    <a:pt x="44137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7898867" y="44992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5"/>
                  </a:lnTo>
                  <a:lnTo>
                    <a:pt x="31208" y="44135"/>
                  </a:lnTo>
                  <a:lnTo>
                    <a:pt x="44135" y="31208"/>
                  </a:lnTo>
                  <a:lnTo>
                    <a:pt x="44135" y="12926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98867" y="449926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7634050" y="4953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08" y="44133"/>
                  </a:lnTo>
                  <a:lnTo>
                    <a:pt x="44135" y="31208"/>
                  </a:lnTo>
                  <a:lnTo>
                    <a:pt x="44135" y="12924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4049" y="4953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7" y="31208"/>
                  </a:lnTo>
                  <a:lnTo>
                    <a:pt x="44137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7709711" y="50288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5"/>
                  </a:lnTo>
                  <a:lnTo>
                    <a:pt x="31210" y="44135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7709711" y="502887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8022" y="483972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7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7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8088024" y="483972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5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5" y="44134"/>
                  </a:lnTo>
                  <a:lnTo>
                    <a:pt x="31209" y="44134"/>
                  </a:lnTo>
                  <a:lnTo>
                    <a:pt x="44135" y="31208"/>
                  </a:lnTo>
                  <a:lnTo>
                    <a:pt x="44135" y="12925"/>
                  </a:lnTo>
                  <a:lnTo>
                    <a:pt x="31209" y="0"/>
                  </a:lnTo>
                  <a:lnTo>
                    <a:pt x="12925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5691" y="4833424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7"/>
                  </a:lnTo>
                  <a:lnTo>
                    <a:pt x="12926" y="44133"/>
                  </a:lnTo>
                  <a:lnTo>
                    <a:pt x="31208" y="44133"/>
                  </a:lnTo>
                  <a:lnTo>
                    <a:pt x="44136" y="31207"/>
                  </a:lnTo>
                  <a:lnTo>
                    <a:pt x="44136" y="12924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8535691" y="4833423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8352840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7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7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8352841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8844645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7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7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8844646" y="52936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8195212" y="555217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5"/>
                  </a:lnTo>
                  <a:lnTo>
                    <a:pt x="31210" y="44135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8195212" y="555217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7" y="31208"/>
                  </a:lnTo>
                  <a:lnTo>
                    <a:pt x="44137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8504166" y="49910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08" y="44133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8504166" y="49910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8222008" y="523614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8222008" y="523614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8541997" y="5407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8541997" y="5407165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7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7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7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8882477" y="4953217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8"/>
                  </a:lnTo>
                  <a:lnTo>
                    <a:pt x="12926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4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8882477" y="4953216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8130583" y="42021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6" y="44135"/>
                  </a:lnTo>
                  <a:lnTo>
                    <a:pt x="31208" y="44135"/>
                  </a:lnTo>
                  <a:lnTo>
                    <a:pt x="44135" y="31208"/>
                  </a:lnTo>
                  <a:lnTo>
                    <a:pt x="44135" y="12926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8130582" y="420214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8433233" y="4239980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08" y="0"/>
                  </a:moveTo>
                  <a:lnTo>
                    <a:pt x="12926" y="0"/>
                  </a:lnTo>
                  <a:lnTo>
                    <a:pt x="0" y="12924"/>
                  </a:lnTo>
                  <a:lnTo>
                    <a:pt x="0" y="31207"/>
                  </a:lnTo>
                  <a:lnTo>
                    <a:pt x="12926" y="44133"/>
                  </a:lnTo>
                  <a:lnTo>
                    <a:pt x="31208" y="44133"/>
                  </a:lnTo>
                  <a:lnTo>
                    <a:pt x="44135" y="31207"/>
                  </a:lnTo>
                  <a:lnTo>
                    <a:pt x="44135" y="12924"/>
                  </a:lnTo>
                  <a:lnTo>
                    <a:pt x="3120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8433232" y="4239978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7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7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8962868" y="46182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31210" y="0"/>
                  </a:moveTo>
                  <a:lnTo>
                    <a:pt x="12927" y="0"/>
                  </a:lnTo>
                  <a:lnTo>
                    <a:pt x="0" y="12926"/>
                  </a:lnTo>
                  <a:lnTo>
                    <a:pt x="0" y="31208"/>
                  </a:lnTo>
                  <a:lnTo>
                    <a:pt x="12927" y="44133"/>
                  </a:lnTo>
                  <a:lnTo>
                    <a:pt x="31210" y="44133"/>
                  </a:lnTo>
                  <a:lnTo>
                    <a:pt x="44136" y="31208"/>
                  </a:lnTo>
                  <a:lnTo>
                    <a:pt x="44136" y="12926"/>
                  </a:lnTo>
                  <a:lnTo>
                    <a:pt x="3121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8962869" y="4618269"/>
              <a:ext cx="44450" cy="44450"/>
            </a:xfrm>
            <a:custGeom>
              <a:avLst/>
              <a:gdLst/>
              <a:ahLst/>
              <a:cxnLst/>
              <a:rect l="l" t="t" r="r" b="b"/>
              <a:pathLst>
                <a:path w="44450" h="44450">
                  <a:moveTo>
                    <a:pt x="12926" y="0"/>
                  </a:moveTo>
                  <a:lnTo>
                    <a:pt x="0" y="12925"/>
                  </a:lnTo>
                  <a:lnTo>
                    <a:pt x="0" y="31208"/>
                  </a:lnTo>
                  <a:lnTo>
                    <a:pt x="12926" y="44134"/>
                  </a:lnTo>
                  <a:lnTo>
                    <a:pt x="31209" y="44134"/>
                  </a:lnTo>
                  <a:lnTo>
                    <a:pt x="44136" y="31208"/>
                  </a:lnTo>
                  <a:lnTo>
                    <a:pt x="44136" y="12925"/>
                  </a:lnTo>
                  <a:lnTo>
                    <a:pt x="31209" y="0"/>
                  </a:lnTo>
                  <a:lnTo>
                    <a:pt x="12926" y="0"/>
                  </a:lnTo>
                  <a:close/>
                </a:path>
              </a:pathLst>
            </a:custGeom>
            <a:ln w="9421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7747543" y="4202149"/>
              <a:ext cx="1064260" cy="1432560"/>
            </a:xfrm>
            <a:custGeom>
              <a:avLst/>
              <a:gdLst/>
              <a:ahLst/>
              <a:cxnLst/>
              <a:rect l="l" t="t" r="r" b="b"/>
              <a:pathLst>
                <a:path w="1064259" h="1432560">
                  <a:moveTo>
                    <a:pt x="0" y="1431990"/>
                  </a:moveTo>
                  <a:lnTo>
                    <a:pt x="1064000" y="0"/>
                  </a:lnTo>
                </a:path>
              </a:pathLst>
            </a:custGeom>
            <a:ln w="18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8410376" y="4750672"/>
              <a:ext cx="126364" cy="91440"/>
            </a:xfrm>
            <a:custGeom>
              <a:avLst/>
              <a:gdLst/>
              <a:ahLst/>
              <a:cxnLst/>
              <a:rect l="l" t="t" r="r" b="b"/>
              <a:pathLst>
                <a:path w="126365" h="91439">
                  <a:moveTo>
                    <a:pt x="126105" y="91420"/>
                  </a:moveTo>
                  <a:lnTo>
                    <a:pt x="0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8050980" y="4807415"/>
              <a:ext cx="113664" cy="109220"/>
            </a:xfrm>
            <a:custGeom>
              <a:avLst/>
              <a:gdLst/>
              <a:ahLst/>
              <a:cxnLst/>
              <a:rect l="l" t="t" r="r" b="b"/>
              <a:pathLst>
                <a:path w="113665" h="109220">
                  <a:moveTo>
                    <a:pt x="0" y="54379"/>
                  </a:moveTo>
                  <a:lnTo>
                    <a:pt x="4459" y="33212"/>
                  </a:lnTo>
                  <a:lnTo>
                    <a:pt x="16621" y="15927"/>
                  </a:lnTo>
                  <a:lnTo>
                    <a:pt x="34659" y="4273"/>
                  </a:lnTo>
                  <a:lnTo>
                    <a:pt x="56747" y="0"/>
                  </a:lnTo>
                  <a:lnTo>
                    <a:pt x="78835" y="4273"/>
                  </a:lnTo>
                  <a:lnTo>
                    <a:pt x="96873" y="15927"/>
                  </a:lnTo>
                  <a:lnTo>
                    <a:pt x="109034" y="33212"/>
                  </a:lnTo>
                  <a:lnTo>
                    <a:pt x="113494" y="54379"/>
                  </a:lnTo>
                  <a:lnTo>
                    <a:pt x="109034" y="75546"/>
                  </a:lnTo>
                  <a:lnTo>
                    <a:pt x="96873" y="92831"/>
                  </a:lnTo>
                  <a:lnTo>
                    <a:pt x="78835" y="104485"/>
                  </a:lnTo>
                  <a:lnTo>
                    <a:pt x="56747" y="108758"/>
                  </a:lnTo>
                  <a:lnTo>
                    <a:pt x="34659" y="104485"/>
                  </a:lnTo>
                  <a:lnTo>
                    <a:pt x="16621" y="92831"/>
                  </a:lnTo>
                  <a:lnTo>
                    <a:pt x="4459" y="75546"/>
                  </a:lnTo>
                  <a:lnTo>
                    <a:pt x="0" y="54379"/>
                  </a:lnTo>
                  <a:close/>
                </a:path>
              </a:pathLst>
            </a:custGeom>
            <a:ln w="1884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0" name="object 50"/>
            <p:cNvSpPr/>
            <p:nvPr/>
          </p:nvSpPr>
          <p:spPr>
            <a:xfrm>
              <a:off x="8186543" y="5202257"/>
              <a:ext cx="113664" cy="109220"/>
            </a:xfrm>
            <a:custGeom>
              <a:avLst/>
              <a:gdLst/>
              <a:ahLst/>
              <a:cxnLst/>
              <a:rect l="l" t="t" r="r" b="b"/>
              <a:pathLst>
                <a:path w="113665" h="109220">
                  <a:moveTo>
                    <a:pt x="0" y="54379"/>
                  </a:moveTo>
                  <a:lnTo>
                    <a:pt x="4459" y="33212"/>
                  </a:lnTo>
                  <a:lnTo>
                    <a:pt x="16620" y="15927"/>
                  </a:lnTo>
                  <a:lnTo>
                    <a:pt x="34657" y="4273"/>
                  </a:lnTo>
                  <a:lnTo>
                    <a:pt x="56746" y="0"/>
                  </a:lnTo>
                  <a:lnTo>
                    <a:pt x="78834" y="4273"/>
                  </a:lnTo>
                  <a:lnTo>
                    <a:pt x="96872" y="15927"/>
                  </a:lnTo>
                  <a:lnTo>
                    <a:pt x="109033" y="33212"/>
                  </a:lnTo>
                  <a:lnTo>
                    <a:pt x="113493" y="54379"/>
                  </a:lnTo>
                  <a:lnTo>
                    <a:pt x="109033" y="75546"/>
                  </a:lnTo>
                  <a:lnTo>
                    <a:pt x="96872" y="92831"/>
                  </a:lnTo>
                  <a:lnTo>
                    <a:pt x="78834" y="104485"/>
                  </a:lnTo>
                  <a:lnTo>
                    <a:pt x="56746" y="108758"/>
                  </a:lnTo>
                  <a:lnTo>
                    <a:pt x="34657" y="104485"/>
                  </a:lnTo>
                  <a:lnTo>
                    <a:pt x="16620" y="92831"/>
                  </a:lnTo>
                  <a:lnTo>
                    <a:pt x="4459" y="75546"/>
                  </a:lnTo>
                  <a:lnTo>
                    <a:pt x="0" y="54379"/>
                  </a:lnTo>
                  <a:close/>
                </a:path>
              </a:pathLst>
            </a:custGeom>
            <a:ln w="1884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8501013" y="4798747"/>
              <a:ext cx="113664" cy="109220"/>
            </a:xfrm>
            <a:custGeom>
              <a:avLst/>
              <a:gdLst/>
              <a:ahLst/>
              <a:cxnLst/>
              <a:rect l="l" t="t" r="r" b="b"/>
              <a:pathLst>
                <a:path w="113665" h="109220">
                  <a:moveTo>
                    <a:pt x="0" y="54379"/>
                  </a:moveTo>
                  <a:lnTo>
                    <a:pt x="4459" y="33212"/>
                  </a:lnTo>
                  <a:lnTo>
                    <a:pt x="16621" y="15927"/>
                  </a:lnTo>
                  <a:lnTo>
                    <a:pt x="34659" y="4273"/>
                  </a:lnTo>
                  <a:lnTo>
                    <a:pt x="56748" y="0"/>
                  </a:lnTo>
                  <a:lnTo>
                    <a:pt x="78835" y="4273"/>
                  </a:lnTo>
                  <a:lnTo>
                    <a:pt x="96873" y="15927"/>
                  </a:lnTo>
                  <a:lnTo>
                    <a:pt x="109034" y="33212"/>
                  </a:lnTo>
                  <a:lnTo>
                    <a:pt x="113494" y="54379"/>
                  </a:lnTo>
                  <a:lnTo>
                    <a:pt x="109034" y="75546"/>
                  </a:lnTo>
                  <a:lnTo>
                    <a:pt x="96873" y="92831"/>
                  </a:lnTo>
                  <a:lnTo>
                    <a:pt x="78835" y="104485"/>
                  </a:lnTo>
                  <a:lnTo>
                    <a:pt x="56748" y="108758"/>
                  </a:lnTo>
                  <a:lnTo>
                    <a:pt x="34659" y="104485"/>
                  </a:lnTo>
                  <a:lnTo>
                    <a:pt x="16621" y="92831"/>
                  </a:lnTo>
                  <a:lnTo>
                    <a:pt x="4459" y="75546"/>
                  </a:lnTo>
                  <a:lnTo>
                    <a:pt x="0" y="54379"/>
                  </a:lnTo>
                  <a:close/>
                </a:path>
              </a:pathLst>
            </a:custGeom>
            <a:ln w="1884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8100633" y="4875981"/>
              <a:ext cx="142875" cy="365760"/>
            </a:xfrm>
            <a:custGeom>
              <a:avLst/>
              <a:gdLst/>
              <a:ahLst/>
              <a:cxnLst/>
              <a:rect l="l" t="t" r="r" b="b"/>
              <a:pathLst>
                <a:path w="142875" h="365760">
                  <a:moveTo>
                    <a:pt x="121375" y="365681"/>
                  </a:moveTo>
                  <a:lnTo>
                    <a:pt x="0" y="278989"/>
                  </a:lnTo>
                </a:path>
                <a:path w="142875" h="365760">
                  <a:moveTo>
                    <a:pt x="142656" y="89055"/>
                  </a:moveTo>
                  <a:lnTo>
                    <a:pt x="26011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3" name="object 53"/>
            <p:cNvSpPr/>
            <p:nvPr/>
          </p:nvSpPr>
          <p:spPr>
            <a:xfrm>
              <a:off x="7643507" y="4112305"/>
              <a:ext cx="1319530" cy="1517650"/>
            </a:xfrm>
            <a:custGeom>
              <a:avLst/>
              <a:gdLst/>
              <a:ahLst/>
              <a:cxnLst/>
              <a:rect l="l" t="t" r="r" b="b"/>
              <a:pathLst>
                <a:path w="1319529" h="1517650">
                  <a:moveTo>
                    <a:pt x="321565" y="1517106"/>
                  </a:moveTo>
                  <a:lnTo>
                    <a:pt x="1319362" y="179688"/>
                  </a:lnTo>
                </a:path>
                <a:path w="1319529" h="1517650">
                  <a:moveTo>
                    <a:pt x="0" y="1375247"/>
                  </a:moveTo>
                  <a:lnTo>
                    <a:pt x="1026169" y="0"/>
                  </a:lnTo>
                </a:path>
              </a:pathLst>
            </a:custGeom>
            <a:ln w="94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4141" y="4602693"/>
            <a:ext cx="524435" cy="196103"/>
            <a:chOff x="1910426" y="5216385"/>
            <a:chExt cx="594360" cy="222250"/>
          </a:xfrm>
        </p:grpSpPr>
        <p:sp>
          <p:nvSpPr>
            <p:cNvPr id="3" name="object 3"/>
            <p:cNvSpPr/>
            <p:nvPr/>
          </p:nvSpPr>
          <p:spPr>
            <a:xfrm>
              <a:off x="2317104" y="5231650"/>
              <a:ext cx="150495" cy="162560"/>
            </a:xfrm>
            <a:custGeom>
              <a:avLst/>
              <a:gdLst/>
              <a:ahLst/>
              <a:cxnLst/>
              <a:rect l="l" t="t" r="r" b="b"/>
              <a:pathLst>
                <a:path w="150494" h="162560">
                  <a:moveTo>
                    <a:pt x="28516" y="0"/>
                  </a:moveTo>
                  <a:lnTo>
                    <a:pt x="149950" y="25311"/>
                  </a:lnTo>
                  <a:lnTo>
                    <a:pt x="121433" y="162118"/>
                  </a:lnTo>
                  <a:lnTo>
                    <a:pt x="0" y="136806"/>
                  </a:lnTo>
                  <a:lnTo>
                    <a:pt x="28516" y="0"/>
                  </a:lnTo>
                  <a:close/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" name="object 4"/>
            <p:cNvSpPr/>
            <p:nvPr/>
          </p:nvSpPr>
          <p:spPr>
            <a:xfrm>
              <a:off x="1984355" y="5297960"/>
              <a:ext cx="482600" cy="95885"/>
            </a:xfrm>
            <a:custGeom>
              <a:avLst/>
              <a:gdLst/>
              <a:ahLst/>
              <a:cxnLst/>
              <a:rect l="l" t="t" r="r" b="b"/>
              <a:pathLst>
                <a:path w="482600" h="95885">
                  <a:moveTo>
                    <a:pt x="0" y="0"/>
                  </a:moveTo>
                  <a:lnTo>
                    <a:pt x="482489" y="95671"/>
                  </a:lnTo>
                </a:path>
              </a:pathLst>
            </a:custGeom>
            <a:ln w="75368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1910426" y="5216385"/>
              <a:ext cx="243840" cy="222250"/>
            </a:xfrm>
            <a:custGeom>
              <a:avLst/>
              <a:gdLst/>
              <a:ahLst/>
              <a:cxnLst/>
              <a:rect l="l" t="t" r="r" b="b"/>
              <a:pathLst>
                <a:path w="243839" h="222250">
                  <a:moveTo>
                    <a:pt x="243776" y="0"/>
                  </a:moveTo>
                  <a:lnTo>
                    <a:pt x="0" y="66915"/>
                  </a:lnTo>
                  <a:lnTo>
                    <a:pt x="199798" y="221787"/>
                  </a:lnTo>
                  <a:lnTo>
                    <a:pt x="243776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331" y="2795846"/>
            <a:ext cx="177623" cy="18462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67769" y="3736151"/>
            <a:ext cx="177623" cy="1846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525" y="3971227"/>
            <a:ext cx="177623" cy="1846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9836" y="4970301"/>
            <a:ext cx="177623" cy="1846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82594" y="4852763"/>
            <a:ext cx="177623" cy="1846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19264" y="3383536"/>
            <a:ext cx="177623" cy="18462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98458" y="5146608"/>
            <a:ext cx="177623" cy="1846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29964" y="4977647"/>
            <a:ext cx="177623" cy="1846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31736" y="3089691"/>
            <a:ext cx="177623" cy="18462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4315" y="3912458"/>
            <a:ext cx="93029" cy="184620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103418" y="2001981"/>
            <a:ext cx="665069" cy="3860426"/>
          </a:xfrm>
          <a:custGeom>
            <a:avLst/>
            <a:gdLst/>
            <a:ahLst/>
            <a:cxnLst/>
            <a:rect l="l" t="t" r="r" b="b"/>
            <a:pathLst>
              <a:path w="753744" h="4375150">
                <a:moveTo>
                  <a:pt x="0" y="4374526"/>
                </a:moveTo>
                <a:lnTo>
                  <a:pt x="753687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7" name="object 17"/>
          <p:cNvSpPr txBox="1"/>
          <p:nvPr/>
        </p:nvSpPr>
        <p:spPr>
          <a:xfrm rot="16860000">
            <a:off x="3004132" y="2372926"/>
            <a:ext cx="1134991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1"/>
              </a:lnSpc>
            </a:pPr>
            <a:r>
              <a:rPr sz="1544" b="1" dirty="0">
                <a:latin typeface="Arial"/>
                <a:cs typeface="Arial"/>
              </a:rPr>
              <a:t>w</a:t>
            </a:r>
            <a:r>
              <a:rPr sz="1544" dirty="0">
                <a:latin typeface="Arial MT"/>
                <a:cs typeface="Arial MT"/>
              </a:rPr>
              <a:t>.</a:t>
            </a:r>
            <a:r>
              <a:rPr sz="1544" b="1" dirty="0">
                <a:latin typeface="Arial"/>
                <a:cs typeface="Arial"/>
              </a:rPr>
              <a:t>x</a:t>
            </a:r>
            <a:r>
              <a:rPr sz="1544" b="1" spc="-13" dirty="0">
                <a:latin typeface="Arial"/>
                <a:cs typeface="Arial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+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b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=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spc="-33" baseline="3174" dirty="0">
                <a:latin typeface="Arial MT"/>
                <a:cs typeface="Arial MT"/>
              </a:rPr>
              <a:t>+1</a:t>
            </a:r>
            <a:endParaRPr sz="2316" baseline="3174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167447" y="2097577"/>
            <a:ext cx="665069" cy="3860426"/>
          </a:xfrm>
          <a:custGeom>
            <a:avLst/>
            <a:gdLst/>
            <a:ahLst/>
            <a:cxnLst/>
            <a:rect l="l" t="t" r="r" b="b"/>
            <a:pathLst>
              <a:path w="753745" h="4375150">
                <a:moveTo>
                  <a:pt x="0" y="4374526"/>
                </a:moveTo>
                <a:lnTo>
                  <a:pt x="753687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 rot="16860000">
            <a:off x="4065930" y="2514840"/>
            <a:ext cx="108539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1"/>
              </a:lnSpc>
            </a:pPr>
            <a:r>
              <a:rPr sz="1544" b="1" dirty="0">
                <a:latin typeface="Arial"/>
                <a:cs typeface="Arial"/>
              </a:rPr>
              <a:t>w</a:t>
            </a:r>
            <a:r>
              <a:rPr sz="1544" dirty="0">
                <a:latin typeface="Arial MT"/>
                <a:cs typeface="Arial MT"/>
              </a:rPr>
              <a:t>.</a:t>
            </a:r>
            <a:r>
              <a:rPr sz="1544" b="1" dirty="0">
                <a:latin typeface="Arial"/>
                <a:cs typeface="Arial"/>
              </a:rPr>
              <a:t>x</a:t>
            </a:r>
            <a:r>
              <a:rPr sz="1544" b="1" spc="-13" dirty="0">
                <a:latin typeface="Arial"/>
                <a:cs typeface="Arial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+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b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=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3174" dirty="0">
                <a:latin typeface="Arial MT"/>
                <a:cs typeface="Arial MT"/>
              </a:rPr>
              <a:t>-</a:t>
            </a:r>
            <a:r>
              <a:rPr sz="2316" spc="-66" baseline="3174" dirty="0">
                <a:latin typeface="Arial MT"/>
                <a:cs typeface="Arial MT"/>
              </a:rPr>
              <a:t>1</a:t>
            </a:r>
            <a:endParaRPr sz="2316" baseline="3174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35432" y="2013065"/>
            <a:ext cx="665069" cy="3860426"/>
          </a:xfrm>
          <a:custGeom>
            <a:avLst/>
            <a:gdLst/>
            <a:ahLst/>
            <a:cxnLst/>
            <a:rect l="l" t="t" r="r" b="b"/>
            <a:pathLst>
              <a:path w="753744" h="4375150">
                <a:moveTo>
                  <a:pt x="0" y="4374526"/>
                </a:moveTo>
                <a:lnTo>
                  <a:pt x="753687" y="0"/>
                </a:lnTo>
              </a:path>
            </a:pathLst>
          </a:custGeom>
          <a:ln w="75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 rot="16860000">
            <a:off x="3560676" y="2462228"/>
            <a:ext cx="102048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1"/>
              </a:lnSpc>
            </a:pPr>
            <a:r>
              <a:rPr sz="1544" b="1" dirty="0">
                <a:latin typeface="Arial"/>
                <a:cs typeface="Arial"/>
              </a:rPr>
              <a:t>w</a:t>
            </a:r>
            <a:r>
              <a:rPr sz="1544" dirty="0">
                <a:latin typeface="Arial MT"/>
                <a:cs typeface="Arial MT"/>
              </a:rPr>
              <a:t>.</a:t>
            </a:r>
            <a:r>
              <a:rPr sz="1544" b="1" dirty="0">
                <a:latin typeface="Arial"/>
                <a:cs typeface="Arial"/>
              </a:rPr>
              <a:t>x</a:t>
            </a:r>
            <a:r>
              <a:rPr sz="1544" b="1" spc="-13" dirty="0">
                <a:latin typeface="Arial"/>
                <a:cs typeface="Arial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+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b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baseline="1587" dirty="0">
                <a:latin typeface="Arial MT"/>
                <a:cs typeface="Arial MT"/>
              </a:rPr>
              <a:t>=</a:t>
            </a:r>
            <a:r>
              <a:rPr sz="2316" spc="-13" baseline="1587" dirty="0">
                <a:latin typeface="Arial MT"/>
                <a:cs typeface="Arial MT"/>
              </a:rPr>
              <a:t> </a:t>
            </a:r>
            <a:r>
              <a:rPr sz="2316" spc="-66" baseline="3174" dirty="0">
                <a:latin typeface="Arial MT"/>
                <a:cs typeface="Arial MT"/>
              </a:rPr>
              <a:t>0</a:t>
            </a:r>
            <a:endParaRPr sz="2316" baseline="3174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993179" y="3171304"/>
            <a:ext cx="177613" cy="68356"/>
            <a:chOff x="3779335" y="3594145"/>
            <a:chExt cx="201295" cy="77470"/>
          </a:xfrm>
        </p:grpSpPr>
        <p:sp>
          <p:nvSpPr>
            <p:cNvPr id="23" name="object 23"/>
            <p:cNvSpPr/>
            <p:nvPr/>
          </p:nvSpPr>
          <p:spPr>
            <a:xfrm>
              <a:off x="3784046" y="3598856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191561" y="0"/>
                  </a:moveTo>
                  <a:lnTo>
                    <a:pt x="0" y="0"/>
                  </a:lnTo>
                  <a:lnTo>
                    <a:pt x="0" y="67518"/>
                  </a:lnTo>
                  <a:lnTo>
                    <a:pt x="191561" y="67518"/>
                  </a:lnTo>
                  <a:lnTo>
                    <a:pt x="19156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784046" y="3598856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0" y="0"/>
                  </a:moveTo>
                  <a:lnTo>
                    <a:pt x="191562" y="0"/>
                  </a:lnTo>
                  <a:lnTo>
                    <a:pt x="191562" y="67518"/>
                  </a:lnTo>
                  <a:lnTo>
                    <a:pt x="0" y="6751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429298" y="3406832"/>
            <a:ext cx="741269" cy="1889872"/>
            <a:chOff x="3140270" y="3861076"/>
            <a:chExt cx="840105" cy="2141855"/>
          </a:xfrm>
        </p:grpSpPr>
        <p:sp>
          <p:nvSpPr>
            <p:cNvPr id="26" name="object 26"/>
            <p:cNvSpPr/>
            <p:nvPr/>
          </p:nvSpPr>
          <p:spPr>
            <a:xfrm>
              <a:off x="3144980" y="4732528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191562" y="0"/>
                  </a:moveTo>
                  <a:lnTo>
                    <a:pt x="0" y="0"/>
                  </a:lnTo>
                  <a:lnTo>
                    <a:pt x="0" y="65947"/>
                  </a:lnTo>
                  <a:lnTo>
                    <a:pt x="191562" y="65947"/>
                  </a:lnTo>
                  <a:lnTo>
                    <a:pt x="19156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144981" y="4732527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0" y="0"/>
                  </a:moveTo>
                  <a:lnTo>
                    <a:pt x="191562" y="0"/>
                  </a:lnTo>
                  <a:lnTo>
                    <a:pt x="191562" y="65947"/>
                  </a:lnTo>
                  <a:lnTo>
                    <a:pt x="0" y="65947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592483" y="5665216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191562" y="0"/>
                  </a:moveTo>
                  <a:lnTo>
                    <a:pt x="0" y="0"/>
                  </a:lnTo>
                  <a:lnTo>
                    <a:pt x="0" y="65947"/>
                  </a:lnTo>
                  <a:lnTo>
                    <a:pt x="191562" y="65947"/>
                  </a:lnTo>
                  <a:lnTo>
                    <a:pt x="19156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592483" y="5665215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0" y="0"/>
                  </a:moveTo>
                  <a:lnTo>
                    <a:pt x="191562" y="0"/>
                  </a:lnTo>
                  <a:lnTo>
                    <a:pt x="191562" y="65947"/>
                  </a:lnTo>
                  <a:lnTo>
                    <a:pt x="0" y="65947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4046" y="5932147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191561" y="0"/>
                  </a:moveTo>
                  <a:lnTo>
                    <a:pt x="0" y="0"/>
                  </a:lnTo>
                  <a:lnTo>
                    <a:pt x="0" y="65947"/>
                  </a:lnTo>
                  <a:lnTo>
                    <a:pt x="191561" y="65947"/>
                  </a:lnTo>
                  <a:lnTo>
                    <a:pt x="19156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784045" y="5932146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0" y="0"/>
                  </a:moveTo>
                  <a:lnTo>
                    <a:pt x="191562" y="0"/>
                  </a:lnTo>
                  <a:lnTo>
                    <a:pt x="191562" y="65947"/>
                  </a:lnTo>
                  <a:lnTo>
                    <a:pt x="0" y="65947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144980" y="5932147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191562" y="0"/>
                  </a:moveTo>
                  <a:lnTo>
                    <a:pt x="0" y="0"/>
                  </a:lnTo>
                  <a:lnTo>
                    <a:pt x="0" y="65947"/>
                  </a:lnTo>
                  <a:lnTo>
                    <a:pt x="191562" y="65947"/>
                  </a:lnTo>
                  <a:lnTo>
                    <a:pt x="19156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144981" y="5932146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0" y="0"/>
                  </a:moveTo>
                  <a:lnTo>
                    <a:pt x="191562" y="0"/>
                  </a:lnTo>
                  <a:lnTo>
                    <a:pt x="191562" y="65947"/>
                  </a:lnTo>
                  <a:lnTo>
                    <a:pt x="0" y="65947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254894" y="3865787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191561" y="0"/>
                  </a:moveTo>
                  <a:lnTo>
                    <a:pt x="0" y="0"/>
                  </a:lnTo>
                  <a:lnTo>
                    <a:pt x="0" y="65947"/>
                  </a:lnTo>
                  <a:lnTo>
                    <a:pt x="191561" y="65947"/>
                  </a:lnTo>
                  <a:lnTo>
                    <a:pt x="19156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254894" y="3865787"/>
              <a:ext cx="191770" cy="66040"/>
            </a:xfrm>
            <a:custGeom>
              <a:avLst/>
              <a:gdLst/>
              <a:ahLst/>
              <a:cxnLst/>
              <a:rect l="l" t="t" r="r" b="b"/>
              <a:pathLst>
                <a:path w="191770" h="66039">
                  <a:moveTo>
                    <a:pt x="0" y="0"/>
                  </a:moveTo>
                  <a:lnTo>
                    <a:pt x="191562" y="0"/>
                  </a:lnTo>
                  <a:lnTo>
                    <a:pt x="191562" y="65947"/>
                  </a:lnTo>
                  <a:lnTo>
                    <a:pt x="0" y="65947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332614" y="3818313"/>
            <a:ext cx="177613" cy="68356"/>
            <a:chOff x="4164029" y="4327421"/>
            <a:chExt cx="201295" cy="77470"/>
          </a:xfrm>
        </p:grpSpPr>
        <p:sp>
          <p:nvSpPr>
            <p:cNvPr id="37" name="object 37"/>
            <p:cNvSpPr/>
            <p:nvPr/>
          </p:nvSpPr>
          <p:spPr>
            <a:xfrm>
              <a:off x="4168740" y="4332132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191561" y="0"/>
                  </a:moveTo>
                  <a:lnTo>
                    <a:pt x="0" y="0"/>
                  </a:lnTo>
                  <a:lnTo>
                    <a:pt x="0" y="67518"/>
                  </a:lnTo>
                  <a:lnTo>
                    <a:pt x="191561" y="67518"/>
                  </a:lnTo>
                  <a:lnTo>
                    <a:pt x="19156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4168740" y="4332131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0" y="0"/>
                  </a:moveTo>
                  <a:lnTo>
                    <a:pt x="191562" y="0"/>
                  </a:lnTo>
                  <a:lnTo>
                    <a:pt x="191562" y="67518"/>
                  </a:lnTo>
                  <a:lnTo>
                    <a:pt x="0" y="6751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5219007" y="4523508"/>
            <a:ext cx="177613" cy="68356"/>
            <a:chOff x="4035274" y="5126642"/>
            <a:chExt cx="201295" cy="77470"/>
          </a:xfrm>
        </p:grpSpPr>
        <p:sp>
          <p:nvSpPr>
            <p:cNvPr id="40" name="object 40"/>
            <p:cNvSpPr/>
            <p:nvPr/>
          </p:nvSpPr>
          <p:spPr>
            <a:xfrm>
              <a:off x="4039985" y="5131353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191561" y="0"/>
                  </a:moveTo>
                  <a:lnTo>
                    <a:pt x="0" y="0"/>
                  </a:lnTo>
                  <a:lnTo>
                    <a:pt x="0" y="67518"/>
                  </a:lnTo>
                  <a:lnTo>
                    <a:pt x="191561" y="67518"/>
                  </a:lnTo>
                  <a:lnTo>
                    <a:pt x="19156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4039985" y="5131353"/>
              <a:ext cx="191770" cy="67945"/>
            </a:xfrm>
            <a:custGeom>
              <a:avLst/>
              <a:gdLst/>
              <a:ahLst/>
              <a:cxnLst/>
              <a:rect l="l" t="t" r="r" b="b"/>
              <a:pathLst>
                <a:path w="191770" h="67945">
                  <a:moveTo>
                    <a:pt x="0" y="0"/>
                  </a:moveTo>
                  <a:lnTo>
                    <a:pt x="191562" y="0"/>
                  </a:lnTo>
                  <a:lnTo>
                    <a:pt x="191562" y="67518"/>
                  </a:lnTo>
                  <a:lnTo>
                    <a:pt x="0" y="6751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2" name="object 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a perfect classifier (when one exists) using linear programming</a:t>
            </a:r>
            <a:endParaRPr lang="en-GB" dirty="0"/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20019E70-E771-4D10-B105-0701BE8CF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3" name="object 4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46967" y="2570018"/>
            <a:ext cx="1407621" cy="221671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46968" y="2960716"/>
            <a:ext cx="1607126" cy="221672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5739168" y="1861651"/>
            <a:ext cx="4011146" cy="24112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44826" marR="119349">
              <a:lnSpc>
                <a:spcPct val="101400"/>
              </a:lnSpc>
              <a:spcBef>
                <a:spcPts val="84"/>
              </a:spcBef>
            </a:pPr>
            <a:r>
              <a:rPr sz="1721" dirty="0">
                <a:latin typeface="Arial MT"/>
                <a:cs typeface="Arial MT"/>
              </a:rPr>
              <a:t>For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every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data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point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(x</a:t>
            </a:r>
            <a:r>
              <a:rPr sz="1721" baseline="-21367" dirty="0">
                <a:latin typeface="Arial MT"/>
                <a:cs typeface="Arial MT"/>
              </a:rPr>
              <a:t>t</a:t>
            </a:r>
            <a:r>
              <a:rPr sz="1721" dirty="0">
                <a:latin typeface="Arial MT"/>
                <a:cs typeface="Arial MT"/>
              </a:rPr>
              <a:t>,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y</a:t>
            </a:r>
            <a:r>
              <a:rPr sz="1721" baseline="-21367" dirty="0">
                <a:latin typeface="Arial MT"/>
                <a:cs typeface="Arial MT"/>
              </a:rPr>
              <a:t>t</a:t>
            </a:r>
            <a:r>
              <a:rPr sz="1721" dirty="0">
                <a:latin typeface="Arial MT"/>
                <a:cs typeface="Arial MT"/>
              </a:rPr>
              <a:t>),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enforce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spc="-22" dirty="0">
                <a:latin typeface="Arial MT"/>
                <a:cs typeface="Arial MT"/>
              </a:rPr>
              <a:t>the </a:t>
            </a:r>
            <a:r>
              <a:rPr sz="1721" spc="-9" dirty="0">
                <a:latin typeface="Arial MT"/>
                <a:cs typeface="Arial MT"/>
              </a:rPr>
              <a:t>constraint</a:t>
            </a:r>
            <a:endParaRPr sz="1721">
              <a:latin typeface="Arial MT"/>
              <a:cs typeface="Arial MT"/>
            </a:endParaRPr>
          </a:p>
          <a:p>
            <a:pPr marL="803505" marR="1941523" indent="341798">
              <a:lnSpc>
                <a:spcPts val="3221"/>
              </a:lnSpc>
              <a:spcBef>
                <a:spcPts val="44"/>
              </a:spcBef>
            </a:pPr>
            <a:r>
              <a:rPr sz="1544" dirty="0">
                <a:latin typeface="Arial MT"/>
                <a:cs typeface="Arial MT"/>
              </a:rPr>
              <a:t>for</a:t>
            </a:r>
            <a:r>
              <a:rPr sz="1544" spc="13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y</a:t>
            </a:r>
            <a:r>
              <a:rPr sz="1522" baseline="-21739" dirty="0">
                <a:latin typeface="Arial MT"/>
                <a:cs typeface="Arial MT"/>
              </a:rPr>
              <a:t>t</a:t>
            </a:r>
            <a:r>
              <a:rPr sz="1522" spc="26" baseline="-21739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=</a:t>
            </a:r>
            <a:r>
              <a:rPr sz="1544" spc="13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+1, </a:t>
            </a:r>
            <a:r>
              <a:rPr sz="1544" dirty="0">
                <a:latin typeface="Arial MT"/>
                <a:cs typeface="Arial MT"/>
              </a:rPr>
              <a:t>and</a:t>
            </a:r>
            <a:r>
              <a:rPr sz="1544" spc="18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for</a:t>
            </a:r>
            <a:r>
              <a:rPr sz="1544" spc="18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y</a:t>
            </a:r>
            <a:r>
              <a:rPr sz="1522" baseline="-21739" dirty="0">
                <a:latin typeface="Arial MT"/>
                <a:cs typeface="Arial MT"/>
              </a:rPr>
              <a:t>t</a:t>
            </a:r>
            <a:r>
              <a:rPr sz="1522" spc="26" baseline="-21739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=</a:t>
            </a:r>
            <a:r>
              <a:rPr sz="1544" spc="18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-</a:t>
            </a:r>
            <a:r>
              <a:rPr sz="1544" spc="-22" dirty="0">
                <a:latin typeface="Arial MT"/>
                <a:cs typeface="Arial MT"/>
              </a:rPr>
              <a:t>1,</a:t>
            </a:r>
            <a:endParaRPr sz="154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44">
              <a:latin typeface="Arial MT"/>
              <a:cs typeface="Arial MT"/>
            </a:endParaRPr>
          </a:p>
          <a:p>
            <a:pPr>
              <a:spcBef>
                <a:spcPts val="437"/>
              </a:spcBef>
            </a:pPr>
            <a:endParaRPr sz="1544">
              <a:latin typeface="Arial MT"/>
              <a:cs typeface="Arial MT"/>
            </a:endParaRPr>
          </a:p>
          <a:p>
            <a:pPr marL="37542" marR="15689">
              <a:lnSpc>
                <a:spcPct val="101400"/>
              </a:lnSpc>
            </a:pPr>
            <a:r>
              <a:rPr sz="1721" dirty="0">
                <a:latin typeface="Arial MT"/>
                <a:cs typeface="Arial MT"/>
              </a:rPr>
              <a:t>Equivalently,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we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want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to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satisfy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all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of</a:t>
            </a:r>
            <a:r>
              <a:rPr sz="1721" spc="18" dirty="0">
                <a:latin typeface="Arial MT"/>
                <a:cs typeface="Arial MT"/>
              </a:rPr>
              <a:t> </a:t>
            </a:r>
            <a:r>
              <a:rPr sz="1721" spc="-22" dirty="0">
                <a:latin typeface="Arial MT"/>
                <a:cs typeface="Arial MT"/>
              </a:rPr>
              <a:t>the </a:t>
            </a:r>
            <a:r>
              <a:rPr sz="1721" dirty="0">
                <a:latin typeface="Arial MT"/>
                <a:cs typeface="Arial MT"/>
              </a:rPr>
              <a:t>linear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constraints</a:t>
            </a:r>
            <a:endParaRPr sz="1721">
              <a:latin typeface="Arial MT"/>
              <a:cs typeface="Arial MT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13310" y="4473742"/>
            <a:ext cx="1850876" cy="25481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8985923" y="4481381"/>
            <a:ext cx="221662" cy="18833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5742579" y="5031864"/>
            <a:ext cx="4039160" cy="796478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00"/>
              </a:lnSpc>
              <a:spcBef>
                <a:spcPts val="84"/>
              </a:spcBef>
            </a:pPr>
            <a:r>
              <a:rPr sz="1721" dirty="0">
                <a:latin typeface="Arial MT"/>
                <a:cs typeface="Arial MT"/>
              </a:rPr>
              <a:t>This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i="1" dirty="0">
                <a:latin typeface="Arial"/>
                <a:cs typeface="Arial"/>
              </a:rPr>
              <a:t>linear</a:t>
            </a:r>
            <a:r>
              <a:rPr sz="1721" i="1" spc="35" dirty="0">
                <a:latin typeface="Arial"/>
                <a:cs typeface="Arial"/>
              </a:rPr>
              <a:t> </a:t>
            </a:r>
            <a:r>
              <a:rPr sz="1721" i="1" dirty="0">
                <a:latin typeface="Arial"/>
                <a:cs typeface="Arial"/>
              </a:rPr>
              <a:t>program</a:t>
            </a:r>
            <a:r>
              <a:rPr sz="1721" i="1" spc="35" dirty="0">
                <a:latin typeface="Arial"/>
                <a:cs typeface="Arial"/>
              </a:rPr>
              <a:t> </a:t>
            </a:r>
            <a:r>
              <a:rPr sz="1721" dirty="0">
                <a:latin typeface="Arial MT"/>
                <a:cs typeface="Arial MT"/>
              </a:rPr>
              <a:t>can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be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efficiently </a:t>
            </a:r>
            <a:r>
              <a:rPr sz="1721" dirty="0">
                <a:latin typeface="Arial MT"/>
                <a:cs typeface="Arial MT"/>
              </a:rPr>
              <a:t>solved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using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algorithms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such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as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simplex, </a:t>
            </a:r>
            <a:r>
              <a:rPr sz="1721" dirty="0">
                <a:latin typeface="Arial MT"/>
                <a:cs typeface="Arial MT"/>
              </a:rPr>
              <a:t>interior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point,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or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ellipsoid</a:t>
            </a:r>
            <a:endParaRPr sz="1721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Anomaly/Outlier Detection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en-US" sz="2400"/>
              <a:t>What are anomalies/outliers?</a:t>
            </a:r>
          </a:p>
          <a:p>
            <a:pPr marL="742950" lvl="1" indent="-285750"/>
            <a:r>
              <a:rPr lang="en-US" altLang="en-US" sz="2000"/>
              <a:t>The set of data points that are considerably different than the remainder of the data</a:t>
            </a:r>
          </a:p>
          <a:p>
            <a:pPr marL="342900" indent="-342900"/>
            <a:r>
              <a:rPr lang="en-US" altLang="en-US" sz="2400"/>
              <a:t>Variants of Anomaly/Outlier Detection Problems</a:t>
            </a:r>
          </a:p>
          <a:p>
            <a:pPr marL="742950" lvl="1" indent="-285750"/>
            <a:r>
              <a:rPr lang="en-US" altLang="en-US" sz="2000"/>
              <a:t>Given a database D, find all the data points </a:t>
            </a:r>
            <a:r>
              <a:rPr lang="en-US" altLang="en-US" sz="2000" b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 D </a:t>
            </a:r>
            <a:r>
              <a:rPr lang="en-US" altLang="en-US" sz="2000"/>
              <a:t>with anomaly scores greater than some threshold t</a:t>
            </a:r>
          </a:p>
          <a:p>
            <a:pPr marL="742950" lvl="1" indent="-285750"/>
            <a:r>
              <a:rPr lang="en-US" altLang="en-US" sz="2000"/>
              <a:t>Given a database D, find all the data points </a:t>
            </a:r>
            <a:r>
              <a:rPr lang="en-US" altLang="en-US" sz="2000" b="1"/>
              <a:t>x</a:t>
            </a:r>
            <a:r>
              <a:rPr lang="en-US" altLang="en-US" sz="2000"/>
              <a:t> </a:t>
            </a:r>
            <a:r>
              <a:rPr lang="en-US" altLang="en-US" sz="2000">
                <a:sym typeface="Symbol" pitchFamily="18" charset="2"/>
              </a:rPr>
              <a:t> D </a:t>
            </a:r>
            <a:r>
              <a:rPr lang="en-US" altLang="en-US" sz="2000"/>
              <a:t>having the top-n largest anomaly scores f(</a:t>
            </a:r>
            <a:r>
              <a:rPr lang="en-US" altLang="en-US" sz="2000" b="1"/>
              <a:t>x</a:t>
            </a:r>
            <a:r>
              <a:rPr lang="en-US" altLang="en-US" sz="2000"/>
              <a:t>)</a:t>
            </a:r>
          </a:p>
          <a:p>
            <a:pPr marL="742950" lvl="1" indent="-285750"/>
            <a:r>
              <a:rPr lang="en-US" altLang="en-US" sz="2000"/>
              <a:t>Given a database D, containing mostly normal (but unlabeled) data points, and a test point </a:t>
            </a:r>
            <a:r>
              <a:rPr lang="en-US" altLang="en-US" sz="2000" b="1"/>
              <a:t>x</a:t>
            </a:r>
            <a:r>
              <a:rPr lang="en-US" altLang="en-US" sz="2000"/>
              <a:t>, compute the anomaly score of </a:t>
            </a:r>
            <a:r>
              <a:rPr lang="en-US" altLang="en-US" sz="2000" b="1"/>
              <a:t>x</a:t>
            </a:r>
            <a:r>
              <a:rPr lang="en-US" altLang="en-US" sz="2000"/>
              <a:t> with respect to D</a:t>
            </a:r>
          </a:p>
          <a:p>
            <a:pPr marL="342900" indent="-342900"/>
            <a:r>
              <a:rPr lang="en-US" altLang="en-US" sz="2400"/>
              <a:t>Applications: </a:t>
            </a:r>
          </a:p>
          <a:p>
            <a:pPr marL="742950" lvl="1" indent="-285750"/>
            <a:r>
              <a:rPr lang="en-US" altLang="en-US" sz="2000"/>
              <a:t>Credit card fraud detection, telecommunication fraud detection, network intrusion detection, fault detection</a:t>
            </a:r>
          </a:p>
        </p:txBody>
      </p:sp>
    </p:spTree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Finding a perfect classifier (when one exists) using linear programming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4F6CF07-0101-4EEF-A399-F6FFAB83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object 3"/>
          <p:cNvGrpSpPr/>
          <p:nvPr/>
        </p:nvGrpSpPr>
        <p:grpSpPr>
          <a:xfrm>
            <a:off x="5231476" y="1821872"/>
            <a:ext cx="4189879" cy="3403226"/>
            <a:chOff x="4049406" y="2064788"/>
            <a:chExt cx="4748530" cy="3856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49406" y="2064788"/>
              <a:ext cx="4748229" cy="38563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0843" y="4227021"/>
              <a:ext cx="353290" cy="35329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58539" y="4250769"/>
              <a:ext cx="163373" cy="1633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1585" y="5249486"/>
              <a:ext cx="290945" cy="4156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56120" y="5400305"/>
              <a:ext cx="1905" cy="201295"/>
            </a:xfrm>
            <a:custGeom>
              <a:avLst/>
              <a:gdLst/>
              <a:ahLst/>
              <a:cxnLst/>
              <a:rect l="l" t="t" r="r" b="b"/>
              <a:pathLst>
                <a:path w="1904" h="201295">
                  <a:moveTo>
                    <a:pt x="0" y="201288"/>
                  </a:moveTo>
                  <a:lnTo>
                    <a:pt x="1412" y="0"/>
                  </a:lnTo>
                </a:path>
              </a:pathLst>
            </a:custGeom>
            <a:ln w="25122">
              <a:solidFill>
                <a:srgbClr val="C6E6E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5498697" y="5375375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39" h="115570">
                  <a:moveTo>
                    <a:pt x="87627" y="49858"/>
                  </a:moveTo>
                  <a:lnTo>
                    <a:pt x="58660" y="49858"/>
                  </a:lnTo>
                  <a:lnTo>
                    <a:pt x="94829" y="112875"/>
                  </a:lnTo>
                  <a:lnTo>
                    <a:pt x="102506" y="114952"/>
                  </a:lnTo>
                  <a:lnTo>
                    <a:pt x="114540" y="108046"/>
                  </a:lnTo>
                  <a:lnTo>
                    <a:pt x="116619" y="100369"/>
                  </a:lnTo>
                  <a:lnTo>
                    <a:pt x="87627" y="49858"/>
                  </a:lnTo>
                  <a:close/>
                </a:path>
                <a:path w="116839" h="115570">
                  <a:moveTo>
                    <a:pt x="59010" y="0"/>
                  </a:moveTo>
                  <a:lnTo>
                    <a:pt x="0" y="99550"/>
                  </a:lnTo>
                  <a:lnTo>
                    <a:pt x="1969" y="107256"/>
                  </a:lnTo>
                  <a:lnTo>
                    <a:pt x="13905" y="114331"/>
                  </a:lnTo>
                  <a:lnTo>
                    <a:pt x="21610" y="112360"/>
                  </a:lnTo>
                  <a:lnTo>
                    <a:pt x="58660" y="49858"/>
                  </a:lnTo>
                  <a:lnTo>
                    <a:pt x="87627" y="49858"/>
                  </a:lnTo>
                  <a:lnTo>
                    <a:pt x="59010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2246" y="4667595"/>
              <a:ext cx="419792" cy="29094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20276" y="4790382"/>
              <a:ext cx="200660" cy="1905"/>
            </a:xfrm>
            <a:custGeom>
              <a:avLst/>
              <a:gdLst/>
              <a:ahLst/>
              <a:cxnLst/>
              <a:rect l="l" t="t" r="r" b="b"/>
              <a:pathLst>
                <a:path w="200660" h="1904">
                  <a:moveTo>
                    <a:pt x="0" y="0"/>
                  </a:moveTo>
                  <a:lnTo>
                    <a:pt x="200495" y="1411"/>
                  </a:lnTo>
                </a:path>
              </a:pathLst>
            </a:custGeom>
            <a:ln w="25122">
              <a:solidFill>
                <a:srgbClr val="C6E6E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4630747" y="4732956"/>
              <a:ext cx="115570" cy="116839"/>
            </a:xfrm>
            <a:custGeom>
              <a:avLst/>
              <a:gdLst/>
              <a:ahLst/>
              <a:cxnLst/>
              <a:rect l="l" t="t" r="r" b="b"/>
              <a:pathLst>
                <a:path w="115570" h="116839">
                  <a:moveTo>
                    <a:pt x="15405" y="0"/>
                  </a:moveTo>
                  <a:lnTo>
                    <a:pt x="7700" y="1969"/>
                  </a:lnTo>
                  <a:lnTo>
                    <a:pt x="624" y="13905"/>
                  </a:lnTo>
                  <a:lnTo>
                    <a:pt x="2593" y="21611"/>
                  </a:lnTo>
                  <a:lnTo>
                    <a:pt x="65095" y="58662"/>
                  </a:lnTo>
                  <a:lnTo>
                    <a:pt x="2078" y="94829"/>
                  </a:lnTo>
                  <a:lnTo>
                    <a:pt x="0" y="102506"/>
                  </a:lnTo>
                  <a:lnTo>
                    <a:pt x="6906" y="114541"/>
                  </a:lnTo>
                  <a:lnTo>
                    <a:pt x="14583" y="116619"/>
                  </a:lnTo>
                  <a:lnTo>
                    <a:pt x="114954" y="59013"/>
                  </a:lnTo>
                  <a:lnTo>
                    <a:pt x="15405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17672" y="5195454"/>
              <a:ext cx="415636" cy="29094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485924" y="5318225"/>
              <a:ext cx="201295" cy="1905"/>
            </a:xfrm>
            <a:custGeom>
              <a:avLst/>
              <a:gdLst/>
              <a:ahLst/>
              <a:cxnLst/>
              <a:rect l="l" t="t" r="r" b="b"/>
              <a:pathLst>
                <a:path w="201295" h="1904">
                  <a:moveTo>
                    <a:pt x="201289" y="0"/>
                  </a:moveTo>
                  <a:lnTo>
                    <a:pt x="0" y="1412"/>
                  </a:lnTo>
                </a:path>
              </a:pathLst>
            </a:custGeom>
            <a:ln w="25122">
              <a:solidFill>
                <a:srgbClr val="C6E6E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6460995" y="5260802"/>
              <a:ext cx="115570" cy="116839"/>
            </a:xfrm>
            <a:custGeom>
              <a:avLst/>
              <a:gdLst/>
              <a:ahLst/>
              <a:cxnLst/>
              <a:rect l="l" t="t" r="r" b="b"/>
              <a:pathLst>
                <a:path w="115570" h="116839">
                  <a:moveTo>
                    <a:pt x="99550" y="0"/>
                  </a:moveTo>
                  <a:lnTo>
                    <a:pt x="0" y="59010"/>
                  </a:lnTo>
                  <a:lnTo>
                    <a:pt x="100368" y="116619"/>
                  </a:lnTo>
                  <a:lnTo>
                    <a:pt x="108045" y="114541"/>
                  </a:lnTo>
                  <a:lnTo>
                    <a:pt x="114952" y="102506"/>
                  </a:lnTo>
                  <a:lnTo>
                    <a:pt x="112875" y="94829"/>
                  </a:lnTo>
                  <a:lnTo>
                    <a:pt x="49857" y="58661"/>
                  </a:lnTo>
                  <a:lnTo>
                    <a:pt x="112360" y="21611"/>
                  </a:lnTo>
                  <a:lnTo>
                    <a:pt x="114330" y="13905"/>
                  </a:lnTo>
                  <a:lnTo>
                    <a:pt x="107255" y="1969"/>
                  </a:lnTo>
                  <a:lnTo>
                    <a:pt x="99550" y="0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34097" y="3861261"/>
              <a:ext cx="290945" cy="4156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877639" y="3887094"/>
              <a:ext cx="1905" cy="201295"/>
            </a:xfrm>
            <a:custGeom>
              <a:avLst/>
              <a:gdLst/>
              <a:ahLst/>
              <a:cxnLst/>
              <a:rect l="l" t="t" r="r" b="b"/>
              <a:pathLst>
                <a:path w="1904" h="201295">
                  <a:moveTo>
                    <a:pt x="1412" y="0"/>
                  </a:moveTo>
                  <a:lnTo>
                    <a:pt x="0" y="201289"/>
                  </a:lnTo>
                </a:path>
              </a:pathLst>
            </a:custGeom>
            <a:ln w="25122">
              <a:solidFill>
                <a:srgbClr val="C6E6E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4819855" y="3998361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39" h="115570">
                  <a:moveTo>
                    <a:pt x="14112" y="0"/>
                  </a:moveTo>
                  <a:lnTo>
                    <a:pt x="2077" y="6906"/>
                  </a:lnTo>
                  <a:lnTo>
                    <a:pt x="0" y="14583"/>
                  </a:lnTo>
                  <a:lnTo>
                    <a:pt x="57608" y="114951"/>
                  </a:lnTo>
                  <a:lnTo>
                    <a:pt x="87163" y="65093"/>
                  </a:lnTo>
                  <a:lnTo>
                    <a:pt x="57957" y="65093"/>
                  </a:lnTo>
                  <a:lnTo>
                    <a:pt x="21789" y="2077"/>
                  </a:lnTo>
                  <a:lnTo>
                    <a:pt x="14112" y="0"/>
                  </a:lnTo>
                  <a:close/>
                </a:path>
                <a:path w="116839" h="115570">
                  <a:moveTo>
                    <a:pt x="102713" y="621"/>
                  </a:moveTo>
                  <a:lnTo>
                    <a:pt x="95008" y="2590"/>
                  </a:lnTo>
                  <a:lnTo>
                    <a:pt x="57957" y="65093"/>
                  </a:lnTo>
                  <a:lnTo>
                    <a:pt x="87163" y="65093"/>
                  </a:lnTo>
                  <a:lnTo>
                    <a:pt x="116619" y="15402"/>
                  </a:lnTo>
                  <a:lnTo>
                    <a:pt x="114649" y="7696"/>
                  </a:lnTo>
                  <a:lnTo>
                    <a:pt x="102713" y="621"/>
                  </a:lnTo>
                  <a:close/>
                </a:path>
              </a:pathLst>
            </a:custGeom>
            <a:solidFill>
              <a:srgbClr val="C6E6E9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40494" y="2532055"/>
            <a:ext cx="2384612" cy="170979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 marR="70601">
              <a:lnSpc>
                <a:spcPct val="101299"/>
              </a:lnSpc>
              <a:spcBef>
                <a:spcPts val="88"/>
              </a:spcBef>
            </a:pPr>
            <a:r>
              <a:rPr sz="1544" dirty="0">
                <a:latin typeface="Arial MT"/>
                <a:cs typeface="Arial MT"/>
              </a:rPr>
              <a:t>Example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of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2-</a:t>
            </a:r>
            <a:r>
              <a:rPr sz="1544" spc="-9" dirty="0">
                <a:latin typeface="Arial MT"/>
                <a:cs typeface="Arial MT"/>
              </a:rPr>
              <a:t>dimensional </a:t>
            </a:r>
            <a:r>
              <a:rPr sz="1544" dirty="0">
                <a:latin typeface="Arial MT"/>
                <a:cs typeface="Arial MT"/>
              </a:rPr>
              <a:t>linear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programming </a:t>
            </a:r>
            <a:r>
              <a:rPr sz="1544" dirty="0">
                <a:latin typeface="Arial MT"/>
                <a:cs typeface="Arial MT"/>
              </a:rPr>
              <a:t>(feasibility)</a:t>
            </a:r>
            <a:r>
              <a:rPr sz="1544" spc="75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problem:</a:t>
            </a:r>
            <a:endParaRPr sz="1544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44">
              <a:latin typeface="Arial MT"/>
              <a:cs typeface="Arial MT"/>
            </a:endParaRPr>
          </a:p>
          <a:p>
            <a:pPr>
              <a:spcBef>
                <a:spcPts val="202"/>
              </a:spcBef>
            </a:pPr>
            <a:endParaRPr sz="1544">
              <a:latin typeface="Arial MT"/>
              <a:cs typeface="Arial MT"/>
            </a:endParaRPr>
          </a:p>
          <a:p>
            <a:pPr marL="11206" marR="4483">
              <a:lnSpc>
                <a:spcPct val="103600"/>
              </a:lnSpc>
            </a:pPr>
            <a:r>
              <a:rPr sz="1544" dirty="0">
                <a:latin typeface="Arial MT"/>
                <a:cs typeface="Arial MT"/>
              </a:rPr>
              <a:t>For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SVMs,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each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data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point </a:t>
            </a:r>
            <a:r>
              <a:rPr sz="1544" dirty="0">
                <a:latin typeface="Arial MT"/>
                <a:cs typeface="Arial MT"/>
              </a:rPr>
              <a:t>gives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one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inequality: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8399" y="4304716"/>
            <a:ext cx="1850876" cy="25481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839505" y="5585752"/>
            <a:ext cx="6425453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2074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happens</a:t>
            </a:r>
            <a:r>
              <a:rPr sz="2074" spc="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if</a:t>
            </a:r>
            <a:r>
              <a:rPr sz="2074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2074" spc="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data</a:t>
            </a:r>
            <a:r>
              <a:rPr sz="2074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set</a:t>
            </a:r>
            <a:r>
              <a:rPr sz="2074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74" spc="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not</a:t>
            </a:r>
            <a:r>
              <a:rPr sz="2074" spc="1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FF0000"/>
                </a:solidFill>
                <a:latin typeface="Arial MT"/>
                <a:cs typeface="Arial MT"/>
              </a:rPr>
              <a:t>linearly</a:t>
            </a:r>
            <a:r>
              <a:rPr sz="2074" spc="9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74" spc="-9" dirty="0">
                <a:solidFill>
                  <a:srgbClr val="FF0000"/>
                </a:solidFill>
                <a:latin typeface="Arial MT"/>
                <a:cs typeface="Arial MT"/>
              </a:rPr>
              <a:t>separable?</a:t>
            </a:r>
            <a:endParaRPr sz="2074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9614" y="1928153"/>
            <a:ext cx="1227604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Weight</a:t>
            </a:r>
            <a:r>
              <a:rPr sz="1544" spc="22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space</a:t>
            </a:r>
            <a:endParaRPr sz="154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9084" y="2701636"/>
            <a:ext cx="123304" cy="12884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7877" y="3344486"/>
            <a:ext cx="123304" cy="1288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37906" y="3505199"/>
            <a:ext cx="123304" cy="130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52898" y="4189614"/>
            <a:ext cx="123305" cy="1288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92927" y="4109258"/>
            <a:ext cx="123305" cy="1288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04061" y="3103418"/>
            <a:ext cx="123305" cy="1288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82883" y="4310149"/>
            <a:ext cx="123305" cy="12884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0277" y="4028901"/>
            <a:ext cx="123304" cy="12884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522913" y="2902527"/>
            <a:ext cx="123305" cy="1288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16728" y="3465021"/>
            <a:ext cx="123304" cy="13023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4261658" y="3021676"/>
            <a:ext cx="123825" cy="48745"/>
            <a:chOff x="2950279" y="3424566"/>
            <a:chExt cx="140335" cy="55244"/>
          </a:xfrm>
        </p:grpSpPr>
        <p:sp>
          <p:nvSpPr>
            <p:cNvPr id="13" name="object 13"/>
            <p:cNvSpPr/>
            <p:nvPr/>
          </p:nvSpPr>
          <p:spPr>
            <a:xfrm>
              <a:off x="2954990" y="342927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4989" y="342927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918066" y="3706090"/>
            <a:ext cx="123825" cy="48745"/>
            <a:chOff x="2560874" y="4200235"/>
            <a:chExt cx="140335" cy="55244"/>
          </a:xfrm>
        </p:grpSpPr>
        <p:sp>
          <p:nvSpPr>
            <p:cNvPr id="16" name="object 16"/>
            <p:cNvSpPr/>
            <p:nvPr/>
          </p:nvSpPr>
          <p:spPr>
            <a:xfrm>
              <a:off x="2565585" y="420494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5585" y="420494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610793" y="2651759"/>
            <a:ext cx="123825" cy="48745"/>
            <a:chOff x="3345965" y="3005327"/>
            <a:chExt cx="140335" cy="55244"/>
          </a:xfrm>
        </p:grpSpPr>
        <p:sp>
          <p:nvSpPr>
            <p:cNvPr id="19" name="object 19"/>
            <p:cNvSpPr/>
            <p:nvPr/>
          </p:nvSpPr>
          <p:spPr>
            <a:xfrm>
              <a:off x="3350675" y="301003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350675" y="301003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4" y="0"/>
                  </a:lnTo>
                  <a:lnTo>
                    <a:pt x="130324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491644" y="3463635"/>
            <a:ext cx="123825" cy="48745"/>
            <a:chOff x="3210929" y="3925453"/>
            <a:chExt cx="140335" cy="55244"/>
          </a:xfrm>
        </p:grpSpPr>
        <p:sp>
          <p:nvSpPr>
            <p:cNvPr id="22" name="object 22"/>
            <p:cNvSpPr/>
            <p:nvPr/>
          </p:nvSpPr>
          <p:spPr>
            <a:xfrm>
              <a:off x="3215639" y="3930164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5640" y="393016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4560916" y="3800301"/>
            <a:ext cx="123825" cy="48745"/>
            <a:chOff x="3289438" y="4307008"/>
            <a:chExt cx="140335" cy="55244"/>
          </a:xfrm>
        </p:grpSpPr>
        <p:sp>
          <p:nvSpPr>
            <p:cNvPr id="25" name="object 25"/>
            <p:cNvSpPr/>
            <p:nvPr/>
          </p:nvSpPr>
          <p:spPr>
            <a:xfrm>
              <a:off x="3294148" y="431171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94149" y="431171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4415444" y="3947159"/>
            <a:ext cx="123825" cy="48745"/>
            <a:chOff x="3124569" y="4473447"/>
            <a:chExt cx="140335" cy="55244"/>
          </a:xfrm>
        </p:grpSpPr>
        <p:sp>
          <p:nvSpPr>
            <p:cNvPr id="28" name="object 28"/>
            <p:cNvSpPr/>
            <p:nvPr/>
          </p:nvSpPr>
          <p:spPr>
            <a:xfrm>
              <a:off x="3129279" y="447815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29279" y="447815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146665" y="4268584"/>
            <a:ext cx="123825" cy="48745"/>
            <a:chOff x="2819953" y="4837729"/>
            <a:chExt cx="140335" cy="55244"/>
          </a:xfrm>
        </p:grpSpPr>
        <p:sp>
          <p:nvSpPr>
            <p:cNvPr id="31" name="object 31"/>
            <p:cNvSpPr/>
            <p:nvPr/>
          </p:nvSpPr>
          <p:spPr>
            <a:xfrm>
              <a:off x="2824664" y="484244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824664" y="484244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261658" y="4429297"/>
            <a:ext cx="123825" cy="48745"/>
            <a:chOff x="2950279" y="5019870"/>
            <a:chExt cx="140335" cy="55244"/>
          </a:xfrm>
        </p:grpSpPr>
        <p:sp>
          <p:nvSpPr>
            <p:cNvPr id="34" name="object 34"/>
            <p:cNvSpPr/>
            <p:nvPr/>
          </p:nvSpPr>
          <p:spPr>
            <a:xfrm>
              <a:off x="2954990" y="502458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4989" y="502458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3879273" y="4429297"/>
            <a:ext cx="123825" cy="48745"/>
            <a:chOff x="2516909" y="5019870"/>
            <a:chExt cx="140335" cy="55244"/>
          </a:xfrm>
        </p:grpSpPr>
        <p:sp>
          <p:nvSpPr>
            <p:cNvPr id="37" name="object 37"/>
            <p:cNvSpPr/>
            <p:nvPr/>
          </p:nvSpPr>
          <p:spPr>
            <a:xfrm>
              <a:off x="2521619" y="502458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2521619" y="502458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560916" y="4242260"/>
            <a:ext cx="123825" cy="48745"/>
            <a:chOff x="3289438" y="4807895"/>
            <a:chExt cx="140335" cy="55244"/>
          </a:xfrm>
        </p:grpSpPr>
        <p:sp>
          <p:nvSpPr>
            <p:cNvPr id="40" name="object 40"/>
            <p:cNvSpPr/>
            <p:nvPr/>
          </p:nvSpPr>
          <p:spPr>
            <a:xfrm>
              <a:off x="3294148" y="481260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294149" y="481260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713316" y="3356955"/>
            <a:ext cx="123825" cy="48745"/>
            <a:chOff x="3462158" y="3804549"/>
            <a:chExt cx="140335" cy="55244"/>
          </a:xfrm>
        </p:grpSpPr>
        <p:sp>
          <p:nvSpPr>
            <p:cNvPr id="43" name="object 43"/>
            <p:cNvSpPr/>
            <p:nvPr/>
          </p:nvSpPr>
          <p:spPr>
            <a:xfrm>
              <a:off x="3466868" y="380926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3466869" y="380926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522124" y="3115886"/>
            <a:ext cx="123825" cy="48745"/>
            <a:chOff x="3245473" y="3531338"/>
            <a:chExt cx="140335" cy="55244"/>
          </a:xfrm>
        </p:grpSpPr>
        <p:sp>
          <p:nvSpPr>
            <p:cNvPr id="46" name="object 46"/>
            <p:cNvSpPr/>
            <p:nvPr/>
          </p:nvSpPr>
          <p:spPr>
            <a:xfrm>
              <a:off x="3250183" y="353604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7" name="object 47"/>
            <p:cNvSpPr/>
            <p:nvPr/>
          </p:nvSpPr>
          <p:spPr>
            <a:xfrm>
              <a:off x="3250184" y="353604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63291" y="3499658"/>
            <a:ext cx="123305" cy="128847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048299" y="4709159"/>
            <a:ext cx="123304" cy="128846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2748743" y="3832165"/>
            <a:ext cx="123825" cy="48745"/>
            <a:chOff x="1235641" y="4343121"/>
            <a:chExt cx="140335" cy="55244"/>
          </a:xfrm>
        </p:grpSpPr>
        <p:sp>
          <p:nvSpPr>
            <p:cNvPr id="51" name="object 51"/>
            <p:cNvSpPr/>
            <p:nvPr/>
          </p:nvSpPr>
          <p:spPr>
            <a:xfrm>
              <a:off x="1240351" y="43478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0351" y="43478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280756" y="2568632"/>
            <a:ext cx="123825" cy="48745"/>
            <a:chOff x="1838590" y="2911116"/>
            <a:chExt cx="140335" cy="55244"/>
          </a:xfrm>
        </p:grpSpPr>
        <p:sp>
          <p:nvSpPr>
            <p:cNvPr id="54" name="object 54"/>
            <p:cNvSpPr/>
            <p:nvPr/>
          </p:nvSpPr>
          <p:spPr>
            <a:xfrm>
              <a:off x="1843300" y="291582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1843301" y="29158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4" y="0"/>
                  </a:lnTo>
                  <a:lnTo>
                    <a:pt x="130324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637858" y="2165465"/>
            <a:ext cx="3639671" cy="908237"/>
            <a:chOff x="4509973" y="2454193"/>
            <a:chExt cx="4124960" cy="1029335"/>
          </a:xfrm>
        </p:grpSpPr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09973" y="2566712"/>
              <a:ext cx="4065261" cy="91647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674750" y="2454193"/>
              <a:ext cx="1959610" cy="457200"/>
            </a:xfrm>
            <a:custGeom>
              <a:avLst/>
              <a:gdLst/>
              <a:ahLst/>
              <a:cxnLst/>
              <a:rect l="l" t="t" r="r" b="b"/>
              <a:pathLst>
                <a:path w="1959609" h="457200">
                  <a:moveTo>
                    <a:pt x="1959585" y="0"/>
                  </a:moveTo>
                  <a:lnTo>
                    <a:pt x="0" y="0"/>
                  </a:lnTo>
                  <a:lnTo>
                    <a:pt x="0" y="456628"/>
                  </a:lnTo>
                  <a:lnTo>
                    <a:pt x="1959585" y="456628"/>
                  </a:lnTo>
                  <a:lnTo>
                    <a:pt x="19595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366574" y="1462640"/>
            <a:ext cx="4319868" cy="107110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10419" marR="4483" indent="-299773">
              <a:spcBef>
                <a:spcPts val="110"/>
              </a:spcBef>
              <a:buChar char="•"/>
              <a:tabLst>
                <a:tab pos="310419" algn="l"/>
              </a:tabLst>
            </a:pP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Try</a:t>
            </a:r>
            <a:r>
              <a:rPr sz="1897" spc="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to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find</a:t>
            </a:r>
            <a:r>
              <a:rPr sz="1897" spc="9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weights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that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violate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as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spc="-22" dirty="0">
                <a:solidFill>
                  <a:srgbClr val="000090"/>
                </a:solidFill>
                <a:latin typeface="Arial MT"/>
                <a:cs typeface="Arial MT"/>
              </a:rPr>
              <a:t>few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constraints</a:t>
            </a:r>
            <a:r>
              <a:rPr sz="1897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as</a:t>
            </a:r>
            <a:r>
              <a:rPr sz="1897" spc="3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spc="-9" dirty="0">
                <a:solidFill>
                  <a:srgbClr val="000090"/>
                </a:solidFill>
                <a:latin typeface="Arial MT"/>
                <a:cs typeface="Arial MT"/>
              </a:rPr>
              <a:t>possible?</a:t>
            </a:r>
            <a:endParaRPr sz="1897">
              <a:latin typeface="Arial MT"/>
              <a:cs typeface="Arial MT"/>
            </a:endParaRPr>
          </a:p>
          <a:p>
            <a:pPr marL="2260907">
              <a:spcBef>
                <a:spcPts val="1204"/>
              </a:spcBef>
            </a:pPr>
            <a:r>
              <a:rPr sz="2074" spc="-9" dirty="0">
                <a:latin typeface="Trebuchet MS"/>
                <a:cs typeface="Trebuchet MS"/>
              </a:rPr>
              <a:t>#(mistakes)</a:t>
            </a:r>
            <a:endParaRPr sz="2074">
              <a:latin typeface="Trebuchet MS"/>
              <a:cs typeface="Trebuchet M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3564774" y="3451166"/>
            <a:ext cx="123825" cy="48745"/>
            <a:chOff x="2160477" y="3911322"/>
            <a:chExt cx="140335" cy="55244"/>
          </a:xfrm>
        </p:grpSpPr>
        <p:sp>
          <p:nvSpPr>
            <p:cNvPr id="61" name="object 61"/>
            <p:cNvSpPr/>
            <p:nvPr/>
          </p:nvSpPr>
          <p:spPr>
            <a:xfrm>
              <a:off x="2165188" y="391603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2165188" y="391603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63" name="object 6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15789" y="4023359"/>
            <a:ext cx="123304" cy="128847"/>
          </a:xfrm>
          <a:prstGeom prst="rect">
            <a:avLst/>
          </a:prstGeom>
        </p:spPr>
      </p:pic>
      <p:sp>
        <p:nvSpPr>
          <p:cNvPr id="64" name="object 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Minimizing number of errors (0-1 loss)</a:t>
            </a:r>
            <a:endParaRPr lang="en-GB" dirty="0"/>
          </a:p>
        </p:txBody>
      </p:sp>
      <p:sp>
        <p:nvSpPr>
          <p:cNvPr id="71" name="Content Placeholder 70">
            <a:extLst>
              <a:ext uri="{FF2B5EF4-FFF2-40B4-BE49-F238E27FC236}">
                <a16:creationId xmlns:a16="http://schemas.microsoft.com/office/drawing/2014/main" id="{8838463B-EE5B-4577-ACA5-D02641448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6" name="object 66"/>
          <p:cNvSpPr txBox="1"/>
          <p:nvPr/>
        </p:nvSpPr>
        <p:spPr>
          <a:xfrm>
            <a:off x="5355368" y="3343634"/>
            <a:ext cx="3908612" cy="480338"/>
          </a:xfrm>
          <a:prstGeom prst="rect">
            <a:avLst/>
          </a:prstGeom>
        </p:spPr>
        <p:txBody>
          <a:bodyPr vert="horz" wrap="square" lIns="0" tIns="186577" rIns="0" bIns="0" rtlCol="0">
            <a:spAutoFit/>
          </a:bodyPr>
          <a:lstStyle/>
          <a:p>
            <a:pPr marL="321626" indent="-299213">
              <a:spcBef>
                <a:spcPts val="1468"/>
              </a:spcBef>
              <a:buChar char="•"/>
              <a:tabLst>
                <a:tab pos="321626" algn="l"/>
              </a:tabLst>
            </a:pP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Formalize</a:t>
            </a:r>
            <a:r>
              <a:rPr sz="189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this</a:t>
            </a:r>
            <a:r>
              <a:rPr sz="1897" spc="18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using</a:t>
            </a:r>
            <a:r>
              <a:rPr sz="1897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the</a:t>
            </a:r>
            <a:r>
              <a:rPr sz="1897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0-1</a:t>
            </a:r>
            <a:r>
              <a:rPr sz="1897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spc="-9" dirty="0">
                <a:solidFill>
                  <a:srgbClr val="000090"/>
                </a:solidFill>
                <a:latin typeface="Arial MT"/>
                <a:cs typeface="Arial MT"/>
              </a:rPr>
              <a:t>loss:</a:t>
            </a:r>
            <a:endParaRPr sz="1897" dirty="0"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355368" y="4376157"/>
            <a:ext cx="4247029" cy="1711418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321626" marR="15689" indent="-299773">
              <a:lnSpc>
                <a:spcPct val="102400"/>
              </a:lnSpc>
              <a:spcBef>
                <a:spcPts val="1668"/>
              </a:spcBef>
              <a:buChar char="•"/>
              <a:tabLst>
                <a:tab pos="321626" algn="l"/>
              </a:tabLst>
            </a:pPr>
            <a:endParaRPr lang="en-GB" sz="1897" dirty="0">
              <a:solidFill>
                <a:srgbClr val="000090"/>
              </a:solidFill>
              <a:latin typeface="Arial MT"/>
              <a:cs typeface="Arial MT"/>
            </a:endParaRPr>
          </a:p>
          <a:p>
            <a:pPr marL="321626" marR="15689" indent="-299773">
              <a:lnSpc>
                <a:spcPct val="102400"/>
              </a:lnSpc>
              <a:spcBef>
                <a:spcPts val="1668"/>
              </a:spcBef>
              <a:buChar char="•"/>
              <a:tabLst>
                <a:tab pos="321626" algn="l"/>
              </a:tabLst>
            </a:pP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Unfortunately,</a:t>
            </a:r>
            <a:r>
              <a:rPr sz="1897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minimizing</a:t>
            </a:r>
            <a:r>
              <a:rPr sz="1897" spc="3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0-1</a:t>
            </a:r>
            <a:r>
              <a:rPr sz="1897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loss</a:t>
            </a:r>
            <a:r>
              <a:rPr sz="1897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spc="-22" dirty="0">
                <a:solidFill>
                  <a:srgbClr val="000090"/>
                </a:solidFill>
                <a:latin typeface="Arial MT"/>
                <a:cs typeface="Arial MT"/>
              </a:rPr>
              <a:t>is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NP-hard</a:t>
            </a:r>
            <a:r>
              <a:rPr sz="1897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in</a:t>
            </a:r>
            <a:r>
              <a:rPr sz="1897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the</a:t>
            </a:r>
            <a:r>
              <a:rPr sz="1897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897" dirty="0">
                <a:solidFill>
                  <a:srgbClr val="000090"/>
                </a:solidFill>
                <a:latin typeface="Arial MT"/>
                <a:cs typeface="Arial MT"/>
              </a:rPr>
              <a:t>worst-</a:t>
            </a:r>
            <a:r>
              <a:rPr sz="1897" spc="-18" dirty="0">
                <a:solidFill>
                  <a:srgbClr val="000090"/>
                </a:solidFill>
                <a:latin typeface="Arial MT"/>
                <a:cs typeface="Arial MT"/>
              </a:rPr>
              <a:t>case</a:t>
            </a:r>
            <a:endParaRPr sz="1897" dirty="0">
              <a:latin typeface="Arial MT"/>
              <a:cs typeface="Arial MT"/>
            </a:endParaRPr>
          </a:p>
          <a:p>
            <a:pPr marL="676311" marR="636528" indent="-254947">
              <a:lnSpc>
                <a:spcPts val="2021"/>
              </a:lnSpc>
              <a:spcBef>
                <a:spcPts val="604"/>
              </a:spcBef>
              <a:tabLst>
                <a:tab pos="670708" algn="l"/>
              </a:tabLst>
            </a:pPr>
            <a:r>
              <a:rPr sz="1721" spc="-44" dirty="0">
                <a:latin typeface="Arial MT"/>
                <a:cs typeface="Arial MT"/>
              </a:rPr>
              <a:t>–</a:t>
            </a:r>
            <a:r>
              <a:rPr sz="1721" dirty="0">
                <a:latin typeface="Arial MT"/>
                <a:cs typeface="Arial MT"/>
              </a:rPr>
              <a:t>	Non-starter.</a:t>
            </a:r>
            <a:r>
              <a:rPr sz="1721" spc="49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We</a:t>
            </a:r>
            <a:r>
              <a:rPr sz="1721" spc="53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need</a:t>
            </a:r>
            <a:r>
              <a:rPr sz="1721" spc="53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another approach.</a:t>
            </a:r>
            <a:endParaRPr sz="1721" dirty="0">
              <a:latin typeface="Arial MT"/>
              <a:cs typeface="Arial MT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218F284-3094-4596-97A4-427202E4BB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65000" y="3866950"/>
            <a:ext cx="3733992" cy="977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idea #1: Allow for slack</a:t>
            </a:r>
            <a:endParaRPr lang="en-GB" dirty="0"/>
          </a:p>
        </p:txBody>
      </p:sp>
      <p:sp>
        <p:nvSpPr>
          <p:cNvPr id="89" name="Content Placeholder 88">
            <a:extLst>
              <a:ext uri="{FF2B5EF4-FFF2-40B4-BE49-F238E27FC236}">
                <a16:creationId xmlns:a16="http://schemas.microsoft.com/office/drawing/2014/main" id="{FEC326A0-3FD2-443F-83ED-3620A3F5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2640000" y="4633346"/>
            <a:ext cx="5047129" cy="1166149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11206">
              <a:spcBef>
                <a:spcPts val="627"/>
              </a:spcBef>
            </a:pPr>
            <a:r>
              <a:rPr sz="2074" dirty="0">
                <a:solidFill>
                  <a:srgbClr val="000090"/>
                </a:solidFill>
                <a:latin typeface="Arial MT"/>
                <a:cs typeface="Arial MT"/>
              </a:rPr>
              <a:t>For each</a:t>
            </a:r>
            <a:r>
              <a:rPr sz="2074" spc="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000090"/>
                </a:solidFill>
                <a:latin typeface="Arial MT"/>
                <a:cs typeface="Arial MT"/>
              </a:rPr>
              <a:t>data </a:t>
            </a:r>
            <a:r>
              <a:rPr sz="2074" spc="-9" dirty="0">
                <a:solidFill>
                  <a:srgbClr val="000090"/>
                </a:solidFill>
                <a:latin typeface="Arial MT"/>
                <a:cs typeface="Arial MT"/>
              </a:rPr>
              <a:t>point:</a:t>
            </a:r>
            <a:endParaRPr sz="2074">
              <a:latin typeface="Arial MT"/>
              <a:cs typeface="Arial MT"/>
            </a:endParaRPr>
          </a:p>
          <a:p>
            <a:pPr marL="104220" indent="-99738">
              <a:spcBef>
                <a:spcPts val="547"/>
              </a:spcBef>
              <a:buSzPct val="95744"/>
              <a:buChar char="•"/>
              <a:tabLst>
                <a:tab pos="104220" algn="l"/>
              </a:tabLst>
            </a:pPr>
            <a:r>
              <a:rPr sz="2074" dirty="0">
                <a:latin typeface="Arial MT"/>
                <a:cs typeface="Arial MT"/>
              </a:rPr>
              <a:t>If functional</a:t>
            </a:r>
            <a:r>
              <a:rPr sz="2074" spc="13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margin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≥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1,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don’t</a:t>
            </a:r>
            <a:r>
              <a:rPr sz="2074" spc="13" dirty="0">
                <a:latin typeface="Arial MT"/>
                <a:cs typeface="Arial MT"/>
              </a:rPr>
              <a:t> </a:t>
            </a:r>
            <a:r>
              <a:rPr sz="2074" spc="-18" dirty="0">
                <a:latin typeface="Arial MT"/>
                <a:cs typeface="Arial MT"/>
              </a:rPr>
              <a:t>care</a:t>
            </a:r>
            <a:endParaRPr sz="2074">
              <a:latin typeface="Arial MT"/>
              <a:cs typeface="Arial MT"/>
            </a:endParaRPr>
          </a:p>
          <a:p>
            <a:pPr marL="104220" indent="-99738">
              <a:spcBef>
                <a:spcPts val="481"/>
              </a:spcBef>
              <a:buSzPct val="95744"/>
              <a:buChar char="•"/>
              <a:tabLst>
                <a:tab pos="104220" algn="l"/>
              </a:tabLst>
            </a:pPr>
            <a:r>
              <a:rPr sz="2074" dirty="0">
                <a:latin typeface="Arial MT"/>
                <a:cs typeface="Arial MT"/>
              </a:rPr>
              <a:t>If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functional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margin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&lt;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1,</a:t>
            </a:r>
            <a:r>
              <a:rPr sz="2074" spc="4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pay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linear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spc="-9" dirty="0">
                <a:latin typeface="Arial MT"/>
                <a:cs typeface="Arial MT"/>
              </a:rPr>
              <a:t>penalty</a:t>
            </a:r>
            <a:endParaRPr sz="2074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7914" y="1729205"/>
            <a:ext cx="1941419" cy="2757768"/>
            <a:chOff x="1212035" y="1959766"/>
            <a:chExt cx="2200275" cy="3125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808" y="2424747"/>
              <a:ext cx="139746" cy="146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773" y="3153311"/>
              <a:ext cx="139746" cy="1460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98" y="4111122"/>
              <a:ext cx="139745" cy="146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4784" y="2880100"/>
              <a:ext cx="139745" cy="146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0493" y="3928981"/>
              <a:ext cx="139746" cy="1460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6876" y="294290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6876" y="294290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7471" y="37185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7471" y="37185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6552" y="435607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6552" y="435607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87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687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3507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50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3427" y="3253803"/>
              <a:ext cx="139746" cy="146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0358" y="4850678"/>
              <a:ext cx="139746" cy="1460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16798" y="37107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6798" y="37107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89819" y="34846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89819" y="34846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2975" y="1978816"/>
              <a:ext cx="575310" cy="3087370"/>
            </a:xfrm>
            <a:custGeom>
              <a:avLst/>
              <a:gdLst/>
              <a:ahLst/>
              <a:cxnLst/>
              <a:rect l="l" t="t" r="r" b="b"/>
              <a:pathLst>
                <a:path w="575310" h="3087370">
                  <a:moveTo>
                    <a:pt x="0" y="3086977"/>
                  </a:moveTo>
                  <a:lnTo>
                    <a:pt x="574686" y="0"/>
                  </a:lnTo>
                </a:path>
              </a:pathLst>
            </a:custGeom>
            <a:ln w="37684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7123" y="2943046"/>
            <a:ext cx="123305" cy="1302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2146" y="3547105"/>
            <a:ext cx="123304" cy="1288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62103" y="3747996"/>
            <a:ext cx="123304" cy="12884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2131" y="2340374"/>
            <a:ext cx="123304" cy="12884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5945" y="2902869"/>
            <a:ext cx="123305" cy="13023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4828309" y="2205985"/>
            <a:ext cx="123825" cy="48745"/>
            <a:chOff x="3592483" y="2500116"/>
            <a:chExt cx="140335" cy="55244"/>
          </a:xfrm>
        </p:grpSpPr>
        <p:sp>
          <p:nvSpPr>
            <p:cNvPr id="33" name="object 33"/>
            <p:cNvSpPr/>
            <p:nvPr/>
          </p:nvSpPr>
          <p:spPr>
            <a:xfrm>
              <a:off x="3597193" y="250482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97193" y="25048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775662" y="3034487"/>
            <a:ext cx="123825" cy="48745"/>
            <a:chOff x="3532816" y="3439085"/>
            <a:chExt cx="140335" cy="55244"/>
          </a:xfrm>
        </p:grpSpPr>
        <p:sp>
          <p:nvSpPr>
            <p:cNvPr id="36" name="object 36"/>
            <p:cNvSpPr/>
            <p:nvPr/>
          </p:nvSpPr>
          <p:spPr>
            <a:xfrm>
              <a:off x="3537526" y="3443795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7527" y="3443795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044440" y="3452893"/>
            <a:ext cx="123825" cy="48745"/>
            <a:chOff x="3837431" y="3913279"/>
            <a:chExt cx="140335" cy="55244"/>
          </a:xfrm>
        </p:grpSpPr>
        <p:sp>
          <p:nvSpPr>
            <p:cNvPr id="39" name="object 39"/>
            <p:cNvSpPr/>
            <p:nvPr/>
          </p:nvSpPr>
          <p:spPr>
            <a:xfrm>
              <a:off x="3842142" y="391799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2142" y="391799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699463" y="3518010"/>
            <a:ext cx="123825" cy="48745"/>
            <a:chOff x="3446457" y="3987078"/>
            <a:chExt cx="140335" cy="55244"/>
          </a:xfrm>
        </p:grpSpPr>
        <p:sp>
          <p:nvSpPr>
            <p:cNvPr id="42" name="object 42"/>
            <p:cNvSpPr/>
            <p:nvPr/>
          </p:nvSpPr>
          <p:spPr>
            <a:xfrm>
              <a:off x="3451168" y="399178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1167" y="399178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044440" y="3894853"/>
            <a:ext cx="123825" cy="48745"/>
            <a:chOff x="3837431" y="4414167"/>
            <a:chExt cx="140335" cy="55244"/>
          </a:xfrm>
        </p:grpSpPr>
        <p:sp>
          <p:nvSpPr>
            <p:cNvPr id="45" name="object 45"/>
            <p:cNvSpPr/>
            <p:nvPr/>
          </p:nvSpPr>
          <p:spPr>
            <a:xfrm>
              <a:off x="3842142" y="441887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142" y="44188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196840" y="3009548"/>
            <a:ext cx="123825" cy="48745"/>
            <a:chOff x="4010151" y="3410821"/>
            <a:chExt cx="140335" cy="55244"/>
          </a:xfrm>
        </p:grpSpPr>
        <p:sp>
          <p:nvSpPr>
            <p:cNvPr id="48" name="object 48"/>
            <p:cNvSpPr/>
            <p:nvPr/>
          </p:nvSpPr>
          <p:spPr>
            <a:xfrm>
              <a:off x="4014862" y="34155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4014862" y="34155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005647" y="2768479"/>
            <a:ext cx="123825" cy="48745"/>
            <a:chOff x="3793466" y="3137610"/>
            <a:chExt cx="140335" cy="55244"/>
          </a:xfrm>
        </p:grpSpPr>
        <p:sp>
          <p:nvSpPr>
            <p:cNvPr id="51" name="object 51"/>
            <p:cNvSpPr/>
            <p:nvPr/>
          </p:nvSpPr>
          <p:spPr>
            <a:xfrm>
              <a:off x="3798177" y="31423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8177" y="31423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423459" y="1944134"/>
            <a:ext cx="3931584" cy="956982"/>
            <a:chOff x="4266986" y="2203352"/>
            <a:chExt cx="4455795" cy="1084580"/>
          </a:xfrm>
        </p:grpSpPr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66986" y="2327198"/>
              <a:ext cx="4255649" cy="9601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762680" y="2203352"/>
              <a:ext cx="1959610" cy="457200"/>
            </a:xfrm>
            <a:custGeom>
              <a:avLst/>
              <a:gdLst/>
              <a:ahLst/>
              <a:cxnLst/>
              <a:rect l="l" t="t" r="r" b="b"/>
              <a:pathLst>
                <a:path w="1959609" h="457200">
                  <a:moveTo>
                    <a:pt x="1959587" y="0"/>
                  </a:moveTo>
                  <a:lnTo>
                    <a:pt x="0" y="0"/>
                  </a:lnTo>
                  <a:lnTo>
                    <a:pt x="0" y="456923"/>
                  </a:lnTo>
                  <a:lnTo>
                    <a:pt x="1959587" y="456923"/>
                  </a:lnTo>
                  <a:lnTo>
                    <a:pt x="195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6" name="object 56"/>
          <p:cNvSpPr txBox="1"/>
          <p:nvPr/>
        </p:nvSpPr>
        <p:spPr>
          <a:xfrm rot="16860000">
            <a:off x="3038250" y="1956771"/>
            <a:ext cx="882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33" baseline="2057" dirty="0">
                <a:latin typeface="Arial MT"/>
                <a:cs typeface="Arial MT"/>
              </a:rPr>
              <a:t>+1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992879" y="1813901"/>
            <a:ext cx="507626" cy="2724150"/>
          </a:xfrm>
          <a:custGeom>
            <a:avLst/>
            <a:gdLst/>
            <a:ahLst/>
            <a:cxnLst/>
            <a:rect l="l" t="t" r="r" b="b"/>
            <a:pathLst>
              <a:path w="575310" h="3087370">
                <a:moveTo>
                  <a:pt x="0" y="308697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 rot="16860000">
            <a:off x="3865152" y="2043970"/>
            <a:ext cx="844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= -</a:t>
            </a:r>
            <a:r>
              <a:rPr sz="1787" spc="-66" baseline="2057" dirty="0">
                <a:latin typeface="Arial MT"/>
                <a:cs typeface="Arial MT"/>
              </a:rPr>
              <a:t>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85556" y="1752940"/>
            <a:ext cx="507626" cy="2725271"/>
          </a:xfrm>
          <a:custGeom>
            <a:avLst/>
            <a:gdLst/>
            <a:ahLst/>
            <a:cxnLst/>
            <a:rect l="l" t="t" r="r" b="b"/>
            <a:pathLst>
              <a:path w="575310" h="3088640">
                <a:moveTo>
                  <a:pt x="0" y="308854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0" name="object 60"/>
          <p:cNvSpPr txBox="1"/>
          <p:nvPr/>
        </p:nvSpPr>
        <p:spPr>
          <a:xfrm rot="16860000">
            <a:off x="3480329" y="1992220"/>
            <a:ext cx="7935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66" baseline="2057" dirty="0">
                <a:latin typeface="Arial MT"/>
                <a:cs typeface="Arial MT"/>
              </a:rPr>
              <a:t>0</a:t>
            </a:r>
            <a:endParaRPr sz="1787" baseline="2057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517832" y="3073264"/>
            <a:ext cx="751914" cy="231401"/>
            <a:chOff x="2107276" y="3483032"/>
            <a:chExt cx="852169" cy="262255"/>
          </a:xfrm>
        </p:grpSpPr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07276" y="3483032"/>
              <a:ext cx="852054" cy="26185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155767" y="3522804"/>
              <a:ext cx="756920" cy="146050"/>
            </a:xfrm>
            <a:custGeom>
              <a:avLst/>
              <a:gdLst/>
              <a:ahLst/>
              <a:cxnLst/>
              <a:rect l="l" t="t" r="r" b="b"/>
              <a:pathLst>
                <a:path w="756919" h="146050">
                  <a:moveTo>
                    <a:pt x="0" y="0"/>
                  </a:moveTo>
                  <a:lnTo>
                    <a:pt x="756827" y="14602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929868" y="3191687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3459153" y="2768872"/>
            <a:ext cx="799539" cy="231401"/>
            <a:chOff x="2040774" y="3138054"/>
            <a:chExt cx="906144" cy="262255"/>
          </a:xfrm>
        </p:grpSpPr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40774" y="3138054"/>
              <a:ext cx="906087" cy="26185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089819" y="3175795"/>
              <a:ext cx="808990" cy="144780"/>
            </a:xfrm>
            <a:custGeom>
              <a:avLst/>
              <a:gdLst/>
              <a:ahLst/>
              <a:cxnLst/>
              <a:rect l="l" t="t" r="r" b="b"/>
              <a:pathLst>
                <a:path w="808989" h="144779">
                  <a:moveTo>
                    <a:pt x="0" y="0"/>
                  </a:moveTo>
                  <a:lnTo>
                    <a:pt x="808644" y="14445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615115" y="2786191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725678" y="3260299"/>
            <a:ext cx="1492623" cy="403412"/>
            <a:chOff x="1209501" y="3695006"/>
            <a:chExt cx="1691639" cy="457200"/>
          </a:xfrm>
        </p:grpSpPr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09501" y="3695006"/>
              <a:ext cx="1691639" cy="4572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256053" y="3734279"/>
              <a:ext cx="1595755" cy="339725"/>
            </a:xfrm>
            <a:custGeom>
              <a:avLst/>
              <a:gdLst/>
              <a:ahLst/>
              <a:cxnLst/>
              <a:rect l="l" t="t" r="r" b="b"/>
              <a:pathLst>
                <a:path w="1595755" h="339725">
                  <a:moveTo>
                    <a:pt x="0" y="0"/>
                  </a:moveTo>
                  <a:lnTo>
                    <a:pt x="1595304" y="339159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416153" y="3445984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173098" y="4026782"/>
            <a:ext cx="1320613" cy="381559"/>
            <a:chOff x="1716577" y="4563686"/>
            <a:chExt cx="1496695" cy="432434"/>
          </a:xfrm>
        </p:grpSpPr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16577" y="4563686"/>
              <a:ext cx="1496291" cy="432261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763221" y="4603091"/>
              <a:ext cx="1402715" cy="314325"/>
            </a:xfrm>
            <a:custGeom>
              <a:avLst/>
              <a:gdLst/>
              <a:ahLst/>
              <a:cxnLst/>
              <a:rect l="l" t="t" r="r" b="b"/>
              <a:pathLst>
                <a:path w="1402714" h="314325">
                  <a:moveTo>
                    <a:pt x="0" y="0"/>
                  </a:moveTo>
                  <a:lnTo>
                    <a:pt x="1402172" y="31403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3748119" y="4189214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  <a:endParaRPr sz="1522" baseline="-21739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671726" y="1972829"/>
            <a:ext cx="505946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2052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052" spc="297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74" spc="-22" dirty="0">
                <a:solidFill>
                  <a:srgbClr val="FF0000"/>
                </a:solidFill>
                <a:latin typeface="Times New Roman"/>
                <a:cs typeface="Times New Roman"/>
              </a:rPr>
              <a:t>ξ</a:t>
            </a:r>
            <a:r>
              <a:rPr sz="2052" spc="-33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052" baseline="-21505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070738" y="2391359"/>
            <a:ext cx="444313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dirty="0">
                <a:latin typeface="Times New Roman"/>
                <a:cs typeface="Times New Roman"/>
              </a:rPr>
              <a:t>-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295479" y="2437079"/>
            <a:ext cx="514350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spc="-18" dirty="0">
                <a:latin typeface="Times New Roman"/>
                <a:cs typeface="Times New Roman"/>
              </a:rPr>
              <a:t>ξ</a:t>
            </a:r>
            <a:r>
              <a:rPr sz="2052" spc="-26" baseline="-21505" dirty="0">
                <a:latin typeface="Times New Roman"/>
                <a:cs typeface="Times New Roman"/>
              </a:rPr>
              <a:t>j</a:t>
            </a:r>
            <a:r>
              <a:rPr sz="2074" spc="-18" dirty="0">
                <a:latin typeface="Times New Roman"/>
                <a:cs typeface="Times New Roman"/>
              </a:rPr>
              <a:t>≥0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27637" y="3083936"/>
            <a:ext cx="1464049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“slack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variables”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8230415" y="2790875"/>
            <a:ext cx="257175" cy="370915"/>
            <a:chOff x="7448203" y="3162992"/>
            <a:chExt cx="291465" cy="420370"/>
          </a:xfrm>
        </p:grpSpPr>
        <p:pic>
          <p:nvPicPr>
            <p:cNvPr id="82" name="object 8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448203" y="3162992"/>
              <a:ext cx="290945" cy="41979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592090" y="3315123"/>
              <a:ext cx="1905" cy="201295"/>
            </a:xfrm>
            <a:custGeom>
              <a:avLst/>
              <a:gdLst/>
              <a:ahLst/>
              <a:cxnLst/>
              <a:rect l="l" t="t" r="r" b="b"/>
              <a:pathLst>
                <a:path w="1904" h="201295">
                  <a:moveTo>
                    <a:pt x="0" y="201289"/>
                  </a:moveTo>
                  <a:lnTo>
                    <a:pt x="1412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4" name="object 84"/>
            <p:cNvSpPr/>
            <p:nvPr/>
          </p:nvSpPr>
          <p:spPr>
            <a:xfrm>
              <a:off x="7534666" y="3290195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40" h="115570">
                  <a:moveTo>
                    <a:pt x="87627" y="49857"/>
                  </a:moveTo>
                  <a:lnTo>
                    <a:pt x="58660" y="49857"/>
                  </a:lnTo>
                  <a:lnTo>
                    <a:pt x="94829" y="112873"/>
                  </a:lnTo>
                  <a:lnTo>
                    <a:pt x="102506" y="114951"/>
                  </a:lnTo>
                  <a:lnTo>
                    <a:pt x="114540" y="108045"/>
                  </a:lnTo>
                  <a:lnTo>
                    <a:pt x="116619" y="100368"/>
                  </a:lnTo>
                  <a:lnTo>
                    <a:pt x="87627" y="49857"/>
                  </a:lnTo>
                  <a:close/>
                </a:path>
                <a:path w="116840" h="115570">
                  <a:moveTo>
                    <a:pt x="59010" y="0"/>
                  </a:moveTo>
                  <a:lnTo>
                    <a:pt x="0" y="99548"/>
                  </a:lnTo>
                  <a:lnTo>
                    <a:pt x="1969" y="107255"/>
                  </a:lnTo>
                  <a:lnTo>
                    <a:pt x="13905" y="114330"/>
                  </a:lnTo>
                  <a:lnTo>
                    <a:pt x="21610" y="112360"/>
                  </a:lnTo>
                  <a:lnTo>
                    <a:pt x="58660" y="49857"/>
                  </a:lnTo>
                  <a:lnTo>
                    <a:pt x="87627" y="49857"/>
                  </a:lnTo>
                  <a:lnTo>
                    <a:pt x="59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5699083" y="3616100"/>
            <a:ext cx="3702984" cy="52903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01400"/>
              </a:lnSpc>
              <a:spcBef>
                <a:spcPts val="84"/>
              </a:spcBef>
            </a:pP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We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now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have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linear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program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spc="-9" dirty="0">
                <a:solidFill>
                  <a:srgbClr val="FF0000"/>
                </a:solidFill>
                <a:latin typeface="Arial MT"/>
                <a:cs typeface="Arial MT"/>
              </a:rPr>
              <a:t>again,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can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efficiently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find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its</a:t>
            </a:r>
            <a:r>
              <a:rPr sz="1721" spc="31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spc="-9" dirty="0">
                <a:solidFill>
                  <a:srgbClr val="FF0000"/>
                </a:solidFill>
                <a:latin typeface="Arial MT"/>
                <a:cs typeface="Arial MT"/>
              </a:rPr>
              <a:t>optimum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30405" y="2129105"/>
            <a:ext cx="211231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Times New Roman"/>
                <a:cs typeface="Times New Roman"/>
              </a:rPr>
              <a:t>,</a:t>
            </a:r>
            <a:r>
              <a:rPr sz="1544" spc="4" dirty="0">
                <a:latin typeface="Times New Roman"/>
                <a:cs typeface="Times New Roman"/>
              </a:rPr>
              <a:t> </a:t>
            </a:r>
            <a:r>
              <a:rPr sz="1544" spc="-44" dirty="0">
                <a:latin typeface="Times New Roman"/>
                <a:cs typeface="Times New Roman"/>
              </a:rPr>
              <a:t>ξ</a:t>
            </a:r>
            <a:endParaRPr sz="154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idea #1: Allow for slack</a:t>
            </a:r>
            <a:endParaRPr lang="en-GB" dirty="0"/>
          </a:p>
        </p:txBody>
      </p:sp>
      <p:sp>
        <p:nvSpPr>
          <p:cNvPr id="107" name="Content Placeholder 106">
            <a:extLst>
              <a:ext uri="{FF2B5EF4-FFF2-40B4-BE49-F238E27FC236}">
                <a16:creationId xmlns:a16="http://schemas.microsoft.com/office/drawing/2014/main" id="{C0FCD78C-3851-471A-8C43-74E924EB0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object 3"/>
          <p:cNvGrpSpPr/>
          <p:nvPr/>
        </p:nvGrpSpPr>
        <p:grpSpPr>
          <a:xfrm>
            <a:off x="2727914" y="1729205"/>
            <a:ext cx="1941419" cy="2757768"/>
            <a:chOff x="1212035" y="1959766"/>
            <a:chExt cx="2200275" cy="3125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808" y="2424747"/>
              <a:ext cx="139746" cy="1460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773" y="3153311"/>
              <a:ext cx="139746" cy="146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98" y="4111122"/>
              <a:ext cx="139745" cy="1460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4784" y="2880100"/>
              <a:ext cx="139745" cy="146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0493" y="3928981"/>
              <a:ext cx="139746" cy="1460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76876" y="294290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6876" y="294290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2887471" y="37185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7471" y="37185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146552" y="435607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6552" y="435607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7687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87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2843507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3506" y="45382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3427" y="3253803"/>
              <a:ext cx="139746" cy="14602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0358" y="4850678"/>
              <a:ext cx="139746" cy="1460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216798" y="37107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1216798" y="37107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2089819" y="34846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89819" y="34846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1712975" y="1978816"/>
              <a:ext cx="575310" cy="3087370"/>
            </a:xfrm>
            <a:custGeom>
              <a:avLst/>
              <a:gdLst/>
              <a:ahLst/>
              <a:cxnLst/>
              <a:rect l="l" t="t" r="r" b="b"/>
              <a:pathLst>
                <a:path w="575310" h="3087370">
                  <a:moveTo>
                    <a:pt x="0" y="3086977"/>
                  </a:moveTo>
                  <a:lnTo>
                    <a:pt x="574686" y="0"/>
                  </a:lnTo>
                </a:path>
              </a:pathLst>
            </a:custGeom>
            <a:ln w="37684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7123" y="2943046"/>
            <a:ext cx="123305" cy="130233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2146" y="3547105"/>
            <a:ext cx="123304" cy="12884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62103" y="3747996"/>
            <a:ext cx="123304" cy="128846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2131" y="2340374"/>
            <a:ext cx="123304" cy="12884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5945" y="2902869"/>
            <a:ext cx="123305" cy="130233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4828309" y="2205985"/>
            <a:ext cx="123825" cy="48745"/>
            <a:chOff x="3592483" y="2500116"/>
            <a:chExt cx="140335" cy="55244"/>
          </a:xfrm>
        </p:grpSpPr>
        <p:sp>
          <p:nvSpPr>
            <p:cNvPr id="32" name="object 32"/>
            <p:cNvSpPr/>
            <p:nvPr/>
          </p:nvSpPr>
          <p:spPr>
            <a:xfrm>
              <a:off x="3597193" y="250482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7193" y="250482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775662" y="3034487"/>
            <a:ext cx="123825" cy="48745"/>
            <a:chOff x="3532816" y="3439085"/>
            <a:chExt cx="140335" cy="55244"/>
          </a:xfrm>
        </p:grpSpPr>
        <p:sp>
          <p:nvSpPr>
            <p:cNvPr id="35" name="object 35"/>
            <p:cNvSpPr/>
            <p:nvPr/>
          </p:nvSpPr>
          <p:spPr>
            <a:xfrm>
              <a:off x="3537526" y="3443795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37527" y="3443795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044440" y="3452893"/>
            <a:ext cx="123825" cy="48745"/>
            <a:chOff x="3837431" y="3913279"/>
            <a:chExt cx="140335" cy="55244"/>
          </a:xfrm>
        </p:grpSpPr>
        <p:sp>
          <p:nvSpPr>
            <p:cNvPr id="38" name="object 38"/>
            <p:cNvSpPr/>
            <p:nvPr/>
          </p:nvSpPr>
          <p:spPr>
            <a:xfrm>
              <a:off x="3842142" y="391799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842142" y="391799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699463" y="3518010"/>
            <a:ext cx="123825" cy="48745"/>
            <a:chOff x="3446457" y="3987078"/>
            <a:chExt cx="140335" cy="55244"/>
          </a:xfrm>
        </p:grpSpPr>
        <p:sp>
          <p:nvSpPr>
            <p:cNvPr id="41" name="object 41"/>
            <p:cNvSpPr/>
            <p:nvPr/>
          </p:nvSpPr>
          <p:spPr>
            <a:xfrm>
              <a:off x="3451168" y="399178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2" name="object 42"/>
            <p:cNvSpPr/>
            <p:nvPr/>
          </p:nvSpPr>
          <p:spPr>
            <a:xfrm>
              <a:off x="3451167" y="399178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44440" y="3894853"/>
            <a:ext cx="123825" cy="48745"/>
            <a:chOff x="3837431" y="4414167"/>
            <a:chExt cx="140335" cy="55244"/>
          </a:xfrm>
        </p:grpSpPr>
        <p:sp>
          <p:nvSpPr>
            <p:cNvPr id="44" name="object 44"/>
            <p:cNvSpPr/>
            <p:nvPr/>
          </p:nvSpPr>
          <p:spPr>
            <a:xfrm>
              <a:off x="3842142" y="441887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5" name="object 45"/>
            <p:cNvSpPr/>
            <p:nvPr/>
          </p:nvSpPr>
          <p:spPr>
            <a:xfrm>
              <a:off x="3842142" y="441887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196840" y="3009548"/>
            <a:ext cx="123825" cy="48745"/>
            <a:chOff x="4010151" y="3410821"/>
            <a:chExt cx="140335" cy="55244"/>
          </a:xfrm>
        </p:grpSpPr>
        <p:sp>
          <p:nvSpPr>
            <p:cNvPr id="47" name="object 47"/>
            <p:cNvSpPr/>
            <p:nvPr/>
          </p:nvSpPr>
          <p:spPr>
            <a:xfrm>
              <a:off x="4014862" y="34155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8" name="object 48"/>
            <p:cNvSpPr/>
            <p:nvPr/>
          </p:nvSpPr>
          <p:spPr>
            <a:xfrm>
              <a:off x="4014862" y="341553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005647" y="2768479"/>
            <a:ext cx="123825" cy="48745"/>
            <a:chOff x="3793466" y="3137610"/>
            <a:chExt cx="140335" cy="55244"/>
          </a:xfrm>
        </p:grpSpPr>
        <p:sp>
          <p:nvSpPr>
            <p:cNvPr id="50" name="object 50"/>
            <p:cNvSpPr/>
            <p:nvPr/>
          </p:nvSpPr>
          <p:spPr>
            <a:xfrm>
              <a:off x="3798177" y="31423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1" name="object 51"/>
            <p:cNvSpPr/>
            <p:nvPr/>
          </p:nvSpPr>
          <p:spPr>
            <a:xfrm>
              <a:off x="3798177" y="314232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423459" y="1944134"/>
            <a:ext cx="3931584" cy="956982"/>
            <a:chOff x="4266986" y="2203352"/>
            <a:chExt cx="4455795" cy="1084580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66986" y="2327198"/>
              <a:ext cx="4255649" cy="96019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762680" y="2203352"/>
              <a:ext cx="1959610" cy="457200"/>
            </a:xfrm>
            <a:custGeom>
              <a:avLst/>
              <a:gdLst/>
              <a:ahLst/>
              <a:cxnLst/>
              <a:rect l="l" t="t" r="r" b="b"/>
              <a:pathLst>
                <a:path w="1959609" h="457200">
                  <a:moveTo>
                    <a:pt x="1959587" y="0"/>
                  </a:moveTo>
                  <a:lnTo>
                    <a:pt x="0" y="0"/>
                  </a:lnTo>
                  <a:lnTo>
                    <a:pt x="0" y="456923"/>
                  </a:lnTo>
                  <a:lnTo>
                    <a:pt x="1959587" y="456923"/>
                  </a:lnTo>
                  <a:lnTo>
                    <a:pt x="195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5" name="object 55"/>
          <p:cNvSpPr txBox="1"/>
          <p:nvPr/>
        </p:nvSpPr>
        <p:spPr>
          <a:xfrm rot="16860000">
            <a:off x="3038250" y="1956771"/>
            <a:ext cx="882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33" baseline="2057" dirty="0">
                <a:latin typeface="Arial MT"/>
                <a:cs typeface="Arial MT"/>
              </a:rPr>
              <a:t>+1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3992879" y="1813901"/>
            <a:ext cx="507626" cy="2724150"/>
          </a:xfrm>
          <a:custGeom>
            <a:avLst/>
            <a:gdLst/>
            <a:ahLst/>
            <a:cxnLst/>
            <a:rect l="l" t="t" r="r" b="b"/>
            <a:pathLst>
              <a:path w="575310" h="3087370">
                <a:moveTo>
                  <a:pt x="0" y="308697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7" name="object 57"/>
          <p:cNvSpPr txBox="1"/>
          <p:nvPr/>
        </p:nvSpPr>
        <p:spPr>
          <a:xfrm rot="16860000">
            <a:off x="3865152" y="2043970"/>
            <a:ext cx="844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= -</a:t>
            </a:r>
            <a:r>
              <a:rPr sz="1787" spc="-66" baseline="2057" dirty="0">
                <a:latin typeface="Arial MT"/>
                <a:cs typeface="Arial MT"/>
              </a:rPr>
              <a:t>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3585556" y="1752940"/>
            <a:ext cx="507626" cy="2725271"/>
          </a:xfrm>
          <a:custGeom>
            <a:avLst/>
            <a:gdLst/>
            <a:ahLst/>
            <a:cxnLst/>
            <a:rect l="l" t="t" r="r" b="b"/>
            <a:pathLst>
              <a:path w="575310" h="3088640">
                <a:moveTo>
                  <a:pt x="0" y="308854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9" name="object 59"/>
          <p:cNvSpPr txBox="1"/>
          <p:nvPr/>
        </p:nvSpPr>
        <p:spPr>
          <a:xfrm rot="16860000">
            <a:off x="3480329" y="1992220"/>
            <a:ext cx="7935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66" baseline="2057" dirty="0">
                <a:latin typeface="Arial MT"/>
                <a:cs typeface="Arial MT"/>
              </a:rPr>
              <a:t>0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671726" y="1972829"/>
            <a:ext cx="505946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dirty="0">
                <a:solidFill>
                  <a:srgbClr val="FF0000"/>
                </a:solidFill>
                <a:latin typeface="Times New Roman"/>
                <a:cs typeface="Times New Roman"/>
              </a:rPr>
              <a:t>Σ</a:t>
            </a:r>
            <a:r>
              <a:rPr sz="2052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052" spc="297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74" spc="-22" dirty="0">
                <a:solidFill>
                  <a:srgbClr val="FF0000"/>
                </a:solidFill>
                <a:latin typeface="Times New Roman"/>
                <a:cs typeface="Times New Roman"/>
              </a:rPr>
              <a:t>ξ</a:t>
            </a:r>
            <a:r>
              <a:rPr sz="2052" spc="-33" baseline="-21505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2052" baseline="-21505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070738" y="2391359"/>
            <a:ext cx="444313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dirty="0">
                <a:latin typeface="Times New Roman"/>
                <a:cs typeface="Times New Roman"/>
              </a:rPr>
              <a:t>-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295479" y="2437079"/>
            <a:ext cx="514350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spc="-18" dirty="0">
                <a:latin typeface="Times New Roman"/>
                <a:cs typeface="Times New Roman"/>
              </a:rPr>
              <a:t>ξ</a:t>
            </a:r>
            <a:r>
              <a:rPr sz="2052" spc="-26" baseline="-21505" dirty="0">
                <a:latin typeface="Times New Roman"/>
                <a:cs typeface="Times New Roman"/>
              </a:rPr>
              <a:t>j</a:t>
            </a:r>
            <a:r>
              <a:rPr sz="2074" spc="-18" dirty="0">
                <a:latin typeface="Times New Roman"/>
                <a:cs typeface="Times New Roman"/>
              </a:rPr>
              <a:t>≥0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627637" y="3083936"/>
            <a:ext cx="1464049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“slack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variables”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8230415" y="2790875"/>
            <a:ext cx="257175" cy="370915"/>
            <a:chOff x="7448203" y="3162992"/>
            <a:chExt cx="291465" cy="420370"/>
          </a:xfrm>
        </p:grpSpPr>
        <p:pic>
          <p:nvPicPr>
            <p:cNvPr id="65" name="object 6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48203" y="3162992"/>
              <a:ext cx="290945" cy="41979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7592090" y="3315123"/>
              <a:ext cx="1905" cy="201295"/>
            </a:xfrm>
            <a:custGeom>
              <a:avLst/>
              <a:gdLst/>
              <a:ahLst/>
              <a:cxnLst/>
              <a:rect l="l" t="t" r="r" b="b"/>
              <a:pathLst>
                <a:path w="1904" h="201295">
                  <a:moveTo>
                    <a:pt x="0" y="201289"/>
                  </a:moveTo>
                  <a:lnTo>
                    <a:pt x="1412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7534666" y="3290195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40" h="115570">
                  <a:moveTo>
                    <a:pt x="87627" y="49857"/>
                  </a:moveTo>
                  <a:lnTo>
                    <a:pt x="58660" y="49857"/>
                  </a:lnTo>
                  <a:lnTo>
                    <a:pt x="94829" y="112873"/>
                  </a:lnTo>
                  <a:lnTo>
                    <a:pt x="102506" y="114951"/>
                  </a:lnTo>
                  <a:lnTo>
                    <a:pt x="114540" y="108045"/>
                  </a:lnTo>
                  <a:lnTo>
                    <a:pt x="116619" y="100368"/>
                  </a:lnTo>
                  <a:lnTo>
                    <a:pt x="87627" y="49857"/>
                  </a:lnTo>
                  <a:close/>
                </a:path>
                <a:path w="116840" h="115570">
                  <a:moveTo>
                    <a:pt x="59010" y="0"/>
                  </a:moveTo>
                  <a:lnTo>
                    <a:pt x="0" y="99548"/>
                  </a:lnTo>
                  <a:lnTo>
                    <a:pt x="1969" y="107255"/>
                  </a:lnTo>
                  <a:lnTo>
                    <a:pt x="13905" y="114330"/>
                  </a:lnTo>
                  <a:lnTo>
                    <a:pt x="21610" y="112360"/>
                  </a:lnTo>
                  <a:lnTo>
                    <a:pt x="58660" y="49857"/>
                  </a:lnTo>
                  <a:lnTo>
                    <a:pt x="87627" y="49857"/>
                  </a:lnTo>
                  <a:lnTo>
                    <a:pt x="59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230405" y="2129105"/>
            <a:ext cx="211231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Times New Roman"/>
                <a:cs typeface="Times New Roman"/>
              </a:rPr>
              <a:t>,</a:t>
            </a:r>
            <a:r>
              <a:rPr sz="1544" spc="4" dirty="0">
                <a:latin typeface="Times New Roman"/>
                <a:cs typeface="Times New Roman"/>
              </a:rPr>
              <a:t> </a:t>
            </a:r>
            <a:r>
              <a:rPr sz="1544" spc="-44" dirty="0">
                <a:latin typeface="Times New Roman"/>
                <a:cs typeface="Times New Roman"/>
              </a:rPr>
              <a:t>ξ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308284" y="3764684"/>
            <a:ext cx="63874" cy="189535"/>
          </a:xfrm>
          <a:prstGeom prst="rect">
            <a:avLst/>
          </a:prstGeom>
        </p:spPr>
        <p:txBody>
          <a:bodyPr vert="horz" wrap="square" lIns="0" tIns="12886" rIns="0" bIns="0" rtlCol="0">
            <a:spAutoFit/>
          </a:bodyPr>
          <a:lstStyle/>
          <a:p>
            <a:pPr marL="11206">
              <a:spcBef>
                <a:spcPts val="101"/>
              </a:spcBef>
            </a:pPr>
            <a:r>
              <a:rPr sz="1147" spc="-44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endParaRPr sz="1147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648963" y="3635375"/>
            <a:ext cx="4137772" cy="2789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</a:pP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What</a:t>
            </a:r>
            <a:r>
              <a:rPr sz="1721" spc="2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the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optimal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value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Times New Roman"/>
                <a:cs typeface="Times New Roman"/>
              </a:rPr>
              <a:t>ξ</a:t>
            </a:r>
            <a:r>
              <a:rPr sz="1721" spc="-9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baseline="2564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1721" spc="324" baseline="2564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as</a:t>
            </a:r>
            <a:r>
              <a:rPr sz="1721" spc="2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1721" spc="26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spc="-9" dirty="0">
                <a:solidFill>
                  <a:srgbClr val="FF0000"/>
                </a:solidFill>
                <a:latin typeface="Arial MT"/>
                <a:cs typeface="Arial MT"/>
              </a:rPr>
              <a:t>function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671374" y="3901383"/>
            <a:ext cx="1353671" cy="2789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1721" spc="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b="1" dirty="0">
                <a:solidFill>
                  <a:srgbClr val="FF0000"/>
                </a:solidFill>
                <a:latin typeface="Arial"/>
                <a:cs typeface="Arial"/>
              </a:rPr>
              <a:t>w*</a:t>
            </a:r>
            <a:r>
              <a:rPr sz="1721" b="1" spc="22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21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1721" spc="18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721" spc="-22" dirty="0">
                <a:solidFill>
                  <a:srgbClr val="FF0000"/>
                </a:solidFill>
                <a:latin typeface="Arial MT"/>
                <a:cs typeface="Arial MT"/>
              </a:rPr>
              <a:t>b*?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167069" y="4566196"/>
            <a:ext cx="133350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22" dirty="0">
                <a:latin typeface="Arial MT"/>
                <a:cs typeface="Arial MT"/>
              </a:rPr>
              <a:t>If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97783" y="4594427"/>
            <a:ext cx="1762604" cy="244361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7206572" y="4566400"/>
            <a:ext cx="995643" cy="70797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2316" baseline="3174" dirty="0">
                <a:latin typeface="Arial MT"/>
                <a:cs typeface="Arial MT"/>
              </a:rPr>
              <a:t>then</a:t>
            </a:r>
            <a:r>
              <a:rPr sz="2316" spc="26" baseline="3174" dirty="0">
                <a:latin typeface="Arial MT"/>
                <a:cs typeface="Arial MT"/>
              </a:rPr>
              <a:t> </a:t>
            </a:r>
            <a:r>
              <a:rPr sz="2316" baseline="3174" dirty="0">
                <a:latin typeface="Times New Roman"/>
                <a:cs typeface="Times New Roman"/>
              </a:rPr>
              <a:t>ξ</a:t>
            </a:r>
            <a:r>
              <a:rPr sz="1522" baseline="-16908" dirty="0">
                <a:latin typeface="Times New Roman"/>
                <a:cs typeface="Times New Roman"/>
              </a:rPr>
              <a:t>j</a:t>
            </a:r>
            <a:r>
              <a:rPr sz="1522" spc="19" baseline="-16908" dirty="0">
                <a:latin typeface="Times New Roman"/>
                <a:cs typeface="Times New Roman"/>
              </a:rPr>
              <a:t> </a:t>
            </a:r>
            <a:r>
              <a:rPr sz="2316" baseline="3174" dirty="0">
                <a:latin typeface="Arial MT"/>
                <a:cs typeface="Arial MT"/>
              </a:rPr>
              <a:t>=</a:t>
            </a:r>
            <a:r>
              <a:rPr sz="2316" spc="536" baseline="3174" dirty="0">
                <a:latin typeface="Arial MT"/>
                <a:cs typeface="Arial MT"/>
              </a:rPr>
              <a:t> </a:t>
            </a:r>
            <a:r>
              <a:rPr sz="1544" spc="-44" dirty="0">
                <a:latin typeface="Arial MT"/>
                <a:cs typeface="Arial MT"/>
              </a:rPr>
              <a:t>0</a:t>
            </a:r>
            <a:endParaRPr sz="1544">
              <a:latin typeface="Arial MT"/>
              <a:cs typeface="Arial MT"/>
            </a:endParaRPr>
          </a:p>
          <a:p>
            <a:pPr marL="33619">
              <a:spcBef>
                <a:spcPts val="1747"/>
              </a:spcBef>
            </a:pPr>
            <a:r>
              <a:rPr sz="1544" dirty="0">
                <a:latin typeface="Arial MT"/>
                <a:cs typeface="Arial MT"/>
              </a:rPr>
              <a:t>then</a:t>
            </a:r>
            <a:r>
              <a:rPr sz="1544" spc="26" dirty="0">
                <a:latin typeface="Arial MT"/>
                <a:cs typeface="Arial MT"/>
              </a:rPr>
              <a:t> </a:t>
            </a:r>
            <a:r>
              <a:rPr sz="1544" dirty="0">
                <a:latin typeface="Times New Roman"/>
                <a:cs typeface="Times New Roman"/>
              </a:rPr>
              <a:t>ξ</a:t>
            </a:r>
            <a:r>
              <a:rPr sz="1522" baseline="-21739" dirty="0">
                <a:latin typeface="Times New Roman"/>
                <a:cs typeface="Times New Roman"/>
              </a:rPr>
              <a:t>j</a:t>
            </a:r>
            <a:r>
              <a:rPr sz="1522" spc="26" baseline="-21739" dirty="0">
                <a:latin typeface="Times New Roman"/>
                <a:cs typeface="Times New Roman"/>
              </a:rPr>
              <a:t> </a:t>
            </a:r>
            <a:r>
              <a:rPr sz="1544" spc="-44" dirty="0">
                <a:latin typeface="Arial MT"/>
                <a:cs typeface="Arial MT"/>
              </a:rPr>
              <a:t>=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98010" y="5067267"/>
            <a:ext cx="1762451" cy="243997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5183694" y="5032190"/>
            <a:ext cx="133350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22" dirty="0">
                <a:latin typeface="Arial MT"/>
                <a:cs typeface="Arial MT"/>
              </a:rPr>
              <a:t>If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77" name="object 7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091054" y="5058636"/>
            <a:ext cx="1662544" cy="243838"/>
          </a:xfrm>
          <a:prstGeom prst="rect">
            <a:avLst/>
          </a:prstGeom>
        </p:spPr>
      </p:pic>
      <p:grpSp>
        <p:nvGrpSpPr>
          <p:cNvPr id="78" name="object 78"/>
          <p:cNvGrpSpPr/>
          <p:nvPr/>
        </p:nvGrpSpPr>
        <p:grpSpPr>
          <a:xfrm>
            <a:off x="5619404" y="5449726"/>
            <a:ext cx="3003737" cy="618004"/>
            <a:chOff x="4489057" y="6176355"/>
            <a:chExt cx="3404235" cy="700405"/>
          </a:xfrm>
        </p:grpSpPr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85410" y="6176355"/>
              <a:ext cx="394854" cy="54448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6083465" y="6199288"/>
              <a:ext cx="2540" cy="264795"/>
            </a:xfrm>
            <a:custGeom>
              <a:avLst/>
              <a:gdLst/>
              <a:ahLst/>
              <a:cxnLst/>
              <a:rect l="l" t="t" r="r" b="b"/>
              <a:pathLst>
                <a:path w="2539" h="264795">
                  <a:moveTo>
                    <a:pt x="2085" y="0"/>
                  </a:moveTo>
                  <a:lnTo>
                    <a:pt x="0" y="264230"/>
                  </a:lnTo>
                </a:path>
              </a:pathLst>
            </a:custGeom>
            <a:ln w="37684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1" name="object 8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99701" y="6331239"/>
              <a:ext cx="169274" cy="16967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9057" y="6600181"/>
              <a:ext cx="3404153" cy="276031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2770909" y="5690061"/>
            <a:ext cx="2701738" cy="456640"/>
            <a:chOff x="1260763" y="6448736"/>
            <a:chExt cx="3061970" cy="517525"/>
          </a:xfrm>
        </p:grpSpPr>
        <p:pic>
          <p:nvPicPr>
            <p:cNvPr id="84" name="object 8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60763" y="6448736"/>
              <a:ext cx="2211300" cy="47694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474720" y="6575366"/>
              <a:ext cx="847898" cy="390698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3706771" y="6748661"/>
              <a:ext cx="569595" cy="1905"/>
            </a:xfrm>
            <a:custGeom>
              <a:avLst/>
              <a:gdLst/>
              <a:ahLst/>
              <a:cxnLst/>
              <a:rect l="l" t="t" r="r" b="b"/>
              <a:pathLst>
                <a:path w="569595" h="1904">
                  <a:moveTo>
                    <a:pt x="569029" y="1489"/>
                  </a:moveTo>
                  <a:lnTo>
                    <a:pt x="0" y="0"/>
                  </a:lnTo>
                </a:path>
              </a:pathLst>
            </a:custGeom>
            <a:ln w="37684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7" name="object 8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69376" y="6664311"/>
              <a:ext cx="169318" cy="169278"/>
            </a:xfrm>
            <a:prstGeom prst="rect">
              <a:avLst/>
            </a:prstGeom>
          </p:spPr>
        </p:pic>
      </p:grpSp>
      <p:sp>
        <p:nvSpPr>
          <p:cNvPr id="88" name="object 88"/>
          <p:cNvSpPr txBox="1"/>
          <p:nvPr/>
        </p:nvSpPr>
        <p:spPr>
          <a:xfrm>
            <a:off x="2773002" y="5386247"/>
            <a:ext cx="1929653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Sometimes</a:t>
            </a:r>
            <a:r>
              <a:rPr sz="1544" spc="49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written</a:t>
            </a:r>
            <a:r>
              <a:rPr sz="1544" spc="53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as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3517832" y="3073264"/>
            <a:ext cx="751914" cy="231401"/>
            <a:chOff x="2107276" y="3483032"/>
            <a:chExt cx="852169" cy="262255"/>
          </a:xfrm>
        </p:grpSpPr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07276" y="3483032"/>
              <a:ext cx="852054" cy="261850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2155767" y="3522804"/>
              <a:ext cx="756920" cy="146050"/>
            </a:xfrm>
            <a:custGeom>
              <a:avLst/>
              <a:gdLst/>
              <a:ahLst/>
              <a:cxnLst/>
              <a:rect l="l" t="t" r="r" b="b"/>
              <a:pathLst>
                <a:path w="756919" h="146050">
                  <a:moveTo>
                    <a:pt x="0" y="0"/>
                  </a:moveTo>
                  <a:lnTo>
                    <a:pt x="756827" y="14602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3929868" y="3191687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459153" y="2768872"/>
            <a:ext cx="799539" cy="231401"/>
            <a:chOff x="2040774" y="3138054"/>
            <a:chExt cx="906144" cy="262255"/>
          </a:xfrm>
        </p:grpSpPr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040774" y="3138054"/>
              <a:ext cx="906087" cy="26185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089819" y="3175796"/>
              <a:ext cx="808990" cy="144780"/>
            </a:xfrm>
            <a:custGeom>
              <a:avLst/>
              <a:gdLst/>
              <a:ahLst/>
              <a:cxnLst/>
              <a:rect l="l" t="t" r="r" b="b"/>
              <a:pathLst>
                <a:path w="808989" h="144779">
                  <a:moveTo>
                    <a:pt x="0" y="0"/>
                  </a:moveTo>
                  <a:lnTo>
                    <a:pt x="808644" y="14445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3615115" y="2786191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725678" y="3260299"/>
            <a:ext cx="1492623" cy="403412"/>
            <a:chOff x="1209501" y="3695006"/>
            <a:chExt cx="1691639" cy="457200"/>
          </a:xfrm>
        </p:grpSpPr>
        <p:pic>
          <p:nvPicPr>
            <p:cNvPr id="98" name="object 9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209501" y="3695006"/>
              <a:ext cx="1691639" cy="457200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256053" y="3734279"/>
              <a:ext cx="1595755" cy="339725"/>
            </a:xfrm>
            <a:custGeom>
              <a:avLst/>
              <a:gdLst/>
              <a:ahLst/>
              <a:cxnLst/>
              <a:rect l="l" t="t" r="r" b="b"/>
              <a:pathLst>
                <a:path w="1595755" h="339725">
                  <a:moveTo>
                    <a:pt x="0" y="0"/>
                  </a:moveTo>
                  <a:lnTo>
                    <a:pt x="1595304" y="339159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3416153" y="3445984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3173098" y="4026782"/>
            <a:ext cx="1320613" cy="381559"/>
            <a:chOff x="1716577" y="4563686"/>
            <a:chExt cx="1496695" cy="432434"/>
          </a:xfrm>
        </p:grpSpPr>
        <p:pic>
          <p:nvPicPr>
            <p:cNvPr id="102" name="object 10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16577" y="4563686"/>
              <a:ext cx="1496291" cy="432261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1763221" y="4603088"/>
              <a:ext cx="1402715" cy="314325"/>
            </a:xfrm>
            <a:custGeom>
              <a:avLst/>
              <a:gdLst/>
              <a:ahLst/>
              <a:cxnLst/>
              <a:rect l="l" t="t" r="r" b="b"/>
              <a:pathLst>
                <a:path w="1402714" h="314325">
                  <a:moveTo>
                    <a:pt x="0" y="0"/>
                  </a:moveTo>
                  <a:lnTo>
                    <a:pt x="1402172" y="31403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3748119" y="4189213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  <a:endParaRPr sz="1522" baseline="-2173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Equivalent hinge loss formulation</a:t>
            </a:r>
            <a:endParaRPr lang="en-GB" dirty="0"/>
          </a:p>
        </p:txBody>
      </p:sp>
      <p:grpSp>
        <p:nvGrpSpPr>
          <p:cNvPr id="3" name="object 3"/>
          <p:cNvGrpSpPr/>
          <p:nvPr/>
        </p:nvGrpSpPr>
        <p:grpSpPr>
          <a:xfrm>
            <a:off x="3827415" y="1633450"/>
            <a:ext cx="3931584" cy="976032"/>
            <a:chOff x="2458137" y="1851243"/>
            <a:chExt cx="4455795" cy="1106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8137" y="1996934"/>
              <a:ext cx="4255649" cy="9601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953830" y="1851243"/>
              <a:ext cx="1959610" cy="517525"/>
            </a:xfrm>
            <a:custGeom>
              <a:avLst/>
              <a:gdLst/>
              <a:ahLst/>
              <a:cxnLst/>
              <a:rect l="l" t="t" r="r" b="b"/>
              <a:pathLst>
                <a:path w="1959609" h="517525">
                  <a:moveTo>
                    <a:pt x="1959587" y="0"/>
                  </a:moveTo>
                  <a:lnTo>
                    <a:pt x="0" y="0"/>
                  </a:lnTo>
                  <a:lnTo>
                    <a:pt x="0" y="517512"/>
                  </a:lnTo>
                  <a:lnTo>
                    <a:pt x="1959587" y="517512"/>
                  </a:lnTo>
                  <a:lnTo>
                    <a:pt x="1959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075682" y="1662146"/>
            <a:ext cx="578784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dirty="0">
                <a:latin typeface="Times New Roman"/>
                <a:cs typeface="Times New Roman"/>
              </a:rPr>
              <a:t>Σ</a:t>
            </a:r>
            <a:r>
              <a:rPr sz="2449" baseline="-21021" dirty="0">
                <a:latin typeface="Times New Roman"/>
                <a:cs typeface="Times New Roman"/>
              </a:rPr>
              <a:t>j</a:t>
            </a:r>
            <a:r>
              <a:rPr sz="2449" spc="297" baseline="-21021" dirty="0">
                <a:latin typeface="Times New Roman"/>
                <a:cs typeface="Times New Roman"/>
              </a:rPr>
              <a:t>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4693" y="2099950"/>
            <a:ext cx="444313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427" dirty="0">
                <a:latin typeface="Times New Roman"/>
                <a:cs typeface="Times New Roman"/>
              </a:rPr>
              <a:t>-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1454" y="2145670"/>
            <a:ext cx="2319057" cy="839702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511576">
              <a:spcBef>
                <a:spcPts val="106"/>
              </a:spcBef>
            </a:pPr>
            <a:r>
              <a:rPr sz="2074" spc="-18" dirty="0">
                <a:latin typeface="Times New Roman"/>
                <a:cs typeface="Times New Roman"/>
              </a:rPr>
              <a:t>ξ</a:t>
            </a:r>
            <a:r>
              <a:rPr sz="2052" spc="-26" baseline="-21505" dirty="0">
                <a:latin typeface="Times New Roman"/>
                <a:cs typeface="Times New Roman"/>
              </a:rPr>
              <a:t>j</a:t>
            </a:r>
            <a:r>
              <a:rPr sz="2074" spc="-18" dirty="0">
                <a:latin typeface="Times New Roman"/>
                <a:cs typeface="Times New Roman"/>
              </a:rPr>
              <a:t>≥0</a:t>
            </a:r>
            <a:endParaRPr sz="2074">
              <a:latin typeface="Times New Roman"/>
              <a:cs typeface="Times New Roman"/>
            </a:endParaRPr>
          </a:p>
          <a:p>
            <a:pPr marL="33619">
              <a:spcBef>
                <a:spcPts val="2091"/>
              </a:spcBef>
            </a:pPr>
            <a:r>
              <a:rPr sz="1544" dirty="0">
                <a:latin typeface="Arial MT"/>
                <a:cs typeface="Arial MT"/>
              </a:rPr>
              <a:t>into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the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objective,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we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get: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5103" y="2763982"/>
            <a:ext cx="3003664" cy="24383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861673" y="2727560"/>
            <a:ext cx="1065119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9" dirty="0">
                <a:latin typeface="Arial MT"/>
                <a:cs typeface="Arial MT"/>
              </a:rPr>
              <a:t>Substituting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40671" y="1843696"/>
            <a:ext cx="211231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Times New Roman"/>
                <a:cs typeface="Times New Roman"/>
              </a:rPr>
              <a:t>,</a:t>
            </a:r>
            <a:r>
              <a:rPr sz="1544" spc="4" dirty="0">
                <a:latin typeface="Times New Roman"/>
                <a:cs typeface="Times New Roman"/>
              </a:rPr>
              <a:t> </a:t>
            </a:r>
            <a:r>
              <a:rPr sz="1544" spc="-44" dirty="0">
                <a:latin typeface="Times New Roman"/>
                <a:cs typeface="Times New Roman"/>
              </a:rPr>
              <a:t>ξ</a:t>
            </a:r>
            <a:endParaRPr sz="1544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58643" y="5427721"/>
            <a:ext cx="3605493" cy="103093"/>
            <a:chOff x="2946862" y="6151417"/>
            <a:chExt cx="4086225" cy="116839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862" y="6151417"/>
              <a:ext cx="4085705" cy="11637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994244" y="6187892"/>
              <a:ext cx="3994785" cy="1905"/>
            </a:xfrm>
            <a:custGeom>
              <a:avLst/>
              <a:gdLst/>
              <a:ahLst/>
              <a:cxnLst/>
              <a:rect l="l" t="t" r="r" b="b"/>
              <a:pathLst>
                <a:path w="3994784" h="1904">
                  <a:moveTo>
                    <a:pt x="0" y="0"/>
                  </a:moveTo>
                  <a:lnTo>
                    <a:pt x="3994542" y="1570"/>
                  </a:lnTo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33570" y="5553696"/>
            <a:ext cx="3037915" cy="483790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3600"/>
              </a:lnSpc>
              <a:spcBef>
                <a:spcPts val="49"/>
              </a:spcBef>
            </a:pPr>
            <a:r>
              <a:rPr sz="1544" dirty="0">
                <a:latin typeface="Arial MT"/>
                <a:cs typeface="Arial MT"/>
              </a:rPr>
              <a:t>This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is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empirical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risk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minimization, </a:t>
            </a:r>
            <a:r>
              <a:rPr sz="1544" dirty="0">
                <a:latin typeface="Arial MT"/>
                <a:cs typeface="Arial MT"/>
              </a:rPr>
              <a:t>using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the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hinge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loss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D7D487-1BE5-4993-B112-BFAE1065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9896" y="3236242"/>
            <a:ext cx="5324012" cy="216752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2585" y="3020290"/>
            <a:ext cx="133350" cy="1681"/>
          </a:xfrm>
          <a:custGeom>
            <a:avLst/>
            <a:gdLst/>
            <a:ahLst/>
            <a:cxnLst/>
            <a:rect l="l" t="t" r="r" b="b"/>
            <a:pathLst>
              <a:path w="151129" h="1904">
                <a:moveTo>
                  <a:pt x="0" y="0"/>
                </a:moveTo>
                <a:lnTo>
                  <a:pt x="150737" y="1569"/>
                </a:lnTo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" name="object 3"/>
          <p:cNvSpPr/>
          <p:nvPr/>
        </p:nvSpPr>
        <p:spPr>
          <a:xfrm>
            <a:off x="5829992" y="4160518"/>
            <a:ext cx="1681" cy="133350"/>
          </a:xfrm>
          <a:custGeom>
            <a:avLst/>
            <a:gdLst/>
            <a:ahLst/>
            <a:cxnLst/>
            <a:rect l="l" t="t" r="r" b="b"/>
            <a:pathLst>
              <a:path w="1904" h="151129">
                <a:moveTo>
                  <a:pt x="1570" y="0"/>
                </a:moveTo>
                <a:lnTo>
                  <a:pt x="0" y="150737"/>
                </a:lnTo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/>
          <p:nvPr/>
        </p:nvSpPr>
        <p:spPr>
          <a:xfrm>
            <a:off x="3568931" y="2202871"/>
            <a:ext cx="5253878" cy="2091018"/>
          </a:xfrm>
          <a:custGeom>
            <a:avLst/>
            <a:gdLst/>
            <a:ahLst/>
            <a:cxnLst/>
            <a:rect l="l" t="t" r="r" b="b"/>
            <a:pathLst>
              <a:path w="5954395" h="2369820">
                <a:moveTo>
                  <a:pt x="4599062" y="2218667"/>
                </a:moveTo>
                <a:lnTo>
                  <a:pt x="4597491" y="2369404"/>
                </a:lnTo>
              </a:path>
              <a:path w="5954395" h="2369820">
                <a:moveTo>
                  <a:pt x="2564107" y="0"/>
                </a:moveTo>
                <a:lnTo>
                  <a:pt x="2560967" y="2261061"/>
                </a:lnTo>
              </a:path>
              <a:path w="5954395" h="2369820">
                <a:moveTo>
                  <a:pt x="0" y="2261062"/>
                </a:moveTo>
                <a:lnTo>
                  <a:pt x="5954128" y="2262632"/>
                </a:lnTo>
              </a:path>
            </a:pathLst>
          </a:custGeom>
          <a:ln w="25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Hinge loss vs. 0/1 loss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55578" y="4089863"/>
            <a:ext cx="254923" cy="23275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561134" y="4322218"/>
            <a:ext cx="133910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44" dirty="0">
                <a:latin typeface="Arial MT"/>
                <a:cs typeface="Arial MT"/>
              </a:rPr>
              <a:t>1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65586" y="4302822"/>
            <a:ext cx="133910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44" dirty="0">
                <a:latin typeface="Arial MT"/>
                <a:cs typeface="Arial MT"/>
              </a:rPr>
              <a:t>0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45694" y="2868877"/>
            <a:ext cx="133910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44" dirty="0">
                <a:latin typeface="Arial MT"/>
                <a:cs typeface="Arial MT"/>
              </a:rPr>
              <a:t>1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327" y="5120239"/>
            <a:ext cx="5087471" cy="934023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427" b="1" dirty="0">
                <a:solidFill>
                  <a:srgbClr val="FF0000"/>
                </a:solidFill>
                <a:latin typeface="Arial"/>
                <a:cs typeface="Arial"/>
              </a:rPr>
              <a:t>Hinge</a:t>
            </a:r>
            <a:r>
              <a:rPr sz="2427" b="1" spc="-1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sz="2427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FF0000"/>
                </a:solidFill>
                <a:latin typeface="Arial"/>
                <a:cs typeface="Arial"/>
              </a:rPr>
              <a:t>upper</a:t>
            </a:r>
            <a:r>
              <a:rPr sz="2427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FF0000"/>
                </a:solidFill>
                <a:latin typeface="Arial"/>
                <a:cs typeface="Arial"/>
              </a:rPr>
              <a:t>bounds</a:t>
            </a:r>
            <a:r>
              <a:rPr sz="2427" b="1" spc="-9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FF0000"/>
                </a:solidFill>
                <a:latin typeface="Arial"/>
                <a:cs typeface="Arial"/>
              </a:rPr>
              <a:t>0/1</a:t>
            </a:r>
            <a:r>
              <a:rPr sz="2427" b="1" spc="-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27" b="1" spc="-9" dirty="0">
                <a:solidFill>
                  <a:srgbClr val="FF0000"/>
                </a:solidFill>
                <a:latin typeface="Arial"/>
                <a:cs typeface="Arial"/>
              </a:rPr>
              <a:t>loss!</a:t>
            </a:r>
            <a:endParaRPr sz="2427">
              <a:latin typeface="Arial"/>
              <a:cs typeface="Arial"/>
            </a:endParaRPr>
          </a:p>
          <a:p>
            <a:pPr marL="11206">
              <a:spcBef>
                <a:spcPts val="2157"/>
              </a:spcBef>
            </a:pPr>
            <a:r>
              <a:rPr sz="1721" dirty="0">
                <a:latin typeface="Arial MT"/>
                <a:cs typeface="Arial MT"/>
              </a:rPr>
              <a:t>It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is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tightest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i="1" dirty="0">
                <a:latin typeface="Arial"/>
                <a:cs typeface="Arial"/>
              </a:rPr>
              <a:t>convex</a:t>
            </a:r>
            <a:r>
              <a:rPr sz="1721" i="1" spc="35" dirty="0">
                <a:latin typeface="Arial"/>
                <a:cs typeface="Arial"/>
              </a:rPr>
              <a:t> </a:t>
            </a:r>
            <a:r>
              <a:rPr sz="1721" dirty="0">
                <a:latin typeface="Arial MT"/>
                <a:cs typeface="Arial MT"/>
              </a:rPr>
              <a:t>upper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bound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on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0/1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18" dirty="0">
                <a:latin typeface="Arial MT"/>
                <a:cs typeface="Arial MT"/>
              </a:rPr>
              <a:t>loss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57704" y="5801794"/>
            <a:ext cx="623607" cy="300878"/>
            <a:chOff x="1359131" y="6575366"/>
            <a:chExt cx="706755" cy="3409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9131" y="6575366"/>
              <a:ext cx="706581" cy="34082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1500" y="6608778"/>
              <a:ext cx="602950" cy="2261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11501" y="6608777"/>
              <a:ext cx="603250" cy="226695"/>
            </a:xfrm>
            <a:custGeom>
              <a:avLst/>
              <a:gdLst/>
              <a:ahLst/>
              <a:cxnLst/>
              <a:rect l="l" t="t" r="r" b="b"/>
              <a:pathLst>
                <a:path w="603250" h="226695">
                  <a:moveTo>
                    <a:pt x="0" y="56526"/>
                  </a:moveTo>
                  <a:lnTo>
                    <a:pt x="489896" y="56526"/>
                  </a:lnTo>
                  <a:lnTo>
                    <a:pt x="489896" y="0"/>
                  </a:lnTo>
                  <a:lnTo>
                    <a:pt x="602949" y="113053"/>
                  </a:lnTo>
                  <a:lnTo>
                    <a:pt x="489896" y="226106"/>
                  </a:lnTo>
                  <a:lnTo>
                    <a:pt x="489896" y="169579"/>
                  </a:lnTo>
                  <a:lnTo>
                    <a:pt x="0" y="169579"/>
                  </a:lnTo>
                  <a:lnTo>
                    <a:pt x="0" y="56526"/>
                  </a:lnTo>
                  <a:close/>
                </a:path>
              </a:pathLst>
            </a:custGeom>
            <a:ln w="9421">
              <a:solidFill>
                <a:srgbClr val="3E45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29614" y="2460231"/>
            <a:ext cx="1338543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074" dirty="0">
                <a:solidFill>
                  <a:srgbClr val="000090"/>
                </a:solidFill>
                <a:latin typeface="Arial MT"/>
                <a:cs typeface="Arial MT"/>
              </a:rPr>
              <a:t>Hinge</a:t>
            </a:r>
            <a:r>
              <a:rPr sz="2074" spc="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2074" spc="-18" dirty="0">
                <a:solidFill>
                  <a:srgbClr val="000090"/>
                </a:solidFill>
                <a:latin typeface="Arial MT"/>
                <a:cs typeface="Arial MT"/>
              </a:rPr>
              <a:t>loss:</a:t>
            </a:r>
            <a:endParaRPr sz="2074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317320" y="1995054"/>
            <a:ext cx="4477871" cy="2255744"/>
            <a:chOff x="3013363" y="2261061"/>
            <a:chExt cx="5074920" cy="255651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16683" y="4684221"/>
              <a:ext cx="1371600" cy="13300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62680" y="4730956"/>
              <a:ext cx="1281430" cy="0"/>
            </a:xfrm>
            <a:custGeom>
              <a:avLst/>
              <a:gdLst/>
              <a:ahLst/>
              <a:cxnLst/>
              <a:rect l="l" t="t" r="r" b="b"/>
              <a:pathLst>
                <a:path w="1281429">
                  <a:moveTo>
                    <a:pt x="0" y="0"/>
                  </a:moveTo>
                  <a:lnTo>
                    <a:pt x="1281268" y="0"/>
                  </a:lnTo>
                </a:path>
              </a:pathLst>
            </a:custGeom>
            <a:ln w="3768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3363" y="2261061"/>
              <a:ext cx="3807228" cy="253538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69612" y="2303455"/>
              <a:ext cx="3693160" cy="2412365"/>
            </a:xfrm>
            <a:custGeom>
              <a:avLst/>
              <a:gdLst/>
              <a:ahLst/>
              <a:cxnLst/>
              <a:rect l="l" t="t" r="r" b="b"/>
              <a:pathLst>
                <a:path w="3693159" h="2412365">
                  <a:moveTo>
                    <a:pt x="3693067" y="2411799"/>
                  </a:moveTo>
                  <a:lnTo>
                    <a:pt x="0" y="0"/>
                  </a:lnTo>
                </a:path>
              </a:pathLst>
            </a:custGeom>
            <a:ln w="37684">
              <a:solidFill>
                <a:srgbClr val="008F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93475" y="3624349"/>
              <a:ext cx="822960" cy="7523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156661" y="3660080"/>
              <a:ext cx="606425" cy="533400"/>
            </a:xfrm>
            <a:custGeom>
              <a:avLst/>
              <a:gdLst/>
              <a:ahLst/>
              <a:cxnLst/>
              <a:rect l="l" t="t" r="r" b="b"/>
              <a:pathLst>
                <a:path w="606425" h="533400">
                  <a:moveTo>
                    <a:pt x="605959" y="0"/>
                  </a:moveTo>
                  <a:lnTo>
                    <a:pt x="0" y="532813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7939" y="4096000"/>
              <a:ext cx="118013" cy="113356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2571403" y="2985246"/>
            <a:ext cx="6201335" cy="1240491"/>
            <a:chOff x="1034657" y="3383279"/>
            <a:chExt cx="7028180" cy="1405890"/>
          </a:xfrm>
        </p:grpSpPr>
        <p:sp>
          <p:nvSpPr>
            <p:cNvPr id="26" name="object 26"/>
            <p:cNvSpPr/>
            <p:nvPr/>
          </p:nvSpPr>
          <p:spPr>
            <a:xfrm>
              <a:off x="3016226" y="3413573"/>
              <a:ext cx="5027930" cy="1356995"/>
            </a:xfrm>
            <a:custGeom>
              <a:avLst/>
              <a:gdLst/>
              <a:ahLst/>
              <a:cxnLst/>
              <a:rect l="l" t="t" r="r" b="b"/>
              <a:pathLst>
                <a:path w="5027930" h="1356995">
                  <a:moveTo>
                    <a:pt x="1724059" y="0"/>
                  </a:moveTo>
                  <a:lnTo>
                    <a:pt x="1722490" y="1356636"/>
                  </a:lnTo>
                </a:path>
                <a:path w="5027930" h="1356995">
                  <a:moveTo>
                    <a:pt x="1711498" y="1345646"/>
                  </a:moveTo>
                  <a:lnTo>
                    <a:pt x="5027721" y="1347216"/>
                  </a:lnTo>
                </a:path>
                <a:path w="5027930" h="1356995">
                  <a:moveTo>
                    <a:pt x="0" y="20412"/>
                  </a:moveTo>
                  <a:lnTo>
                    <a:pt x="1733481" y="21983"/>
                  </a:lnTo>
                </a:path>
              </a:pathLst>
            </a:custGeom>
            <a:ln w="37684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93076" y="3383279"/>
              <a:ext cx="573578" cy="35329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43876" y="3518544"/>
              <a:ext cx="353695" cy="141605"/>
            </a:xfrm>
            <a:custGeom>
              <a:avLst/>
              <a:gdLst/>
              <a:ahLst/>
              <a:cxnLst/>
              <a:rect l="l" t="t" r="r" b="b"/>
              <a:pathLst>
                <a:path w="353694" h="141604">
                  <a:moveTo>
                    <a:pt x="0" y="141536"/>
                  </a:moveTo>
                  <a:lnTo>
                    <a:pt x="353097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97217" y="3492337"/>
              <a:ext cx="122896" cy="10923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48694" y="3936643"/>
              <a:ext cx="2097761" cy="28901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34657" y="3886198"/>
              <a:ext cx="3365500" cy="335280"/>
            </a:xfrm>
            <a:custGeom>
              <a:avLst/>
              <a:gdLst/>
              <a:ahLst/>
              <a:cxnLst/>
              <a:rect l="l" t="t" r="r" b="b"/>
              <a:pathLst>
                <a:path w="3365500" h="335279">
                  <a:moveTo>
                    <a:pt x="3364899" y="0"/>
                  </a:moveTo>
                  <a:lnTo>
                    <a:pt x="0" y="0"/>
                  </a:lnTo>
                  <a:lnTo>
                    <a:pt x="0" y="334773"/>
                  </a:lnTo>
                  <a:lnTo>
                    <a:pt x="3364899" y="334773"/>
                  </a:lnTo>
                  <a:lnTo>
                    <a:pt x="3364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535331" y="2992182"/>
            <a:ext cx="2995332" cy="706076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14902">
              <a:lnSpc>
                <a:spcPts val="2881"/>
              </a:lnSpc>
              <a:spcBef>
                <a:spcPts val="106"/>
              </a:spcBef>
            </a:pPr>
            <a:r>
              <a:rPr sz="2427" dirty="0">
                <a:solidFill>
                  <a:srgbClr val="000090"/>
                </a:solidFill>
                <a:latin typeface="Arial MT"/>
                <a:cs typeface="Arial MT"/>
              </a:rPr>
              <a:t>0-1</a:t>
            </a:r>
            <a:r>
              <a:rPr sz="2427" spc="13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2427" spc="-18" dirty="0">
                <a:solidFill>
                  <a:srgbClr val="000090"/>
                </a:solidFill>
                <a:latin typeface="Arial MT"/>
                <a:cs typeface="Arial MT"/>
              </a:rPr>
              <a:t>Loss:</a:t>
            </a:r>
            <a:endParaRPr sz="2427" dirty="0">
              <a:latin typeface="Arial MT"/>
              <a:cs typeface="Arial MT"/>
            </a:endParaRPr>
          </a:p>
          <a:p>
            <a:pPr marL="33619">
              <a:lnSpc>
                <a:spcPts val="2510"/>
              </a:lnSpc>
            </a:pPr>
            <a:endParaRPr sz="2118" dirty="0">
              <a:latin typeface="Calibri"/>
              <a:cs typeface="Calibri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04D5EDF-CC6E-4816-964E-B7BD3B35ED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73304" y="3385671"/>
            <a:ext cx="2484623" cy="3555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220B10B2-73B4-4995-B88C-D75145385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61740" y="2809863"/>
            <a:ext cx="2556884" cy="2716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idea #2: seek large margin</a:t>
            </a:r>
            <a:endParaRPr lang="en-GB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0571CC1C-A175-4435-9544-A1FDE7A36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3" name="object 3"/>
          <p:cNvGrpSpPr/>
          <p:nvPr/>
        </p:nvGrpSpPr>
        <p:grpSpPr>
          <a:xfrm>
            <a:off x="3757480" y="1762297"/>
            <a:ext cx="5065059" cy="4108637"/>
            <a:chOff x="2378877" y="1997270"/>
            <a:chExt cx="5740400" cy="4656455"/>
          </a:xfrm>
        </p:grpSpPr>
        <p:sp>
          <p:nvSpPr>
            <p:cNvPr id="4" name="object 4"/>
            <p:cNvSpPr/>
            <p:nvPr/>
          </p:nvSpPr>
          <p:spPr>
            <a:xfrm>
              <a:off x="2580351" y="2396947"/>
              <a:ext cx="2540" cy="4243705"/>
            </a:xfrm>
            <a:custGeom>
              <a:avLst/>
              <a:gdLst/>
              <a:ahLst/>
              <a:cxnLst/>
              <a:rect l="l" t="t" r="r" b="b"/>
              <a:pathLst>
                <a:path w="2539" h="4243705">
                  <a:moveTo>
                    <a:pt x="0" y="4243665"/>
                  </a:moveTo>
                  <a:lnTo>
                    <a:pt x="2367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" name="object 5"/>
            <p:cNvSpPr/>
            <p:nvPr/>
          </p:nvSpPr>
          <p:spPr>
            <a:xfrm>
              <a:off x="2545006" y="2371825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4" h="75564">
                  <a:moveTo>
                    <a:pt x="37726" y="0"/>
                  </a:moveTo>
                  <a:lnTo>
                    <a:pt x="0" y="75347"/>
                  </a:lnTo>
                  <a:lnTo>
                    <a:pt x="75368" y="75389"/>
                  </a:lnTo>
                  <a:lnTo>
                    <a:pt x="377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" name="object 6"/>
            <p:cNvSpPr/>
            <p:nvPr/>
          </p:nvSpPr>
          <p:spPr>
            <a:xfrm>
              <a:off x="2391438" y="6477904"/>
              <a:ext cx="5702935" cy="2540"/>
            </a:xfrm>
            <a:custGeom>
              <a:avLst/>
              <a:gdLst/>
              <a:ahLst/>
              <a:cxnLst/>
              <a:rect l="l" t="t" r="r" b="b"/>
              <a:pathLst>
                <a:path w="5702934" h="2539">
                  <a:moveTo>
                    <a:pt x="0" y="2370"/>
                  </a:moveTo>
                  <a:lnTo>
                    <a:pt x="5702577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" name="object 7"/>
            <p:cNvSpPr/>
            <p:nvPr/>
          </p:nvSpPr>
          <p:spPr>
            <a:xfrm>
              <a:off x="8043754" y="6440241"/>
              <a:ext cx="75565" cy="75565"/>
            </a:xfrm>
            <a:custGeom>
              <a:avLst/>
              <a:gdLst/>
              <a:ahLst/>
              <a:cxnLst/>
              <a:rect l="l" t="t" r="r" b="b"/>
              <a:pathLst>
                <a:path w="75565" h="75565">
                  <a:moveTo>
                    <a:pt x="0" y="0"/>
                  </a:moveTo>
                  <a:lnTo>
                    <a:pt x="31" y="75369"/>
                  </a:lnTo>
                  <a:lnTo>
                    <a:pt x="75384" y="376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5255" y="3427529"/>
              <a:ext cx="134185" cy="1341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8743" y="3928788"/>
              <a:ext cx="134185" cy="1341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2625" y="4695157"/>
              <a:ext cx="134185" cy="1341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920" y="5336769"/>
              <a:ext cx="134185" cy="1341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6507" y="3091129"/>
              <a:ext cx="134185" cy="1341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7920" y="4374352"/>
              <a:ext cx="134185" cy="1341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1802" y="4588222"/>
              <a:ext cx="134185" cy="1341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1211" y="4053546"/>
              <a:ext cx="134185" cy="1341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6680" y="4035724"/>
              <a:ext cx="134184" cy="1341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39798" y="5336769"/>
              <a:ext cx="134185" cy="1341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0029" y="5336769"/>
              <a:ext cx="134185" cy="13417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94210" y="6067493"/>
              <a:ext cx="134185" cy="1341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7561" y="4481286"/>
              <a:ext cx="134185" cy="1341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9960" y="5174138"/>
              <a:ext cx="134185" cy="13417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74503" y="5657574"/>
              <a:ext cx="134184" cy="13417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6969" y="4374352"/>
              <a:ext cx="134185" cy="13417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1519" y="2251241"/>
              <a:ext cx="134185" cy="1341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7048" y="2358176"/>
              <a:ext cx="134184" cy="1341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64219" y="3427529"/>
              <a:ext cx="134185" cy="13417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33453" y="2255951"/>
              <a:ext cx="3007995" cy="4048125"/>
            </a:xfrm>
            <a:custGeom>
              <a:avLst/>
              <a:gdLst/>
              <a:ahLst/>
              <a:cxnLst/>
              <a:rect l="l" t="t" r="r" b="b"/>
              <a:pathLst>
                <a:path w="3007995" h="4048125">
                  <a:moveTo>
                    <a:pt x="0" y="4047945"/>
                  </a:moveTo>
                  <a:lnTo>
                    <a:pt x="3007712" y="0"/>
                  </a:lnTo>
                </a:path>
              </a:pathLst>
            </a:custGeom>
            <a:ln w="188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5107148" y="3806512"/>
              <a:ext cx="356870" cy="258445"/>
            </a:xfrm>
            <a:custGeom>
              <a:avLst/>
              <a:gdLst/>
              <a:ahLst/>
              <a:cxnLst/>
              <a:rect l="l" t="t" r="r" b="b"/>
              <a:pathLst>
                <a:path w="356870" h="258445">
                  <a:moveTo>
                    <a:pt x="356469" y="258426"/>
                  </a:moveTo>
                  <a:lnTo>
                    <a:pt x="0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1210" y="3966915"/>
              <a:ext cx="321310" cy="307975"/>
            </a:xfrm>
            <a:custGeom>
              <a:avLst/>
              <a:gdLst/>
              <a:ahLst/>
              <a:cxnLst/>
              <a:rect l="l" t="t" r="r" b="b"/>
              <a:pathLst>
                <a:path w="321310" h="307975">
                  <a:moveTo>
                    <a:pt x="0" y="153719"/>
                  </a:moveTo>
                  <a:lnTo>
                    <a:pt x="8177" y="105132"/>
                  </a:lnTo>
                  <a:lnTo>
                    <a:pt x="30950" y="62934"/>
                  </a:lnTo>
                  <a:lnTo>
                    <a:pt x="65674" y="29659"/>
                  </a:lnTo>
                  <a:lnTo>
                    <a:pt x="109709" y="7836"/>
                  </a:lnTo>
                  <a:lnTo>
                    <a:pt x="160411" y="0"/>
                  </a:lnTo>
                  <a:lnTo>
                    <a:pt x="211114" y="7836"/>
                  </a:lnTo>
                  <a:lnTo>
                    <a:pt x="255148" y="29659"/>
                  </a:lnTo>
                  <a:lnTo>
                    <a:pt x="289873" y="62934"/>
                  </a:lnTo>
                  <a:lnTo>
                    <a:pt x="312645" y="105132"/>
                  </a:lnTo>
                  <a:lnTo>
                    <a:pt x="320823" y="153719"/>
                  </a:lnTo>
                  <a:lnTo>
                    <a:pt x="312645" y="202306"/>
                  </a:lnTo>
                  <a:lnTo>
                    <a:pt x="289873" y="244504"/>
                  </a:lnTo>
                  <a:lnTo>
                    <a:pt x="255148" y="277780"/>
                  </a:lnTo>
                  <a:lnTo>
                    <a:pt x="211114" y="299602"/>
                  </a:lnTo>
                  <a:lnTo>
                    <a:pt x="160411" y="307439"/>
                  </a:lnTo>
                  <a:lnTo>
                    <a:pt x="109709" y="299602"/>
                  </a:lnTo>
                  <a:lnTo>
                    <a:pt x="65674" y="277780"/>
                  </a:lnTo>
                  <a:lnTo>
                    <a:pt x="30950" y="244504"/>
                  </a:lnTo>
                  <a:lnTo>
                    <a:pt x="8177" y="202306"/>
                  </a:lnTo>
                  <a:lnTo>
                    <a:pt x="0" y="153719"/>
                  </a:lnTo>
                  <a:close/>
                </a:path>
              </a:pathLst>
            </a:custGeom>
            <a:ln w="1884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474414" y="5083053"/>
              <a:ext cx="321310" cy="307975"/>
            </a:xfrm>
            <a:custGeom>
              <a:avLst/>
              <a:gdLst/>
              <a:ahLst/>
              <a:cxnLst/>
              <a:rect l="l" t="t" r="r" b="b"/>
              <a:pathLst>
                <a:path w="321310" h="307975">
                  <a:moveTo>
                    <a:pt x="0" y="153719"/>
                  </a:moveTo>
                  <a:lnTo>
                    <a:pt x="8177" y="105132"/>
                  </a:lnTo>
                  <a:lnTo>
                    <a:pt x="30950" y="62934"/>
                  </a:lnTo>
                  <a:lnTo>
                    <a:pt x="65674" y="29658"/>
                  </a:lnTo>
                  <a:lnTo>
                    <a:pt x="109709" y="7836"/>
                  </a:lnTo>
                  <a:lnTo>
                    <a:pt x="160411" y="0"/>
                  </a:lnTo>
                  <a:lnTo>
                    <a:pt x="211114" y="7836"/>
                  </a:lnTo>
                  <a:lnTo>
                    <a:pt x="255148" y="29658"/>
                  </a:lnTo>
                  <a:lnTo>
                    <a:pt x="289873" y="62934"/>
                  </a:lnTo>
                  <a:lnTo>
                    <a:pt x="312645" y="105132"/>
                  </a:lnTo>
                  <a:lnTo>
                    <a:pt x="320823" y="153719"/>
                  </a:lnTo>
                  <a:lnTo>
                    <a:pt x="312645" y="202307"/>
                  </a:lnTo>
                  <a:lnTo>
                    <a:pt x="289873" y="244504"/>
                  </a:lnTo>
                  <a:lnTo>
                    <a:pt x="255148" y="277780"/>
                  </a:lnTo>
                  <a:lnTo>
                    <a:pt x="211114" y="299602"/>
                  </a:lnTo>
                  <a:lnTo>
                    <a:pt x="160411" y="307439"/>
                  </a:lnTo>
                  <a:lnTo>
                    <a:pt x="109709" y="299602"/>
                  </a:lnTo>
                  <a:lnTo>
                    <a:pt x="65674" y="277780"/>
                  </a:lnTo>
                  <a:lnTo>
                    <a:pt x="30950" y="244504"/>
                  </a:lnTo>
                  <a:lnTo>
                    <a:pt x="8177" y="202307"/>
                  </a:lnTo>
                  <a:lnTo>
                    <a:pt x="0" y="153719"/>
                  </a:lnTo>
                  <a:close/>
                </a:path>
              </a:pathLst>
            </a:custGeom>
            <a:ln w="1884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5363359" y="3942410"/>
              <a:ext cx="321310" cy="307975"/>
            </a:xfrm>
            <a:custGeom>
              <a:avLst/>
              <a:gdLst/>
              <a:ahLst/>
              <a:cxnLst/>
              <a:rect l="l" t="t" r="r" b="b"/>
              <a:pathLst>
                <a:path w="321310" h="307975">
                  <a:moveTo>
                    <a:pt x="0" y="153719"/>
                  </a:moveTo>
                  <a:lnTo>
                    <a:pt x="8177" y="105132"/>
                  </a:lnTo>
                  <a:lnTo>
                    <a:pt x="30950" y="62934"/>
                  </a:lnTo>
                  <a:lnTo>
                    <a:pt x="65674" y="29659"/>
                  </a:lnTo>
                  <a:lnTo>
                    <a:pt x="109709" y="7836"/>
                  </a:lnTo>
                  <a:lnTo>
                    <a:pt x="160412" y="0"/>
                  </a:lnTo>
                  <a:lnTo>
                    <a:pt x="211114" y="7836"/>
                  </a:lnTo>
                  <a:lnTo>
                    <a:pt x="255148" y="29659"/>
                  </a:lnTo>
                  <a:lnTo>
                    <a:pt x="289873" y="62934"/>
                  </a:lnTo>
                  <a:lnTo>
                    <a:pt x="312645" y="105132"/>
                  </a:lnTo>
                  <a:lnTo>
                    <a:pt x="320823" y="153719"/>
                  </a:lnTo>
                  <a:lnTo>
                    <a:pt x="312645" y="202306"/>
                  </a:lnTo>
                  <a:lnTo>
                    <a:pt x="289873" y="244504"/>
                  </a:lnTo>
                  <a:lnTo>
                    <a:pt x="255148" y="277780"/>
                  </a:lnTo>
                  <a:lnTo>
                    <a:pt x="211114" y="299602"/>
                  </a:lnTo>
                  <a:lnTo>
                    <a:pt x="160412" y="307439"/>
                  </a:lnTo>
                  <a:lnTo>
                    <a:pt x="109709" y="299602"/>
                  </a:lnTo>
                  <a:lnTo>
                    <a:pt x="65674" y="277780"/>
                  </a:lnTo>
                  <a:lnTo>
                    <a:pt x="30950" y="244504"/>
                  </a:lnTo>
                  <a:lnTo>
                    <a:pt x="8177" y="202306"/>
                  </a:lnTo>
                  <a:lnTo>
                    <a:pt x="0" y="153719"/>
                  </a:lnTo>
                  <a:close/>
                </a:path>
              </a:pathLst>
            </a:custGeom>
            <a:ln w="1884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4231569" y="4160736"/>
              <a:ext cx="403860" cy="1033780"/>
            </a:xfrm>
            <a:custGeom>
              <a:avLst/>
              <a:gdLst/>
              <a:ahLst/>
              <a:cxnLst/>
              <a:rect l="l" t="t" r="r" b="b"/>
              <a:pathLst>
                <a:path w="403860" h="1033779">
                  <a:moveTo>
                    <a:pt x="343101" y="1033706"/>
                  </a:moveTo>
                  <a:lnTo>
                    <a:pt x="0" y="788646"/>
                  </a:lnTo>
                </a:path>
                <a:path w="403860" h="1033779">
                  <a:moveTo>
                    <a:pt x="403256" y="251742"/>
                  </a:moveTo>
                  <a:lnTo>
                    <a:pt x="73522" y="0"/>
                  </a:lnTo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9366" y="2001980"/>
              <a:ext cx="3729990" cy="4288790"/>
            </a:xfrm>
            <a:custGeom>
              <a:avLst/>
              <a:gdLst/>
              <a:ahLst/>
              <a:cxnLst/>
              <a:rect l="l" t="t" r="r" b="b"/>
              <a:pathLst>
                <a:path w="3729990" h="4288790">
                  <a:moveTo>
                    <a:pt x="908998" y="4288549"/>
                  </a:moveTo>
                  <a:lnTo>
                    <a:pt x="3729564" y="507942"/>
                  </a:lnTo>
                </a:path>
                <a:path w="3729990" h="4288790">
                  <a:moveTo>
                    <a:pt x="0" y="3887542"/>
                  </a:moveTo>
                  <a:lnTo>
                    <a:pt x="2900772" y="0"/>
                  </a:lnTo>
                </a:path>
              </a:pathLst>
            </a:custGeom>
            <a:ln w="9421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3498" y="1728647"/>
            <a:ext cx="7026088" cy="1461660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10419" marR="4483" indent="-299773">
              <a:lnSpc>
                <a:spcPct val="101400"/>
              </a:lnSpc>
              <a:spcBef>
                <a:spcPts val="84"/>
              </a:spcBef>
              <a:buChar char="•"/>
              <a:tabLst>
                <a:tab pos="310419" algn="l"/>
              </a:tabLst>
            </a:pPr>
            <a:r>
              <a:rPr sz="1721" dirty="0">
                <a:latin typeface="Arial MT"/>
                <a:cs typeface="Arial MT"/>
              </a:rPr>
              <a:t>Suppose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again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that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data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is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linearly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separable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and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we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are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solving </a:t>
            </a:r>
            <a:r>
              <a:rPr sz="1721" dirty="0">
                <a:latin typeface="Arial MT"/>
                <a:cs typeface="Arial MT"/>
              </a:rPr>
              <a:t>a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feasibility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problem,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with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constraints</a:t>
            </a:r>
            <a:endParaRPr sz="1721">
              <a:latin typeface="Arial MT"/>
              <a:cs typeface="Arial MT"/>
            </a:endParaRPr>
          </a:p>
          <a:p>
            <a:pPr>
              <a:spcBef>
                <a:spcPts val="953"/>
              </a:spcBef>
              <a:buFont typeface="Arial MT"/>
              <a:buChar char="•"/>
            </a:pPr>
            <a:endParaRPr sz="1721">
              <a:latin typeface="Arial MT"/>
              <a:cs typeface="Arial MT"/>
            </a:endParaRPr>
          </a:p>
          <a:p>
            <a:pPr marL="310419" marR="181545" indent="-299773">
              <a:lnSpc>
                <a:spcPct val="102299"/>
              </a:lnSpc>
              <a:buChar char="•"/>
              <a:tabLst>
                <a:tab pos="310419" algn="l"/>
                <a:tab pos="2823473" algn="l"/>
              </a:tabLst>
            </a:pPr>
            <a:r>
              <a:rPr sz="1721" dirty="0">
                <a:latin typeface="Arial MT"/>
                <a:cs typeface="Arial MT"/>
              </a:rPr>
              <a:t>If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length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of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weight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vector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||w||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is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b="1" dirty="0">
                <a:latin typeface="Arial"/>
                <a:cs typeface="Arial"/>
              </a:rPr>
              <a:t>too</a:t>
            </a:r>
            <a:r>
              <a:rPr sz="1721" b="1" spc="31" dirty="0">
                <a:latin typeface="Arial"/>
                <a:cs typeface="Arial"/>
              </a:rPr>
              <a:t> </a:t>
            </a:r>
            <a:r>
              <a:rPr sz="1721" b="1" dirty="0">
                <a:latin typeface="Arial"/>
                <a:cs typeface="Arial"/>
              </a:rPr>
              <a:t>small</a:t>
            </a:r>
            <a:r>
              <a:rPr sz="1721" dirty="0">
                <a:latin typeface="Arial MT"/>
                <a:cs typeface="Arial MT"/>
              </a:rPr>
              <a:t>,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optimization </a:t>
            </a:r>
            <a:r>
              <a:rPr sz="1721" dirty="0">
                <a:latin typeface="Arial MT"/>
                <a:cs typeface="Arial MT"/>
              </a:rPr>
              <a:t>problem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is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infeasible!</a:t>
            </a:r>
            <a:r>
              <a:rPr sz="1721" dirty="0">
                <a:latin typeface="Arial MT"/>
                <a:cs typeface="Arial MT"/>
              </a:rPr>
              <a:t>	</a:t>
            </a:r>
            <a:r>
              <a:rPr sz="1721" spc="-18" dirty="0">
                <a:solidFill>
                  <a:srgbClr val="FF0000"/>
                </a:solidFill>
                <a:latin typeface="Arial MT"/>
                <a:cs typeface="Arial MT"/>
              </a:rPr>
              <a:t>Why?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Key idea #2: seek large margin</a:t>
            </a:r>
            <a:endParaRPr lang="en-GB" dirty="0"/>
          </a:p>
        </p:txBody>
      </p:sp>
      <p:sp>
        <p:nvSpPr>
          <p:cNvPr id="84" name="Content Placeholder 83">
            <a:extLst>
              <a:ext uri="{FF2B5EF4-FFF2-40B4-BE49-F238E27FC236}">
                <a16:creationId xmlns:a16="http://schemas.microsoft.com/office/drawing/2014/main" id="{0A8B8064-FE11-4F7F-95D1-92358BA7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8968" y="2332606"/>
            <a:ext cx="1862050" cy="2563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653" y="2340698"/>
            <a:ext cx="234803" cy="1995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223629" y="3557413"/>
            <a:ext cx="1306046" cy="2554381"/>
            <a:chOff x="1773846" y="4031734"/>
            <a:chExt cx="1480185" cy="2894965"/>
          </a:xfrm>
        </p:grpSpPr>
        <p:sp>
          <p:nvSpPr>
            <p:cNvPr id="7" name="object 7"/>
            <p:cNvSpPr/>
            <p:nvPr/>
          </p:nvSpPr>
          <p:spPr>
            <a:xfrm>
              <a:off x="2411039" y="5932540"/>
              <a:ext cx="94615" cy="102235"/>
            </a:xfrm>
            <a:custGeom>
              <a:avLst/>
              <a:gdLst/>
              <a:ahLst/>
              <a:cxnLst/>
              <a:rect l="l" t="t" r="r" b="b"/>
              <a:pathLst>
                <a:path w="94614" h="102235">
                  <a:moveTo>
                    <a:pt x="17931" y="0"/>
                  </a:moveTo>
                  <a:lnTo>
                    <a:pt x="94292" y="15917"/>
                  </a:lnTo>
                  <a:lnTo>
                    <a:pt x="76360" y="101943"/>
                  </a:lnTo>
                  <a:lnTo>
                    <a:pt x="0" y="86027"/>
                  </a:lnTo>
                  <a:lnTo>
                    <a:pt x="17931" y="0"/>
                  </a:lnTo>
                  <a:close/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8" name="object 8"/>
            <p:cNvSpPr/>
            <p:nvPr/>
          </p:nvSpPr>
          <p:spPr>
            <a:xfrm>
              <a:off x="2208067" y="5975487"/>
              <a:ext cx="297180" cy="59055"/>
            </a:xfrm>
            <a:custGeom>
              <a:avLst/>
              <a:gdLst/>
              <a:ahLst/>
              <a:cxnLst/>
              <a:rect l="l" t="t" r="r" b="b"/>
              <a:pathLst>
                <a:path w="297180" h="59054">
                  <a:moveTo>
                    <a:pt x="0" y="0"/>
                  </a:moveTo>
                  <a:lnTo>
                    <a:pt x="296877" y="58700"/>
                  </a:lnTo>
                </a:path>
              </a:pathLst>
            </a:custGeom>
            <a:ln w="53386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2155695" y="5917639"/>
              <a:ext cx="172720" cy="157480"/>
            </a:xfrm>
            <a:custGeom>
              <a:avLst/>
              <a:gdLst/>
              <a:ahLst/>
              <a:cxnLst/>
              <a:rect l="l" t="t" r="r" b="b"/>
              <a:pathLst>
                <a:path w="172719" h="157479">
                  <a:moveTo>
                    <a:pt x="172648" y="0"/>
                  </a:moveTo>
                  <a:lnTo>
                    <a:pt x="0" y="47491"/>
                  </a:lnTo>
                  <a:lnTo>
                    <a:pt x="141583" y="157116"/>
                  </a:lnTo>
                  <a:lnTo>
                    <a:pt x="172648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3846" y="4633524"/>
              <a:ext cx="130082" cy="13506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4067" y="5303643"/>
              <a:ext cx="130082" cy="1350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6615" y="5125642"/>
              <a:ext cx="130082" cy="135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0925" y="6188409"/>
              <a:ext cx="130082" cy="1350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83756" y="4069517"/>
              <a:ext cx="1232535" cy="2819400"/>
            </a:xfrm>
            <a:custGeom>
              <a:avLst/>
              <a:gdLst/>
              <a:ahLst/>
              <a:cxnLst/>
              <a:rect l="l" t="t" r="r" b="b"/>
              <a:pathLst>
                <a:path w="1232535" h="2819400">
                  <a:moveTo>
                    <a:pt x="0" y="2750783"/>
                  </a:moveTo>
                  <a:lnTo>
                    <a:pt x="473934" y="0"/>
                  </a:lnTo>
                </a:path>
                <a:path w="1232535" h="2819400">
                  <a:moveTo>
                    <a:pt x="758295" y="2818910"/>
                  </a:moveTo>
                  <a:lnTo>
                    <a:pt x="1232230" y="68126"/>
                  </a:lnTo>
                </a:path>
              </a:pathLst>
            </a:custGeom>
            <a:ln w="75368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2904" y="4077415"/>
              <a:ext cx="474345" cy="2750820"/>
            </a:xfrm>
            <a:custGeom>
              <a:avLst/>
              <a:gdLst/>
              <a:ahLst/>
              <a:cxnLst/>
              <a:rect l="l" t="t" r="r" b="b"/>
              <a:pathLst>
                <a:path w="474344" h="2750820">
                  <a:moveTo>
                    <a:pt x="0" y="2750783"/>
                  </a:moveTo>
                  <a:lnTo>
                    <a:pt x="473934" y="0"/>
                  </a:lnTo>
                </a:path>
              </a:pathLst>
            </a:custGeom>
            <a:ln w="753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33254" y="4827505"/>
            <a:ext cx="114778" cy="11917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9720" y="5455742"/>
            <a:ext cx="114778" cy="119178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52652" y="5566607"/>
            <a:ext cx="114778" cy="11917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 rot="16860000">
            <a:off x="3105043" y="3886343"/>
            <a:ext cx="10086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spc="-33" baseline="1792" dirty="0">
                <a:latin typeface="Arial MT"/>
                <a:cs typeface="Arial MT"/>
              </a:rPr>
              <a:t>+1</a:t>
            </a:r>
            <a:endParaRPr sz="2052" baseline="1792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 rot="16860000">
            <a:off x="3490888" y="3861104"/>
            <a:ext cx="9073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spc="-66" baseline="1792" dirty="0">
                <a:latin typeface="Arial MT"/>
                <a:cs typeface="Arial MT"/>
              </a:rPr>
              <a:t>0</a:t>
            </a:r>
            <a:endParaRPr sz="2052" baseline="1792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 rot="16860000">
            <a:off x="3809963" y="3893661"/>
            <a:ext cx="96506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-</a:t>
            </a:r>
            <a:r>
              <a:rPr sz="2052" spc="-66" baseline="1792" dirty="0">
                <a:latin typeface="Arial MT"/>
                <a:cs typeface="Arial MT"/>
              </a:rPr>
              <a:t>1</a:t>
            </a:r>
            <a:endParaRPr sz="2052" baseline="1792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95623" y="4324500"/>
            <a:ext cx="114860" cy="45943"/>
            <a:chOff x="3328772" y="4901099"/>
            <a:chExt cx="130175" cy="52069"/>
          </a:xfrm>
        </p:grpSpPr>
        <p:sp>
          <p:nvSpPr>
            <p:cNvPr id="23" name="object 23"/>
            <p:cNvSpPr/>
            <p:nvPr/>
          </p:nvSpPr>
          <p:spPr>
            <a:xfrm>
              <a:off x="3333482" y="4905810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8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20458" y="42456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333482" y="4905810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41043" y="4472603"/>
            <a:ext cx="469526" cy="1191746"/>
            <a:chOff x="2926915" y="5068950"/>
            <a:chExt cx="532130" cy="1350645"/>
          </a:xfrm>
        </p:grpSpPr>
        <p:sp>
          <p:nvSpPr>
            <p:cNvPr id="26" name="object 26"/>
            <p:cNvSpPr/>
            <p:nvPr/>
          </p:nvSpPr>
          <p:spPr>
            <a:xfrm>
              <a:off x="2931626" y="5618684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8"/>
                  </a:lnTo>
                  <a:lnTo>
                    <a:pt x="120458" y="41468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1625" y="5618683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8"/>
                  </a:lnTo>
                  <a:lnTo>
                    <a:pt x="0" y="4146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213023" y="6205175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8"/>
                  </a:lnTo>
                  <a:lnTo>
                    <a:pt x="120458" y="41468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3024" y="6205174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8"/>
                  </a:lnTo>
                  <a:lnTo>
                    <a:pt x="0" y="4146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333481" y="637302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9"/>
                  </a:lnTo>
                  <a:lnTo>
                    <a:pt x="120458" y="41469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333482" y="637302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8"/>
                  </a:lnTo>
                  <a:lnTo>
                    <a:pt x="0" y="4146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1626" y="637302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9"/>
                  </a:lnTo>
                  <a:lnTo>
                    <a:pt x="120458" y="41469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931625" y="637302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8"/>
                  </a:lnTo>
                  <a:lnTo>
                    <a:pt x="0" y="4146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000741" y="5073661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8"/>
                  </a:lnTo>
                  <a:lnTo>
                    <a:pt x="120458" y="41468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000741" y="5073660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8"/>
                  </a:lnTo>
                  <a:lnTo>
                    <a:pt x="0" y="4146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809067" y="4731349"/>
            <a:ext cx="114860" cy="45943"/>
            <a:chOff x="3570675" y="5362195"/>
            <a:chExt cx="130175" cy="52069"/>
          </a:xfrm>
        </p:grpSpPr>
        <p:sp>
          <p:nvSpPr>
            <p:cNvPr id="37" name="object 37"/>
            <p:cNvSpPr/>
            <p:nvPr/>
          </p:nvSpPr>
          <p:spPr>
            <a:xfrm>
              <a:off x="3575386" y="5366906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8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20458" y="42456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5386" y="5366906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737628" y="5174790"/>
            <a:ext cx="114860" cy="45943"/>
            <a:chOff x="3489711" y="5864761"/>
            <a:chExt cx="130175" cy="52069"/>
          </a:xfrm>
        </p:grpSpPr>
        <p:sp>
          <p:nvSpPr>
            <p:cNvPr id="40" name="object 40"/>
            <p:cNvSpPr/>
            <p:nvPr/>
          </p:nvSpPr>
          <p:spPr>
            <a:xfrm>
              <a:off x="3494422" y="5869472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8" y="0"/>
                  </a:moveTo>
                  <a:lnTo>
                    <a:pt x="0" y="0"/>
                  </a:lnTo>
                  <a:lnTo>
                    <a:pt x="0" y="42457"/>
                  </a:lnTo>
                  <a:lnTo>
                    <a:pt x="120458" y="42457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3494422" y="5869472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7175291" y="3557413"/>
            <a:ext cx="940734" cy="2493869"/>
            <a:chOff x="6252396" y="4031734"/>
            <a:chExt cx="1066165" cy="2826385"/>
          </a:xfrm>
        </p:grpSpPr>
        <p:sp>
          <p:nvSpPr>
            <p:cNvPr id="43" name="object 43"/>
            <p:cNvSpPr/>
            <p:nvPr/>
          </p:nvSpPr>
          <p:spPr>
            <a:xfrm>
              <a:off x="7211353" y="5932540"/>
              <a:ext cx="94615" cy="102235"/>
            </a:xfrm>
            <a:custGeom>
              <a:avLst/>
              <a:gdLst/>
              <a:ahLst/>
              <a:cxnLst/>
              <a:rect l="l" t="t" r="r" b="b"/>
              <a:pathLst>
                <a:path w="94615" h="102235">
                  <a:moveTo>
                    <a:pt x="17931" y="0"/>
                  </a:moveTo>
                  <a:lnTo>
                    <a:pt x="94292" y="15917"/>
                  </a:lnTo>
                  <a:lnTo>
                    <a:pt x="76359" y="101943"/>
                  </a:lnTo>
                  <a:lnTo>
                    <a:pt x="0" y="86027"/>
                  </a:lnTo>
                  <a:lnTo>
                    <a:pt x="17931" y="0"/>
                  </a:lnTo>
                  <a:close/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74160" y="4633528"/>
              <a:ext cx="130082" cy="13506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4381" y="5303648"/>
              <a:ext cx="130082" cy="13506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2396" y="6183181"/>
              <a:ext cx="130082" cy="13506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26929" y="5125647"/>
              <a:ext cx="130081" cy="13506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3719" y="6308830"/>
              <a:ext cx="130082" cy="13506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1239" y="6188417"/>
              <a:ext cx="130083" cy="13506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454291" y="4069517"/>
              <a:ext cx="474345" cy="2750820"/>
            </a:xfrm>
            <a:custGeom>
              <a:avLst/>
              <a:gdLst/>
              <a:ahLst/>
              <a:cxnLst/>
              <a:rect l="l" t="t" r="r" b="b"/>
              <a:pathLst>
                <a:path w="474345" h="2750820">
                  <a:moveTo>
                    <a:pt x="0" y="2750783"/>
                  </a:moveTo>
                  <a:lnTo>
                    <a:pt x="473934" y="0"/>
                  </a:lnTo>
                </a:path>
              </a:pathLst>
            </a:custGeom>
            <a:ln w="75368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8825" y="4827510"/>
            <a:ext cx="114778" cy="119178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 rot="16860000">
            <a:off x="7049633" y="3886343"/>
            <a:ext cx="100860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spc="-33" baseline="1792" dirty="0">
                <a:latin typeface="Arial MT"/>
                <a:cs typeface="Arial MT"/>
              </a:rPr>
              <a:t>+1</a:t>
            </a:r>
            <a:endParaRPr sz="2052" baseline="1792">
              <a:latin typeface="Arial MT"/>
              <a:cs typeface="Arial MT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590542" y="3650862"/>
            <a:ext cx="418540" cy="2427194"/>
          </a:xfrm>
          <a:custGeom>
            <a:avLst/>
            <a:gdLst/>
            <a:ahLst/>
            <a:cxnLst/>
            <a:rect l="l" t="t" r="r" b="b"/>
            <a:pathLst>
              <a:path w="474345" h="2750820">
                <a:moveTo>
                  <a:pt x="0" y="2750784"/>
                </a:moveTo>
                <a:lnTo>
                  <a:pt x="473934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4" name="object 54"/>
          <p:cNvSpPr txBox="1"/>
          <p:nvPr/>
        </p:nvSpPr>
        <p:spPr>
          <a:xfrm rot="16860000">
            <a:off x="8322578" y="3893661"/>
            <a:ext cx="96506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-</a:t>
            </a:r>
            <a:r>
              <a:rPr sz="2052" spc="-66" baseline="1792" dirty="0">
                <a:latin typeface="Arial MT"/>
                <a:cs typeface="Arial MT"/>
              </a:rPr>
              <a:t>1</a:t>
            </a:r>
            <a:endParaRPr sz="2052" baseline="1792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7978957" y="3597719"/>
            <a:ext cx="418540" cy="2427194"/>
          </a:xfrm>
          <a:custGeom>
            <a:avLst/>
            <a:gdLst/>
            <a:ahLst/>
            <a:cxnLst/>
            <a:rect l="l" t="t" r="r" b="b"/>
            <a:pathLst>
              <a:path w="474345" h="2750820">
                <a:moveTo>
                  <a:pt x="0" y="2750783"/>
                </a:moveTo>
                <a:lnTo>
                  <a:pt x="473934" y="0"/>
                </a:lnTo>
              </a:path>
            </a:pathLst>
          </a:custGeom>
          <a:ln w="75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 txBox="1"/>
          <p:nvPr/>
        </p:nvSpPr>
        <p:spPr>
          <a:xfrm rot="16860000">
            <a:off x="7726459" y="3861104"/>
            <a:ext cx="90730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9"/>
              </a:lnSpc>
            </a:pPr>
            <a:r>
              <a:rPr sz="1368" b="1" dirty="0">
                <a:latin typeface="Arial"/>
                <a:cs typeface="Arial"/>
              </a:rPr>
              <a:t>w</a:t>
            </a:r>
            <a:r>
              <a:rPr sz="1368" dirty="0">
                <a:latin typeface="Arial MT"/>
                <a:cs typeface="Arial MT"/>
              </a:rPr>
              <a:t>.</a:t>
            </a:r>
            <a:r>
              <a:rPr sz="1368" b="1" dirty="0">
                <a:latin typeface="Arial"/>
                <a:cs typeface="Arial"/>
              </a:rPr>
              <a:t>x</a:t>
            </a:r>
            <a:r>
              <a:rPr sz="1368" b="1" spc="4" dirty="0">
                <a:latin typeface="Arial"/>
                <a:cs typeface="Arial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+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b</a:t>
            </a:r>
            <a:r>
              <a:rPr sz="2052" spc="13" baseline="1792" dirty="0">
                <a:latin typeface="Arial MT"/>
                <a:cs typeface="Arial MT"/>
              </a:rPr>
              <a:t> </a:t>
            </a:r>
            <a:r>
              <a:rPr sz="2052" baseline="1792" dirty="0">
                <a:latin typeface="Arial MT"/>
                <a:cs typeface="Arial MT"/>
              </a:rPr>
              <a:t>=</a:t>
            </a:r>
            <a:r>
              <a:rPr sz="2052" spc="6" baseline="1792" dirty="0">
                <a:latin typeface="Arial MT"/>
                <a:cs typeface="Arial MT"/>
              </a:rPr>
              <a:t> </a:t>
            </a:r>
            <a:r>
              <a:rPr sz="2052" spc="-66" baseline="1792" dirty="0">
                <a:latin typeface="Arial MT"/>
                <a:cs typeface="Arial MT"/>
              </a:rPr>
              <a:t>0</a:t>
            </a:r>
            <a:endParaRPr sz="2052" baseline="1792">
              <a:latin typeface="Arial MT"/>
              <a:cs typeface="Arial MT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476614" y="4324512"/>
            <a:ext cx="682999" cy="1339663"/>
            <a:chOff x="7727229" y="4901113"/>
            <a:chExt cx="774065" cy="1518285"/>
          </a:xfrm>
        </p:grpSpPr>
        <p:sp>
          <p:nvSpPr>
            <p:cNvPr id="58" name="object 58"/>
            <p:cNvSpPr/>
            <p:nvPr/>
          </p:nvSpPr>
          <p:spPr>
            <a:xfrm>
              <a:off x="8133797" y="490582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9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20459" y="42456"/>
                  </a:lnTo>
                  <a:lnTo>
                    <a:pt x="12045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9" name="object 59"/>
            <p:cNvSpPr/>
            <p:nvPr/>
          </p:nvSpPr>
          <p:spPr>
            <a:xfrm>
              <a:off x="8133798" y="490582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0" name="object 60"/>
            <p:cNvSpPr/>
            <p:nvPr/>
          </p:nvSpPr>
          <p:spPr>
            <a:xfrm>
              <a:off x="7731940" y="5618703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9"/>
                  </a:lnTo>
                  <a:lnTo>
                    <a:pt x="120458" y="41469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7731940" y="5618703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9"/>
                  </a:lnTo>
                  <a:lnTo>
                    <a:pt x="0" y="414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2" name="object 62"/>
            <p:cNvSpPr/>
            <p:nvPr/>
          </p:nvSpPr>
          <p:spPr>
            <a:xfrm>
              <a:off x="8375701" y="536692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8" y="0"/>
                  </a:moveTo>
                  <a:lnTo>
                    <a:pt x="0" y="0"/>
                  </a:lnTo>
                  <a:lnTo>
                    <a:pt x="0" y="42456"/>
                  </a:lnTo>
                  <a:lnTo>
                    <a:pt x="120458" y="42456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3" name="object 63"/>
            <p:cNvSpPr/>
            <p:nvPr/>
          </p:nvSpPr>
          <p:spPr>
            <a:xfrm>
              <a:off x="8375702" y="536692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8294738" y="586949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120458" y="0"/>
                  </a:moveTo>
                  <a:lnTo>
                    <a:pt x="0" y="0"/>
                  </a:lnTo>
                  <a:lnTo>
                    <a:pt x="0" y="42457"/>
                  </a:lnTo>
                  <a:lnTo>
                    <a:pt x="120458" y="42457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5" name="object 65"/>
            <p:cNvSpPr/>
            <p:nvPr/>
          </p:nvSpPr>
          <p:spPr>
            <a:xfrm>
              <a:off x="8294738" y="5869494"/>
              <a:ext cx="120650" cy="42545"/>
            </a:xfrm>
            <a:custGeom>
              <a:avLst/>
              <a:gdLst/>
              <a:ahLst/>
              <a:cxnLst/>
              <a:rect l="l" t="t" r="r" b="b"/>
              <a:pathLst>
                <a:path w="120650" h="42545">
                  <a:moveTo>
                    <a:pt x="0" y="0"/>
                  </a:moveTo>
                  <a:lnTo>
                    <a:pt x="120458" y="0"/>
                  </a:lnTo>
                  <a:lnTo>
                    <a:pt x="120458" y="42456"/>
                  </a:lnTo>
                  <a:lnTo>
                    <a:pt x="0" y="4245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8013340" y="6205198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6" y="0"/>
                  </a:moveTo>
                  <a:lnTo>
                    <a:pt x="0" y="0"/>
                  </a:lnTo>
                  <a:lnTo>
                    <a:pt x="0" y="41470"/>
                  </a:lnTo>
                  <a:lnTo>
                    <a:pt x="120456" y="41470"/>
                  </a:lnTo>
                  <a:lnTo>
                    <a:pt x="12045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8013339" y="6205198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9"/>
                  </a:lnTo>
                  <a:lnTo>
                    <a:pt x="0" y="414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8" name="object 68"/>
            <p:cNvSpPr/>
            <p:nvPr/>
          </p:nvSpPr>
          <p:spPr>
            <a:xfrm>
              <a:off x="8133797" y="6373051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9" y="0"/>
                  </a:moveTo>
                  <a:lnTo>
                    <a:pt x="0" y="0"/>
                  </a:lnTo>
                  <a:lnTo>
                    <a:pt x="0" y="41469"/>
                  </a:lnTo>
                  <a:lnTo>
                    <a:pt x="120459" y="41469"/>
                  </a:lnTo>
                  <a:lnTo>
                    <a:pt x="120459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9" name="object 69"/>
            <p:cNvSpPr/>
            <p:nvPr/>
          </p:nvSpPr>
          <p:spPr>
            <a:xfrm>
              <a:off x="8133798" y="6373051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9"/>
                  </a:lnTo>
                  <a:lnTo>
                    <a:pt x="0" y="414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0" name="object 70"/>
            <p:cNvSpPr/>
            <p:nvPr/>
          </p:nvSpPr>
          <p:spPr>
            <a:xfrm>
              <a:off x="7731940" y="6373051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69"/>
                  </a:lnTo>
                  <a:lnTo>
                    <a:pt x="120458" y="41469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1" name="object 71"/>
            <p:cNvSpPr/>
            <p:nvPr/>
          </p:nvSpPr>
          <p:spPr>
            <a:xfrm>
              <a:off x="7731940" y="6373051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8" y="0"/>
                  </a:lnTo>
                  <a:lnTo>
                    <a:pt x="120458" y="41469"/>
                  </a:lnTo>
                  <a:lnTo>
                    <a:pt x="0" y="414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2" name="object 72"/>
            <p:cNvSpPr/>
            <p:nvPr/>
          </p:nvSpPr>
          <p:spPr>
            <a:xfrm>
              <a:off x="7801056" y="507367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120458" y="0"/>
                  </a:moveTo>
                  <a:lnTo>
                    <a:pt x="0" y="0"/>
                  </a:lnTo>
                  <a:lnTo>
                    <a:pt x="0" y="41470"/>
                  </a:lnTo>
                  <a:lnTo>
                    <a:pt x="120458" y="41470"/>
                  </a:lnTo>
                  <a:lnTo>
                    <a:pt x="120458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3" name="object 73"/>
            <p:cNvSpPr/>
            <p:nvPr/>
          </p:nvSpPr>
          <p:spPr>
            <a:xfrm>
              <a:off x="7801057" y="5073676"/>
              <a:ext cx="120650" cy="41910"/>
            </a:xfrm>
            <a:custGeom>
              <a:avLst/>
              <a:gdLst/>
              <a:ahLst/>
              <a:cxnLst/>
              <a:rect l="l" t="t" r="r" b="b"/>
              <a:pathLst>
                <a:path w="120650" h="41910">
                  <a:moveTo>
                    <a:pt x="0" y="0"/>
                  </a:moveTo>
                  <a:lnTo>
                    <a:pt x="120457" y="0"/>
                  </a:lnTo>
                  <a:lnTo>
                    <a:pt x="120457" y="41469"/>
                  </a:lnTo>
                  <a:lnTo>
                    <a:pt x="0" y="414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480512" y="5177295"/>
            <a:ext cx="647700" cy="170890"/>
            <a:chOff x="6598314" y="5867601"/>
            <a:chExt cx="734060" cy="193675"/>
          </a:xfrm>
        </p:grpSpPr>
        <p:sp>
          <p:nvSpPr>
            <p:cNvPr id="75" name="object 75"/>
            <p:cNvSpPr/>
            <p:nvPr/>
          </p:nvSpPr>
          <p:spPr>
            <a:xfrm>
              <a:off x="6651035" y="5929878"/>
              <a:ext cx="654685" cy="104775"/>
            </a:xfrm>
            <a:custGeom>
              <a:avLst/>
              <a:gdLst/>
              <a:ahLst/>
              <a:cxnLst/>
              <a:rect l="l" t="t" r="r" b="b"/>
              <a:pathLst>
                <a:path w="654684" h="104775">
                  <a:moveTo>
                    <a:pt x="0" y="0"/>
                  </a:moveTo>
                  <a:lnTo>
                    <a:pt x="654510" y="104309"/>
                  </a:lnTo>
                </a:path>
              </a:pathLst>
            </a:custGeom>
            <a:ln w="53386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6" name="object 76"/>
            <p:cNvSpPr/>
            <p:nvPr/>
          </p:nvSpPr>
          <p:spPr>
            <a:xfrm>
              <a:off x="6598314" y="5867601"/>
              <a:ext cx="170815" cy="158750"/>
            </a:xfrm>
            <a:custGeom>
              <a:avLst/>
              <a:gdLst/>
              <a:ahLst/>
              <a:cxnLst/>
              <a:rect l="l" t="t" r="r" b="b"/>
              <a:pathLst>
                <a:path w="170815" h="158750">
                  <a:moveTo>
                    <a:pt x="170765" y="0"/>
                  </a:moveTo>
                  <a:lnTo>
                    <a:pt x="0" y="53873"/>
                  </a:lnTo>
                  <a:lnTo>
                    <a:pt x="145559" y="158161"/>
                  </a:lnTo>
                  <a:lnTo>
                    <a:pt x="170765" y="0"/>
                  </a:lnTo>
                  <a:close/>
                </a:path>
              </a:pathLst>
            </a:custGeom>
            <a:solidFill>
              <a:srgbClr val="00A5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5433076" y="3989708"/>
            <a:ext cx="1453402" cy="483790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3600"/>
              </a:lnSpc>
              <a:spcBef>
                <a:spcPts val="49"/>
              </a:spcBef>
            </a:pP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As</a:t>
            </a:r>
            <a:r>
              <a:rPr sz="1544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||w||</a:t>
            </a:r>
            <a:r>
              <a:rPr sz="1544" spc="35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(and</a:t>
            </a:r>
            <a:r>
              <a:rPr sz="1544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spc="-18" dirty="0">
                <a:solidFill>
                  <a:srgbClr val="000090"/>
                </a:solidFill>
                <a:latin typeface="Arial MT"/>
                <a:cs typeface="Arial MT"/>
              </a:rPr>
              <a:t>|b|)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get</a:t>
            </a:r>
            <a:r>
              <a:rPr sz="1544" spc="22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spc="-9" dirty="0">
                <a:solidFill>
                  <a:srgbClr val="000090"/>
                </a:solidFill>
                <a:latin typeface="Arial MT"/>
                <a:cs typeface="Arial MT"/>
              </a:rPr>
              <a:t>smaller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586234" y="4529212"/>
            <a:ext cx="953621" cy="300878"/>
            <a:chOff x="4451465" y="5133107"/>
            <a:chExt cx="1080770" cy="340995"/>
          </a:xfrm>
        </p:grpSpPr>
        <p:pic>
          <p:nvPicPr>
            <p:cNvPr id="79" name="object 7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51465" y="5133107"/>
              <a:ext cx="1080654" cy="34082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01618" y="5167467"/>
              <a:ext cx="979792" cy="226106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4501618" y="5167467"/>
              <a:ext cx="979805" cy="226695"/>
            </a:xfrm>
            <a:custGeom>
              <a:avLst/>
              <a:gdLst/>
              <a:ahLst/>
              <a:cxnLst/>
              <a:rect l="l" t="t" r="r" b="b"/>
              <a:pathLst>
                <a:path w="979804" h="226695">
                  <a:moveTo>
                    <a:pt x="0" y="56526"/>
                  </a:moveTo>
                  <a:lnTo>
                    <a:pt x="866740" y="56526"/>
                  </a:lnTo>
                  <a:lnTo>
                    <a:pt x="866740" y="0"/>
                  </a:lnTo>
                  <a:lnTo>
                    <a:pt x="979793" y="113053"/>
                  </a:lnTo>
                  <a:lnTo>
                    <a:pt x="866740" y="226106"/>
                  </a:lnTo>
                  <a:lnTo>
                    <a:pt x="866740" y="169579"/>
                  </a:lnTo>
                  <a:lnTo>
                    <a:pt x="0" y="169579"/>
                  </a:lnTo>
                  <a:lnTo>
                    <a:pt x="0" y="56526"/>
                  </a:lnTo>
                  <a:close/>
                </a:path>
              </a:pathLst>
            </a:custGeom>
            <a:ln w="9421">
              <a:solidFill>
                <a:srgbClr val="3E45A9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 rot="16860000">
            <a:off x="3195322" y="2642163"/>
            <a:ext cx="882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33" baseline="2057" dirty="0">
                <a:latin typeface="Arial MT"/>
                <a:cs typeface="Arial MT"/>
              </a:rPr>
              <a:t>+1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7634" y="2333629"/>
            <a:ext cx="589990" cy="3423397"/>
          </a:xfrm>
          <a:custGeom>
            <a:avLst/>
            <a:gdLst/>
            <a:ahLst/>
            <a:cxnLst/>
            <a:rect l="l" t="t" r="r" b="b"/>
            <a:pathLst>
              <a:path w="668654" h="3879850">
                <a:moveTo>
                  <a:pt x="0" y="3879323"/>
                </a:moveTo>
                <a:lnTo>
                  <a:pt x="668368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" name="object 4"/>
          <p:cNvSpPr txBox="1"/>
          <p:nvPr/>
        </p:nvSpPr>
        <p:spPr>
          <a:xfrm rot="16860000">
            <a:off x="4134729" y="2765351"/>
            <a:ext cx="844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= -</a:t>
            </a:r>
            <a:r>
              <a:rPr sz="1787" spc="-66" baseline="2057" dirty="0">
                <a:latin typeface="Arial MT"/>
                <a:cs typeface="Arial MT"/>
              </a:rPr>
              <a:t>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5844" y="2258683"/>
            <a:ext cx="589990" cy="3423397"/>
          </a:xfrm>
          <a:custGeom>
            <a:avLst/>
            <a:gdLst/>
            <a:ahLst/>
            <a:cxnLst/>
            <a:rect l="l" t="t" r="r" b="b"/>
            <a:pathLst>
              <a:path w="668655" h="3879850">
                <a:moveTo>
                  <a:pt x="0" y="3879324"/>
                </a:moveTo>
                <a:lnTo>
                  <a:pt x="668368" y="0"/>
                </a:lnTo>
              </a:path>
            </a:pathLst>
          </a:custGeom>
          <a:ln w="75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6" name="object 6"/>
          <p:cNvSpPr txBox="1"/>
          <p:nvPr/>
        </p:nvSpPr>
        <p:spPr>
          <a:xfrm rot="16860000">
            <a:off x="3683870" y="2715063"/>
            <a:ext cx="7935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66" baseline="2057" dirty="0">
                <a:latin typeface="Arial MT"/>
                <a:cs typeface="Arial MT"/>
              </a:rPr>
              <a:t>0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19771" y="4250714"/>
            <a:ext cx="314325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b="1" spc="-22" dirty="0">
                <a:latin typeface="Arial"/>
                <a:cs typeface="Arial"/>
              </a:rPr>
              <a:t>x</a:t>
            </a:r>
            <a:r>
              <a:rPr sz="2052" b="1" spc="-33" baseline="-21505" dirty="0">
                <a:latin typeface="Arial"/>
                <a:cs typeface="Arial"/>
              </a:rPr>
              <a:t>1</a:t>
            </a:r>
            <a:endParaRPr sz="2052" baseline="-21505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47845" y="4544675"/>
            <a:ext cx="126259" cy="12625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28950" y="4492753"/>
            <a:ext cx="314325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b="1" spc="-22" dirty="0">
                <a:latin typeface="Arial"/>
                <a:cs typeface="Arial"/>
              </a:rPr>
              <a:t>x</a:t>
            </a:r>
            <a:r>
              <a:rPr sz="2052" b="1" spc="-33" baseline="-21505" dirty="0">
                <a:latin typeface="Arial"/>
                <a:cs typeface="Arial"/>
              </a:rPr>
              <a:t>2</a:t>
            </a:r>
            <a:endParaRPr sz="2052" baseline="-21505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9420" y="3285339"/>
            <a:ext cx="158563" cy="61632"/>
            <a:chOff x="3684409" y="3723384"/>
            <a:chExt cx="179705" cy="69850"/>
          </a:xfrm>
        </p:grpSpPr>
        <p:sp>
          <p:nvSpPr>
            <p:cNvPr id="11" name="object 11"/>
            <p:cNvSpPr/>
            <p:nvPr/>
          </p:nvSpPr>
          <p:spPr>
            <a:xfrm>
              <a:off x="3689119" y="3728095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169877" y="0"/>
                  </a:moveTo>
                  <a:lnTo>
                    <a:pt x="0" y="0"/>
                  </a:lnTo>
                  <a:lnTo>
                    <a:pt x="0" y="59875"/>
                  </a:lnTo>
                  <a:lnTo>
                    <a:pt x="169877" y="59875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9119" y="3728094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0" y="0"/>
                  </a:moveTo>
                  <a:lnTo>
                    <a:pt x="169877" y="0"/>
                  </a:lnTo>
                  <a:lnTo>
                    <a:pt x="169877" y="59874"/>
                  </a:lnTo>
                  <a:lnTo>
                    <a:pt x="0" y="5987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19635" y="3494159"/>
            <a:ext cx="1248335" cy="1676960"/>
            <a:chOff x="2449319" y="3960046"/>
            <a:chExt cx="1414780" cy="19005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319" y="5255064"/>
              <a:ext cx="143094" cy="14309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122399" y="473343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169876" y="0"/>
                  </a:moveTo>
                  <a:lnTo>
                    <a:pt x="0" y="0"/>
                  </a:lnTo>
                  <a:lnTo>
                    <a:pt x="0" y="58482"/>
                  </a:lnTo>
                  <a:lnTo>
                    <a:pt x="169876" y="58482"/>
                  </a:lnTo>
                  <a:lnTo>
                    <a:pt x="16987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122398" y="473343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0" y="0"/>
                  </a:moveTo>
                  <a:lnTo>
                    <a:pt x="169877" y="0"/>
                  </a:lnTo>
                  <a:lnTo>
                    <a:pt x="169877" y="58481"/>
                  </a:lnTo>
                  <a:lnTo>
                    <a:pt x="0" y="5848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19242" y="5560539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169877" y="0"/>
                  </a:moveTo>
                  <a:lnTo>
                    <a:pt x="0" y="0"/>
                  </a:lnTo>
                  <a:lnTo>
                    <a:pt x="0" y="58482"/>
                  </a:lnTo>
                  <a:lnTo>
                    <a:pt x="169877" y="58482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9242" y="5560539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0" y="0"/>
                  </a:moveTo>
                  <a:lnTo>
                    <a:pt x="169877" y="0"/>
                  </a:lnTo>
                  <a:lnTo>
                    <a:pt x="169877" y="58481"/>
                  </a:lnTo>
                  <a:lnTo>
                    <a:pt x="0" y="5848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89120" y="579725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169877" y="0"/>
                  </a:moveTo>
                  <a:lnTo>
                    <a:pt x="0" y="0"/>
                  </a:lnTo>
                  <a:lnTo>
                    <a:pt x="0" y="58482"/>
                  </a:lnTo>
                  <a:lnTo>
                    <a:pt x="169877" y="58482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689119" y="579725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0" y="0"/>
                  </a:moveTo>
                  <a:lnTo>
                    <a:pt x="169877" y="0"/>
                  </a:lnTo>
                  <a:lnTo>
                    <a:pt x="169877" y="58481"/>
                  </a:lnTo>
                  <a:lnTo>
                    <a:pt x="0" y="5848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122399" y="579725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169876" y="0"/>
                  </a:moveTo>
                  <a:lnTo>
                    <a:pt x="0" y="0"/>
                  </a:lnTo>
                  <a:lnTo>
                    <a:pt x="0" y="58482"/>
                  </a:lnTo>
                  <a:lnTo>
                    <a:pt x="169876" y="58482"/>
                  </a:lnTo>
                  <a:lnTo>
                    <a:pt x="16987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22398" y="5797253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0" y="0"/>
                  </a:moveTo>
                  <a:lnTo>
                    <a:pt x="169877" y="0"/>
                  </a:lnTo>
                  <a:lnTo>
                    <a:pt x="169877" y="58481"/>
                  </a:lnTo>
                  <a:lnTo>
                    <a:pt x="0" y="5848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219869" y="3964809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169877" y="0"/>
                  </a:moveTo>
                  <a:lnTo>
                    <a:pt x="0" y="0"/>
                  </a:lnTo>
                  <a:lnTo>
                    <a:pt x="0" y="58482"/>
                  </a:lnTo>
                  <a:lnTo>
                    <a:pt x="169877" y="58482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19869" y="3964808"/>
              <a:ext cx="170180" cy="59055"/>
            </a:xfrm>
            <a:custGeom>
              <a:avLst/>
              <a:gdLst/>
              <a:ahLst/>
              <a:cxnLst/>
              <a:rect l="l" t="t" r="r" b="b"/>
              <a:pathLst>
                <a:path w="170179" h="59054">
                  <a:moveTo>
                    <a:pt x="0" y="0"/>
                  </a:moveTo>
                  <a:lnTo>
                    <a:pt x="169877" y="0"/>
                  </a:lnTo>
                  <a:lnTo>
                    <a:pt x="169877" y="58481"/>
                  </a:lnTo>
                  <a:lnTo>
                    <a:pt x="0" y="5848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210431" y="3859104"/>
            <a:ext cx="158563" cy="61632"/>
            <a:chOff x="4025555" y="4373651"/>
            <a:chExt cx="179705" cy="69850"/>
          </a:xfrm>
        </p:grpSpPr>
        <p:sp>
          <p:nvSpPr>
            <p:cNvPr id="26" name="object 26"/>
            <p:cNvSpPr/>
            <p:nvPr/>
          </p:nvSpPr>
          <p:spPr>
            <a:xfrm>
              <a:off x="4030266" y="4378361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169877" y="0"/>
                  </a:moveTo>
                  <a:lnTo>
                    <a:pt x="0" y="0"/>
                  </a:lnTo>
                  <a:lnTo>
                    <a:pt x="0" y="59875"/>
                  </a:lnTo>
                  <a:lnTo>
                    <a:pt x="169877" y="59875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0266" y="4378361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0" y="0"/>
                  </a:moveTo>
                  <a:lnTo>
                    <a:pt x="169877" y="0"/>
                  </a:lnTo>
                  <a:lnTo>
                    <a:pt x="169877" y="59874"/>
                  </a:lnTo>
                  <a:lnTo>
                    <a:pt x="0" y="5987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109684" y="4484472"/>
            <a:ext cx="158563" cy="61632"/>
            <a:chOff x="3911375" y="5082401"/>
            <a:chExt cx="179705" cy="69850"/>
          </a:xfrm>
        </p:grpSpPr>
        <p:sp>
          <p:nvSpPr>
            <p:cNvPr id="29" name="object 29"/>
            <p:cNvSpPr/>
            <p:nvPr/>
          </p:nvSpPr>
          <p:spPr>
            <a:xfrm>
              <a:off x="3916086" y="5087112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169877" y="0"/>
                  </a:moveTo>
                  <a:lnTo>
                    <a:pt x="0" y="0"/>
                  </a:lnTo>
                  <a:lnTo>
                    <a:pt x="0" y="59874"/>
                  </a:lnTo>
                  <a:lnTo>
                    <a:pt x="169877" y="59874"/>
                  </a:lnTo>
                  <a:lnTo>
                    <a:pt x="16987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916086" y="5087111"/>
              <a:ext cx="170180" cy="60325"/>
            </a:xfrm>
            <a:custGeom>
              <a:avLst/>
              <a:gdLst/>
              <a:ahLst/>
              <a:cxnLst/>
              <a:rect l="l" t="t" r="r" b="b"/>
              <a:pathLst>
                <a:path w="170179" h="60325">
                  <a:moveTo>
                    <a:pt x="0" y="0"/>
                  </a:moveTo>
                  <a:lnTo>
                    <a:pt x="169877" y="0"/>
                  </a:lnTo>
                  <a:lnTo>
                    <a:pt x="169877" y="59874"/>
                  </a:lnTo>
                  <a:lnTo>
                    <a:pt x="0" y="5987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763382" y="3598316"/>
            <a:ext cx="140074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074" spc="-44" dirty="0">
                <a:solidFill>
                  <a:srgbClr val="000090"/>
                </a:solidFill>
                <a:latin typeface="Times New Roman"/>
                <a:cs typeface="Times New Roman"/>
              </a:rPr>
              <a:t>γ</a:t>
            </a:r>
            <a:endParaRPr sz="2074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525166" y="3880086"/>
            <a:ext cx="509868" cy="161365"/>
            <a:chOff x="2115588" y="4397431"/>
            <a:chExt cx="577850" cy="18288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15588" y="4397431"/>
              <a:ext cx="577734" cy="1828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64403" y="4436843"/>
              <a:ext cx="480695" cy="67310"/>
            </a:xfrm>
            <a:custGeom>
              <a:avLst/>
              <a:gdLst/>
              <a:ahLst/>
              <a:cxnLst/>
              <a:rect l="l" t="t" r="r" b="b"/>
              <a:pathLst>
                <a:path w="480694" h="67310">
                  <a:moveTo>
                    <a:pt x="480390" y="66836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	(geometric margin) as a function of w?</a:t>
            </a:r>
            <a:endParaRPr lang="en-GB" dirty="0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54DD2320-F851-47CB-9CF9-2B4D1817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27519" y="1500447"/>
            <a:ext cx="1429789" cy="221672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27519" y="1965960"/>
            <a:ext cx="1440872" cy="22167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583985" y="1657990"/>
            <a:ext cx="111498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074" spc="-44" dirty="0">
                <a:solidFill>
                  <a:srgbClr val="000090"/>
                </a:solidFill>
                <a:latin typeface="Arial MT"/>
                <a:cs typeface="Arial MT"/>
              </a:rPr>
              <a:t>-</a:t>
            </a:r>
            <a:endParaRPr sz="2074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87429" y="2328786"/>
            <a:ext cx="2274234" cy="106456"/>
            <a:chOff x="5586152" y="2639291"/>
            <a:chExt cx="2577465" cy="12065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6152" y="2639291"/>
              <a:ext cx="2576945" cy="12053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632149" y="2678729"/>
              <a:ext cx="2487295" cy="1905"/>
            </a:xfrm>
            <a:custGeom>
              <a:avLst/>
              <a:gdLst/>
              <a:ahLst/>
              <a:cxnLst/>
              <a:rect l="l" t="t" r="r" b="b"/>
              <a:pathLst>
                <a:path w="2487295" h="1905">
                  <a:moveTo>
                    <a:pt x="0" y="0"/>
                  </a:moveTo>
                  <a:lnTo>
                    <a:pt x="2487167" y="1569"/>
                  </a:lnTo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162378" y="2564476"/>
            <a:ext cx="2460812" cy="1740274"/>
            <a:chOff x="5104429" y="2906406"/>
            <a:chExt cx="2788920" cy="1972310"/>
          </a:xfrm>
        </p:grpSpPr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3377" y="2906406"/>
              <a:ext cx="2009832" cy="288912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117129" y="3509355"/>
              <a:ext cx="2336800" cy="1356995"/>
            </a:xfrm>
            <a:custGeom>
              <a:avLst/>
              <a:gdLst/>
              <a:ahLst/>
              <a:cxnLst/>
              <a:rect l="l" t="t" r="r" b="b"/>
              <a:pathLst>
                <a:path w="2336800" h="1356995">
                  <a:moveTo>
                    <a:pt x="0" y="0"/>
                  </a:moveTo>
                  <a:lnTo>
                    <a:pt x="2336430" y="0"/>
                  </a:lnTo>
                  <a:lnTo>
                    <a:pt x="2336430" y="1356636"/>
                  </a:lnTo>
                  <a:lnTo>
                    <a:pt x="0" y="1356636"/>
                  </a:lnTo>
                  <a:lnTo>
                    <a:pt x="0" y="0"/>
                  </a:lnTo>
                  <a:close/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6231098" y="3258188"/>
            <a:ext cx="1704415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We</a:t>
            </a:r>
            <a:r>
              <a:rPr sz="1544" spc="18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also</a:t>
            </a:r>
            <a:r>
              <a:rPr sz="1544" spc="22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know</a:t>
            </a:r>
            <a:r>
              <a:rPr sz="1544" spc="22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that: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784272" y="2675951"/>
            <a:ext cx="2317937" cy="1396253"/>
            <a:chOff x="4675908" y="3032744"/>
            <a:chExt cx="2626995" cy="1582420"/>
          </a:xfrm>
        </p:grpSpPr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0675" y="4036936"/>
              <a:ext cx="1972147" cy="57782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75908" y="3088177"/>
              <a:ext cx="1733203" cy="133003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733001" y="3202092"/>
              <a:ext cx="1504315" cy="1125855"/>
            </a:xfrm>
            <a:custGeom>
              <a:avLst/>
              <a:gdLst/>
              <a:ahLst/>
              <a:cxnLst/>
              <a:rect l="l" t="t" r="r" b="b"/>
              <a:pathLst>
                <a:path w="1504314" h="1125854">
                  <a:moveTo>
                    <a:pt x="487363" y="1125532"/>
                  </a:moveTo>
                  <a:lnTo>
                    <a:pt x="319880" y="1044570"/>
                  </a:lnTo>
                  <a:lnTo>
                    <a:pt x="241299" y="1003295"/>
                  </a:lnTo>
                  <a:lnTo>
                    <a:pt x="170656" y="959639"/>
                  </a:lnTo>
                  <a:lnTo>
                    <a:pt x="108743" y="914395"/>
                  </a:lnTo>
                  <a:lnTo>
                    <a:pt x="58738" y="866770"/>
                  </a:lnTo>
                  <a:lnTo>
                    <a:pt x="23019" y="815176"/>
                  </a:lnTo>
                  <a:lnTo>
                    <a:pt x="3969" y="760408"/>
                  </a:lnTo>
                  <a:lnTo>
                    <a:pt x="0" y="698495"/>
                  </a:lnTo>
                  <a:lnTo>
                    <a:pt x="7937" y="628645"/>
                  </a:lnTo>
                  <a:lnTo>
                    <a:pt x="27781" y="553239"/>
                  </a:lnTo>
                  <a:lnTo>
                    <a:pt x="60325" y="477039"/>
                  </a:lnTo>
                  <a:lnTo>
                    <a:pt x="105568" y="401633"/>
                  </a:lnTo>
                  <a:lnTo>
                    <a:pt x="165100" y="330195"/>
                  </a:lnTo>
                  <a:lnTo>
                    <a:pt x="238124" y="266695"/>
                  </a:lnTo>
                  <a:lnTo>
                    <a:pt x="326230" y="212719"/>
                  </a:lnTo>
                  <a:lnTo>
                    <a:pt x="381793" y="189701"/>
                  </a:lnTo>
                  <a:lnTo>
                    <a:pt x="450850" y="166682"/>
                  </a:lnTo>
                  <a:lnTo>
                    <a:pt x="531812" y="146045"/>
                  </a:lnTo>
                  <a:lnTo>
                    <a:pt x="621506" y="125407"/>
                  </a:lnTo>
                  <a:lnTo>
                    <a:pt x="717550" y="106357"/>
                  </a:lnTo>
                  <a:lnTo>
                    <a:pt x="818356" y="88895"/>
                  </a:lnTo>
                  <a:lnTo>
                    <a:pt x="1022349" y="57145"/>
                  </a:lnTo>
                  <a:lnTo>
                    <a:pt x="1121568" y="44445"/>
                  </a:lnTo>
                  <a:lnTo>
                    <a:pt x="1215231" y="32539"/>
                  </a:lnTo>
                  <a:lnTo>
                    <a:pt x="1300956" y="22220"/>
                  </a:lnTo>
                  <a:lnTo>
                    <a:pt x="1376362" y="13489"/>
                  </a:lnTo>
                  <a:lnTo>
                    <a:pt x="1439862" y="6345"/>
                  </a:lnTo>
                  <a:lnTo>
                    <a:pt x="1487488" y="1582"/>
                  </a:lnTo>
                  <a:lnTo>
                    <a:pt x="1503947" y="0"/>
                  </a:lnTo>
                </a:path>
              </a:pathLst>
            </a:custGeom>
            <a:ln w="25122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1" name="object 5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43406" y="3151230"/>
              <a:ext cx="118357" cy="11608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25779" y="3032744"/>
              <a:ext cx="651510" cy="420370"/>
            </a:xfrm>
            <a:custGeom>
              <a:avLst/>
              <a:gdLst/>
              <a:ahLst/>
              <a:cxnLst/>
              <a:rect l="l" t="t" r="r" b="b"/>
              <a:pathLst>
                <a:path w="651510" h="420370">
                  <a:moveTo>
                    <a:pt x="89626" y="234472"/>
                  </a:moveTo>
                  <a:lnTo>
                    <a:pt x="82593" y="235630"/>
                  </a:lnTo>
                  <a:lnTo>
                    <a:pt x="75041" y="238466"/>
                  </a:lnTo>
                  <a:lnTo>
                    <a:pt x="69613" y="240413"/>
                  </a:lnTo>
                  <a:lnTo>
                    <a:pt x="62242" y="244077"/>
                  </a:lnTo>
                  <a:lnTo>
                    <a:pt x="0" y="280029"/>
                  </a:lnTo>
                  <a:lnTo>
                    <a:pt x="80975" y="420216"/>
                  </a:lnTo>
                  <a:lnTo>
                    <a:pt x="99575" y="409472"/>
                  </a:lnTo>
                  <a:lnTo>
                    <a:pt x="66551" y="352301"/>
                  </a:lnTo>
                  <a:lnTo>
                    <a:pt x="95026" y="335854"/>
                  </a:lnTo>
                  <a:lnTo>
                    <a:pt x="57052" y="335854"/>
                  </a:lnTo>
                  <a:lnTo>
                    <a:pt x="28100" y="285732"/>
                  </a:lnTo>
                  <a:lnTo>
                    <a:pt x="72363" y="260164"/>
                  </a:lnTo>
                  <a:lnTo>
                    <a:pt x="78370" y="257246"/>
                  </a:lnTo>
                  <a:lnTo>
                    <a:pt x="81970" y="256270"/>
                  </a:lnTo>
                  <a:lnTo>
                    <a:pt x="87589" y="254812"/>
                  </a:lnTo>
                  <a:lnTo>
                    <a:pt x="128265" y="254812"/>
                  </a:lnTo>
                  <a:lnTo>
                    <a:pt x="126462" y="251691"/>
                  </a:lnTo>
                  <a:lnTo>
                    <a:pt x="121367" y="246150"/>
                  </a:lnTo>
                  <a:lnTo>
                    <a:pt x="109001" y="237851"/>
                  </a:lnTo>
                  <a:lnTo>
                    <a:pt x="102654" y="235516"/>
                  </a:lnTo>
                  <a:lnTo>
                    <a:pt x="89626" y="234472"/>
                  </a:lnTo>
                  <a:close/>
                </a:path>
                <a:path w="651510" h="420370">
                  <a:moveTo>
                    <a:pt x="145275" y="196114"/>
                  </a:moveTo>
                  <a:lnTo>
                    <a:pt x="128045" y="206067"/>
                  </a:lnTo>
                  <a:lnTo>
                    <a:pt x="209021" y="346252"/>
                  </a:lnTo>
                  <a:lnTo>
                    <a:pt x="226250" y="336301"/>
                  </a:lnTo>
                  <a:lnTo>
                    <a:pt x="145275" y="196114"/>
                  </a:lnTo>
                  <a:close/>
                </a:path>
                <a:path w="651510" h="420370">
                  <a:moveTo>
                    <a:pt x="128265" y="254812"/>
                  </a:moveTo>
                  <a:lnTo>
                    <a:pt x="87589" y="254812"/>
                  </a:lnTo>
                  <a:lnTo>
                    <a:pt x="93085" y="255316"/>
                  </a:lnTo>
                  <a:lnTo>
                    <a:pt x="103837" y="260247"/>
                  </a:lnTo>
                  <a:lnTo>
                    <a:pt x="108220" y="264413"/>
                  </a:lnTo>
                  <a:lnTo>
                    <a:pt x="116288" y="278380"/>
                  </a:lnTo>
                  <a:lnTo>
                    <a:pt x="117398" y="286114"/>
                  </a:lnTo>
                  <a:lnTo>
                    <a:pt x="114942" y="293486"/>
                  </a:lnTo>
                  <a:lnTo>
                    <a:pt x="57052" y="335854"/>
                  </a:lnTo>
                  <a:lnTo>
                    <a:pt x="95026" y="335854"/>
                  </a:lnTo>
                  <a:lnTo>
                    <a:pt x="132809" y="304759"/>
                  </a:lnTo>
                  <a:lnTo>
                    <a:pt x="137669" y="286566"/>
                  </a:lnTo>
                  <a:lnTo>
                    <a:pt x="137566" y="283329"/>
                  </a:lnTo>
                  <a:lnTo>
                    <a:pt x="137136" y="276742"/>
                  </a:lnTo>
                  <a:lnTo>
                    <a:pt x="134711" y="267616"/>
                  </a:lnTo>
                  <a:lnTo>
                    <a:pt x="130467" y="258625"/>
                  </a:lnTo>
                  <a:lnTo>
                    <a:pt x="128265" y="254812"/>
                  </a:lnTo>
                  <a:close/>
                </a:path>
                <a:path w="651510" h="420370">
                  <a:moveTo>
                    <a:pt x="211052" y="209560"/>
                  </a:moveTo>
                  <a:lnTo>
                    <a:pt x="234372" y="289711"/>
                  </a:lnTo>
                  <a:lnTo>
                    <a:pt x="263152" y="310210"/>
                  </a:lnTo>
                  <a:lnTo>
                    <a:pt x="276166" y="308809"/>
                  </a:lnTo>
                  <a:lnTo>
                    <a:pt x="282408" y="306734"/>
                  </a:lnTo>
                  <a:lnTo>
                    <a:pt x="288383" y="303282"/>
                  </a:lnTo>
                  <a:lnTo>
                    <a:pt x="297388" y="296641"/>
                  </a:lnTo>
                  <a:lnTo>
                    <a:pt x="302356" y="290568"/>
                  </a:lnTo>
                  <a:lnTo>
                    <a:pt x="273062" y="290568"/>
                  </a:lnTo>
                  <a:lnTo>
                    <a:pt x="263093" y="289450"/>
                  </a:lnTo>
                  <a:lnTo>
                    <a:pt x="258754" y="287224"/>
                  </a:lnTo>
                  <a:lnTo>
                    <a:pt x="255064" y="283329"/>
                  </a:lnTo>
                  <a:lnTo>
                    <a:pt x="252563" y="280614"/>
                  </a:lnTo>
                  <a:lnTo>
                    <a:pt x="248720" y="274769"/>
                  </a:lnTo>
                  <a:lnTo>
                    <a:pt x="211052" y="209560"/>
                  </a:lnTo>
                  <a:close/>
                </a:path>
                <a:path w="651510" h="420370">
                  <a:moveTo>
                    <a:pt x="276054" y="172012"/>
                  </a:moveTo>
                  <a:lnTo>
                    <a:pt x="258825" y="181964"/>
                  </a:lnTo>
                  <a:lnTo>
                    <a:pt x="295205" y="244944"/>
                  </a:lnTo>
                  <a:lnTo>
                    <a:pt x="298081" y="252091"/>
                  </a:lnTo>
                  <a:lnTo>
                    <a:pt x="299586" y="263361"/>
                  </a:lnTo>
                  <a:lnTo>
                    <a:pt x="298469" y="268803"/>
                  </a:lnTo>
                  <a:lnTo>
                    <a:pt x="292494" y="279300"/>
                  </a:lnTo>
                  <a:lnTo>
                    <a:pt x="288427" y="283411"/>
                  </a:lnTo>
                  <a:lnTo>
                    <a:pt x="278129" y="289360"/>
                  </a:lnTo>
                  <a:lnTo>
                    <a:pt x="273062" y="290568"/>
                  </a:lnTo>
                  <a:lnTo>
                    <a:pt x="302356" y="290568"/>
                  </a:lnTo>
                  <a:lnTo>
                    <a:pt x="304084" y="288455"/>
                  </a:lnTo>
                  <a:lnTo>
                    <a:pt x="308472" y="278723"/>
                  </a:lnTo>
                  <a:lnTo>
                    <a:pt x="310551" y="267445"/>
                  </a:lnTo>
                  <a:lnTo>
                    <a:pt x="331179" y="267445"/>
                  </a:lnTo>
                  <a:lnTo>
                    <a:pt x="276054" y="172012"/>
                  </a:lnTo>
                  <a:close/>
                </a:path>
                <a:path w="651510" h="420370">
                  <a:moveTo>
                    <a:pt x="381492" y="260988"/>
                  </a:moveTo>
                  <a:lnTo>
                    <a:pt x="363583" y="268216"/>
                  </a:lnTo>
                  <a:lnTo>
                    <a:pt x="363576" y="268377"/>
                  </a:lnTo>
                  <a:lnTo>
                    <a:pt x="368462" y="275629"/>
                  </a:lnTo>
                  <a:lnTo>
                    <a:pt x="374281" y="281140"/>
                  </a:lnTo>
                  <a:lnTo>
                    <a:pt x="380948" y="284786"/>
                  </a:lnTo>
                  <a:lnTo>
                    <a:pt x="388463" y="286566"/>
                  </a:lnTo>
                  <a:lnTo>
                    <a:pt x="396546" y="286653"/>
                  </a:lnTo>
                  <a:lnTo>
                    <a:pt x="404910" y="285217"/>
                  </a:lnTo>
                  <a:lnTo>
                    <a:pt x="413558" y="282260"/>
                  </a:lnTo>
                  <a:lnTo>
                    <a:pt x="422489" y="277780"/>
                  </a:lnTo>
                  <a:lnTo>
                    <a:pt x="429621" y="273183"/>
                  </a:lnTo>
                  <a:lnTo>
                    <a:pt x="434022" y="269608"/>
                  </a:lnTo>
                  <a:lnTo>
                    <a:pt x="399961" y="269608"/>
                  </a:lnTo>
                  <a:lnTo>
                    <a:pt x="389293" y="268377"/>
                  </a:lnTo>
                  <a:lnTo>
                    <a:pt x="385174" y="265743"/>
                  </a:lnTo>
                  <a:lnTo>
                    <a:pt x="381492" y="260988"/>
                  </a:lnTo>
                  <a:close/>
                </a:path>
                <a:path w="651510" h="420370">
                  <a:moveTo>
                    <a:pt x="331179" y="267445"/>
                  </a:moveTo>
                  <a:lnTo>
                    <a:pt x="310551" y="267445"/>
                  </a:lnTo>
                  <a:lnTo>
                    <a:pt x="319283" y="282562"/>
                  </a:lnTo>
                  <a:lnTo>
                    <a:pt x="334750" y="273627"/>
                  </a:lnTo>
                  <a:lnTo>
                    <a:pt x="331179" y="267445"/>
                  </a:lnTo>
                  <a:close/>
                </a:path>
                <a:path w="651510" h="420370">
                  <a:moveTo>
                    <a:pt x="442323" y="206936"/>
                  </a:moveTo>
                  <a:lnTo>
                    <a:pt x="419467" y="206936"/>
                  </a:lnTo>
                  <a:lnTo>
                    <a:pt x="423854" y="214629"/>
                  </a:lnTo>
                  <a:lnTo>
                    <a:pt x="427228" y="220984"/>
                  </a:lnTo>
                  <a:lnTo>
                    <a:pt x="429591" y="226001"/>
                  </a:lnTo>
                  <a:lnTo>
                    <a:pt x="430942" y="229679"/>
                  </a:lnTo>
                  <a:lnTo>
                    <a:pt x="432715" y="236284"/>
                  </a:lnTo>
                  <a:lnTo>
                    <a:pt x="432349" y="242429"/>
                  </a:lnTo>
                  <a:lnTo>
                    <a:pt x="427343" y="253796"/>
                  </a:lnTo>
                  <a:lnTo>
                    <a:pt x="422102" y="258944"/>
                  </a:lnTo>
                  <a:lnTo>
                    <a:pt x="406720" y="267829"/>
                  </a:lnTo>
                  <a:lnTo>
                    <a:pt x="399961" y="269608"/>
                  </a:lnTo>
                  <a:lnTo>
                    <a:pt x="434022" y="269608"/>
                  </a:lnTo>
                  <a:lnTo>
                    <a:pt x="451166" y="232719"/>
                  </a:lnTo>
                  <a:lnTo>
                    <a:pt x="449920" y="225690"/>
                  </a:lnTo>
                  <a:lnTo>
                    <a:pt x="447073" y="217282"/>
                  </a:lnTo>
                  <a:lnTo>
                    <a:pt x="442626" y="207495"/>
                  </a:lnTo>
                  <a:lnTo>
                    <a:pt x="442323" y="206936"/>
                  </a:lnTo>
                  <a:close/>
                </a:path>
                <a:path w="651510" h="420370">
                  <a:moveTo>
                    <a:pt x="357661" y="126897"/>
                  </a:moveTo>
                  <a:lnTo>
                    <a:pt x="323060" y="147006"/>
                  </a:lnTo>
                  <a:lnTo>
                    <a:pt x="314874" y="174120"/>
                  </a:lnTo>
                  <a:lnTo>
                    <a:pt x="315244" y="180719"/>
                  </a:lnTo>
                  <a:lnTo>
                    <a:pt x="332066" y="220325"/>
                  </a:lnTo>
                  <a:lnTo>
                    <a:pt x="368016" y="243085"/>
                  </a:lnTo>
                  <a:lnTo>
                    <a:pt x="378258" y="243461"/>
                  </a:lnTo>
                  <a:lnTo>
                    <a:pt x="388594" y="241266"/>
                  </a:lnTo>
                  <a:lnTo>
                    <a:pt x="399023" y="236500"/>
                  </a:lnTo>
                  <a:lnTo>
                    <a:pt x="406617" y="231005"/>
                  </a:lnTo>
                  <a:lnTo>
                    <a:pt x="411585" y="225349"/>
                  </a:lnTo>
                  <a:lnTo>
                    <a:pt x="380042" y="225349"/>
                  </a:lnTo>
                  <a:lnTo>
                    <a:pt x="373663" y="225217"/>
                  </a:lnTo>
                  <a:lnTo>
                    <a:pt x="342371" y="199139"/>
                  </a:lnTo>
                  <a:lnTo>
                    <a:pt x="333951" y="174120"/>
                  </a:lnTo>
                  <a:lnTo>
                    <a:pt x="334457" y="166874"/>
                  </a:lnTo>
                  <a:lnTo>
                    <a:pt x="360798" y="142400"/>
                  </a:lnTo>
                  <a:lnTo>
                    <a:pt x="405426" y="142400"/>
                  </a:lnTo>
                  <a:lnTo>
                    <a:pt x="398414" y="130261"/>
                  </a:lnTo>
                  <a:lnTo>
                    <a:pt x="377264" y="130261"/>
                  </a:lnTo>
                  <a:lnTo>
                    <a:pt x="367327" y="127433"/>
                  </a:lnTo>
                  <a:lnTo>
                    <a:pt x="357661" y="126897"/>
                  </a:lnTo>
                  <a:close/>
                </a:path>
                <a:path w="651510" h="420370">
                  <a:moveTo>
                    <a:pt x="405426" y="142400"/>
                  </a:moveTo>
                  <a:lnTo>
                    <a:pt x="360798" y="142400"/>
                  </a:lnTo>
                  <a:lnTo>
                    <a:pt x="367280" y="142593"/>
                  </a:lnTo>
                  <a:lnTo>
                    <a:pt x="374020" y="144211"/>
                  </a:lnTo>
                  <a:lnTo>
                    <a:pt x="403247" y="176854"/>
                  </a:lnTo>
                  <a:lnTo>
                    <a:pt x="407480" y="193464"/>
                  </a:lnTo>
                  <a:lnTo>
                    <a:pt x="406968" y="200698"/>
                  </a:lnTo>
                  <a:lnTo>
                    <a:pt x="380042" y="225349"/>
                  </a:lnTo>
                  <a:lnTo>
                    <a:pt x="411585" y="225349"/>
                  </a:lnTo>
                  <a:lnTo>
                    <a:pt x="412555" y="224245"/>
                  </a:lnTo>
                  <a:lnTo>
                    <a:pt x="416838" y="216222"/>
                  </a:lnTo>
                  <a:lnTo>
                    <a:pt x="419467" y="206936"/>
                  </a:lnTo>
                  <a:lnTo>
                    <a:pt x="442323" y="206936"/>
                  </a:lnTo>
                  <a:lnTo>
                    <a:pt x="436454" y="196114"/>
                  </a:lnTo>
                  <a:lnTo>
                    <a:pt x="405426" y="142400"/>
                  </a:lnTo>
                  <a:close/>
                </a:path>
                <a:path w="651510" h="420370">
                  <a:moveTo>
                    <a:pt x="385885" y="108571"/>
                  </a:moveTo>
                  <a:lnTo>
                    <a:pt x="370027" y="117731"/>
                  </a:lnTo>
                  <a:lnTo>
                    <a:pt x="377264" y="130261"/>
                  </a:lnTo>
                  <a:lnTo>
                    <a:pt x="398414" y="130261"/>
                  </a:lnTo>
                  <a:lnTo>
                    <a:pt x="385885" y="108571"/>
                  </a:lnTo>
                  <a:close/>
                </a:path>
                <a:path w="651510" h="420370">
                  <a:moveTo>
                    <a:pt x="461338" y="13545"/>
                  </a:moveTo>
                  <a:lnTo>
                    <a:pt x="444110" y="23498"/>
                  </a:lnTo>
                  <a:lnTo>
                    <a:pt x="455419" y="43077"/>
                  </a:lnTo>
                  <a:lnTo>
                    <a:pt x="472648" y="33125"/>
                  </a:lnTo>
                  <a:lnTo>
                    <a:pt x="461338" y="13545"/>
                  </a:lnTo>
                  <a:close/>
                </a:path>
                <a:path w="651510" h="420370">
                  <a:moveTo>
                    <a:pt x="483618" y="52116"/>
                  </a:moveTo>
                  <a:lnTo>
                    <a:pt x="466389" y="62068"/>
                  </a:lnTo>
                  <a:lnTo>
                    <a:pt x="525085" y="163683"/>
                  </a:lnTo>
                  <a:lnTo>
                    <a:pt x="542315" y="153732"/>
                  </a:lnTo>
                  <a:lnTo>
                    <a:pt x="483618" y="52116"/>
                  </a:lnTo>
                  <a:close/>
                </a:path>
                <a:path w="651510" h="420370">
                  <a:moveTo>
                    <a:pt x="525354" y="28008"/>
                  </a:moveTo>
                  <a:lnTo>
                    <a:pt x="509887" y="36943"/>
                  </a:lnTo>
                  <a:lnTo>
                    <a:pt x="568584" y="138558"/>
                  </a:lnTo>
                  <a:lnTo>
                    <a:pt x="585812" y="128606"/>
                  </a:lnTo>
                  <a:lnTo>
                    <a:pt x="553791" y="73169"/>
                  </a:lnTo>
                  <a:lnTo>
                    <a:pt x="549109" y="63916"/>
                  </a:lnTo>
                  <a:lnTo>
                    <a:pt x="546327" y="55653"/>
                  </a:lnTo>
                  <a:lnTo>
                    <a:pt x="545445" y="48379"/>
                  </a:lnTo>
                  <a:lnTo>
                    <a:pt x="546405" y="42445"/>
                  </a:lnTo>
                  <a:lnTo>
                    <a:pt x="533693" y="42445"/>
                  </a:lnTo>
                  <a:lnTo>
                    <a:pt x="525354" y="28008"/>
                  </a:lnTo>
                  <a:close/>
                </a:path>
                <a:path w="651510" h="420370">
                  <a:moveTo>
                    <a:pt x="610163" y="20270"/>
                  </a:moveTo>
                  <a:lnTo>
                    <a:pt x="570525" y="20270"/>
                  </a:lnTo>
                  <a:lnTo>
                    <a:pt x="579721" y="20482"/>
                  </a:lnTo>
                  <a:lnTo>
                    <a:pt x="583691" y="21885"/>
                  </a:lnTo>
                  <a:lnTo>
                    <a:pt x="590372" y="27288"/>
                  </a:lnTo>
                  <a:lnTo>
                    <a:pt x="594066" y="32143"/>
                  </a:lnTo>
                  <a:lnTo>
                    <a:pt x="633782" y="100897"/>
                  </a:lnTo>
                  <a:lnTo>
                    <a:pt x="651010" y="90945"/>
                  </a:lnTo>
                  <a:lnTo>
                    <a:pt x="610302" y="20482"/>
                  </a:lnTo>
                  <a:lnTo>
                    <a:pt x="610163" y="20270"/>
                  </a:lnTo>
                  <a:close/>
                </a:path>
                <a:path w="651510" h="420370">
                  <a:moveTo>
                    <a:pt x="581555" y="0"/>
                  </a:moveTo>
                  <a:lnTo>
                    <a:pt x="540165" y="22112"/>
                  </a:lnTo>
                  <a:lnTo>
                    <a:pt x="533693" y="42445"/>
                  </a:lnTo>
                  <a:lnTo>
                    <a:pt x="546405" y="42445"/>
                  </a:lnTo>
                  <a:lnTo>
                    <a:pt x="546461" y="42095"/>
                  </a:lnTo>
                  <a:lnTo>
                    <a:pt x="549083" y="34376"/>
                  </a:lnTo>
                  <a:lnTo>
                    <a:pt x="554050" y="28406"/>
                  </a:lnTo>
                  <a:lnTo>
                    <a:pt x="565938" y="21539"/>
                  </a:lnTo>
                  <a:lnTo>
                    <a:pt x="570525" y="20270"/>
                  </a:lnTo>
                  <a:lnTo>
                    <a:pt x="610163" y="20270"/>
                  </a:lnTo>
                  <a:lnTo>
                    <a:pt x="606832" y="15198"/>
                  </a:lnTo>
                  <a:lnTo>
                    <a:pt x="604356" y="12379"/>
                  </a:lnTo>
                  <a:lnTo>
                    <a:pt x="600502" y="8063"/>
                  </a:lnTo>
                  <a:lnTo>
                    <a:pt x="596272" y="4857"/>
                  </a:lnTo>
                  <a:lnTo>
                    <a:pt x="587057" y="666"/>
                  </a:lnTo>
                  <a:lnTo>
                    <a:pt x="581555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5829992" y="4493028"/>
            <a:ext cx="1751479" cy="1187824"/>
            <a:chOff x="4727724" y="5092099"/>
            <a:chExt cx="1985010" cy="1346200"/>
          </a:xfrm>
        </p:grpSpPr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27724" y="5092099"/>
              <a:ext cx="1984709" cy="67831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89153" y="5797364"/>
              <a:ext cx="1080218" cy="640633"/>
            </a:xfrm>
            <a:prstGeom prst="rect">
              <a:avLst/>
            </a:prstGeom>
          </p:spPr>
        </p:pic>
      </p:grpSp>
      <p:pic>
        <p:nvPicPr>
          <p:cNvPr id="56" name="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685116" y="4556760"/>
            <a:ext cx="1285701" cy="509846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015152" y="4655128"/>
            <a:ext cx="820189" cy="254923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6096517" y="5091545"/>
            <a:ext cx="1396813" cy="833577"/>
          </a:xfrm>
          <a:prstGeom prst="rect">
            <a:avLst/>
          </a:prstGeom>
          <a:ln w="25122">
            <a:solidFill>
              <a:srgbClr val="4349AA"/>
            </a:solidFill>
          </a:ln>
        </p:spPr>
        <p:txBody>
          <a:bodyPr vert="horz" wrap="square" lIns="0" tIns="177053" rIns="0" bIns="0" rtlCol="0">
            <a:spAutoFit/>
          </a:bodyPr>
          <a:lstStyle/>
          <a:p>
            <a:pPr marL="43705">
              <a:spcBef>
                <a:spcPts val="1394"/>
              </a:spcBef>
            </a:pPr>
            <a:r>
              <a:rPr sz="1544" spc="-22" dirty="0">
                <a:latin typeface="Arial MT"/>
                <a:cs typeface="Arial MT"/>
              </a:rPr>
              <a:t>So,</a:t>
            </a:r>
            <a:endParaRPr lang="en-GB" sz="1544" spc="-22" dirty="0">
              <a:latin typeface="Arial MT"/>
              <a:cs typeface="Arial MT"/>
            </a:endParaRPr>
          </a:p>
          <a:p>
            <a:pPr marL="43705">
              <a:spcBef>
                <a:spcPts val="1394"/>
              </a:spcBef>
            </a:pPr>
            <a:endParaRPr sz="1544" dirty="0">
              <a:latin typeface="Arial MT"/>
              <a:cs typeface="Arial MT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27637" y="5262129"/>
            <a:ext cx="2144246" cy="376163"/>
          </a:xfrm>
          <a:prstGeom prst="rect">
            <a:avLst/>
          </a:prstGeom>
        </p:spPr>
        <p:txBody>
          <a:bodyPr vert="horz" wrap="square" lIns="0" tIns="7844" rIns="0" bIns="0" rtlCol="0">
            <a:spAutoFit/>
          </a:bodyPr>
          <a:lstStyle/>
          <a:p>
            <a:pPr marL="53791" marR="4483" indent="-43145">
              <a:lnSpc>
                <a:spcPct val="103800"/>
              </a:lnSpc>
              <a:spcBef>
                <a:spcPts val="62"/>
              </a:spcBef>
            </a:pPr>
            <a:r>
              <a:rPr sz="1191" dirty="0">
                <a:latin typeface="Arial MT"/>
                <a:cs typeface="Arial MT"/>
              </a:rPr>
              <a:t>(assuming</a:t>
            </a:r>
            <a:r>
              <a:rPr sz="1191" spc="44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there</a:t>
            </a:r>
            <a:r>
              <a:rPr sz="1191" spc="49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is</a:t>
            </a:r>
            <a:r>
              <a:rPr sz="1191" spc="49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a</a:t>
            </a:r>
            <a:r>
              <a:rPr sz="1191" spc="49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data</a:t>
            </a:r>
            <a:r>
              <a:rPr sz="1191" spc="49" dirty="0">
                <a:latin typeface="Arial MT"/>
                <a:cs typeface="Arial MT"/>
              </a:rPr>
              <a:t> </a:t>
            </a:r>
            <a:r>
              <a:rPr sz="1191" spc="-18" dirty="0">
                <a:latin typeface="Arial MT"/>
                <a:cs typeface="Arial MT"/>
              </a:rPr>
              <a:t>point </a:t>
            </a:r>
            <a:r>
              <a:rPr sz="1191" dirty="0">
                <a:latin typeface="Arial MT"/>
                <a:cs typeface="Arial MT"/>
              </a:rPr>
              <a:t>on</a:t>
            </a:r>
            <a:r>
              <a:rPr sz="1191" spc="22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the</a:t>
            </a:r>
            <a:r>
              <a:rPr sz="1191" spc="31" dirty="0">
                <a:latin typeface="Arial MT"/>
                <a:cs typeface="Arial MT"/>
              </a:rPr>
              <a:t> </a:t>
            </a: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</a:t>
            </a:r>
            <a:r>
              <a:rPr sz="1191" b="1" spc="26" dirty="0">
                <a:latin typeface="Arial"/>
                <a:cs typeface="Arial"/>
              </a:rPr>
              <a:t> </a:t>
            </a:r>
            <a:r>
              <a:rPr sz="1191" dirty="0">
                <a:latin typeface="Arial MT"/>
                <a:cs typeface="Arial MT"/>
              </a:rPr>
              <a:t>+</a:t>
            </a:r>
            <a:r>
              <a:rPr sz="1191" spc="22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b</a:t>
            </a:r>
            <a:r>
              <a:rPr sz="1191" spc="26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=</a:t>
            </a:r>
            <a:r>
              <a:rPr sz="1191" spc="26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+1</a:t>
            </a:r>
            <a:r>
              <a:rPr sz="1191" spc="22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or</a:t>
            </a:r>
            <a:r>
              <a:rPr sz="1191" spc="26" dirty="0">
                <a:latin typeface="Arial MT"/>
                <a:cs typeface="Arial MT"/>
              </a:rPr>
              <a:t> </a:t>
            </a:r>
            <a:r>
              <a:rPr sz="1191" dirty="0">
                <a:latin typeface="Arial MT"/>
                <a:cs typeface="Arial MT"/>
              </a:rPr>
              <a:t>-1</a:t>
            </a:r>
            <a:r>
              <a:rPr sz="1191" spc="26" dirty="0">
                <a:latin typeface="Arial MT"/>
                <a:cs typeface="Arial MT"/>
              </a:rPr>
              <a:t> </a:t>
            </a:r>
            <a:r>
              <a:rPr sz="1191" spc="-18" dirty="0">
                <a:latin typeface="Arial MT"/>
                <a:cs typeface="Arial MT"/>
              </a:rPr>
              <a:t>line)</a:t>
            </a:r>
            <a:endParaRPr sz="1191">
              <a:latin typeface="Arial MT"/>
              <a:cs typeface="Arial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9808" y="5918261"/>
            <a:ext cx="2968999" cy="3196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985" dirty="0">
                <a:solidFill>
                  <a:srgbClr val="000090"/>
                </a:solidFill>
                <a:latin typeface="Arial MT"/>
                <a:cs typeface="Arial MT"/>
              </a:rPr>
              <a:t>Final</a:t>
            </a:r>
            <a:r>
              <a:rPr sz="1985" spc="4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985" dirty="0">
                <a:solidFill>
                  <a:srgbClr val="000090"/>
                </a:solidFill>
                <a:latin typeface="Arial MT"/>
                <a:cs typeface="Arial MT"/>
              </a:rPr>
              <a:t>result:</a:t>
            </a:r>
            <a:r>
              <a:rPr sz="1985" spc="4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985" dirty="0">
                <a:latin typeface="Arial MT"/>
                <a:cs typeface="Arial MT"/>
              </a:rPr>
              <a:t>can</a:t>
            </a:r>
            <a:r>
              <a:rPr sz="1985" spc="40" dirty="0">
                <a:latin typeface="Arial MT"/>
                <a:cs typeface="Arial MT"/>
              </a:rPr>
              <a:t> </a:t>
            </a:r>
            <a:r>
              <a:rPr sz="1985" spc="-9" dirty="0">
                <a:latin typeface="Arial MT"/>
                <a:cs typeface="Arial MT"/>
              </a:rPr>
              <a:t>maximize</a:t>
            </a:r>
            <a:endParaRPr sz="1985">
              <a:latin typeface="Arial MT"/>
              <a:cs typeface="Arial MT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78864" y="5918261"/>
            <a:ext cx="2438400" cy="319612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33619">
              <a:spcBef>
                <a:spcPts val="110"/>
              </a:spcBef>
            </a:pPr>
            <a:r>
              <a:rPr sz="1985" dirty="0">
                <a:latin typeface="Arial MT"/>
                <a:cs typeface="Arial MT"/>
              </a:rPr>
              <a:t>by</a:t>
            </a:r>
            <a:r>
              <a:rPr sz="1985" spc="57" dirty="0">
                <a:latin typeface="Arial MT"/>
                <a:cs typeface="Arial MT"/>
              </a:rPr>
              <a:t> </a:t>
            </a:r>
            <a:r>
              <a:rPr sz="1985" dirty="0">
                <a:latin typeface="Arial MT"/>
                <a:cs typeface="Arial MT"/>
              </a:rPr>
              <a:t>minimizing</a:t>
            </a:r>
            <a:r>
              <a:rPr sz="1985" spc="53" dirty="0">
                <a:latin typeface="Arial MT"/>
                <a:cs typeface="Arial MT"/>
              </a:rPr>
              <a:t> </a:t>
            </a:r>
            <a:r>
              <a:rPr sz="1985" spc="-9" dirty="0">
                <a:latin typeface="Arial MT"/>
                <a:cs typeface="Arial MT"/>
              </a:rPr>
              <a:t>||w||</a:t>
            </a:r>
            <a:r>
              <a:rPr sz="1985" spc="-13" baseline="-20370" dirty="0">
                <a:latin typeface="Arial MT"/>
                <a:cs typeface="Arial MT"/>
              </a:rPr>
              <a:t>2</a:t>
            </a:r>
            <a:r>
              <a:rPr sz="1985" spc="-9" dirty="0">
                <a:latin typeface="Arial MT"/>
                <a:cs typeface="Arial MT"/>
              </a:rPr>
              <a:t>!!!</a:t>
            </a:r>
            <a:endParaRPr sz="1985">
              <a:latin typeface="Arial MT"/>
              <a:cs typeface="Arial MT"/>
            </a:endParaRPr>
          </a:p>
        </p:txBody>
      </p:sp>
      <p:pic>
        <p:nvPicPr>
          <p:cNvPr id="65" name="object 6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906365" y="6006389"/>
            <a:ext cx="173181" cy="22998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2BD11EA-9C62-4C3D-941A-80C8A713024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830652" y="1309761"/>
            <a:ext cx="2908287" cy="66843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(Hard margin) support vector machines</a:t>
            </a:r>
            <a:endParaRPr lang="en-GB" dirty="0"/>
          </a:p>
        </p:txBody>
      </p:sp>
      <p:sp>
        <p:nvSpPr>
          <p:cNvPr id="68" name="Content Placeholder 67">
            <a:extLst>
              <a:ext uri="{FF2B5EF4-FFF2-40B4-BE49-F238E27FC236}">
                <a16:creationId xmlns:a16="http://schemas.microsoft.com/office/drawing/2014/main" id="{3C923E85-889C-4644-9D27-E5EC1C68F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5699082" y="2540858"/>
            <a:ext cx="4235824" cy="2582823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10419" indent="-299213">
              <a:spcBef>
                <a:spcPts val="1050"/>
              </a:spcBef>
              <a:buChar char="•"/>
              <a:tabLst>
                <a:tab pos="310419" algn="l"/>
              </a:tabLst>
            </a:pP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Example</a:t>
            </a:r>
            <a:r>
              <a:rPr sz="1544" spc="4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of</a:t>
            </a:r>
            <a:r>
              <a:rPr sz="1544" spc="4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a</a:t>
            </a:r>
            <a:r>
              <a:rPr sz="1544" spc="40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b="1" dirty="0">
                <a:solidFill>
                  <a:srgbClr val="000090"/>
                </a:solidFill>
                <a:latin typeface="Arial"/>
                <a:cs typeface="Arial"/>
              </a:rPr>
              <a:t>convex</a:t>
            </a:r>
            <a:r>
              <a:rPr sz="1544" b="1" spc="4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544" b="1" dirty="0">
                <a:solidFill>
                  <a:srgbClr val="000090"/>
                </a:solidFill>
                <a:latin typeface="Arial"/>
                <a:cs typeface="Arial"/>
              </a:rPr>
              <a:t>optimization</a:t>
            </a:r>
            <a:r>
              <a:rPr sz="1544" b="1" spc="4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544" spc="-9" dirty="0">
                <a:solidFill>
                  <a:srgbClr val="000090"/>
                </a:solidFill>
                <a:latin typeface="Arial MT"/>
                <a:cs typeface="Arial MT"/>
              </a:rPr>
              <a:t>problem</a:t>
            </a:r>
            <a:endParaRPr sz="1544">
              <a:latin typeface="Arial MT"/>
              <a:cs typeface="Arial MT"/>
            </a:endParaRPr>
          </a:p>
          <a:p>
            <a:pPr marL="659501" lvl="1" indent="-249344">
              <a:spcBef>
                <a:spcPts val="966"/>
              </a:spcBef>
              <a:buChar char="–"/>
              <a:tabLst>
                <a:tab pos="659501" algn="l"/>
              </a:tabLst>
            </a:pPr>
            <a:r>
              <a:rPr sz="1544" dirty="0">
                <a:latin typeface="Arial MT"/>
                <a:cs typeface="Arial MT"/>
              </a:rPr>
              <a:t>A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quadratic</a:t>
            </a:r>
            <a:r>
              <a:rPr sz="1544" spc="44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program</a:t>
            </a:r>
            <a:endParaRPr sz="1544">
              <a:latin typeface="Arial MT"/>
              <a:cs typeface="Arial MT"/>
            </a:endParaRPr>
          </a:p>
          <a:p>
            <a:pPr marL="659501" lvl="1" indent="-249344">
              <a:spcBef>
                <a:spcPts val="419"/>
              </a:spcBef>
              <a:buChar char="–"/>
              <a:tabLst>
                <a:tab pos="659501" algn="l"/>
              </a:tabLst>
            </a:pPr>
            <a:r>
              <a:rPr sz="1544" dirty="0">
                <a:latin typeface="Arial MT"/>
                <a:cs typeface="Arial MT"/>
              </a:rPr>
              <a:t>Polynomial-time</a:t>
            </a:r>
            <a:r>
              <a:rPr sz="1544" spc="62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algorithms</a:t>
            </a:r>
            <a:r>
              <a:rPr sz="1544" spc="62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to</a:t>
            </a:r>
            <a:r>
              <a:rPr sz="1544" spc="62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solve!</a:t>
            </a:r>
            <a:endParaRPr sz="1544">
              <a:latin typeface="Arial MT"/>
              <a:cs typeface="Arial MT"/>
            </a:endParaRPr>
          </a:p>
          <a:p>
            <a:pPr marL="310419" indent="-299213">
              <a:spcBef>
                <a:spcPts val="852"/>
              </a:spcBef>
              <a:buChar char="•"/>
              <a:tabLst>
                <a:tab pos="310419" algn="l"/>
              </a:tabLst>
            </a:pP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Hyperplane</a:t>
            </a:r>
            <a:r>
              <a:rPr sz="1544" spc="49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defined</a:t>
            </a:r>
            <a:r>
              <a:rPr sz="1544" spc="49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by</a:t>
            </a:r>
            <a:r>
              <a:rPr sz="1544" spc="49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b="1" dirty="0">
                <a:solidFill>
                  <a:srgbClr val="000090"/>
                </a:solidFill>
                <a:latin typeface="Arial"/>
                <a:cs typeface="Arial"/>
              </a:rPr>
              <a:t>support</a:t>
            </a:r>
            <a:r>
              <a:rPr sz="1544" b="1" spc="49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544" b="1" spc="-9" dirty="0">
                <a:solidFill>
                  <a:srgbClr val="000090"/>
                </a:solidFill>
                <a:latin typeface="Arial"/>
                <a:cs typeface="Arial"/>
              </a:rPr>
              <a:t>vectors</a:t>
            </a:r>
            <a:endParaRPr sz="1544">
              <a:latin typeface="Arial"/>
              <a:cs typeface="Arial"/>
            </a:endParaRPr>
          </a:p>
          <a:p>
            <a:pPr marL="659501" marR="230853" lvl="1" indent="-249344">
              <a:lnSpc>
                <a:spcPct val="102899"/>
              </a:lnSpc>
              <a:spcBef>
                <a:spcPts val="887"/>
              </a:spcBef>
              <a:buChar char="–"/>
              <a:tabLst>
                <a:tab pos="665105" algn="l"/>
              </a:tabLst>
            </a:pPr>
            <a:r>
              <a:rPr sz="1544" dirty="0">
                <a:latin typeface="Arial MT"/>
                <a:cs typeface="Arial MT"/>
              </a:rPr>
              <a:t>Could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use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them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as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a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lower-</a:t>
            </a:r>
            <a:r>
              <a:rPr sz="1544" spc="-9" dirty="0">
                <a:latin typeface="Arial MT"/>
                <a:cs typeface="Arial MT"/>
              </a:rPr>
              <a:t>dimension 	</a:t>
            </a:r>
            <a:r>
              <a:rPr sz="1544" dirty="0">
                <a:latin typeface="Arial MT"/>
                <a:cs typeface="Arial MT"/>
              </a:rPr>
              <a:t>basis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to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write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down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line,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although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we 	</a:t>
            </a:r>
            <a:r>
              <a:rPr sz="1544" dirty="0">
                <a:latin typeface="Arial MT"/>
                <a:cs typeface="Arial MT"/>
              </a:rPr>
              <a:t>haven’t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seen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how</a:t>
            </a:r>
            <a:r>
              <a:rPr sz="1544" spc="40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yet</a:t>
            </a:r>
            <a:endParaRPr sz="1544">
              <a:latin typeface="Arial MT"/>
              <a:cs typeface="Arial MT"/>
            </a:endParaRPr>
          </a:p>
          <a:p>
            <a:pPr marL="310419" indent="-299213">
              <a:spcBef>
                <a:spcPts val="877"/>
              </a:spcBef>
              <a:buChar char="•"/>
              <a:tabLst>
                <a:tab pos="310419" algn="l"/>
              </a:tabLst>
            </a:pP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More</a:t>
            </a:r>
            <a:r>
              <a:rPr sz="1544" spc="26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on</a:t>
            </a:r>
            <a:r>
              <a:rPr sz="1544" spc="26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dirty="0">
                <a:solidFill>
                  <a:srgbClr val="000090"/>
                </a:solidFill>
                <a:latin typeface="Arial MT"/>
                <a:cs typeface="Arial MT"/>
              </a:rPr>
              <a:t>these</a:t>
            </a:r>
            <a:r>
              <a:rPr sz="1544" spc="31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544" spc="-9" dirty="0">
                <a:solidFill>
                  <a:srgbClr val="000090"/>
                </a:solidFill>
                <a:latin typeface="Arial MT"/>
                <a:cs typeface="Arial MT"/>
              </a:rPr>
              <a:t>later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3204" y="2263832"/>
            <a:ext cx="137649" cy="13271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8971" y="3093172"/>
            <a:ext cx="137649" cy="1327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6979" y="3922511"/>
            <a:ext cx="137649" cy="1327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9635" y="2471167"/>
            <a:ext cx="137649" cy="13271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34738" y="3051704"/>
            <a:ext cx="137649" cy="13271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47218" y="2528454"/>
            <a:ext cx="137832" cy="50426"/>
            <a:chOff x="3613913" y="2865581"/>
            <a:chExt cx="156210" cy="57150"/>
          </a:xfrm>
        </p:grpSpPr>
        <p:sp>
          <p:nvSpPr>
            <p:cNvPr id="10" name="object 10"/>
            <p:cNvSpPr/>
            <p:nvPr/>
          </p:nvSpPr>
          <p:spPr>
            <a:xfrm>
              <a:off x="3618623" y="2870292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146212" y="0"/>
                  </a:moveTo>
                  <a:lnTo>
                    <a:pt x="0" y="0"/>
                  </a:lnTo>
                  <a:lnTo>
                    <a:pt x="0" y="47677"/>
                  </a:lnTo>
                  <a:lnTo>
                    <a:pt x="146212" y="47677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8623" y="2870292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0" y="0"/>
                  </a:moveTo>
                  <a:lnTo>
                    <a:pt x="146212" y="0"/>
                  </a:lnTo>
                  <a:lnTo>
                    <a:pt x="146212" y="47678"/>
                  </a:lnTo>
                  <a:lnTo>
                    <a:pt x="0" y="476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20963" y="1672156"/>
            <a:ext cx="3180790" cy="2790825"/>
            <a:chOff x="750824" y="1895110"/>
            <a:chExt cx="3604895" cy="316293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6891" y="3317610"/>
              <a:ext cx="156002" cy="15040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37148" y="4304524"/>
              <a:ext cx="156002" cy="1504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0824" y="4210533"/>
              <a:ext cx="156002" cy="15040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167774" y="3035635"/>
              <a:ext cx="156002" cy="15040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72332" y="4116540"/>
              <a:ext cx="156002" cy="15040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79987" y="3670837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146212" y="0"/>
                  </a:moveTo>
                  <a:lnTo>
                    <a:pt x="0" y="0"/>
                  </a:lnTo>
                  <a:lnTo>
                    <a:pt x="0" y="46568"/>
                  </a:lnTo>
                  <a:lnTo>
                    <a:pt x="146212" y="46568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179987" y="3670836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0" y="0"/>
                  </a:moveTo>
                  <a:lnTo>
                    <a:pt x="146212" y="0"/>
                  </a:lnTo>
                  <a:lnTo>
                    <a:pt x="146212" y="46569"/>
                  </a:lnTo>
                  <a:lnTo>
                    <a:pt x="0" y="465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2246" y="3388095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146212" y="0"/>
                  </a:moveTo>
                  <a:lnTo>
                    <a:pt x="0" y="0"/>
                  </a:lnTo>
                  <a:lnTo>
                    <a:pt x="0" y="47678"/>
                  </a:lnTo>
                  <a:lnTo>
                    <a:pt x="146212" y="47678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12245" y="3388095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0" y="0"/>
                  </a:moveTo>
                  <a:lnTo>
                    <a:pt x="146212" y="0"/>
                  </a:lnTo>
                  <a:lnTo>
                    <a:pt x="146212" y="47678"/>
                  </a:lnTo>
                  <a:lnTo>
                    <a:pt x="0" y="476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813971" y="3952468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146212" y="0"/>
                  </a:moveTo>
                  <a:lnTo>
                    <a:pt x="0" y="0"/>
                  </a:lnTo>
                  <a:lnTo>
                    <a:pt x="0" y="47678"/>
                  </a:lnTo>
                  <a:lnTo>
                    <a:pt x="146212" y="47678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813971" y="3952468"/>
              <a:ext cx="146685" cy="48260"/>
            </a:xfrm>
            <a:custGeom>
              <a:avLst/>
              <a:gdLst/>
              <a:ahLst/>
              <a:cxnLst/>
              <a:rect l="l" t="t" r="r" b="b"/>
              <a:pathLst>
                <a:path w="146685" h="48260">
                  <a:moveTo>
                    <a:pt x="0" y="0"/>
                  </a:moveTo>
                  <a:lnTo>
                    <a:pt x="146212" y="0"/>
                  </a:lnTo>
                  <a:lnTo>
                    <a:pt x="146212" y="47678"/>
                  </a:lnTo>
                  <a:lnTo>
                    <a:pt x="0" y="476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2411" y="4329456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146212" y="0"/>
                  </a:moveTo>
                  <a:lnTo>
                    <a:pt x="0" y="0"/>
                  </a:lnTo>
                  <a:lnTo>
                    <a:pt x="0" y="46569"/>
                  </a:lnTo>
                  <a:lnTo>
                    <a:pt x="146212" y="46569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2411" y="4329456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0" y="0"/>
                  </a:moveTo>
                  <a:lnTo>
                    <a:pt x="146212" y="0"/>
                  </a:lnTo>
                  <a:lnTo>
                    <a:pt x="146212" y="46569"/>
                  </a:lnTo>
                  <a:lnTo>
                    <a:pt x="0" y="465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618623" y="4517948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146212" y="0"/>
                  </a:moveTo>
                  <a:lnTo>
                    <a:pt x="0" y="0"/>
                  </a:lnTo>
                  <a:lnTo>
                    <a:pt x="0" y="46569"/>
                  </a:lnTo>
                  <a:lnTo>
                    <a:pt x="146212" y="46569"/>
                  </a:lnTo>
                  <a:lnTo>
                    <a:pt x="14621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623" y="4517949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0" y="0"/>
                  </a:moveTo>
                  <a:lnTo>
                    <a:pt x="146212" y="0"/>
                  </a:lnTo>
                  <a:lnTo>
                    <a:pt x="146212" y="46569"/>
                  </a:lnTo>
                  <a:lnTo>
                    <a:pt x="0" y="465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130851" y="4517948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146211" y="0"/>
                  </a:moveTo>
                  <a:lnTo>
                    <a:pt x="0" y="0"/>
                  </a:lnTo>
                  <a:lnTo>
                    <a:pt x="0" y="46569"/>
                  </a:lnTo>
                  <a:lnTo>
                    <a:pt x="146211" y="46569"/>
                  </a:lnTo>
                  <a:lnTo>
                    <a:pt x="1462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130850" y="4517949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0" y="0"/>
                  </a:moveTo>
                  <a:lnTo>
                    <a:pt x="146212" y="0"/>
                  </a:lnTo>
                  <a:lnTo>
                    <a:pt x="146212" y="46569"/>
                  </a:lnTo>
                  <a:lnTo>
                    <a:pt x="0" y="465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4204670" y="3058786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146211" y="0"/>
                  </a:moveTo>
                  <a:lnTo>
                    <a:pt x="0" y="0"/>
                  </a:lnTo>
                  <a:lnTo>
                    <a:pt x="0" y="46569"/>
                  </a:lnTo>
                  <a:lnTo>
                    <a:pt x="146211" y="46569"/>
                  </a:lnTo>
                  <a:lnTo>
                    <a:pt x="14621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4669" y="3058785"/>
              <a:ext cx="146685" cy="46990"/>
            </a:xfrm>
            <a:custGeom>
              <a:avLst/>
              <a:gdLst/>
              <a:ahLst/>
              <a:cxnLst/>
              <a:rect l="l" t="t" r="r" b="b"/>
              <a:pathLst>
                <a:path w="146685" h="46989">
                  <a:moveTo>
                    <a:pt x="0" y="0"/>
                  </a:moveTo>
                  <a:lnTo>
                    <a:pt x="146212" y="0"/>
                  </a:lnTo>
                  <a:lnTo>
                    <a:pt x="146212" y="46569"/>
                  </a:lnTo>
                  <a:lnTo>
                    <a:pt x="0" y="46569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1981477" y="1932892"/>
              <a:ext cx="575310" cy="3087370"/>
            </a:xfrm>
            <a:custGeom>
              <a:avLst/>
              <a:gdLst/>
              <a:ahLst/>
              <a:cxnLst/>
              <a:rect l="l" t="t" r="r" b="b"/>
              <a:pathLst>
                <a:path w="575310" h="3087370">
                  <a:moveTo>
                    <a:pt x="0" y="3086977"/>
                  </a:moveTo>
                  <a:lnTo>
                    <a:pt x="574686" y="0"/>
                  </a:lnTo>
                </a:path>
              </a:pathLst>
            </a:custGeom>
            <a:ln w="75368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 rot="16860000">
            <a:off x="3264080" y="1916250"/>
            <a:ext cx="882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33" baseline="2057" dirty="0">
                <a:latin typeface="Arial MT"/>
                <a:cs typeface="Arial MT"/>
              </a:rPr>
              <a:t>+1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218709" y="1773381"/>
            <a:ext cx="507626" cy="2724150"/>
          </a:xfrm>
          <a:custGeom>
            <a:avLst/>
            <a:gdLst/>
            <a:ahLst/>
            <a:cxnLst/>
            <a:rect l="l" t="t" r="r" b="b"/>
            <a:pathLst>
              <a:path w="575310" h="3087370">
                <a:moveTo>
                  <a:pt x="0" y="3086977"/>
                </a:moveTo>
                <a:lnTo>
                  <a:pt x="574686" y="0"/>
                </a:lnTo>
              </a:path>
            </a:pathLst>
          </a:custGeom>
          <a:ln w="75368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5" name="object 35"/>
          <p:cNvSpPr txBox="1"/>
          <p:nvPr/>
        </p:nvSpPr>
        <p:spPr>
          <a:xfrm rot="16860000">
            <a:off x="4090981" y="2003450"/>
            <a:ext cx="844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= -</a:t>
            </a:r>
            <a:r>
              <a:rPr sz="1787" spc="-66" baseline="2057" dirty="0">
                <a:latin typeface="Arial MT"/>
                <a:cs typeface="Arial MT"/>
              </a:rPr>
              <a:t>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11386" y="1712421"/>
            <a:ext cx="507626" cy="2725271"/>
          </a:xfrm>
          <a:custGeom>
            <a:avLst/>
            <a:gdLst/>
            <a:ahLst/>
            <a:cxnLst/>
            <a:rect l="l" t="t" r="r" b="b"/>
            <a:pathLst>
              <a:path w="575310" h="3088640">
                <a:moveTo>
                  <a:pt x="0" y="3088547"/>
                </a:moveTo>
                <a:lnTo>
                  <a:pt x="574686" y="0"/>
                </a:lnTo>
              </a:path>
            </a:pathLst>
          </a:custGeom>
          <a:ln w="753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7" name="object 37"/>
          <p:cNvSpPr txBox="1"/>
          <p:nvPr/>
        </p:nvSpPr>
        <p:spPr>
          <a:xfrm rot="16860000">
            <a:off x="3706159" y="1951700"/>
            <a:ext cx="7935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66" baseline="2057" dirty="0">
                <a:latin typeface="Arial MT"/>
                <a:cs typeface="Arial MT"/>
              </a:rPr>
              <a:t>0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402793" y="4412454"/>
            <a:ext cx="829235" cy="249331"/>
          </a:xfrm>
          <a:custGeom>
            <a:avLst/>
            <a:gdLst/>
            <a:ahLst/>
            <a:cxnLst/>
            <a:rect l="l" t="t" r="r" b="b"/>
            <a:pathLst>
              <a:path w="939800" h="282575">
                <a:moveTo>
                  <a:pt x="939277" y="142660"/>
                </a:moveTo>
                <a:lnTo>
                  <a:pt x="926886" y="182816"/>
                </a:lnTo>
                <a:lnTo>
                  <a:pt x="905016" y="213822"/>
                </a:lnTo>
                <a:lnTo>
                  <a:pt x="876702" y="232666"/>
                </a:lnTo>
                <a:lnTo>
                  <a:pt x="844978" y="236334"/>
                </a:lnTo>
                <a:lnTo>
                  <a:pt x="531914" y="188779"/>
                </a:lnTo>
                <a:lnTo>
                  <a:pt x="500190" y="192448"/>
                </a:lnTo>
                <a:lnTo>
                  <a:pt x="471876" y="211292"/>
                </a:lnTo>
                <a:lnTo>
                  <a:pt x="450007" y="242298"/>
                </a:lnTo>
                <a:lnTo>
                  <a:pt x="437615" y="282452"/>
                </a:lnTo>
                <a:lnTo>
                  <a:pt x="437706" y="240429"/>
                </a:lnTo>
                <a:lnTo>
                  <a:pt x="426030" y="204328"/>
                </a:lnTo>
                <a:lnTo>
                  <a:pt x="404589" y="177926"/>
                </a:lnTo>
                <a:lnTo>
                  <a:pt x="375384" y="165004"/>
                </a:lnTo>
                <a:lnTo>
                  <a:pt x="62320" y="117449"/>
                </a:lnTo>
                <a:lnTo>
                  <a:pt x="33116" y="104526"/>
                </a:lnTo>
                <a:lnTo>
                  <a:pt x="11675" y="78124"/>
                </a:lnTo>
                <a:lnTo>
                  <a:pt x="0" y="42022"/>
                </a:lnTo>
                <a:lnTo>
                  <a:pt x="91" y="0"/>
                </a:lnTo>
              </a:path>
            </a:pathLst>
          </a:custGeom>
          <a:ln w="9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39" name="object 39"/>
          <p:cNvSpPr txBox="1"/>
          <p:nvPr/>
        </p:nvSpPr>
        <p:spPr>
          <a:xfrm rot="420000">
            <a:off x="3187517" y="4778076"/>
            <a:ext cx="1041404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72"/>
              </a:lnSpc>
            </a:pPr>
            <a:r>
              <a:rPr sz="2581" b="1" baseline="2849" dirty="0">
                <a:latin typeface="Arial"/>
                <a:cs typeface="Arial"/>
              </a:rPr>
              <a:t>margin</a:t>
            </a:r>
            <a:r>
              <a:rPr sz="2581" b="1" spc="53" baseline="2849" dirty="0">
                <a:latin typeface="Arial"/>
                <a:cs typeface="Arial"/>
              </a:rPr>
              <a:t> </a:t>
            </a:r>
            <a:r>
              <a:rPr sz="1721" spc="-22" dirty="0">
                <a:latin typeface="Arial MT"/>
                <a:cs typeface="Arial MT"/>
              </a:rPr>
              <a:t>2</a:t>
            </a:r>
            <a:r>
              <a:rPr sz="1721" spc="-22" dirty="0">
                <a:latin typeface="Symbol"/>
                <a:cs typeface="Symbol"/>
              </a:rPr>
              <a:t></a:t>
            </a:r>
            <a:endParaRPr sz="1721">
              <a:latin typeface="Symbol"/>
              <a:cs typeface="Symbol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1781" y="1622916"/>
            <a:ext cx="2773166" cy="728755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4628757" y="2331313"/>
            <a:ext cx="2402541" cy="3850901"/>
            <a:chOff x="3366325" y="2642154"/>
            <a:chExt cx="2722880" cy="4364355"/>
          </a:xfrm>
        </p:grpSpPr>
        <p:sp>
          <p:nvSpPr>
            <p:cNvPr id="42" name="object 42"/>
            <p:cNvSpPr/>
            <p:nvPr/>
          </p:nvSpPr>
          <p:spPr>
            <a:xfrm>
              <a:off x="3477860" y="2648504"/>
              <a:ext cx="3175" cy="8255"/>
            </a:xfrm>
            <a:custGeom>
              <a:avLst/>
              <a:gdLst/>
              <a:ahLst/>
              <a:cxnLst/>
              <a:rect l="l" t="t" r="r" b="b"/>
              <a:pathLst>
                <a:path w="3175" h="8255">
                  <a:moveTo>
                    <a:pt x="0" y="7850"/>
                  </a:moveTo>
                  <a:lnTo>
                    <a:pt x="0" y="2355"/>
                  </a:lnTo>
                  <a:lnTo>
                    <a:pt x="0" y="0"/>
                  </a:lnTo>
                  <a:lnTo>
                    <a:pt x="2617" y="6672"/>
                  </a:lnTo>
                </a:path>
              </a:pathLst>
            </a:custGeom>
            <a:ln w="12561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371087" y="5996523"/>
              <a:ext cx="2713355" cy="1005205"/>
            </a:xfrm>
            <a:custGeom>
              <a:avLst/>
              <a:gdLst/>
              <a:ahLst/>
              <a:cxnLst/>
              <a:rect l="l" t="t" r="r" b="b"/>
              <a:pathLst>
                <a:path w="2713354" h="1005204">
                  <a:moveTo>
                    <a:pt x="0" y="0"/>
                  </a:moveTo>
                  <a:lnTo>
                    <a:pt x="2713273" y="0"/>
                  </a:lnTo>
                  <a:lnTo>
                    <a:pt x="2713273" y="1004916"/>
                  </a:lnTo>
                  <a:lnTo>
                    <a:pt x="0" y="100491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701556" y="5319745"/>
            <a:ext cx="2034428" cy="79724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dirty="0">
                <a:solidFill>
                  <a:srgbClr val="000090"/>
                </a:solidFill>
                <a:latin typeface="Arial MT"/>
                <a:cs typeface="Arial MT"/>
              </a:rPr>
              <a:t>Support</a:t>
            </a:r>
            <a:r>
              <a:rPr sz="1721" spc="57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721" spc="-9" dirty="0">
                <a:solidFill>
                  <a:srgbClr val="000090"/>
                </a:solidFill>
                <a:latin typeface="Arial MT"/>
                <a:cs typeface="Arial MT"/>
              </a:rPr>
              <a:t>Vectors:</a:t>
            </a:r>
            <a:endParaRPr sz="1721">
              <a:latin typeface="Arial MT"/>
              <a:cs typeface="Arial MT"/>
            </a:endParaRPr>
          </a:p>
          <a:p>
            <a:pPr marL="260551" marR="4483" indent="-249905">
              <a:lnSpc>
                <a:spcPct val="101400"/>
              </a:lnSpc>
              <a:spcBef>
                <a:spcPts val="4"/>
              </a:spcBef>
              <a:buChar char="•"/>
              <a:tabLst>
                <a:tab pos="265594" algn="l"/>
              </a:tabLst>
            </a:pPr>
            <a:r>
              <a:rPr sz="1721" dirty="0">
                <a:latin typeface="Arial MT"/>
                <a:cs typeface="Arial MT"/>
              </a:rPr>
              <a:t>data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points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on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spc="-22" dirty="0">
                <a:latin typeface="Arial MT"/>
                <a:cs typeface="Arial MT"/>
              </a:rPr>
              <a:t>the 	</a:t>
            </a:r>
            <a:r>
              <a:rPr sz="1721" dirty="0">
                <a:latin typeface="Arial MT"/>
                <a:cs typeface="Arial MT"/>
              </a:rPr>
              <a:t>canonical</a:t>
            </a:r>
            <a:r>
              <a:rPr sz="1721" spc="57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lines</a:t>
            </a:r>
            <a:endParaRPr sz="1721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168190" y="2651514"/>
            <a:ext cx="3711949" cy="3599890"/>
            <a:chOff x="577682" y="3005049"/>
            <a:chExt cx="4206875" cy="4079875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69622" y="3005049"/>
              <a:ext cx="2614352" cy="306323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332087" y="3151309"/>
              <a:ext cx="2395855" cy="2846070"/>
            </a:xfrm>
            <a:custGeom>
              <a:avLst/>
              <a:gdLst/>
              <a:ahLst/>
              <a:cxnLst/>
              <a:rect l="l" t="t" r="r" b="b"/>
              <a:pathLst>
                <a:path w="2395854" h="2846070">
                  <a:moveTo>
                    <a:pt x="2395358" y="2845571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16033" y="3132237"/>
              <a:ext cx="112388" cy="118606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8960" y="3591097"/>
              <a:ext cx="1675014" cy="247719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266991" y="3738958"/>
              <a:ext cx="1460500" cy="2258060"/>
            </a:xfrm>
            <a:custGeom>
              <a:avLst/>
              <a:gdLst/>
              <a:ahLst/>
              <a:cxnLst/>
              <a:rect l="l" t="t" r="r" b="b"/>
              <a:pathLst>
                <a:path w="1460500" h="2258060">
                  <a:moveTo>
                    <a:pt x="1460453" y="2257923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53451" y="3718025"/>
              <a:ext cx="105728" cy="120962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5177" y="4060766"/>
              <a:ext cx="2834640" cy="201167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110373" y="4202025"/>
              <a:ext cx="2617470" cy="1795145"/>
            </a:xfrm>
            <a:custGeom>
              <a:avLst/>
              <a:gdLst/>
              <a:ahLst/>
              <a:cxnLst/>
              <a:rect l="l" t="t" r="r" b="b"/>
              <a:pathLst>
                <a:path w="2617470" h="1795145">
                  <a:moveTo>
                    <a:pt x="2617071" y="1794855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4" name="object 5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89814" y="4187925"/>
              <a:ext cx="120615" cy="107307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82445" y="5770416"/>
              <a:ext cx="2713355" cy="1310005"/>
            </a:xfrm>
            <a:custGeom>
              <a:avLst/>
              <a:gdLst/>
              <a:ahLst/>
              <a:cxnLst/>
              <a:rect l="l" t="t" r="r" b="b"/>
              <a:pathLst>
                <a:path w="2713354" h="1310004">
                  <a:moveTo>
                    <a:pt x="0" y="0"/>
                  </a:moveTo>
                  <a:lnTo>
                    <a:pt x="2713273" y="0"/>
                  </a:lnTo>
                  <a:lnTo>
                    <a:pt x="2713273" y="1309531"/>
                  </a:lnTo>
                  <a:lnTo>
                    <a:pt x="0" y="1309531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240989" y="5120240"/>
            <a:ext cx="2105025" cy="278960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11206">
              <a:spcBef>
                <a:spcPts val="110"/>
              </a:spcBef>
            </a:pPr>
            <a:r>
              <a:rPr sz="1721" dirty="0">
                <a:solidFill>
                  <a:srgbClr val="000090"/>
                </a:solidFill>
                <a:latin typeface="Arial MT"/>
                <a:cs typeface="Arial MT"/>
              </a:rPr>
              <a:t>Non-support</a:t>
            </a:r>
            <a:r>
              <a:rPr sz="1721" spc="88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1721" spc="-9" dirty="0">
                <a:solidFill>
                  <a:srgbClr val="000090"/>
                </a:solidFill>
                <a:latin typeface="Arial MT"/>
                <a:cs typeface="Arial MT"/>
              </a:rPr>
              <a:t>Vectors:</a:t>
            </a:r>
            <a:endParaRPr sz="1721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240989" y="5386247"/>
            <a:ext cx="1910603" cy="797243"/>
          </a:xfrm>
          <a:prstGeom prst="rect">
            <a:avLst/>
          </a:prstGeom>
        </p:spPr>
        <p:txBody>
          <a:bodyPr vert="horz" wrap="square" lIns="0" tIns="14007" rIns="0" bIns="0" rtlCol="0">
            <a:spAutoFit/>
          </a:bodyPr>
          <a:lstStyle/>
          <a:p>
            <a:pPr marL="260551" indent="-249344">
              <a:spcBef>
                <a:spcPts val="110"/>
              </a:spcBef>
              <a:buChar char="•"/>
              <a:tabLst>
                <a:tab pos="260551" algn="l"/>
              </a:tabLst>
            </a:pPr>
            <a:r>
              <a:rPr sz="1721" dirty="0">
                <a:latin typeface="Arial MT"/>
                <a:cs typeface="Arial MT"/>
              </a:rPr>
              <a:t>everything</a:t>
            </a:r>
            <a:r>
              <a:rPr sz="1721" spc="71" dirty="0">
                <a:latin typeface="Arial MT"/>
                <a:cs typeface="Arial MT"/>
              </a:rPr>
              <a:t> </a:t>
            </a:r>
            <a:r>
              <a:rPr sz="1721" spc="-18" dirty="0">
                <a:latin typeface="Arial MT"/>
                <a:cs typeface="Arial MT"/>
              </a:rPr>
              <a:t>else</a:t>
            </a:r>
            <a:endParaRPr sz="1721">
              <a:latin typeface="Arial MT"/>
              <a:cs typeface="Arial MT"/>
            </a:endParaRPr>
          </a:p>
          <a:p>
            <a:pPr marL="260551" marR="4483" indent="-249905">
              <a:lnSpc>
                <a:spcPct val="101400"/>
              </a:lnSpc>
              <a:spcBef>
                <a:spcPts val="4"/>
              </a:spcBef>
              <a:buChar char="•"/>
              <a:tabLst>
                <a:tab pos="265594" algn="l"/>
              </a:tabLst>
            </a:pPr>
            <a:r>
              <a:rPr sz="1721" dirty="0">
                <a:latin typeface="Arial MT"/>
                <a:cs typeface="Arial MT"/>
              </a:rPr>
              <a:t>moving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them</a:t>
            </a:r>
            <a:r>
              <a:rPr sz="1721" spc="49" dirty="0">
                <a:latin typeface="Arial MT"/>
                <a:cs typeface="Arial MT"/>
              </a:rPr>
              <a:t> </a:t>
            </a:r>
            <a:r>
              <a:rPr sz="1721" spc="-18" dirty="0">
                <a:latin typeface="Arial MT"/>
                <a:cs typeface="Arial MT"/>
              </a:rPr>
              <a:t>will 	</a:t>
            </a:r>
            <a:r>
              <a:rPr sz="1721" dirty="0">
                <a:latin typeface="Arial MT"/>
                <a:cs typeface="Arial MT"/>
              </a:rPr>
              <a:t>not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change</a:t>
            </a:r>
            <a:r>
              <a:rPr sz="1721" spc="44" dirty="0">
                <a:latin typeface="Arial MT"/>
                <a:cs typeface="Arial MT"/>
              </a:rPr>
              <a:t> </a:t>
            </a:r>
            <a:r>
              <a:rPr sz="1721" b="1" spc="-44" dirty="0">
                <a:latin typeface="Arial"/>
                <a:cs typeface="Arial"/>
              </a:rPr>
              <a:t>w</a:t>
            </a:r>
            <a:endParaRPr sz="1721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175571" y="3718722"/>
            <a:ext cx="1243293" cy="1437715"/>
            <a:chOff x="586047" y="4214552"/>
            <a:chExt cx="1409065" cy="1629410"/>
          </a:xfrm>
        </p:grpSpPr>
        <p:pic>
          <p:nvPicPr>
            <p:cNvPr id="59" name="object 5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86047" y="4214552"/>
              <a:ext cx="1409006" cy="162929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49352" y="4357807"/>
              <a:ext cx="1189990" cy="1412875"/>
            </a:xfrm>
            <a:custGeom>
              <a:avLst/>
              <a:gdLst/>
              <a:ahLst/>
              <a:cxnLst/>
              <a:rect l="l" t="t" r="r" b="b"/>
              <a:pathLst>
                <a:path w="1189989" h="1412875">
                  <a:moveTo>
                    <a:pt x="1189648" y="1412854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67690" y="4322617"/>
              <a:ext cx="727363" cy="151707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423536" y="4473032"/>
              <a:ext cx="515620" cy="1297940"/>
            </a:xfrm>
            <a:custGeom>
              <a:avLst/>
              <a:gdLst/>
              <a:ahLst/>
              <a:cxnLst/>
              <a:rect l="l" t="t" r="r" b="b"/>
              <a:pathLst>
                <a:path w="515619" h="1297939">
                  <a:moveTo>
                    <a:pt x="515464" y="1297629"/>
                  </a:moveTo>
                  <a:lnTo>
                    <a:pt x="0" y="0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2305496" y="3828298"/>
            <a:ext cx="682438" cy="206749"/>
            <a:chOff x="733295" y="4338737"/>
            <a:chExt cx="773430" cy="23431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33295" y="4338737"/>
              <a:ext cx="112395" cy="11860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97044" y="4449864"/>
              <a:ext cx="109341" cy="122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Importance of Anomaly Detection</a:t>
            </a:r>
          </a:p>
        </p:txBody>
      </p:sp>
      <p:pic>
        <p:nvPicPr>
          <p:cNvPr id="5125" name="Picture 5" descr="holesiz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679" y="1291493"/>
            <a:ext cx="3422819" cy="3801629"/>
          </a:xfrm>
        </p:spPr>
      </p:pic>
      <p:sp>
        <p:nvSpPr>
          <p:cNvPr id="51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8808" y="1136515"/>
            <a:ext cx="4237038" cy="5181600"/>
          </a:xfrm>
        </p:spPr>
        <p:txBody>
          <a:bodyPr/>
          <a:lstStyle/>
          <a:p>
            <a:pPr marL="342900" indent="-342900">
              <a:buNone/>
            </a:pPr>
            <a:r>
              <a:rPr lang="en-US" altLang="en-US" sz="2000" dirty="0">
                <a:solidFill>
                  <a:srgbClr val="FF3300"/>
                </a:solidFill>
              </a:rPr>
              <a:t>Ozone Depletion History</a:t>
            </a:r>
          </a:p>
          <a:p>
            <a:pPr marL="342900" indent="-342900"/>
            <a:r>
              <a:rPr lang="en-US" altLang="en-US" sz="1800" dirty="0"/>
              <a:t>In 1985 three researchers (Farman, </a:t>
            </a:r>
            <a:r>
              <a:rPr lang="en-US" altLang="en-US" sz="1800" dirty="0" err="1"/>
              <a:t>Gardinar</a:t>
            </a:r>
            <a:r>
              <a:rPr lang="en-US" altLang="en-US" sz="1800" dirty="0"/>
              <a:t> and Shanklin) were puzzled by data gathered by the British Antarctic Survey showing that ozone levels for Antarctica had dropped 10% below normal levels</a:t>
            </a:r>
          </a:p>
          <a:p>
            <a:pPr lvl="4">
              <a:lnSpc>
                <a:spcPct val="90000"/>
              </a:lnSpc>
            </a:pPr>
            <a:endParaRPr lang="en-US" altLang="en-US" sz="1400" dirty="0"/>
          </a:p>
          <a:p>
            <a:pPr marL="342900" indent="-342900"/>
            <a:r>
              <a:rPr lang="en-US" altLang="en-US" sz="1800" dirty="0"/>
              <a:t>Why did the Nimbus 7 satellite, which had instruments aboard for recording ozone levels, not record similarly low ozone concentrations? </a:t>
            </a:r>
          </a:p>
          <a:p>
            <a:pPr lvl="4">
              <a:lnSpc>
                <a:spcPct val="90000"/>
              </a:lnSpc>
            </a:pPr>
            <a:endParaRPr lang="en-US" altLang="en-US" sz="1400" dirty="0"/>
          </a:p>
          <a:p>
            <a:pPr marL="342900" indent="-342900"/>
            <a:r>
              <a:rPr lang="en-US" altLang="en-US" sz="1800" dirty="0"/>
              <a:t>The ozone concentrations recorded by the satellite were so low they were being treated as outliers by a computer program and discarded!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6248400" y="5257800"/>
            <a:ext cx="46790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0" dirty="0" err="1">
                <a:latin typeface="Tahoma" pitchFamily="34" charset="0"/>
              </a:rPr>
              <a:t>Sources:</a:t>
            </a:r>
            <a:r>
              <a:rPr lang="en-US" altLang="en-US" b="0" dirty="0" err="1">
                <a:latin typeface="Tahoma" pitchFamily="34" charset="0"/>
                <a:hlinkClick r:id="rId3"/>
              </a:rPr>
              <a:t>http</a:t>
            </a:r>
            <a:r>
              <a:rPr lang="en-US" altLang="en-US" b="0" dirty="0">
                <a:latin typeface="Tahoma" pitchFamily="34" charset="0"/>
                <a:hlinkClick r:id="rId3"/>
              </a:rPr>
              <a:t>://en.wikipedia.org/wiki/Ozone_depletion</a:t>
            </a:r>
            <a:r>
              <a:rPr lang="en-US" altLang="en-US" b="0" dirty="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Allowing for slack: “Soft margin SVM”</a:t>
            </a:r>
            <a:endParaRPr lang="en-GB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BCED47C7-CAB8-4763-AA4A-922CE440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object 3"/>
          <p:cNvSpPr txBox="1"/>
          <p:nvPr/>
        </p:nvSpPr>
        <p:spPr>
          <a:xfrm>
            <a:off x="2640000" y="4854677"/>
            <a:ext cx="3834653" cy="1166149"/>
          </a:xfrm>
          <a:prstGeom prst="rect">
            <a:avLst/>
          </a:prstGeom>
        </p:spPr>
        <p:txBody>
          <a:bodyPr vert="horz" wrap="square" lIns="0" tIns="79562" rIns="0" bIns="0" rtlCol="0">
            <a:spAutoFit/>
          </a:bodyPr>
          <a:lstStyle/>
          <a:p>
            <a:pPr marL="11206">
              <a:spcBef>
                <a:spcPts val="627"/>
              </a:spcBef>
            </a:pPr>
            <a:r>
              <a:rPr sz="2074" dirty="0">
                <a:solidFill>
                  <a:srgbClr val="000090"/>
                </a:solidFill>
                <a:latin typeface="Arial MT"/>
                <a:cs typeface="Arial MT"/>
              </a:rPr>
              <a:t>For each</a:t>
            </a:r>
            <a:r>
              <a:rPr sz="2074" spc="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2074" dirty="0">
                <a:solidFill>
                  <a:srgbClr val="000090"/>
                </a:solidFill>
                <a:latin typeface="Arial MT"/>
                <a:cs typeface="Arial MT"/>
              </a:rPr>
              <a:t>data </a:t>
            </a:r>
            <a:r>
              <a:rPr sz="2074" spc="-9" dirty="0">
                <a:solidFill>
                  <a:srgbClr val="000090"/>
                </a:solidFill>
                <a:latin typeface="Arial MT"/>
                <a:cs typeface="Arial MT"/>
              </a:rPr>
              <a:t>point:</a:t>
            </a:r>
            <a:endParaRPr sz="2074">
              <a:latin typeface="Arial MT"/>
              <a:cs typeface="Arial MT"/>
            </a:endParaRPr>
          </a:p>
          <a:p>
            <a:pPr marL="104220" indent="-99738">
              <a:spcBef>
                <a:spcPts val="547"/>
              </a:spcBef>
              <a:buSzPct val="95744"/>
              <a:buChar char="•"/>
              <a:tabLst>
                <a:tab pos="104220" algn="l"/>
              </a:tabLst>
            </a:pPr>
            <a:r>
              <a:rPr sz="2074" dirty="0">
                <a:latin typeface="Arial MT"/>
                <a:cs typeface="Arial MT"/>
              </a:rPr>
              <a:t>If margin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≥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1,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don’t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spc="-18" dirty="0">
                <a:latin typeface="Arial MT"/>
                <a:cs typeface="Arial MT"/>
              </a:rPr>
              <a:t>care</a:t>
            </a:r>
            <a:endParaRPr sz="2074">
              <a:latin typeface="Arial MT"/>
              <a:cs typeface="Arial MT"/>
            </a:endParaRPr>
          </a:p>
          <a:p>
            <a:pPr marL="104220" indent="-99738">
              <a:spcBef>
                <a:spcPts val="481"/>
              </a:spcBef>
              <a:buSzPct val="95744"/>
              <a:buChar char="•"/>
              <a:tabLst>
                <a:tab pos="104220" algn="l"/>
              </a:tabLst>
            </a:pPr>
            <a:r>
              <a:rPr sz="2074" dirty="0">
                <a:latin typeface="Arial MT"/>
                <a:cs typeface="Arial MT"/>
              </a:rPr>
              <a:t>If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margin</a:t>
            </a:r>
            <a:r>
              <a:rPr sz="2074" spc="4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&lt;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1,</a:t>
            </a:r>
            <a:r>
              <a:rPr sz="2074" spc="4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pay</a:t>
            </a:r>
            <a:r>
              <a:rPr sz="2074" spc="9" dirty="0">
                <a:latin typeface="Arial MT"/>
                <a:cs typeface="Arial MT"/>
              </a:rPr>
              <a:t> </a:t>
            </a:r>
            <a:r>
              <a:rPr sz="2074" dirty="0">
                <a:latin typeface="Arial MT"/>
                <a:cs typeface="Arial MT"/>
              </a:rPr>
              <a:t>linear</a:t>
            </a:r>
            <a:r>
              <a:rPr sz="2074" spc="4" dirty="0">
                <a:latin typeface="Arial MT"/>
                <a:cs typeface="Arial MT"/>
              </a:rPr>
              <a:t> </a:t>
            </a:r>
            <a:r>
              <a:rPr sz="2074" spc="-9" dirty="0">
                <a:latin typeface="Arial MT"/>
                <a:cs typeface="Arial MT"/>
              </a:rPr>
              <a:t>penalty</a:t>
            </a:r>
            <a:endParaRPr sz="2074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7914" y="1950535"/>
            <a:ext cx="1941419" cy="2757768"/>
            <a:chOff x="1212035" y="2210607"/>
            <a:chExt cx="2200275" cy="31254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3808" y="2675589"/>
              <a:ext cx="139746" cy="1460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7773" y="3404153"/>
              <a:ext cx="139746" cy="14602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6798" y="4361964"/>
              <a:ext cx="139745" cy="1460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54784" y="3130941"/>
              <a:ext cx="139745" cy="14602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0493" y="4179822"/>
              <a:ext cx="139746" cy="1460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6876" y="319374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276876" y="319374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2887471" y="396941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2887471" y="3969419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146552" y="460691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146552" y="460691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6876" y="4789054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6" y="45534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76876" y="478905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2843507" y="4789054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2843506" y="4789053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3427" y="3504644"/>
              <a:ext cx="139746" cy="14602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30358" y="5101520"/>
              <a:ext cx="139746" cy="14602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216798" y="396156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6798" y="396156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09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2089819" y="373546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2089819" y="373546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2975" y="2229657"/>
              <a:ext cx="575310" cy="3087370"/>
            </a:xfrm>
            <a:custGeom>
              <a:avLst/>
              <a:gdLst/>
              <a:ahLst/>
              <a:cxnLst/>
              <a:rect l="l" t="t" r="r" b="b"/>
              <a:pathLst>
                <a:path w="575310" h="3087370">
                  <a:moveTo>
                    <a:pt x="0" y="3086977"/>
                  </a:moveTo>
                  <a:lnTo>
                    <a:pt x="574686" y="0"/>
                  </a:lnTo>
                </a:path>
              </a:pathLst>
            </a:custGeom>
            <a:ln w="37684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17123" y="3164377"/>
            <a:ext cx="123305" cy="130233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272146" y="3768436"/>
            <a:ext cx="123304" cy="128847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962103" y="3969327"/>
            <a:ext cx="123304" cy="128846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502131" y="2561705"/>
            <a:ext cx="123304" cy="128846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95945" y="3124199"/>
            <a:ext cx="123305" cy="130233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4828309" y="2427315"/>
            <a:ext cx="123825" cy="48745"/>
            <a:chOff x="3592483" y="2750957"/>
            <a:chExt cx="140335" cy="55244"/>
          </a:xfrm>
        </p:grpSpPr>
        <p:sp>
          <p:nvSpPr>
            <p:cNvPr id="33" name="object 33"/>
            <p:cNvSpPr/>
            <p:nvPr/>
          </p:nvSpPr>
          <p:spPr>
            <a:xfrm>
              <a:off x="3597193" y="275566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97193" y="275566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19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775662" y="3255817"/>
            <a:ext cx="123825" cy="48745"/>
            <a:chOff x="3532816" y="3689926"/>
            <a:chExt cx="140335" cy="55244"/>
          </a:xfrm>
        </p:grpSpPr>
        <p:sp>
          <p:nvSpPr>
            <p:cNvPr id="36" name="object 36"/>
            <p:cNvSpPr/>
            <p:nvPr/>
          </p:nvSpPr>
          <p:spPr>
            <a:xfrm>
              <a:off x="3537526" y="369463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6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6" y="45535"/>
                  </a:lnTo>
                  <a:lnTo>
                    <a:pt x="130326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37527" y="3694636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5044440" y="3658984"/>
            <a:ext cx="123825" cy="48745"/>
            <a:chOff x="3837431" y="4146849"/>
            <a:chExt cx="140335" cy="55244"/>
          </a:xfrm>
        </p:grpSpPr>
        <p:sp>
          <p:nvSpPr>
            <p:cNvPr id="39" name="object 39"/>
            <p:cNvSpPr/>
            <p:nvPr/>
          </p:nvSpPr>
          <p:spPr>
            <a:xfrm>
              <a:off x="3842142" y="415156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842142" y="415156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699463" y="3739341"/>
            <a:ext cx="123825" cy="48745"/>
            <a:chOff x="3446457" y="4237920"/>
            <a:chExt cx="140335" cy="55244"/>
          </a:xfrm>
        </p:grpSpPr>
        <p:sp>
          <p:nvSpPr>
            <p:cNvPr id="42" name="object 42"/>
            <p:cNvSpPr/>
            <p:nvPr/>
          </p:nvSpPr>
          <p:spPr>
            <a:xfrm>
              <a:off x="3451168" y="424263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3451167" y="424263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4" y="0"/>
                  </a:lnTo>
                  <a:lnTo>
                    <a:pt x="130324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044440" y="4100944"/>
            <a:ext cx="123825" cy="48745"/>
            <a:chOff x="3837431" y="4647737"/>
            <a:chExt cx="140335" cy="55244"/>
          </a:xfrm>
        </p:grpSpPr>
        <p:sp>
          <p:nvSpPr>
            <p:cNvPr id="45" name="object 45"/>
            <p:cNvSpPr/>
            <p:nvPr/>
          </p:nvSpPr>
          <p:spPr>
            <a:xfrm>
              <a:off x="3842142" y="4652448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5"/>
                  </a:lnTo>
                  <a:lnTo>
                    <a:pt x="130324" y="45535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142" y="4652447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5"/>
                  </a:lnTo>
                  <a:lnTo>
                    <a:pt x="0" y="45535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196840" y="3215639"/>
            <a:ext cx="123825" cy="48745"/>
            <a:chOff x="4010151" y="3644391"/>
            <a:chExt cx="140335" cy="55244"/>
          </a:xfrm>
        </p:grpSpPr>
        <p:sp>
          <p:nvSpPr>
            <p:cNvPr id="48" name="object 48"/>
            <p:cNvSpPr/>
            <p:nvPr/>
          </p:nvSpPr>
          <p:spPr>
            <a:xfrm>
              <a:off x="4014862" y="364910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9" name="object 49"/>
            <p:cNvSpPr/>
            <p:nvPr/>
          </p:nvSpPr>
          <p:spPr>
            <a:xfrm>
              <a:off x="4014862" y="3649102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5005647" y="2974570"/>
            <a:ext cx="123825" cy="48745"/>
            <a:chOff x="3793466" y="3371179"/>
            <a:chExt cx="140335" cy="55244"/>
          </a:xfrm>
        </p:grpSpPr>
        <p:sp>
          <p:nvSpPr>
            <p:cNvPr id="51" name="object 51"/>
            <p:cNvSpPr/>
            <p:nvPr/>
          </p:nvSpPr>
          <p:spPr>
            <a:xfrm>
              <a:off x="3798177" y="3375891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130324" y="0"/>
                  </a:moveTo>
                  <a:lnTo>
                    <a:pt x="0" y="0"/>
                  </a:lnTo>
                  <a:lnTo>
                    <a:pt x="0" y="45534"/>
                  </a:lnTo>
                  <a:lnTo>
                    <a:pt x="130324" y="45534"/>
                  </a:lnTo>
                  <a:lnTo>
                    <a:pt x="130324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8177" y="3375890"/>
              <a:ext cx="130810" cy="45720"/>
            </a:xfrm>
            <a:custGeom>
              <a:avLst/>
              <a:gdLst/>
              <a:ahLst/>
              <a:cxnLst/>
              <a:rect l="l" t="t" r="r" b="b"/>
              <a:pathLst>
                <a:path w="130810" h="45720">
                  <a:moveTo>
                    <a:pt x="0" y="0"/>
                  </a:moveTo>
                  <a:lnTo>
                    <a:pt x="130325" y="0"/>
                  </a:lnTo>
                  <a:lnTo>
                    <a:pt x="130325" y="45534"/>
                  </a:lnTo>
                  <a:lnTo>
                    <a:pt x="0" y="45534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423459" y="1895005"/>
            <a:ext cx="3754984" cy="847230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 rot="16860000">
            <a:off x="3038250" y="2178101"/>
            <a:ext cx="882766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33" baseline="2057" dirty="0">
                <a:latin typeface="Arial MT"/>
                <a:cs typeface="Arial MT"/>
              </a:rPr>
              <a:t>+1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3992879" y="2035232"/>
            <a:ext cx="507626" cy="2724150"/>
          </a:xfrm>
          <a:custGeom>
            <a:avLst/>
            <a:gdLst/>
            <a:ahLst/>
            <a:cxnLst/>
            <a:rect l="l" t="t" r="r" b="b"/>
            <a:pathLst>
              <a:path w="575310" h="3087370">
                <a:moveTo>
                  <a:pt x="0" y="308697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A5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6" name="object 56"/>
          <p:cNvSpPr txBox="1"/>
          <p:nvPr/>
        </p:nvSpPr>
        <p:spPr>
          <a:xfrm rot="16860000">
            <a:off x="3865152" y="2265301"/>
            <a:ext cx="8441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= -</a:t>
            </a:r>
            <a:r>
              <a:rPr sz="1787" spc="-66" baseline="2057" dirty="0">
                <a:latin typeface="Arial MT"/>
                <a:cs typeface="Arial MT"/>
              </a:rPr>
              <a:t>1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585556" y="1974272"/>
            <a:ext cx="507626" cy="2725271"/>
          </a:xfrm>
          <a:custGeom>
            <a:avLst/>
            <a:gdLst/>
            <a:ahLst/>
            <a:cxnLst/>
            <a:rect l="l" t="t" r="r" b="b"/>
            <a:pathLst>
              <a:path w="575310" h="3088640">
                <a:moveTo>
                  <a:pt x="0" y="3088547"/>
                </a:moveTo>
                <a:lnTo>
                  <a:pt x="574686" y="0"/>
                </a:lnTo>
              </a:path>
            </a:pathLst>
          </a:custGeom>
          <a:ln w="376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8" name="object 58"/>
          <p:cNvSpPr txBox="1"/>
          <p:nvPr/>
        </p:nvSpPr>
        <p:spPr>
          <a:xfrm rot="16860000">
            <a:off x="3480328" y="2213550"/>
            <a:ext cx="793572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2"/>
              </a:lnSpc>
            </a:pPr>
            <a:r>
              <a:rPr sz="1191" b="1" dirty="0">
                <a:latin typeface="Arial"/>
                <a:cs typeface="Arial"/>
              </a:rPr>
              <a:t>w</a:t>
            </a:r>
            <a:r>
              <a:rPr sz="1191" dirty="0">
                <a:latin typeface="Arial MT"/>
                <a:cs typeface="Arial MT"/>
              </a:rPr>
              <a:t>.</a:t>
            </a:r>
            <a:r>
              <a:rPr sz="1191" b="1" dirty="0">
                <a:latin typeface="Arial"/>
                <a:cs typeface="Arial"/>
              </a:rPr>
              <a:t>x </a:t>
            </a:r>
            <a:r>
              <a:rPr sz="1787" baseline="2057" dirty="0">
                <a:latin typeface="Arial MT"/>
                <a:cs typeface="Arial MT"/>
              </a:rPr>
              <a:t>+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baseline="2057" dirty="0">
                <a:latin typeface="Arial MT"/>
                <a:cs typeface="Arial MT"/>
              </a:rPr>
              <a:t>b =</a:t>
            </a:r>
            <a:r>
              <a:rPr sz="1787" spc="6" baseline="2057" dirty="0">
                <a:latin typeface="Arial MT"/>
                <a:cs typeface="Arial MT"/>
              </a:rPr>
              <a:t> </a:t>
            </a:r>
            <a:r>
              <a:rPr sz="1787" spc="-66" baseline="2057" dirty="0">
                <a:latin typeface="Arial MT"/>
                <a:cs typeface="Arial MT"/>
              </a:rPr>
              <a:t>0</a:t>
            </a:r>
            <a:endParaRPr sz="1787" baseline="2057"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070738" y="1817001"/>
            <a:ext cx="1235449" cy="802826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299213">
              <a:spcBef>
                <a:spcPts val="459"/>
              </a:spcBef>
            </a:pPr>
            <a:r>
              <a:rPr sz="2074" dirty="0">
                <a:latin typeface="Trebuchet MS"/>
                <a:cs typeface="Trebuchet MS"/>
              </a:rPr>
              <a:t>+</a:t>
            </a:r>
            <a:r>
              <a:rPr sz="2074" spc="18" dirty="0">
                <a:latin typeface="Trebuchet MS"/>
                <a:cs typeface="Trebuchet MS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C</a:t>
            </a:r>
            <a:r>
              <a:rPr sz="2074" i="1" spc="1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Σ</a:t>
            </a:r>
            <a:r>
              <a:rPr sz="2052" baseline="-21505" dirty="0">
                <a:latin typeface="Times New Roman"/>
                <a:cs typeface="Times New Roman"/>
              </a:rPr>
              <a:t>j</a:t>
            </a:r>
            <a:r>
              <a:rPr sz="2052" spc="278" baseline="-21505" dirty="0">
                <a:latin typeface="Times New Roman"/>
                <a:cs typeface="Times New Roman"/>
              </a:rPr>
              <a:t> </a:t>
            </a:r>
            <a:r>
              <a:rPr sz="2074" spc="-22" dirty="0">
                <a:latin typeface="Times New Roman"/>
                <a:cs typeface="Times New Roman"/>
              </a:rPr>
              <a:t>ξ</a:t>
            </a:r>
            <a:r>
              <a:rPr sz="2052" spc="-33" baseline="-21505" dirty="0">
                <a:latin typeface="Times New Roman"/>
                <a:cs typeface="Times New Roman"/>
              </a:rPr>
              <a:t>j</a:t>
            </a:r>
            <a:endParaRPr sz="2052" baseline="-21505">
              <a:latin typeface="Times New Roman"/>
              <a:cs typeface="Times New Roman"/>
            </a:endParaRPr>
          </a:p>
          <a:p>
            <a:pPr marL="33619">
              <a:spcBef>
                <a:spcPts val="432"/>
              </a:spcBef>
            </a:pPr>
            <a:r>
              <a:rPr sz="2427" dirty="0">
                <a:latin typeface="Times New Roman"/>
                <a:cs typeface="Times New Roman"/>
              </a:rPr>
              <a:t>-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295479" y="2278673"/>
            <a:ext cx="514350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spc="-18" dirty="0">
                <a:latin typeface="Times New Roman"/>
                <a:cs typeface="Times New Roman"/>
              </a:rPr>
              <a:t>ξ</a:t>
            </a:r>
            <a:r>
              <a:rPr sz="2052" spc="-26" baseline="-21505" dirty="0">
                <a:latin typeface="Times New Roman"/>
                <a:cs typeface="Times New Roman"/>
              </a:rPr>
              <a:t>j</a:t>
            </a:r>
            <a:r>
              <a:rPr sz="2074" spc="-18" dirty="0">
                <a:latin typeface="Times New Roman"/>
                <a:cs typeface="Times New Roman"/>
              </a:rPr>
              <a:t>≥0</a:t>
            </a:r>
            <a:endParaRPr sz="2074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65091" y="3443508"/>
            <a:ext cx="3496235" cy="1442533"/>
          </a:xfrm>
          <a:prstGeom prst="rect">
            <a:avLst/>
          </a:prstGeom>
        </p:spPr>
        <p:txBody>
          <a:bodyPr vert="horz" wrap="square" lIns="0" tIns="94129" rIns="0" bIns="0" rtlCol="0">
            <a:spAutoFit/>
          </a:bodyPr>
          <a:lstStyle/>
          <a:p>
            <a:pPr marL="11206">
              <a:spcBef>
                <a:spcPts val="741"/>
              </a:spcBef>
            </a:pPr>
            <a:r>
              <a:rPr sz="2427" dirty="0">
                <a:solidFill>
                  <a:srgbClr val="000090"/>
                </a:solidFill>
                <a:latin typeface="Arial MT"/>
                <a:cs typeface="Arial MT"/>
              </a:rPr>
              <a:t>Slack penalty</a:t>
            </a:r>
            <a:r>
              <a:rPr sz="2427" spc="4" dirty="0">
                <a:solidFill>
                  <a:srgbClr val="000090"/>
                </a:solidFill>
                <a:latin typeface="Arial MT"/>
                <a:cs typeface="Arial MT"/>
              </a:rPr>
              <a:t> </a:t>
            </a:r>
            <a:r>
              <a:rPr sz="2427" i="1" dirty="0">
                <a:solidFill>
                  <a:srgbClr val="000090"/>
                </a:solidFill>
                <a:latin typeface="Times New Roman"/>
                <a:cs typeface="Times New Roman"/>
              </a:rPr>
              <a:t>C</a:t>
            </a:r>
            <a:r>
              <a:rPr sz="2427" i="1" spc="-4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27" dirty="0">
                <a:solidFill>
                  <a:srgbClr val="000090"/>
                </a:solidFill>
                <a:latin typeface="Times New Roman"/>
                <a:cs typeface="Times New Roman"/>
              </a:rPr>
              <a:t>&gt;</a:t>
            </a:r>
            <a:r>
              <a:rPr sz="2427" spc="4" dirty="0">
                <a:solidFill>
                  <a:srgbClr val="000090"/>
                </a:solidFill>
                <a:latin typeface="Times New Roman"/>
                <a:cs typeface="Times New Roman"/>
              </a:rPr>
              <a:t> </a:t>
            </a:r>
            <a:r>
              <a:rPr sz="2427" spc="-22" dirty="0">
                <a:solidFill>
                  <a:srgbClr val="000090"/>
                </a:solidFill>
                <a:latin typeface="Times New Roman"/>
                <a:cs typeface="Times New Roman"/>
              </a:rPr>
              <a:t>0</a:t>
            </a:r>
            <a:r>
              <a:rPr sz="2427" spc="-22" dirty="0">
                <a:solidFill>
                  <a:srgbClr val="000090"/>
                </a:solidFill>
                <a:latin typeface="Arial MT"/>
                <a:cs typeface="Arial MT"/>
              </a:rPr>
              <a:t>:</a:t>
            </a:r>
            <a:endParaRPr sz="2427">
              <a:latin typeface="Arial MT"/>
              <a:cs typeface="Arial MT"/>
            </a:endParaRPr>
          </a:p>
          <a:p>
            <a:pPr marL="143443" indent="-132236">
              <a:spcBef>
                <a:spcPts val="481"/>
              </a:spcBef>
              <a:buFont typeface="Arial MT"/>
              <a:buChar char="•"/>
              <a:tabLst>
                <a:tab pos="143443" algn="l"/>
              </a:tabLst>
            </a:pPr>
            <a:r>
              <a:rPr sz="1721" i="1" dirty="0">
                <a:latin typeface="Times New Roman"/>
                <a:cs typeface="Times New Roman"/>
              </a:rPr>
              <a:t>C</a:t>
            </a:r>
            <a:r>
              <a:rPr sz="1721" dirty="0">
                <a:latin typeface="Times New Roman"/>
                <a:cs typeface="Times New Roman"/>
              </a:rPr>
              <a:t>=∞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Wingdings"/>
                <a:cs typeface="Wingdings"/>
              </a:rPr>
              <a:t></a:t>
            </a:r>
            <a:r>
              <a:rPr sz="1721" spc="84" dirty="0">
                <a:latin typeface="Times New Roman"/>
                <a:cs typeface="Times New Roman"/>
              </a:rPr>
              <a:t> </a:t>
            </a:r>
            <a:r>
              <a:rPr sz="1721" dirty="0">
                <a:latin typeface="Arial MT"/>
                <a:cs typeface="Arial MT"/>
              </a:rPr>
              <a:t>have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to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separate</a:t>
            </a:r>
            <a:r>
              <a:rPr sz="1721" spc="35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31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data!</a:t>
            </a:r>
            <a:endParaRPr sz="1721">
              <a:latin typeface="Arial MT"/>
              <a:cs typeface="Arial MT"/>
            </a:endParaRPr>
          </a:p>
          <a:p>
            <a:pPr marL="143443" indent="-132236">
              <a:spcBef>
                <a:spcPts val="379"/>
              </a:spcBef>
              <a:buFont typeface="Arial MT"/>
              <a:buChar char="•"/>
              <a:tabLst>
                <a:tab pos="143443" algn="l"/>
                <a:tab pos="923414" algn="l"/>
              </a:tabLst>
            </a:pPr>
            <a:r>
              <a:rPr sz="1721" i="1" dirty="0">
                <a:latin typeface="Times New Roman"/>
                <a:cs typeface="Times New Roman"/>
              </a:rPr>
              <a:t>C</a:t>
            </a:r>
            <a:r>
              <a:rPr sz="1721" dirty="0">
                <a:latin typeface="Times New Roman"/>
                <a:cs typeface="Times New Roman"/>
              </a:rPr>
              <a:t>=0</a:t>
            </a:r>
            <a:r>
              <a:rPr sz="1721" spc="31" dirty="0">
                <a:latin typeface="Times New Roman"/>
                <a:cs typeface="Times New Roman"/>
              </a:rPr>
              <a:t> </a:t>
            </a:r>
            <a:r>
              <a:rPr sz="1721" spc="-44" dirty="0">
                <a:latin typeface="Wingdings"/>
                <a:cs typeface="Wingdings"/>
              </a:rPr>
              <a:t></a:t>
            </a:r>
            <a:r>
              <a:rPr sz="1721" dirty="0">
                <a:latin typeface="Times New Roman"/>
                <a:cs typeface="Times New Roman"/>
              </a:rPr>
              <a:t>	</a:t>
            </a:r>
            <a:r>
              <a:rPr sz="1721" dirty="0">
                <a:latin typeface="Arial MT"/>
                <a:cs typeface="Arial MT"/>
              </a:rPr>
              <a:t>ignores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the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dirty="0">
                <a:latin typeface="Arial MT"/>
                <a:cs typeface="Arial MT"/>
              </a:rPr>
              <a:t>data</a:t>
            </a:r>
            <a:r>
              <a:rPr sz="1721" spc="40" dirty="0">
                <a:latin typeface="Arial MT"/>
                <a:cs typeface="Arial MT"/>
              </a:rPr>
              <a:t> </a:t>
            </a:r>
            <a:r>
              <a:rPr sz="1721" spc="-9" dirty="0">
                <a:latin typeface="Arial MT"/>
                <a:cs typeface="Arial MT"/>
              </a:rPr>
              <a:t>entirely!</a:t>
            </a:r>
            <a:endParaRPr sz="1721">
              <a:latin typeface="Arial MT"/>
              <a:cs typeface="Arial MT"/>
            </a:endParaRPr>
          </a:p>
          <a:p>
            <a:pPr marL="149607" indent="-138400">
              <a:spcBef>
                <a:spcPts val="463"/>
              </a:spcBef>
              <a:buFont typeface="Arial MT"/>
              <a:buChar char="•"/>
              <a:tabLst>
                <a:tab pos="149607" algn="l"/>
              </a:tabLst>
            </a:pPr>
            <a:r>
              <a:rPr sz="1721" b="1" dirty="0">
                <a:latin typeface="Arial"/>
                <a:cs typeface="Arial"/>
              </a:rPr>
              <a:t>Select</a:t>
            </a:r>
            <a:r>
              <a:rPr sz="1721" b="1" spc="62" dirty="0">
                <a:latin typeface="Arial"/>
                <a:cs typeface="Arial"/>
              </a:rPr>
              <a:t> </a:t>
            </a:r>
            <a:r>
              <a:rPr sz="1721" b="1" dirty="0">
                <a:latin typeface="Arial"/>
                <a:cs typeface="Arial"/>
              </a:rPr>
              <a:t>using</a:t>
            </a:r>
            <a:r>
              <a:rPr sz="1721" b="1" spc="66" dirty="0">
                <a:latin typeface="Arial"/>
                <a:cs typeface="Arial"/>
              </a:rPr>
              <a:t> </a:t>
            </a:r>
            <a:r>
              <a:rPr sz="1721" b="1" dirty="0">
                <a:latin typeface="Arial"/>
                <a:cs typeface="Arial"/>
              </a:rPr>
              <a:t>cross-</a:t>
            </a:r>
            <a:r>
              <a:rPr sz="1721" b="1" spc="-9" dirty="0">
                <a:latin typeface="Arial"/>
                <a:cs typeface="Arial"/>
              </a:rPr>
              <a:t>validation</a:t>
            </a:r>
            <a:endParaRPr sz="1721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627637" y="2925530"/>
            <a:ext cx="1464049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“slack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variables”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230415" y="2633178"/>
            <a:ext cx="257175" cy="370915"/>
            <a:chOff x="7448203" y="2984268"/>
            <a:chExt cx="291465" cy="420370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48203" y="2984268"/>
              <a:ext cx="290945" cy="419792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7592090" y="3135736"/>
              <a:ext cx="1905" cy="201295"/>
            </a:xfrm>
            <a:custGeom>
              <a:avLst/>
              <a:gdLst/>
              <a:ahLst/>
              <a:cxnLst/>
              <a:rect l="l" t="t" r="r" b="b"/>
              <a:pathLst>
                <a:path w="1904" h="201295">
                  <a:moveTo>
                    <a:pt x="0" y="201288"/>
                  </a:moveTo>
                  <a:lnTo>
                    <a:pt x="1412" y="0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6" name="object 66"/>
            <p:cNvSpPr/>
            <p:nvPr/>
          </p:nvSpPr>
          <p:spPr>
            <a:xfrm>
              <a:off x="7534666" y="3110807"/>
              <a:ext cx="116839" cy="115570"/>
            </a:xfrm>
            <a:custGeom>
              <a:avLst/>
              <a:gdLst/>
              <a:ahLst/>
              <a:cxnLst/>
              <a:rect l="l" t="t" r="r" b="b"/>
              <a:pathLst>
                <a:path w="116840" h="115569">
                  <a:moveTo>
                    <a:pt x="87627" y="49857"/>
                  </a:moveTo>
                  <a:lnTo>
                    <a:pt x="58660" y="49857"/>
                  </a:lnTo>
                  <a:lnTo>
                    <a:pt x="94829" y="112873"/>
                  </a:lnTo>
                  <a:lnTo>
                    <a:pt x="102506" y="114951"/>
                  </a:lnTo>
                  <a:lnTo>
                    <a:pt x="114540" y="108045"/>
                  </a:lnTo>
                  <a:lnTo>
                    <a:pt x="116619" y="100368"/>
                  </a:lnTo>
                  <a:lnTo>
                    <a:pt x="87627" y="49857"/>
                  </a:lnTo>
                  <a:close/>
                </a:path>
                <a:path w="116840" h="115569">
                  <a:moveTo>
                    <a:pt x="59010" y="0"/>
                  </a:moveTo>
                  <a:lnTo>
                    <a:pt x="0" y="99548"/>
                  </a:lnTo>
                  <a:lnTo>
                    <a:pt x="1969" y="107255"/>
                  </a:lnTo>
                  <a:lnTo>
                    <a:pt x="13905" y="114330"/>
                  </a:lnTo>
                  <a:lnTo>
                    <a:pt x="21610" y="112360"/>
                  </a:lnTo>
                  <a:lnTo>
                    <a:pt x="58660" y="49857"/>
                  </a:lnTo>
                  <a:lnTo>
                    <a:pt x="87627" y="49857"/>
                  </a:lnTo>
                  <a:lnTo>
                    <a:pt x="590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7" name="object 67"/>
          <p:cNvGrpSpPr/>
          <p:nvPr/>
        </p:nvGrpSpPr>
        <p:grpSpPr>
          <a:xfrm>
            <a:off x="3517832" y="3300642"/>
            <a:ext cx="751914" cy="234763"/>
            <a:chOff x="2107276" y="3740727"/>
            <a:chExt cx="852169" cy="266065"/>
          </a:xfrm>
        </p:grpSpPr>
        <p:pic>
          <p:nvPicPr>
            <p:cNvPr id="68" name="object 6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07276" y="3740727"/>
              <a:ext cx="852054" cy="26600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155767" y="3780803"/>
              <a:ext cx="756920" cy="146050"/>
            </a:xfrm>
            <a:custGeom>
              <a:avLst/>
              <a:gdLst/>
              <a:ahLst/>
              <a:cxnLst/>
              <a:rect l="l" t="t" r="r" b="b"/>
              <a:pathLst>
                <a:path w="756919" h="146050">
                  <a:moveTo>
                    <a:pt x="0" y="0"/>
                  </a:moveTo>
                  <a:lnTo>
                    <a:pt x="756827" y="14602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3929868" y="3419335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2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459153" y="2996249"/>
            <a:ext cx="799539" cy="231401"/>
            <a:chOff x="2040774" y="3395748"/>
            <a:chExt cx="906144" cy="262255"/>
          </a:xfrm>
        </p:grpSpPr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40774" y="3395748"/>
              <a:ext cx="906087" cy="26185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2089819" y="3433795"/>
              <a:ext cx="808990" cy="144780"/>
            </a:xfrm>
            <a:custGeom>
              <a:avLst/>
              <a:gdLst/>
              <a:ahLst/>
              <a:cxnLst/>
              <a:rect l="l" t="t" r="r" b="b"/>
              <a:pathLst>
                <a:path w="808989" h="144779">
                  <a:moveTo>
                    <a:pt x="0" y="0"/>
                  </a:moveTo>
                  <a:lnTo>
                    <a:pt x="808644" y="14445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615115" y="3013837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1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725678" y="3487676"/>
            <a:ext cx="1492623" cy="403412"/>
            <a:chOff x="1209501" y="3952700"/>
            <a:chExt cx="1691639" cy="457200"/>
          </a:xfrm>
        </p:grpSpPr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09501" y="3952700"/>
              <a:ext cx="1691639" cy="45720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256053" y="3992278"/>
              <a:ext cx="1595755" cy="339725"/>
            </a:xfrm>
            <a:custGeom>
              <a:avLst/>
              <a:gdLst/>
              <a:ahLst/>
              <a:cxnLst/>
              <a:rect l="l" t="t" r="r" b="b"/>
              <a:pathLst>
                <a:path w="1595755" h="339725">
                  <a:moveTo>
                    <a:pt x="0" y="0"/>
                  </a:moveTo>
                  <a:lnTo>
                    <a:pt x="1595304" y="339159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416153" y="3673630"/>
            <a:ext cx="222996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544" spc="-22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r>
              <a:rPr sz="1522" spc="-33" baseline="-21739" dirty="0">
                <a:solidFill>
                  <a:srgbClr val="000090"/>
                </a:solidFill>
                <a:latin typeface="Times New Roman"/>
                <a:cs typeface="Times New Roman"/>
              </a:rPr>
              <a:t>3</a:t>
            </a:r>
            <a:endParaRPr sz="1522" baseline="-21739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173098" y="4254160"/>
            <a:ext cx="1320613" cy="381559"/>
            <a:chOff x="1716577" y="4821381"/>
            <a:chExt cx="1496695" cy="432434"/>
          </a:xfrm>
        </p:grpSpPr>
        <p:pic>
          <p:nvPicPr>
            <p:cNvPr id="80" name="object 8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16577" y="4821381"/>
              <a:ext cx="1496291" cy="432261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1763221" y="4861088"/>
              <a:ext cx="1402715" cy="314325"/>
            </a:xfrm>
            <a:custGeom>
              <a:avLst/>
              <a:gdLst/>
              <a:ahLst/>
              <a:cxnLst/>
              <a:rect l="l" t="t" r="r" b="b"/>
              <a:pathLst>
                <a:path w="1402714" h="314325">
                  <a:moveTo>
                    <a:pt x="0" y="0"/>
                  </a:moveTo>
                  <a:lnTo>
                    <a:pt x="1402172" y="314036"/>
                  </a:lnTo>
                </a:path>
              </a:pathLst>
            </a:custGeom>
            <a:ln w="25122">
              <a:solidFill>
                <a:srgbClr val="021CA1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770530" y="4416860"/>
            <a:ext cx="111498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44" dirty="0">
                <a:solidFill>
                  <a:srgbClr val="000090"/>
                </a:solidFill>
                <a:latin typeface="Times New Roman"/>
                <a:cs typeface="Times New Roman"/>
              </a:rPr>
              <a:t>ξ</a:t>
            </a:r>
            <a:endParaRPr sz="1544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59470" y="4533239"/>
            <a:ext cx="8908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-44" dirty="0">
                <a:solidFill>
                  <a:srgbClr val="000090"/>
                </a:solidFill>
                <a:latin typeface="Times New Roman"/>
                <a:cs typeface="Times New Roman"/>
              </a:rPr>
              <a:t>4</a:t>
            </a:r>
            <a:endParaRPr sz="101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Equivalent formulation using hinge loss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7416" y="1762001"/>
            <a:ext cx="3754984" cy="847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4693" y="1683996"/>
            <a:ext cx="1235449" cy="802826"/>
          </a:xfrm>
          <a:prstGeom prst="rect">
            <a:avLst/>
          </a:prstGeom>
        </p:spPr>
        <p:txBody>
          <a:bodyPr vert="horz" wrap="square" lIns="0" tIns="58271" rIns="0" bIns="0" rtlCol="0">
            <a:spAutoFit/>
          </a:bodyPr>
          <a:lstStyle/>
          <a:p>
            <a:pPr marL="299213">
              <a:spcBef>
                <a:spcPts val="459"/>
              </a:spcBef>
            </a:pPr>
            <a:r>
              <a:rPr sz="2074" dirty="0">
                <a:latin typeface="Trebuchet MS"/>
                <a:cs typeface="Trebuchet MS"/>
              </a:rPr>
              <a:t>+</a:t>
            </a:r>
            <a:r>
              <a:rPr sz="2074" spc="18" dirty="0">
                <a:latin typeface="Trebuchet MS"/>
                <a:cs typeface="Trebuchet MS"/>
              </a:rPr>
              <a:t> </a:t>
            </a:r>
            <a:r>
              <a:rPr sz="2074" i="1" dirty="0">
                <a:latin typeface="Times New Roman"/>
                <a:cs typeface="Times New Roman"/>
              </a:rPr>
              <a:t>C</a:t>
            </a:r>
            <a:r>
              <a:rPr sz="2074" i="1" spc="18" dirty="0">
                <a:latin typeface="Times New Roman"/>
                <a:cs typeface="Times New Roman"/>
              </a:rPr>
              <a:t> </a:t>
            </a:r>
            <a:r>
              <a:rPr sz="2074" dirty="0">
                <a:latin typeface="Times New Roman"/>
                <a:cs typeface="Times New Roman"/>
              </a:rPr>
              <a:t>Σ</a:t>
            </a:r>
            <a:r>
              <a:rPr sz="2052" baseline="-21505" dirty="0">
                <a:latin typeface="Times New Roman"/>
                <a:cs typeface="Times New Roman"/>
              </a:rPr>
              <a:t>j</a:t>
            </a:r>
            <a:r>
              <a:rPr sz="2052" spc="278" baseline="-21505" dirty="0">
                <a:latin typeface="Times New Roman"/>
                <a:cs typeface="Times New Roman"/>
              </a:rPr>
              <a:t> </a:t>
            </a:r>
            <a:r>
              <a:rPr sz="2074" spc="-22" dirty="0">
                <a:latin typeface="Times New Roman"/>
                <a:cs typeface="Times New Roman"/>
              </a:rPr>
              <a:t>ξ</a:t>
            </a:r>
            <a:r>
              <a:rPr sz="2052" spc="-33" baseline="-21505" dirty="0">
                <a:latin typeface="Times New Roman"/>
                <a:cs typeface="Times New Roman"/>
              </a:rPr>
              <a:t>j</a:t>
            </a:r>
            <a:endParaRPr sz="2052" baseline="-21505">
              <a:latin typeface="Times New Roman"/>
              <a:cs typeface="Times New Roman"/>
            </a:endParaRPr>
          </a:p>
          <a:p>
            <a:pPr marL="33619">
              <a:spcBef>
                <a:spcPts val="432"/>
              </a:spcBef>
            </a:pPr>
            <a:r>
              <a:rPr sz="2427" dirty="0">
                <a:latin typeface="Times New Roman"/>
                <a:cs typeface="Times New Roman"/>
              </a:rPr>
              <a:t>- </a:t>
            </a:r>
            <a:r>
              <a:rPr sz="2427" spc="-22" dirty="0">
                <a:latin typeface="Times New Roman"/>
                <a:cs typeface="Times New Roman"/>
              </a:rPr>
              <a:t>ξ</a:t>
            </a:r>
            <a:r>
              <a:rPr sz="2449" spc="-33" baseline="-21021" dirty="0">
                <a:latin typeface="Times New Roman"/>
                <a:cs typeface="Times New Roman"/>
              </a:rPr>
              <a:t>j</a:t>
            </a:r>
            <a:endParaRPr sz="2449" baseline="-2102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9435" y="2145670"/>
            <a:ext cx="514350" cy="332768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</a:pPr>
            <a:r>
              <a:rPr sz="2074" spc="-18" dirty="0">
                <a:latin typeface="Times New Roman"/>
                <a:cs typeface="Times New Roman"/>
              </a:rPr>
              <a:t>ξ</a:t>
            </a:r>
            <a:r>
              <a:rPr sz="2052" spc="-26" baseline="-21505" dirty="0">
                <a:latin typeface="Times New Roman"/>
                <a:cs typeface="Times New Roman"/>
              </a:rPr>
              <a:t>j</a:t>
            </a:r>
            <a:r>
              <a:rPr sz="2074" spc="-18" dirty="0">
                <a:latin typeface="Times New Roman"/>
                <a:cs typeface="Times New Roman"/>
              </a:rPr>
              <a:t>≥0</a:t>
            </a:r>
            <a:endParaRPr sz="2074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5103" y="2763982"/>
            <a:ext cx="3003664" cy="2438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861673" y="2727560"/>
            <a:ext cx="1065119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spc="-9" dirty="0">
                <a:latin typeface="Arial MT"/>
                <a:cs typeface="Arial MT"/>
              </a:rPr>
              <a:t>Substituting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43866" y="2726175"/>
            <a:ext cx="2274234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into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the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objective,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we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get:</a:t>
            </a:r>
            <a:endParaRPr sz="1544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57352" y="3265515"/>
            <a:ext cx="4876800" cy="687481"/>
            <a:chOff x="2378732" y="3700917"/>
            <a:chExt cx="5527040" cy="779145"/>
          </a:xfrm>
        </p:grpSpPr>
        <p:sp>
          <p:nvSpPr>
            <p:cNvPr id="10" name="object 10"/>
            <p:cNvSpPr/>
            <p:nvPr/>
          </p:nvSpPr>
          <p:spPr>
            <a:xfrm>
              <a:off x="2391294" y="3713478"/>
              <a:ext cx="5502275" cy="753745"/>
            </a:xfrm>
            <a:custGeom>
              <a:avLst/>
              <a:gdLst/>
              <a:ahLst/>
              <a:cxnLst/>
              <a:rect l="l" t="t" r="r" b="b"/>
              <a:pathLst>
                <a:path w="5502275" h="753745">
                  <a:moveTo>
                    <a:pt x="0" y="0"/>
                  </a:moveTo>
                  <a:lnTo>
                    <a:pt x="5501916" y="0"/>
                  </a:lnTo>
                  <a:lnTo>
                    <a:pt x="5501916" y="753687"/>
                  </a:lnTo>
                  <a:lnTo>
                    <a:pt x="0" y="753687"/>
                  </a:lnTo>
                  <a:lnTo>
                    <a:pt x="0" y="0"/>
                  </a:lnTo>
                  <a:close/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2769" y="3810323"/>
              <a:ext cx="4836158" cy="57782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857620" y="5391047"/>
            <a:ext cx="2075890" cy="103093"/>
            <a:chOff x="4759036" y="6109853"/>
            <a:chExt cx="2352675" cy="11683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59036" y="6109853"/>
              <a:ext cx="2352502" cy="11637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03093" y="6147260"/>
              <a:ext cx="2261235" cy="1905"/>
            </a:xfrm>
            <a:custGeom>
              <a:avLst/>
              <a:gdLst/>
              <a:ahLst/>
              <a:cxnLst/>
              <a:rect l="l" t="t" r="r" b="b"/>
              <a:pathLst>
                <a:path w="2261234" h="1904">
                  <a:moveTo>
                    <a:pt x="0" y="0"/>
                  </a:moveTo>
                  <a:lnTo>
                    <a:pt x="2261061" y="1570"/>
                  </a:lnTo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898589" y="5519231"/>
            <a:ext cx="3436844" cy="483790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3600"/>
              </a:lnSpc>
              <a:spcBef>
                <a:spcPts val="49"/>
              </a:spcBef>
            </a:pPr>
            <a:r>
              <a:rPr sz="1544" dirty="0">
                <a:latin typeface="Arial MT"/>
                <a:cs typeface="Arial MT"/>
              </a:rPr>
              <a:t>This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part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empirical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risk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minimization, </a:t>
            </a:r>
            <a:r>
              <a:rPr sz="1544" dirty="0">
                <a:latin typeface="Arial MT"/>
                <a:cs typeface="Arial MT"/>
              </a:rPr>
              <a:t>using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the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hinge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spc="-18" dirty="0">
                <a:latin typeface="Arial MT"/>
                <a:cs typeface="Arial MT"/>
              </a:rPr>
              <a:t>loss</a:t>
            </a:r>
            <a:endParaRPr sz="1544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915104" y="5046314"/>
            <a:ext cx="378199" cy="506506"/>
            <a:chOff x="3690851" y="5719156"/>
            <a:chExt cx="428625" cy="57404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90851" y="5719156"/>
              <a:ext cx="428105" cy="57357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47957" y="5867435"/>
              <a:ext cx="213995" cy="354965"/>
            </a:xfrm>
            <a:custGeom>
              <a:avLst/>
              <a:gdLst/>
              <a:ahLst/>
              <a:cxnLst/>
              <a:rect l="l" t="t" r="r" b="b"/>
              <a:pathLst>
                <a:path w="213995" h="354964">
                  <a:moveTo>
                    <a:pt x="0" y="354871"/>
                  </a:moveTo>
                  <a:lnTo>
                    <a:pt x="213372" y="0"/>
                  </a:lnTo>
                </a:path>
              </a:pathLst>
            </a:custGeom>
            <a:ln w="25122">
              <a:solidFill>
                <a:srgbClr val="4349A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70464" y="5846069"/>
              <a:ext cx="103712" cy="12126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807640" y="5519180"/>
            <a:ext cx="2594722" cy="483790"/>
          </a:xfrm>
          <a:prstGeom prst="rect">
            <a:avLst/>
          </a:prstGeom>
        </p:spPr>
        <p:txBody>
          <a:bodyPr vert="horz" wrap="square" lIns="0" tIns="6163" rIns="0" bIns="0" rtlCol="0">
            <a:spAutoFit/>
          </a:bodyPr>
          <a:lstStyle/>
          <a:p>
            <a:pPr marL="11206" marR="4483">
              <a:lnSpc>
                <a:spcPct val="103600"/>
              </a:lnSpc>
              <a:spcBef>
                <a:spcPts val="49"/>
              </a:spcBef>
            </a:pPr>
            <a:r>
              <a:rPr sz="1544" dirty="0">
                <a:latin typeface="Arial MT"/>
                <a:cs typeface="Arial MT"/>
              </a:rPr>
              <a:t>This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called</a:t>
            </a:r>
            <a:r>
              <a:rPr sz="1544" spc="35" dirty="0">
                <a:latin typeface="Arial MT"/>
                <a:cs typeface="Arial MT"/>
              </a:rPr>
              <a:t> </a:t>
            </a:r>
            <a:r>
              <a:rPr sz="1544" b="1" spc="-9" dirty="0">
                <a:latin typeface="Arial"/>
                <a:cs typeface="Arial"/>
              </a:rPr>
              <a:t>regularization</a:t>
            </a:r>
            <a:r>
              <a:rPr sz="1544" spc="-9" dirty="0">
                <a:latin typeface="Arial MT"/>
                <a:cs typeface="Arial MT"/>
              </a:rPr>
              <a:t>; </a:t>
            </a:r>
            <a:r>
              <a:rPr sz="1544" dirty="0">
                <a:latin typeface="Arial MT"/>
                <a:cs typeface="Arial MT"/>
              </a:rPr>
              <a:t>used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to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prevent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overfitting!</a:t>
            </a:r>
            <a:endParaRPr sz="1544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05762" y="4136232"/>
            <a:ext cx="5383306" cy="251207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33619">
              <a:spcBef>
                <a:spcPts val="106"/>
              </a:spcBef>
              <a:tabLst>
                <a:tab pos="2714770" algn="l"/>
              </a:tabLst>
            </a:pPr>
            <a:r>
              <a:rPr sz="1544" dirty="0">
                <a:latin typeface="Arial MT"/>
                <a:cs typeface="Arial MT"/>
              </a:rPr>
              <a:t>The</a:t>
            </a:r>
            <a:r>
              <a:rPr sz="1544" spc="26" dirty="0">
                <a:latin typeface="Arial MT"/>
                <a:cs typeface="Arial MT"/>
              </a:rPr>
              <a:t> </a:t>
            </a:r>
            <a:r>
              <a:rPr sz="1544" b="1" dirty="0">
                <a:latin typeface="Arial"/>
                <a:cs typeface="Arial"/>
              </a:rPr>
              <a:t>hinge</a:t>
            </a:r>
            <a:r>
              <a:rPr sz="1544" b="1" spc="31" dirty="0">
                <a:latin typeface="Arial"/>
                <a:cs typeface="Arial"/>
              </a:rPr>
              <a:t> </a:t>
            </a:r>
            <a:r>
              <a:rPr sz="1544" b="1" dirty="0">
                <a:latin typeface="Arial"/>
                <a:cs typeface="Arial"/>
              </a:rPr>
              <a:t>loss</a:t>
            </a:r>
            <a:r>
              <a:rPr sz="1544" b="1" spc="31" dirty="0">
                <a:latin typeface="Arial"/>
                <a:cs typeface="Arial"/>
              </a:rPr>
              <a:t> </a:t>
            </a:r>
            <a:r>
              <a:rPr sz="1544" dirty="0">
                <a:latin typeface="Arial MT"/>
                <a:cs typeface="Arial MT"/>
              </a:rPr>
              <a:t>is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defined</a:t>
            </a:r>
            <a:r>
              <a:rPr sz="1544" spc="31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as</a:t>
            </a:r>
            <a:r>
              <a:rPr sz="1544" dirty="0">
                <a:latin typeface="Arial MT"/>
                <a:cs typeface="Arial MT"/>
              </a:rPr>
              <a:t>	</a:t>
            </a:r>
            <a:endParaRPr sz="1677" dirty="0">
              <a:latin typeface="Calibri"/>
              <a:cs typeface="Calibri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77A7AFB-46ED-4903-9550-11A72060EC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1486" y="4518273"/>
            <a:ext cx="4769095" cy="78109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6D175A-5CA9-4F82-9C93-BF12CE59A1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3579" y="4145242"/>
            <a:ext cx="2670206" cy="2836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 the data is not linearly separable?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65585" y="1728647"/>
            <a:ext cx="4201085" cy="872977"/>
          </a:xfrm>
          <a:prstGeom prst="rect">
            <a:avLst/>
          </a:prstGeom>
        </p:spPr>
        <p:txBody>
          <a:bodyPr vert="horz" wrap="square" lIns="0" tIns="26334" rIns="0" bIns="0" rtlCol="0">
            <a:spAutoFit/>
          </a:bodyPr>
          <a:lstStyle/>
          <a:p>
            <a:pPr marL="11206" marR="4483">
              <a:lnSpc>
                <a:spcPts val="3318"/>
              </a:lnSpc>
              <a:spcBef>
                <a:spcPts val="207"/>
              </a:spcBef>
            </a:pP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Use</a:t>
            </a:r>
            <a:r>
              <a:rPr sz="2780" b="1" spc="-13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features</a:t>
            </a:r>
            <a:r>
              <a:rPr sz="2780" b="1" spc="-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sz="2780" b="1" spc="-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spc="-9" dirty="0">
                <a:solidFill>
                  <a:srgbClr val="009900"/>
                </a:solidFill>
                <a:latin typeface="Arial"/>
                <a:cs typeface="Arial"/>
              </a:rPr>
              <a:t>features </a:t>
            </a: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sz="2780" b="1" spc="-9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features</a:t>
            </a:r>
            <a:r>
              <a:rPr sz="2780" b="1" spc="-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dirty="0">
                <a:solidFill>
                  <a:srgbClr val="009900"/>
                </a:solidFill>
                <a:latin typeface="Arial"/>
                <a:cs typeface="Arial"/>
              </a:rPr>
              <a:t>of</a:t>
            </a:r>
            <a:r>
              <a:rPr sz="2780" b="1" spc="-4" dirty="0">
                <a:solidFill>
                  <a:srgbClr val="009900"/>
                </a:solidFill>
                <a:latin typeface="Arial"/>
                <a:cs typeface="Arial"/>
              </a:rPr>
              <a:t> </a:t>
            </a:r>
            <a:r>
              <a:rPr sz="2780" b="1" spc="-9" dirty="0">
                <a:solidFill>
                  <a:srgbClr val="009900"/>
                </a:solidFill>
                <a:latin typeface="Arial"/>
                <a:cs typeface="Arial"/>
              </a:rPr>
              <a:t>features….</a:t>
            </a:r>
            <a:endParaRPr sz="278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9466" y="5652255"/>
            <a:ext cx="7164481" cy="387079"/>
          </a:xfrm>
          <a:prstGeom prst="rect">
            <a:avLst/>
          </a:prstGeom>
        </p:spPr>
        <p:txBody>
          <a:bodyPr vert="horz" wrap="square" lIns="0" tIns="13447" rIns="0" bIns="0" rtlCol="0">
            <a:spAutoFit/>
          </a:bodyPr>
          <a:lstStyle/>
          <a:p>
            <a:pPr marL="11206">
              <a:spcBef>
                <a:spcPts val="106"/>
              </a:spcBef>
            </a:pPr>
            <a:r>
              <a:rPr sz="2427" b="1" dirty="0">
                <a:solidFill>
                  <a:srgbClr val="000090"/>
                </a:solidFill>
                <a:latin typeface="Arial"/>
                <a:cs typeface="Arial"/>
              </a:rPr>
              <a:t>Feature</a:t>
            </a:r>
            <a:r>
              <a:rPr sz="2427" b="1" spc="-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000090"/>
                </a:solidFill>
                <a:latin typeface="Arial"/>
                <a:cs typeface="Arial"/>
              </a:rPr>
              <a:t>space can</a:t>
            </a:r>
            <a:r>
              <a:rPr sz="2427" b="1" spc="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000090"/>
                </a:solidFill>
                <a:latin typeface="Arial"/>
                <a:cs typeface="Arial"/>
              </a:rPr>
              <a:t>get really</a:t>
            </a:r>
            <a:r>
              <a:rPr sz="2427" b="1" spc="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27" b="1" dirty="0">
                <a:solidFill>
                  <a:srgbClr val="000090"/>
                </a:solidFill>
                <a:latin typeface="Arial"/>
                <a:cs typeface="Arial"/>
              </a:rPr>
              <a:t>large really</a:t>
            </a:r>
            <a:r>
              <a:rPr sz="2427" b="1" spc="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27" b="1" spc="-9" dirty="0">
                <a:solidFill>
                  <a:srgbClr val="000090"/>
                </a:solidFill>
                <a:latin typeface="Arial"/>
                <a:cs typeface="Arial"/>
              </a:rPr>
              <a:t>quickly!</a:t>
            </a:r>
            <a:endParaRPr sz="2427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648663" y="2339787"/>
            <a:ext cx="2178424" cy="2395257"/>
            <a:chOff x="1122218" y="2651758"/>
            <a:chExt cx="2468880" cy="2714625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0048" y="2750957"/>
              <a:ext cx="167086" cy="1659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603" y="3951124"/>
              <a:ext cx="167086" cy="16596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1944" y="3794580"/>
              <a:ext cx="167086" cy="16596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39609" y="4681660"/>
              <a:ext cx="167086" cy="16596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3042" y="3272769"/>
              <a:ext cx="167086" cy="16596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54938" y="4838204"/>
              <a:ext cx="167086" cy="165964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22823" y="4472936"/>
              <a:ext cx="167086" cy="1659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24279" y="3011862"/>
              <a:ext cx="167086" cy="1659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218505" y="3213679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0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0" y="52177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8504" y="3213678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2460382" y="3660454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0" y="0"/>
                  </a:moveTo>
                  <a:lnTo>
                    <a:pt x="0" y="0"/>
                  </a:lnTo>
                  <a:lnTo>
                    <a:pt x="0" y="52179"/>
                  </a:lnTo>
                  <a:lnTo>
                    <a:pt x="157530" y="52179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0382" y="3660454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28546" y="441378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8546" y="441378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060973" y="4831207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9"/>
                  </a:lnTo>
                  <a:lnTo>
                    <a:pt x="157532" y="52179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060973" y="4831207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218505" y="503992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0" y="0"/>
                  </a:moveTo>
                  <a:lnTo>
                    <a:pt x="0" y="0"/>
                  </a:lnTo>
                  <a:lnTo>
                    <a:pt x="0" y="52179"/>
                  </a:lnTo>
                  <a:lnTo>
                    <a:pt x="157530" y="52179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218504" y="5039919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2693398" y="503992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9"/>
                  </a:lnTo>
                  <a:lnTo>
                    <a:pt x="157532" y="52179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1" name="object 41"/>
            <p:cNvSpPr/>
            <p:nvPr/>
          </p:nvSpPr>
          <p:spPr>
            <a:xfrm>
              <a:off x="2693398" y="5039919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3427" y="4258331"/>
              <a:ext cx="166439" cy="1664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11500" y="4112305"/>
              <a:ext cx="157480" cy="52069"/>
            </a:xfrm>
            <a:custGeom>
              <a:avLst/>
              <a:gdLst/>
              <a:ahLst/>
              <a:cxnLst/>
              <a:rect l="l" t="t" r="r" b="b"/>
              <a:pathLst>
                <a:path w="157480" h="52070">
                  <a:moveTo>
                    <a:pt x="157017" y="0"/>
                  </a:moveTo>
                  <a:lnTo>
                    <a:pt x="0" y="0"/>
                  </a:lnTo>
                  <a:lnTo>
                    <a:pt x="0" y="51815"/>
                  </a:lnTo>
                  <a:lnTo>
                    <a:pt x="157017" y="51815"/>
                  </a:lnTo>
                  <a:lnTo>
                    <a:pt x="157017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11501" y="4112305"/>
              <a:ext cx="157480" cy="52069"/>
            </a:xfrm>
            <a:custGeom>
              <a:avLst/>
              <a:gdLst/>
              <a:ahLst/>
              <a:cxnLst/>
              <a:rect l="l" t="t" r="r" b="b"/>
              <a:pathLst>
                <a:path w="157480" h="52070">
                  <a:moveTo>
                    <a:pt x="0" y="0"/>
                  </a:moveTo>
                  <a:lnTo>
                    <a:pt x="157018" y="0"/>
                  </a:lnTo>
                  <a:lnTo>
                    <a:pt x="157018" y="51816"/>
                  </a:lnTo>
                  <a:lnTo>
                    <a:pt x="0" y="51816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89533" y="3580013"/>
              <a:ext cx="166439" cy="16643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2218" y="2651758"/>
              <a:ext cx="2302625" cy="271410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181920" y="2677159"/>
              <a:ext cx="2182495" cy="2622550"/>
            </a:xfrm>
            <a:custGeom>
              <a:avLst/>
              <a:gdLst/>
              <a:ahLst/>
              <a:cxnLst/>
              <a:rect l="l" t="t" r="r" b="b"/>
              <a:pathLst>
                <a:path w="2182495" h="2622550">
                  <a:moveTo>
                    <a:pt x="1632702" y="0"/>
                  </a:moveTo>
                  <a:lnTo>
                    <a:pt x="1635957" y="59173"/>
                  </a:lnTo>
                  <a:lnTo>
                    <a:pt x="1639478" y="117958"/>
                  </a:lnTo>
                  <a:lnTo>
                    <a:pt x="1643530" y="175964"/>
                  </a:lnTo>
                  <a:lnTo>
                    <a:pt x="1648377" y="232801"/>
                  </a:lnTo>
                  <a:lnTo>
                    <a:pt x="1654287" y="288082"/>
                  </a:lnTo>
                  <a:lnTo>
                    <a:pt x="1661523" y="341416"/>
                  </a:lnTo>
                  <a:lnTo>
                    <a:pt x="1670352" y="392415"/>
                  </a:lnTo>
                  <a:lnTo>
                    <a:pt x="1681038" y="440688"/>
                  </a:lnTo>
                  <a:lnTo>
                    <a:pt x="1693847" y="485847"/>
                  </a:lnTo>
                  <a:lnTo>
                    <a:pt x="1709045" y="527503"/>
                  </a:lnTo>
                  <a:lnTo>
                    <a:pt x="1726897" y="565265"/>
                  </a:lnTo>
                  <a:lnTo>
                    <a:pt x="1754311" y="604423"/>
                  </a:lnTo>
                  <a:lnTo>
                    <a:pt x="1788250" y="635826"/>
                  </a:lnTo>
                  <a:lnTo>
                    <a:pt x="1826905" y="661221"/>
                  </a:lnTo>
                  <a:lnTo>
                    <a:pt x="1868468" y="682350"/>
                  </a:lnTo>
                  <a:lnTo>
                    <a:pt x="1911129" y="700960"/>
                  </a:lnTo>
                  <a:lnTo>
                    <a:pt x="1953080" y="718794"/>
                  </a:lnTo>
                  <a:lnTo>
                    <a:pt x="1992511" y="737597"/>
                  </a:lnTo>
                  <a:lnTo>
                    <a:pt x="2027613" y="759115"/>
                  </a:lnTo>
                  <a:lnTo>
                    <a:pt x="2056578" y="785090"/>
                  </a:lnTo>
                  <a:lnTo>
                    <a:pt x="2087838" y="825238"/>
                  </a:lnTo>
                  <a:lnTo>
                    <a:pt x="2116032" y="870100"/>
                  </a:lnTo>
                  <a:lnTo>
                    <a:pt x="2140336" y="917343"/>
                  </a:lnTo>
                  <a:lnTo>
                    <a:pt x="2159925" y="964631"/>
                  </a:lnTo>
                  <a:lnTo>
                    <a:pt x="2173977" y="1009631"/>
                  </a:lnTo>
                  <a:lnTo>
                    <a:pt x="2181666" y="1050007"/>
                  </a:lnTo>
                  <a:lnTo>
                    <a:pt x="2182169" y="1083425"/>
                  </a:lnTo>
                  <a:lnTo>
                    <a:pt x="2171746" y="1122491"/>
                  </a:lnTo>
                  <a:lnTo>
                    <a:pt x="2149641" y="1156030"/>
                  </a:lnTo>
                  <a:lnTo>
                    <a:pt x="2115480" y="1181027"/>
                  </a:lnTo>
                  <a:lnTo>
                    <a:pt x="2068885" y="1194468"/>
                  </a:lnTo>
                  <a:lnTo>
                    <a:pt x="2009480" y="1193338"/>
                  </a:lnTo>
                  <a:lnTo>
                    <a:pt x="1928473" y="1171857"/>
                  </a:lnTo>
                  <a:lnTo>
                    <a:pt x="1879138" y="1153698"/>
                  </a:lnTo>
                  <a:lnTo>
                    <a:pt x="1826115" y="1132038"/>
                  </a:lnTo>
                  <a:lnTo>
                    <a:pt x="1771050" y="1107959"/>
                  </a:lnTo>
                  <a:lnTo>
                    <a:pt x="1715593" y="1082545"/>
                  </a:lnTo>
                  <a:lnTo>
                    <a:pt x="1661392" y="1056881"/>
                  </a:lnTo>
                  <a:lnTo>
                    <a:pt x="1610095" y="1032048"/>
                  </a:lnTo>
                  <a:lnTo>
                    <a:pt x="1563352" y="1009132"/>
                  </a:lnTo>
                  <a:lnTo>
                    <a:pt x="1522809" y="989214"/>
                  </a:lnTo>
                  <a:lnTo>
                    <a:pt x="1466045" y="956320"/>
                  </a:lnTo>
                  <a:lnTo>
                    <a:pt x="1417567" y="920591"/>
                  </a:lnTo>
                  <a:lnTo>
                    <a:pt x="1375630" y="886171"/>
                  </a:lnTo>
                  <a:lnTo>
                    <a:pt x="1338491" y="857202"/>
                  </a:lnTo>
                  <a:lnTo>
                    <a:pt x="1304403" y="837829"/>
                  </a:lnTo>
                  <a:lnTo>
                    <a:pt x="1271624" y="832196"/>
                  </a:lnTo>
                  <a:lnTo>
                    <a:pt x="1233067" y="844757"/>
                  </a:lnTo>
                  <a:lnTo>
                    <a:pt x="1197399" y="873649"/>
                  </a:lnTo>
                  <a:lnTo>
                    <a:pt x="1166880" y="915101"/>
                  </a:lnTo>
                  <a:lnTo>
                    <a:pt x="1143771" y="965347"/>
                  </a:lnTo>
                  <a:lnTo>
                    <a:pt x="1130333" y="1020618"/>
                  </a:lnTo>
                  <a:lnTo>
                    <a:pt x="1126806" y="1061068"/>
                  </a:lnTo>
                  <a:lnTo>
                    <a:pt x="1126162" y="1109676"/>
                  </a:lnTo>
                  <a:lnTo>
                    <a:pt x="1128585" y="1163314"/>
                  </a:lnTo>
                  <a:lnTo>
                    <a:pt x="1134257" y="1218853"/>
                  </a:lnTo>
                  <a:lnTo>
                    <a:pt x="1143364" y="1273165"/>
                  </a:lnTo>
                  <a:lnTo>
                    <a:pt x="1156088" y="1323123"/>
                  </a:lnTo>
                  <a:lnTo>
                    <a:pt x="1172615" y="1365597"/>
                  </a:lnTo>
                  <a:lnTo>
                    <a:pt x="1222146" y="1419664"/>
                  </a:lnTo>
                  <a:lnTo>
                    <a:pt x="1297072" y="1432619"/>
                  </a:lnTo>
                  <a:lnTo>
                    <a:pt x="1341331" y="1430238"/>
                  </a:lnTo>
                  <a:lnTo>
                    <a:pt x="1389024" y="1426530"/>
                  </a:lnTo>
                  <a:lnTo>
                    <a:pt x="1439325" y="1424928"/>
                  </a:lnTo>
                  <a:lnTo>
                    <a:pt x="1491411" y="1428865"/>
                  </a:lnTo>
                  <a:lnTo>
                    <a:pt x="1536893" y="1434228"/>
                  </a:lnTo>
                  <a:lnTo>
                    <a:pt x="1589546" y="1438622"/>
                  </a:lnTo>
                  <a:lnTo>
                    <a:pt x="1646657" y="1442822"/>
                  </a:lnTo>
                  <a:lnTo>
                    <a:pt x="1705512" y="1447604"/>
                  </a:lnTo>
                  <a:lnTo>
                    <a:pt x="1763399" y="1453742"/>
                  </a:lnTo>
                  <a:lnTo>
                    <a:pt x="1817602" y="1462013"/>
                  </a:lnTo>
                  <a:lnTo>
                    <a:pt x="1865410" y="1473192"/>
                  </a:lnTo>
                  <a:lnTo>
                    <a:pt x="1904109" y="1488054"/>
                  </a:lnTo>
                  <a:lnTo>
                    <a:pt x="1949567" y="1540975"/>
                  </a:lnTo>
                  <a:lnTo>
                    <a:pt x="1955014" y="1583594"/>
                  </a:lnTo>
                  <a:lnTo>
                    <a:pt x="1949247" y="1632073"/>
                  </a:lnTo>
                  <a:lnTo>
                    <a:pt x="1934188" y="1683252"/>
                  </a:lnTo>
                  <a:lnTo>
                    <a:pt x="1911761" y="1733974"/>
                  </a:lnTo>
                  <a:lnTo>
                    <a:pt x="1883887" y="1781080"/>
                  </a:lnTo>
                  <a:lnTo>
                    <a:pt x="1852490" y="1821410"/>
                  </a:lnTo>
                  <a:lnTo>
                    <a:pt x="1819880" y="1851618"/>
                  </a:lnTo>
                  <a:lnTo>
                    <a:pt x="1780004" y="1879556"/>
                  </a:lnTo>
                  <a:lnTo>
                    <a:pt x="1734424" y="1905409"/>
                  </a:lnTo>
                  <a:lnTo>
                    <a:pt x="1684706" y="1929360"/>
                  </a:lnTo>
                  <a:lnTo>
                    <a:pt x="1632411" y="1951594"/>
                  </a:lnTo>
                  <a:lnTo>
                    <a:pt x="1579105" y="1972295"/>
                  </a:lnTo>
                  <a:lnTo>
                    <a:pt x="1526350" y="1991646"/>
                  </a:lnTo>
                  <a:lnTo>
                    <a:pt x="1475711" y="2009832"/>
                  </a:lnTo>
                  <a:lnTo>
                    <a:pt x="1430962" y="2026417"/>
                  </a:lnTo>
                  <a:lnTo>
                    <a:pt x="1384403" y="2044036"/>
                  </a:lnTo>
                  <a:lnTo>
                    <a:pt x="1336746" y="2061590"/>
                  </a:lnTo>
                  <a:lnTo>
                    <a:pt x="1288701" y="2077981"/>
                  </a:lnTo>
                  <a:lnTo>
                    <a:pt x="1240980" y="2092110"/>
                  </a:lnTo>
                  <a:lnTo>
                    <a:pt x="1194292" y="2102880"/>
                  </a:lnTo>
                  <a:lnTo>
                    <a:pt x="1149348" y="2109191"/>
                  </a:lnTo>
                  <a:lnTo>
                    <a:pt x="1106859" y="2109945"/>
                  </a:lnTo>
                  <a:lnTo>
                    <a:pt x="1067536" y="2104043"/>
                  </a:lnTo>
                  <a:lnTo>
                    <a:pt x="1026663" y="2088280"/>
                  </a:lnTo>
                  <a:lnTo>
                    <a:pt x="988305" y="2063807"/>
                  </a:lnTo>
                  <a:lnTo>
                    <a:pt x="952277" y="2032465"/>
                  </a:lnTo>
                  <a:lnTo>
                    <a:pt x="918395" y="1996093"/>
                  </a:lnTo>
                  <a:lnTo>
                    <a:pt x="886475" y="1956532"/>
                  </a:lnTo>
                  <a:lnTo>
                    <a:pt x="856334" y="1915621"/>
                  </a:lnTo>
                  <a:lnTo>
                    <a:pt x="827788" y="1875201"/>
                  </a:lnTo>
                  <a:lnTo>
                    <a:pt x="800652" y="1837112"/>
                  </a:lnTo>
                  <a:lnTo>
                    <a:pt x="771909" y="1793486"/>
                  </a:lnTo>
                  <a:lnTo>
                    <a:pt x="745957" y="1746701"/>
                  </a:lnTo>
                  <a:lnTo>
                    <a:pt x="722386" y="1698405"/>
                  </a:lnTo>
                  <a:lnTo>
                    <a:pt x="700782" y="1650247"/>
                  </a:lnTo>
                  <a:lnTo>
                    <a:pt x="680735" y="1603874"/>
                  </a:lnTo>
                  <a:lnTo>
                    <a:pt x="661832" y="1560934"/>
                  </a:lnTo>
                  <a:lnTo>
                    <a:pt x="643661" y="1523076"/>
                  </a:lnTo>
                  <a:lnTo>
                    <a:pt x="618273" y="1466279"/>
                  </a:lnTo>
                  <a:lnTo>
                    <a:pt x="599508" y="1418070"/>
                  </a:lnTo>
                  <a:lnTo>
                    <a:pt x="579271" y="1379183"/>
                  </a:lnTo>
                  <a:lnTo>
                    <a:pt x="549467" y="1350356"/>
                  </a:lnTo>
                  <a:lnTo>
                    <a:pt x="509115" y="1335022"/>
                  </a:lnTo>
                  <a:lnTo>
                    <a:pt x="462141" y="1331710"/>
                  </a:lnTo>
                  <a:lnTo>
                    <a:pt x="407807" y="1333795"/>
                  </a:lnTo>
                  <a:lnTo>
                    <a:pt x="345379" y="1334654"/>
                  </a:lnTo>
                  <a:lnTo>
                    <a:pt x="301578" y="1331358"/>
                  </a:lnTo>
                  <a:lnTo>
                    <a:pt x="249354" y="1325269"/>
                  </a:lnTo>
                  <a:lnTo>
                    <a:pt x="193103" y="1318723"/>
                  </a:lnTo>
                  <a:lnTo>
                    <a:pt x="137218" y="1314054"/>
                  </a:lnTo>
                  <a:lnTo>
                    <a:pt x="86093" y="1313596"/>
                  </a:lnTo>
                  <a:lnTo>
                    <a:pt x="44122" y="1319685"/>
                  </a:lnTo>
                  <a:lnTo>
                    <a:pt x="15699" y="1334654"/>
                  </a:lnTo>
                  <a:lnTo>
                    <a:pt x="654" y="1366494"/>
                  </a:lnTo>
                  <a:lnTo>
                    <a:pt x="0" y="1411418"/>
                  </a:lnTo>
                  <a:lnTo>
                    <a:pt x="9811" y="1464194"/>
                  </a:lnTo>
                  <a:lnTo>
                    <a:pt x="26165" y="1519586"/>
                  </a:lnTo>
                  <a:lnTo>
                    <a:pt x="45134" y="1572362"/>
                  </a:lnTo>
                  <a:lnTo>
                    <a:pt x="62796" y="1617287"/>
                  </a:lnTo>
                  <a:lnTo>
                    <a:pt x="83770" y="1662257"/>
                  </a:lnTo>
                  <a:lnTo>
                    <a:pt x="108763" y="1703207"/>
                  </a:lnTo>
                  <a:lnTo>
                    <a:pt x="137398" y="1740514"/>
                  </a:lnTo>
                  <a:lnTo>
                    <a:pt x="169298" y="1774556"/>
                  </a:lnTo>
                  <a:lnTo>
                    <a:pt x="204087" y="1805708"/>
                  </a:lnTo>
                  <a:lnTo>
                    <a:pt x="242770" y="1832464"/>
                  </a:lnTo>
                  <a:lnTo>
                    <a:pt x="285597" y="1854573"/>
                  </a:lnTo>
                  <a:lnTo>
                    <a:pt x="331061" y="1874294"/>
                  </a:lnTo>
                  <a:lnTo>
                    <a:pt x="377656" y="1893890"/>
                  </a:lnTo>
                  <a:lnTo>
                    <a:pt x="423875" y="1915621"/>
                  </a:lnTo>
                  <a:lnTo>
                    <a:pt x="492680" y="1951809"/>
                  </a:lnTo>
                  <a:lnTo>
                    <a:pt x="570072" y="1993149"/>
                  </a:lnTo>
                  <a:lnTo>
                    <a:pt x="633236" y="2027129"/>
                  </a:lnTo>
                  <a:lnTo>
                    <a:pt x="659360" y="2041236"/>
                  </a:lnTo>
                  <a:lnTo>
                    <a:pt x="701881" y="2061378"/>
                  </a:lnTo>
                  <a:lnTo>
                    <a:pt x="749298" y="2080284"/>
                  </a:lnTo>
                  <a:lnTo>
                    <a:pt x="799142" y="2099602"/>
                  </a:lnTo>
                  <a:lnTo>
                    <a:pt x="848939" y="2120981"/>
                  </a:lnTo>
                  <a:lnTo>
                    <a:pt x="896219" y="2146067"/>
                  </a:lnTo>
                  <a:lnTo>
                    <a:pt x="938511" y="2176509"/>
                  </a:lnTo>
                  <a:lnTo>
                    <a:pt x="973341" y="2213956"/>
                  </a:lnTo>
                  <a:lnTo>
                    <a:pt x="1020316" y="2318594"/>
                  </a:lnTo>
                  <a:lnTo>
                    <a:pt x="1054780" y="2454390"/>
                  </a:lnTo>
                  <a:lnTo>
                    <a:pt x="1075999" y="2572031"/>
                  </a:lnTo>
                  <a:lnTo>
                    <a:pt x="1083235" y="2622203"/>
                  </a:lnTo>
                </a:path>
              </a:pathLst>
            </a:custGeom>
            <a:ln w="25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48" name="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60485" y="4038792"/>
            <a:ext cx="147429" cy="146439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367741" y="3302117"/>
            <a:ext cx="147429" cy="146439"/>
          </a:xfrm>
          <a:prstGeom prst="rect">
            <a:avLst/>
          </a:prstGeom>
        </p:spPr>
      </p:pic>
      <p:grpSp>
        <p:nvGrpSpPr>
          <p:cNvPr id="50" name="object 50"/>
          <p:cNvGrpSpPr/>
          <p:nvPr/>
        </p:nvGrpSpPr>
        <p:grpSpPr>
          <a:xfrm>
            <a:off x="5420830" y="2693322"/>
            <a:ext cx="147357" cy="54348"/>
            <a:chOff x="4264007" y="3052432"/>
            <a:chExt cx="167005" cy="61594"/>
          </a:xfrm>
        </p:grpSpPr>
        <p:sp>
          <p:nvSpPr>
            <p:cNvPr id="51" name="object 51"/>
            <p:cNvSpPr/>
            <p:nvPr/>
          </p:nvSpPr>
          <p:spPr>
            <a:xfrm>
              <a:off x="4268717" y="3057143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5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2" name="object 52"/>
            <p:cNvSpPr/>
            <p:nvPr/>
          </p:nvSpPr>
          <p:spPr>
            <a:xfrm>
              <a:off x="4268718" y="3057143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5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4772169" y="3337878"/>
            <a:ext cx="147357" cy="54348"/>
            <a:chOff x="3528858" y="3782929"/>
            <a:chExt cx="167005" cy="61594"/>
          </a:xfrm>
        </p:grpSpPr>
        <p:sp>
          <p:nvSpPr>
            <p:cNvPr id="54" name="object 54"/>
            <p:cNvSpPr/>
            <p:nvPr/>
          </p:nvSpPr>
          <p:spPr>
            <a:xfrm>
              <a:off x="3533569" y="378764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0" y="0"/>
                  </a:moveTo>
                  <a:lnTo>
                    <a:pt x="0" y="0"/>
                  </a:lnTo>
                  <a:lnTo>
                    <a:pt x="0" y="52179"/>
                  </a:lnTo>
                  <a:lnTo>
                    <a:pt x="157530" y="52179"/>
                  </a:lnTo>
                  <a:lnTo>
                    <a:pt x="157530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5" name="object 55"/>
            <p:cNvSpPr/>
            <p:nvPr/>
          </p:nvSpPr>
          <p:spPr>
            <a:xfrm>
              <a:off x="3533568" y="3787640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5096499" y="3798275"/>
            <a:ext cx="147357" cy="54348"/>
            <a:chOff x="3896432" y="4304712"/>
            <a:chExt cx="167005" cy="61594"/>
          </a:xfrm>
        </p:grpSpPr>
        <p:sp>
          <p:nvSpPr>
            <p:cNvPr id="57" name="object 57"/>
            <p:cNvSpPr/>
            <p:nvPr/>
          </p:nvSpPr>
          <p:spPr>
            <a:xfrm>
              <a:off x="3901142" y="4309423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58" name="object 58"/>
            <p:cNvSpPr/>
            <p:nvPr/>
          </p:nvSpPr>
          <p:spPr>
            <a:xfrm>
              <a:off x="3901143" y="4309422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096499" y="4304713"/>
            <a:ext cx="147357" cy="54348"/>
            <a:chOff x="3896432" y="4878675"/>
            <a:chExt cx="167005" cy="61594"/>
          </a:xfrm>
        </p:grpSpPr>
        <p:sp>
          <p:nvSpPr>
            <p:cNvPr id="60" name="object 60"/>
            <p:cNvSpPr/>
            <p:nvPr/>
          </p:nvSpPr>
          <p:spPr>
            <a:xfrm>
              <a:off x="3901142" y="4883386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1" name="object 61"/>
            <p:cNvSpPr/>
            <p:nvPr/>
          </p:nvSpPr>
          <p:spPr>
            <a:xfrm>
              <a:off x="3901143" y="4883385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5281832" y="3291838"/>
            <a:ext cx="147357" cy="54348"/>
            <a:chOff x="4106475" y="3730750"/>
            <a:chExt cx="167005" cy="61594"/>
          </a:xfrm>
        </p:grpSpPr>
        <p:sp>
          <p:nvSpPr>
            <p:cNvPr id="63" name="object 63"/>
            <p:cNvSpPr/>
            <p:nvPr/>
          </p:nvSpPr>
          <p:spPr>
            <a:xfrm>
              <a:off x="4111185" y="3735462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4" name="object 64"/>
            <p:cNvSpPr/>
            <p:nvPr/>
          </p:nvSpPr>
          <p:spPr>
            <a:xfrm>
              <a:off x="4111185" y="3735461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5050166" y="3015600"/>
            <a:ext cx="147357" cy="54348"/>
            <a:chOff x="3843921" y="3417680"/>
            <a:chExt cx="167005" cy="61594"/>
          </a:xfrm>
        </p:grpSpPr>
        <p:sp>
          <p:nvSpPr>
            <p:cNvPr id="66" name="object 66"/>
            <p:cNvSpPr/>
            <p:nvPr/>
          </p:nvSpPr>
          <p:spPr>
            <a:xfrm>
              <a:off x="3848632" y="3422392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157532" y="0"/>
                  </a:moveTo>
                  <a:lnTo>
                    <a:pt x="0" y="0"/>
                  </a:lnTo>
                  <a:lnTo>
                    <a:pt x="0" y="52177"/>
                  </a:lnTo>
                  <a:lnTo>
                    <a:pt x="157532" y="52177"/>
                  </a:lnTo>
                  <a:lnTo>
                    <a:pt x="157532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8632" y="3422391"/>
              <a:ext cx="158115" cy="52705"/>
            </a:xfrm>
            <a:custGeom>
              <a:avLst/>
              <a:gdLst/>
              <a:ahLst/>
              <a:cxnLst/>
              <a:rect l="l" t="t" r="r" b="b"/>
              <a:pathLst>
                <a:path w="158114" h="52704">
                  <a:moveTo>
                    <a:pt x="0" y="0"/>
                  </a:moveTo>
                  <a:lnTo>
                    <a:pt x="157531" y="0"/>
                  </a:lnTo>
                  <a:lnTo>
                    <a:pt x="157531" y="52178"/>
                  </a:lnTo>
                  <a:lnTo>
                    <a:pt x="0" y="52178"/>
                  </a:lnTo>
                  <a:lnTo>
                    <a:pt x="0" y="0"/>
                  </a:lnTo>
                  <a:close/>
                </a:path>
              </a:pathLst>
            </a:custGeom>
            <a:ln w="9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pic>
        <p:nvPicPr>
          <p:cNvPr id="71" name="Picture 70">
            <a:extLst>
              <a:ext uri="{FF2B5EF4-FFF2-40B4-BE49-F238E27FC236}">
                <a16:creationId xmlns:a16="http://schemas.microsoft.com/office/drawing/2014/main" id="{73D9BA5C-E42F-4A4D-ACCA-02FF98EC8EC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5227" y="2709551"/>
            <a:ext cx="2508940" cy="283477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6F823-6F10-4E62-AF55-0E9F0CE34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840" y="1269393"/>
            <a:ext cx="5226319" cy="518821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Separate in higher dimension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ACB726-F436-48F0-A2C4-4F6FE5745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98" y="1114719"/>
            <a:ext cx="8081402" cy="51304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69967D-57D9-40B7-9652-9F04C3D72F1D}"/>
              </a:ext>
            </a:extLst>
          </p:cNvPr>
          <p:cNvSpPr txBox="1"/>
          <p:nvPr/>
        </p:nvSpPr>
        <p:spPr>
          <a:xfrm>
            <a:off x="0" y="6435008"/>
            <a:ext cx="108301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https://indico.gsi.de/event/10576/contributions/44281/attachments/32809/42150/slides-svm.pdf</a:t>
            </a:r>
          </a:p>
        </p:txBody>
      </p:sp>
    </p:spTree>
    <p:extLst>
      <p:ext uri="{BB962C8B-B14F-4D97-AF65-F5344CB8AC3E}">
        <p14:creationId xmlns:p14="http://schemas.microsoft.com/office/powerpoint/2010/main" val="3570899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Quadratic kernel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4407" y="1899457"/>
            <a:ext cx="6888478" cy="2593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0145" y="5918262"/>
            <a:ext cx="1386728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[Cynthia</a:t>
            </a:r>
            <a:r>
              <a:rPr sz="1544" spc="49" dirty="0">
                <a:latin typeface="Arial MT"/>
                <a:cs typeface="Arial MT"/>
              </a:rPr>
              <a:t> </a:t>
            </a:r>
            <a:r>
              <a:rPr sz="1544" spc="-9" dirty="0">
                <a:latin typeface="Arial MT"/>
                <a:cs typeface="Arial MT"/>
              </a:rPr>
              <a:t>Rudin]</a:t>
            </a:r>
            <a:endParaRPr sz="154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2868" y="5224549"/>
            <a:ext cx="5349296" cy="53201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40000" y="4987236"/>
            <a:ext cx="2385172" cy="252339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544" dirty="0">
                <a:latin typeface="Arial MT"/>
                <a:cs typeface="Arial MT"/>
              </a:rPr>
              <a:t>Feature</a:t>
            </a:r>
            <a:r>
              <a:rPr sz="1544" spc="49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mapping</a:t>
            </a:r>
            <a:r>
              <a:rPr sz="1544" spc="49" dirty="0">
                <a:latin typeface="Arial MT"/>
                <a:cs typeface="Arial MT"/>
              </a:rPr>
              <a:t> </a:t>
            </a:r>
            <a:r>
              <a:rPr sz="1544" dirty="0">
                <a:latin typeface="Arial MT"/>
                <a:cs typeface="Arial MT"/>
              </a:rPr>
              <a:t>given</a:t>
            </a:r>
            <a:r>
              <a:rPr sz="1544" spc="49" dirty="0">
                <a:latin typeface="Arial MT"/>
                <a:cs typeface="Arial MT"/>
              </a:rPr>
              <a:t> </a:t>
            </a:r>
            <a:r>
              <a:rPr sz="1544" spc="-22" dirty="0">
                <a:latin typeface="Arial MT"/>
                <a:cs typeface="Arial MT"/>
              </a:rPr>
              <a:t>by:</a:t>
            </a:r>
            <a:endParaRPr sz="1544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One-Class Classification</a:t>
            </a:r>
            <a:endParaRPr lang="en-GB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A51C0987-5505-424A-AF63-8ADF90C44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5" name="object 5"/>
          <p:cNvGrpSpPr/>
          <p:nvPr/>
        </p:nvGrpSpPr>
        <p:grpSpPr>
          <a:xfrm>
            <a:off x="3333838" y="2200076"/>
            <a:ext cx="4171167" cy="2882776"/>
            <a:chOff x="1575988" y="1040962"/>
            <a:chExt cx="1973580" cy="13639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1203" y="1674113"/>
              <a:ext cx="198729" cy="2682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0659" y="1405889"/>
              <a:ext cx="209295" cy="3084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4499" y="1738799"/>
              <a:ext cx="235305" cy="27059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23667" y="1186433"/>
              <a:ext cx="168656" cy="31699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65043" y="1966722"/>
              <a:ext cx="238150" cy="2934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04211" y="1779329"/>
              <a:ext cx="170687" cy="2361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99283" y="2015489"/>
              <a:ext cx="244246" cy="2926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584096" y="1074267"/>
              <a:ext cx="1957705" cy="1322705"/>
            </a:xfrm>
            <a:custGeom>
              <a:avLst/>
              <a:gdLst/>
              <a:ahLst/>
              <a:cxnLst/>
              <a:rect l="l" t="t" r="r" b="b"/>
              <a:pathLst>
                <a:path w="1957704" h="1322705">
                  <a:moveTo>
                    <a:pt x="1091590" y="0"/>
                  </a:moveTo>
                  <a:lnTo>
                    <a:pt x="1131519" y="7619"/>
                  </a:lnTo>
                  <a:lnTo>
                    <a:pt x="1147597" y="11048"/>
                  </a:lnTo>
                  <a:lnTo>
                    <a:pt x="1163523" y="14630"/>
                  </a:lnTo>
                </a:path>
                <a:path w="1957704" h="1322705">
                  <a:moveTo>
                    <a:pt x="1210665" y="26415"/>
                  </a:moveTo>
                  <a:lnTo>
                    <a:pt x="1226438" y="30460"/>
                  </a:lnTo>
                  <a:lnTo>
                    <a:pt x="1242059" y="34696"/>
                  </a:lnTo>
                  <a:lnTo>
                    <a:pt x="1257528" y="39160"/>
                  </a:lnTo>
                  <a:lnTo>
                    <a:pt x="1272844" y="43891"/>
                  </a:lnTo>
                </a:path>
                <a:path w="1957704" h="1322705">
                  <a:moveTo>
                    <a:pt x="1319987" y="58927"/>
                  </a:moveTo>
                  <a:lnTo>
                    <a:pt x="1335220" y="64420"/>
                  </a:lnTo>
                  <a:lnTo>
                    <a:pt x="1350416" y="69951"/>
                  </a:lnTo>
                  <a:lnTo>
                    <a:pt x="1365535" y="75558"/>
                  </a:lnTo>
                  <a:lnTo>
                    <a:pt x="1380540" y="81279"/>
                  </a:lnTo>
                </a:path>
                <a:path w="1957704" h="1322705">
                  <a:moveTo>
                    <a:pt x="1425244" y="99974"/>
                  </a:moveTo>
                  <a:lnTo>
                    <a:pt x="1440402" y="106749"/>
                  </a:lnTo>
                  <a:lnTo>
                    <a:pt x="1455369" y="113639"/>
                  </a:lnTo>
                  <a:lnTo>
                    <a:pt x="1470107" y="120605"/>
                  </a:lnTo>
                  <a:lnTo>
                    <a:pt x="1484579" y="127609"/>
                  </a:lnTo>
                </a:path>
                <a:path w="1957704" h="1322705">
                  <a:moveTo>
                    <a:pt x="1527251" y="149961"/>
                  </a:moveTo>
                  <a:lnTo>
                    <a:pt x="1541799" y="157962"/>
                  </a:lnTo>
                  <a:lnTo>
                    <a:pt x="1556156" y="166115"/>
                  </a:lnTo>
                  <a:lnTo>
                    <a:pt x="1570285" y="174421"/>
                  </a:lnTo>
                  <a:lnTo>
                    <a:pt x="1584147" y="182879"/>
                  </a:lnTo>
                </a:path>
                <a:path w="1957704" h="1322705">
                  <a:moveTo>
                    <a:pt x="1624787" y="209295"/>
                  </a:moveTo>
                  <a:lnTo>
                    <a:pt x="1638350" y="218751"/>
                  </a:lnTo>
                  <a:lnTo>
                    <a:pt x="1651609" y="228244"/>
                  </a:lnTo>
                  <a:lnTo>
                    <a:pt x="1664563" y="237813"/>
                  </a:lnTo>
                  <a:lnTo>
                    <a:pt x="1677212" y="247497"/>
                  </a:lnTo>
                </a:path>
                <a:path w="1957704" h="1322705">
                  <a:moveTo>
                    <a:pt x="1715414" y="278790"/>
                  </a:moveTo>
                  <a:lnTo>
                    <a:pt x="1727523" y="289471"/>
                  </a:lnTo>
                  <a:lnTo>
                    <a:pt x="1739442" y="300227"/>
                  </a:lnTo>
                  <a:lnTo>
                    <a:pt x="1751133" y="311137"/>
                  </a:lnTo>
                  <a:lnTo>
                    <a:pt x="1762556" y="322275"/>
                  </a:lnTo>
                </a:path>
                <a:path w="1957704" h="1322705">
                  <a:moveTo>
                    <a:pt x="1796694" y="358038"/>
                  </a:moveTo>
                  <a:lnTo>
                    <a:pt x="1807273" y="370300"/>
                  </a:lnTo>
                  <a:lnTo>
                    <a:pt x="1817623" y="382676"/>
                  </a:lnTo>
                  <a:lnTo>
                    <a:pt x="1827669" y="395128"/>
                  </a:lnTo>
                  <a:lnTo>
                    <a:pt x="1837334" y="407619"/>
                  </a:lnTo>
                </a:path>
                <a:path w="1957704" h="1322705">
                  <a:moveTo>
                    <a:pt x="1865782" y="448259"/>
                  </a:moveTo>
                  <a:lnTo>
                    <a:pt x="1874399" y="462045"/>
                  </a:lnTo>
                  <a:lnTo>
                    <a:pt x="1882597" y="475945"/>
                  </a:lnTo>
                  <a:lnTo>
                    <a:pt x="1890414" y="489921"/>
                  </a:lnTo>
                  <a:lnTo>
                    <a:pt x="1897887" y="503935"/>
                  </a:lnTo>
                </a:path>
                <a:path w="1957704" h="1322705">
                  <a:moveTo>
                    <a:pt x="1918614" y="548639"/>
                  </a:moveTo>
                  <a:lnTo>
                    <a:pt x="1924481" y="563708"/>
                  </a:lnTo>
                  <a:lnTo>
                    <a:pt x="1929891" y="578967"/>
                  </a:lnTo>
                  <a:lnTo>
                    <a:pt x="1934844" y="594302"/>
                  </a:lnTo>
                  <a:lnTo>
                    <a:pt x="1939340" y="609599"/>
                  </a:lnTo>
                </a:path>
                <a:path w="1957704" h="1322705">
                  <a:moveTo>
                    <a:pt x="1950313" y="657555"/>
                  </a:moveTo>
                  <a:lnTo>
                    <a:pt x="1952821" y="673474"/>
                  </a:lnTo>
                  <a:lnTo>
                    <a:pt x="1954834" y="689508"/>
                  </a:lnTo>
                  <a:lnTo>
                    <a:pt x="1956314" y="705618"/>
                  </a:lnTo>
                  <a:lnTo>
                    <a:pt x="1957222" y="721766"/>
                  </a:lnTo>
                </a:path>
                <a:path w="1957704" h="1322705">
                  <a:moveTo>
                    <a:pt x="1956815" y="770534"/>
                  </a:moveTo>
                  <a:lnTo>
                    <a:pt x="1952015" y="814425"/>
                  </a:lnTo>
                  <a:lnTo>
                    <a:pt x="1949094" y="831087"/>
                  </a:lnTo>
                  <a:lnTo>
                    <a:pt x="1948687" y="833526"/>
                  </a:lnTo>
                  <a:lnTo>
                    <a:pt x="1948281" y="835558"/>
                  </a:lnTo>
                </a:path>
                <a:path w="1957704" h="1322705">
                  <a:moveTo>
                    <a:pt x="1936089" y="883107"/>
                  </a:moveTo>
                  <a:lnTo>
                    <a:pt x="1931212" y="898505"/>
                  </a:lnTo>
                  <a:lnTo>
                    <a:pt x="1925726" y="913637"/>
                  </a:lnTo>
                  <a:lnTo>
                    <a:pt x="1919630" y="928541"/>
                  </a:lnTo>
                  <a:lnTo>
                    <a:pt x="1912924" y="943254"/>
                  </a:lnTo>
                </a:path>
                <a:path w="1957704" h="1322705">
                  <a:moveTo>
                    <a:pt x="1890166" y="986332"/>
                  </a:moveTo>
                  <a:lnTo>
                    <a:pt x="1881714" y="1000201"/>
                  </a:lnTo>
                  <a:lnTo>
                    <a:pt x="1872843" y="1013764"/>
                  </a:lnTo>
                  <a:lnTo>
                    <a:pt x="1863591" y="1027023"/>
                  </a:lnTo>
                  <a:lnTo>
                    <a:pt x="1853996" y="1039977"/>
                  </a:lnTo>
                </a:path>
                <a:path w="1957704" h="1322705">
                  <a:moveTo>
                    <a:pt x="1822297" y="1076959"/>
                  </a:moveTo>
                  <a:lnTo>
                    <a:pt x="1811102" y="1088694"/>
                  </a:lnTo>
                  <a:lnTo>
                    <a:pt x="1799488" y="1100124"/>
                  </a:lnTo>
                  <a:lnTo>
                    <a:pt x="1787493" y="1111249"/>
                  </a:lnTo>
                  <a:lnTo>
                    <a:pt x="1775155" y="1122070"/>
                  </a:lnTo>
                </a:path>
                <a:path w="1957704" h="1322705">
                  <a:moveTo>
                    <a:pt x="1737359" y="1152143"/>
                  </a:moveTo>
                  <a:lnTo>
                    <a:pt x="1724164" y="1161681"/>
                  </a:lnTo>
                  <a:lnTo>
                    <a:pt x="1710740" y="1170838"/>
                  </a:lnTo>
                  <a:lnTo>
                    <a:pt x="1697012" y="1179690"/>
                  </a:lnTo>
                  <a:lnTo>
                    <a:pt x="1682902" y="1188313"/>
                  </a:lnTo>
                </a:path>
                <a:path w="1957704" h="1322705">
                  <a:moveTo>
                    <a:pt x="1640636" y="1211884"/>
                  </a:moveTo>
                  <a:lnTo>
                    <a:pt x="1626165" y="1219352"/>
                  </a:lnTo>
                  <a:lnTo>
                    <a:pt x="1611426" y="1226515"/>
                  </a:lnTo>
                  <a:lnTo>
                    <a:pt x="1596459" y="1233373"/>
                  </a:lnTo>
                  <a:lnTo>
                    <a:pt x="1581302" y="1239926"/>
                  </a:lnTo>
                </a:path>
                <a:path w="1957704" h="1322705">
                  <a:moveTo>
                    <a:pt x="1536598" y="1257401"/>
                  </a:moveTo>
                  <a:lnTo>
                    <a:pt x="1521275" y="1262805"/>
                  </a:lnTo>
                  <a:lnTo>
                    <a:pt x="1505762" y="1268018"/>
                  </a:lnTo>
                  <a:lnTo>
                    <a:pt x="1490021" y="1273003"/>
                  </a:lnTo>
                  <a:lnTo>
                    <a:pt x="1474012" y="1277721"/>
                  </a:lnTo>
                </a:path>
                <a:path w="1957704" h="1322705">
                  <a:moveTo>
                    <a:pt x="1427276" y="1289913"/>
                  </a:moveTo>
                  <a:lnTo>
                    <a:pt x="1411655" y="1293494"/>
                  </a:lnTo>
                  <a:lnTo>
                    <a:pt x="1395882" y="1296923"/>
                  </a:lnTo>
                  <a:lnTo>
                    <a:pt x="1379956" y="1300200"/>
                  </a:lnTo>
                  <a:lnTo>
                    <a:pt x="1363878" y="1303324"/>
                  </a:lnTo>
                </a:path>
                <a:path w="1957704" h="1322705">
                  <a:moveTo>
                    <a:pt x="1315110" y="1310639"/>
                  </a:moveTo>
                  <a:lnTo>
                    <a:pt x="1299254" y="1312697"/>
                  </a:lnTo>
                  <a:lnTo>
                    <a:pt x="1283360" y="1314602"/>
                  </a:lnTo>
                  <a:lnTo>
                    <a:pt x="1267390" y="1316354"/>
                  </a:lnTo>
                  <a:lnTo>
                    <a:pt x="1251305" y="1317955"/>
                  </a:lnTo>
                </a:path>
                <a:path w="1957704" h="1322705">
                  <a:moveTo>
                    <a:pt x="1202131" y="1320799"/>
                  </a:moveTo>
                  <a:lnTo>
                    <a:pt x="1186141" y="1321568"/>
                  </a:lnTo>
                  <a:lnTo>
                    <a:pt x="1169923" y="1322069"/>
                  </a:lnTo>
                  <a:lnTo>
                    <a:pt x="1153553" y="1322343"/>
                  </a:lnTo>
                  <a:lnTo>
                    <a:pt x="1137107" y="1322425"/>
                  </a:lnTo>
                </a:path>
                <a:path w="1957704" h="1322705">
                  <a:moveTo>
                    <a:pt x="1088745" y="1321612"/>
                  </a:moveTo>
                  <a:lnTo>
                    <a:pt x="1072343" y="1320926"/>
                  </a:lnTo>
                  <a:lnTo>
                    <a:pt x="1055979" y="1320088"/>
                  </a:lnTo>
                  <a:lnTo>
                    <a:pt x="1039539" y="1319098"/>
                  </a:lnTo>
                  <a:lnTo>
                    <a:pt x="1022908" y="1317955"/>
                  </a:lnTo>
                </a:path>
                <a:path w="1957704" h="1322705">
                  <a:moveTo>
                    <a:pt x="975359" y="1313078"/>
                  </a:moveTo>
                  <a:lnTo>
                    <a:pt x="959205" y="1311344"/>
                  </a:lnTo>
                  <a:lnTo>
                    <a:pt x="943051" y="1309268"/>
                  </a:lnTo>
                  <a:lnTo>
                    <a:pt x="926896" y="1306963"/>
                  </a:lnTo>
                  <a:lnTo>
                    <a:pt x="910742" y="1304543"/>
                  </a:lnTo>
                </a:path>
                <a:path w="1957704" h="1322705">
                  <a:moveTo>
                    <a:pt x="861974" y="1296415"/>
                  </a:moveTo>
                  <a:lnTo>
                    <a:pt x="860755" y="1296415"/>
                  </a:lnTo>
                  <a:lnTo>
                    <a:pt x="859535" y="1296009"/>
                  </a:lnTo>
                  <a:lnTo>
                    <a:pt x="858316" y="1295603"/>
                  </a:lnTo>
                  <a:lnTo>
                    <a:pt x="842848" y="1292783"/>
                  </a:lnTo>
                  <a:lnTo>
                    <a:pt x="827531" y="1289811"/>
                  </a:lnTo>
                  <a:lnTo>
                    <a:pt x="812368" y="1286687"/>
                  </a:lnTo>
                  <a:lnTo>
                    <a:pt x="797356" y="1283411"/>
                  </a:lnTo>
                </a:path>
                <a:path w="1957704" h="1322705">
                  <a:moveTo>
                    <a:pt x="749807" y="1271625"/>
                  </a:moveTo>
                  <a:lnTo>
                    <a:pt x="734269" y="1267586"/>
                  </a:lnTo>
                  <a:lnTo>
                    <a:pt x="718769" y="1263395"/>
                  </a:lnTo>
                  <a:lnTo>
                    <a:pt x="703345" y="1259052"/>
                  </a:lnTo>
                  <a:lnTo>
                    <a:pt x="688035" y="1254556"/>
                  </a:lnTo>
                </a:path>
                <a:path w="1957704" h="1322705">
                  <a:moveTo>
                    <a:pt x="640892" y="1239113"/>
                  </a:moveTo>
                  <a:lnTo>
                    <a:pt x="625430" y="1233855"/>
                  </a:lnTo>
                  <a:lnTo>
                    <a:pt x="610158" y="1228445"/>
                  </a:lnTo>
                  <a:lnTo>
                    <a:pt x="595115" y="1222882"/>
                  </a:lnTo>
                  <a:lnTo>
                    <a:pt x="580339" y="1217167"/>
                  </a:lnTo>
                </a:path>
                <a:path w="1957704" h="1322705">
                  <a:moveTo>
                    <a:pt x="535228" y="1198473"/>
                  </a:moveTo>
                  <a:lnTo>
                    <a:pt x="520064" y="1191933"/>
                  </a:lnTo>
                  <a:lnTo>
                    <a:pt x="505053" y="1185163"/>
                  </a:lnTo>
                  <a:lnTo>
                    <a:pt x="490194" y="1178242"/>
                  </a:lnTo>
                  <a:lnTo>
                    <a:pt x="475487" y="1171244"/>
                  </a:lnTo>
                </a:path>
                <a:path w="1957704" h="1322705">
                  <a:moveTo>
                    <a:pt x="432815" y="1148892"/>
                  </a:moveTo>
                  <a:lnTo>
                    <a:pt x="418331" y="1140891"/>
                  </a:lnTo>
                  <a:lnTo>
                    <a:pt x="404113" y="1132738"/>
                  </a:lnTo>
                  <a:lnTo>
                    <a:pt x="390124" y="1124432"/>
                  </a:lnTo>
                  <a:lnTo>
                    <a:pt x="376326" y="1115974"/>
                  </a:lnTo>
                </a:path>
                <a:path w="1957704" h="1322705">
                  <a:moveTo>
                    <a:pt x="335279" y="1089964"/>
                  </a:moveTo>
                  <a:lnTo>
                    <a:pt x="321716" y="1080509"/>
                  </a:lnTo>
                  <a:lnTo>
                    <a:pt x="308457" y="1071016"/>
                  </a:lnTo>
                  <a:lnTo>
                    <a:pt x="295503" y="1061446"/>
                  </a:lnTo>
                  <a:lnTo>
                    <a:pt x="282854" y="1051763"/>
                  </a:lnTo>
                </a:path>
                <a:path w="1957704" h="1322705">
                  <a:moveTo>
                    <a:pt x="244652" y="1020876"/>
                  </a:moveTo>
                  <a:lnTo>
                    <a:pt x="232314" y="1010196"/>
                  </a:lnTo>
                  <a:lnTo>
                    <a:pt x="220319" y="999439"/>
                  </a:lnTo>
                  <a:lnTo>
                    <a:pt x="208705" y="988529"/>
                  </a:lnTo>
                  <a:lnTo>
                    <a:pt x="197510" y="977391"/>
                  </a:lnTo>
                </a:path>
                <a:path w="1957704" h="1322705">
                  <a:moveTo>
                    <a:pt x="162966" y="941628"/>
                  </a:moveTo>
                  <a:lnTo>
                    <a:pt x="152209" y="929601"/>
                  </a:lnTo>
                  <a:lnTo>
                    <a:pt x="141833" y="917346"/>
                  </a:lnTo>
                  <a:lnTo>
                    <a:pt x="131762" y="904938"/>
                  </a:lnTo>
                  <a:lnTo>
                    <a:pt x="121919" y="892454"/>
                  </a:lnTo>
                </a:path>
                <a:path w="1957704" h="1322705">
                  <a:moveTo>
                    <a:pt x="93471" y="851814"/>
                  </a:moveTo>
                  <a:lnTo>
                    <a:pt x="84791" y="838263"/>
                  </a:lnTo>
                  <a:lnTo>
                    <a:pt x="76453" y="824483"/>
                  </a:lnTo>
                  <a:lnTo>
                    <a:pt x="68497" y="810552"/>
                  </a:lnTo>
                  <a:lnTo>
                    <a:pt x="60959" y="796543"/>
                  </a:lnTo>
                </a:path>
                <a:path w="1957704" h="1322705">
                  <a:moveTo>
                    <a:pt x="40233" y="751839"/>
                  </a:moveTo>
                  <a:lnTo>
                    <a:pt x="34067" y="736828"/>
                  </a:lnTo>
                  <a:lnTo>
                    <a:pt x="28397" y="721664"/>
                  </a:lnTo>
                  <a:lnTo>
                    <a:pt x="23260" y="706348"/>
                  </a:lnTo>
                  <a:lnTo>
                    <a:pt x="18694" y="690879"/>
                  </a:lnTo>
                </a:path>
                <a:path w="1957704" h="1322705">
                  <a:moveTo>
                    <a:pt x="7721" y="643331"/>
                  </a:moveTo>
                  <a:lnTo>
                    <a:pt x="4972" y="627405"/>
                  </a:lnTo>
                  <a:lnTo>
                    <a:pt x="2793" y="611327"/>
                  </a:lnTo>
                  <a:lnTo>
                    <a:pt x="1149" y="595096"/>
                  </a:lnTo>
                  <a:lnTo>
                    <a:pt x="0" y="578713"/>
                  </a:lnTo>
                </a:path>
                <a:path w="1957704" h="1322705">
                  <a:moveTo>
                    <a:pt x="406" y="530351"/>
                  </a:moveTo>
                  <a:lnTo>
                    <a:pt x="1320" y="514800"/>
                  </a:lnTo>
                  <a:lnTo>
                    <a:pt x="2844" y="499211"/>
                  </a:lnTo>
                  <a:lnTo>
                    <a:pt x="4978" y="483546"/>
                  </a:lnTo>
                  <a:lnTo>
                    <a:pt x="7721" y="467766"/>
                  </a:lnTo>
                  <a:lnTo>
                    <a:pt x="7721" y="466953"/>
                  </a:lnTo>
                  <a:lnTo>
                    <a:pt x="8127" y="466140"/>
                  </a:lnTo>
                  <a:lnTo>
                    <a:pt x="8127" y="465327"/>
                  </a:lnTo>
                </a:path>
                <a:path w="1957704" h="1322705">
                  <a:moveTo>
                    <a:pt x="19913" y="417779"/>
                  </a:moveTo>
                  <a:lnTo>
                    <a:pt x="24784" y="402316"/>
                  </a:lnTo>
                  <a:lnTo>
                    <a:pt x="30225" y="387045"/>
                  </a:lnTo>
                  <a:lnTo>
                    <a:pt x="36201" y="372002"/>
                  </a:lnTo>
                  <a:lnTo>
                    <a:pt x="42671" y="357225"/>
                  </a:lnTo>
                </a:path>
                <a:path w="1957704" h="1322705">
                  <a:moveTo>
                    <a:pt x="65023" y="313740"/>
                  </a:moveTo>
                  <a:lnTo>
                    <a:pt x="73247" y="299866"/>
                  </a:lnTo>
                  <a:lnTo>
                    <a:pt x="82041" y="286257"/>
                  </a:lnTo>
                  <a:lnTo>
                    <a:pt x="91370" y="272878"/>
                  </a:lnTo>
                  <a:lnTo>
                    <a:pt x="101193" y="259689"/>
                  </a:lnTo>
                </a:path>
                <a:path w="1957704" h="1322705">
                  <a:moveTo>
                    <a:pt x="132079" y="222707"/>
                  </a:moveTo>
                  <a:lnTo>
                    <a:pt x="143275" y="210972"/>
                  </a:lnTo>
                  <a:lnTo>
                    <a:pt x="154889" y="199542"/>
                  </a:lnTo>
                  <a:lnTo>
                    <a:pt x="166884" y="188417"/>
                  </a:lnTo>
                  <a:lnTo>
                    <a:pt x="179222" y="177596"/>
                  </a:lnTo>
                </a:path>
                <a:path w="1957704" h="1322705">
                  <a:moveTo>
                    <a:pt x="216611" y="147116"/>
                  </a:moveTo>
                  <a:lnTo>
                    <a:pt x="229863" y="137515"/>
                  </a:lnTo>
                  <a:lnTo>
                    <a:pt x="243382" y="128219"/>
                  </a:lnTo>
                  <a:lnTo>
                    <a:pt x="257130" y="119227"/>
                  </a:lnTo>
                  <a:lnTo>
                    <a:pt x="271068" y="110540"/>
                  </a:lnTo>
                </a:path>
              </a:pathLst>
            </a:custGeom>
            <a:ln w="16216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16531" y="1509442"/>
              <a:ext cx="185736" cy="26220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99005" y="1162049"/>
              <a:ext cx="255625" cy="33609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97024" y="1049070"/>
              <a:ext cx="729615" cy="112395"/>
            </a:xfrm>
            <a:custGeom>
              <a:avLst/>
              <a:gdLst/>
              <a:ahLst/>
              <a:cxnLst/>
              <a:rect l="l" t="t" r="r" b="b"/>
              <a:pathLst>
                <a:path w="729614" h="112394">
                  <a:moveTo>
                    <a:pt x="0" y="112166"/>
                  </a:moveTo>
                  <a:lnTo>
                    <a:pt x="14649" y="104692"/>
                  </a:lnTo>
                  <a:lnTo>
                    <a:pt x="29413" y="97485"/>
                  </a:lnTo>
                  <a:lnTo>
                    <a:pt x="44405" y="90506"/>
                  </a:lnTo>
                  <a:lnTo>
                    <a:pt x="59740" y="83718"/>
                  </a:lnTo>
                </a:path>
                <a:path w="729614" h="112394">
                  <a:moveTo>
                    <a:pt x="104038" y="66243"/>
                  </a:moveTo>
                  <a:lnTo>
                    <a:pt x="119354" y="60661"/>
                  </a:lnTo>
                  <a:lnTo>
                    <a:pt x="134823" y="55422"/>
                  </a:lnTo>
                  <a:lnTo>
                    <a:pt x="150444" y="50412"/>
                  </a:lnTo>
                  <a:lnTo>
                    <a:pt x="166217" y="45516"/>
                  </a:lnTo>
                </a:path>
                <a:path w="729614" h="112394">
                  <a:moveTo>
                    <a:pt x="213359" y="33324"/>
                  </a:moveTo>
                  <a:lnTo>
                    <a:pt x="228980" y="29571"/>
                  </a:lnTo>
                  <a:lnTo>
                    <a:pt x="244754" y="26161"/>
                  </a:lnTo>
                  <a:lnTo>
                    <a:pt x="260680" y="22980"/>
                  </a:lnTo>
                  <a:lnTo>
                    <a:pt x="276758" y="19913"/>
                  </a:lnTo>
                </a:path>
                <a:path w="729614" h="112394">
                  <a:moveTo>
                    <a:pt x="325526" y="12191"/>
                  </a:moveTo>
                  <a:lnTo>
                    <a:pt x="341382" y="10134"/>
                  </a:lnTo>
                  <a:lnTo>
                    <a:pt x="357276" y="8229"/>
                  </a:lnTo>
                  <a:lnTo>
                    <a:pt x="373246" y="6476"/>
                  </a:lnTo>
                  <a:lnTo>
                    <a:pt x="389331" y="4876"/>
                  </a:lnTo>
                </a:path>
                <a:path w="729614" h="112394">
                  <a:moveTo>
                    <a:pt x="438099" y="1625"/>
                  </a:moveTo>
                  <a:lnTo>
                    <a:pt x="454259" y="857"/>
                  </a:lnTo>
                  <a:lnTo>
                    <a:pt x="470458" y="355"/>
                  </a:lnTo>
                  <a:lnTo>
                    <a:pt x="486733" y="82"/>
                  </a:lnTo>
                  <a:lnTo>
                    <a:pt x="503123" y="0"/>
                  </a:lnTo>
                </a:path>
                <a:path w="729614" h="112394">
                  <a:moveTo>
                    <a:pt x="551484" y="812"/>
                  </a:moveTo>
                  <a:lnTo>
                    <a:pt x="567943" y="1263"/>
                  </a:lnTo>
                  <a:lnTo>
                    <a:pt x="584403" y="1981"/>
                  </a:lnTo>
                  <a:lnTo>
                    <a:pt x="600862" y="2927"/>
                  </a:lnTo>
                  <a:lnTo>
                    <a:pt x="617321" y="4063"/>
                  </a:lnTo>
                </a:path>
                <a:path w="729614" h="112394">
                  <a:moveTo>
                    <a:pt x="665276" y="8534"/>
                  </a:moveTo>
                  <a:lnTo>
                    <a:pt x="681367" y="10439"/>
                  </a:lnTo>
                  <a:lnTo>
                    <a:pt x="697382" y="12496"/>
                  </a:lnTo>
                  <a:lnTo>
                    <a:pt x="713397" y="14706"/>
                  </a:lnTo>
                  <a:lnTo>
                    <a:pt x="729487" y="17068"/>
                  </a:lnTo>
                </a:path>
              </a:pathLst>
            </a:custGeom>
            <a:ln w="16216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56025" y="1042974"/>
              <a:ext cx="259715" cy="249554"/>
            </a:xfrm>
            <a:custGeom>
              <a:avLst/>
              <a:gdLst/>
              <a:ahLst/>
              <a:cxnLst/>
              <a:rect l="l" t="t" r="r" b="b"/>
              <a:pathLst>
                <a:path w="259714" h="249555">
                  <a:moveTo>
                    <a:pt x="36575" y="163779"/>
                  </a:moveTo>
                  <a:lnTo>
                    <a:pt x="0" y="249123"/>
                  </a:lnTo>
                  <a:lnTo>
                    <a:pt x="86969" y="216611"/>
                  </a:lnTo>
                  <a:lnTo>
                    <a:pt x="74371" y="203199"/>
                  </a:lnTo>
                  <a:lnTo>
                    <a:pt x="102126" y="176783"/>
                  </a:lnTo>
                  <a:lnTo>
                    <a:pt x="49174" y="176783"/>
                  </a:lnTo>
                  <a:lnTo>
                    <a:pt x="36575" y="163779"/>
                  </a:lnTo>
                  <a:close/>
                </a:path>
                <a:path w="259714" h="249555">
                  <a:moveTo>
                    <a:pt x="234492" y="0"/>
                  </a:moveTo>
                  <a:lnTo>
                    <a:pt x="49174" y="176783"/>
                  </a:lnTo>
                  <a:lnTo>
                    <a:pt x="102126" y="176783"/>
                  </a:lnTo>
                  <a:lnTo>
                    <a:pt x="259689" y="26822"/>
                  </a:lnTo>
                  <a:lnTo>
                    <a:pt x="234492" y="0"/>
                  </a:lnTo>
                  <a:close/>
                </a:path>
              </a:pathLst>
            </a:custGeom>
            <a:solidFill>
              <a:srgbClr val="6666F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56025" y="1042974"/>
              <a:ext cx="259715" cy="249554"/>
            </a:xfrm>
            <a:custGeom>
              <a:avLst/>
              <a:gdLst/>
              <a:ahLst/>
              <a:cxnLst/>
              <a:rect l="l" t="t" r="r" b="b"/>
              <a:pathLst>
                <a:path w="259714" h="249555">
                  <a:moveTo>
                    <a:pt x="234492" y="0"/>
                  </a:moveTo>
                  <a:lnTo>
                    <a:pt x="49174" y="176783"/>
                  </a:lnTo>
                  <a:lnTo>
                    <a:pt x="36575" y="163779"/>
                  </a:lnTo>
                  <a:lnTo>
                    <a:pt x="0" y="249123"/>
                  </a:lnTo>
                  <a:lnTo>
                    <a:pt x="86969" y="216611"/>
                  </a:lnTo>
                  <a:lnTo>
                    <a:pt x="74371" y="203199"/>
                  </a:lnTo>
                  <a:lnTo>
                    <a:pt x="259689" y="26822"/>
                  </a:lnTo>
                  <a:lnTo>
                    <a:pt x="234492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59720" y="3950529"/>
            <a:ext cx="493023" cy="54892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68934" y="3332101"/>
            <a:ext cx="398541" cy="515354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8285090" y="3538243"/>
            <a:ext cx="442885" cy="981054"/>
            <a:chOff x="3918664" y="1674113"/>
            <a:chExt cx="209550" cy="464184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18664" y="1674113"/>
              <a:ext cx="193917" cy="26013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13279" y="1913207"/>
              <a:ext cx="114750" cy="22447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558001" y="4208206"/>
            <a:ext cx="899190" cy="1159552"/>
            <a:chOff x="3574643" y="1991105"/>
            <a:chExt cx="425450" cy="548640"/>
          </a:xfrm>
        </p:grpSpPr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74643" y="1991105"/>
              <a:ext cx="268224" cy="2682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845712" y="2199995"/>
              <a:ext cx="154025" cy="13126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54297" y="2364587"/>
              <a:ext cx="311785" cy="175260"/>
            </a:xfrm>
            <a:custGeom>
              <a:avLst/>
              <a:gdLst/>
              <a:ahLst/>
              <a:cxnLst/>
              <a:rect l="l" t="t" r="r" b="b"/>
              <a:pathLst>
                <a:path w="311785" h="175260">
                  <a:moveTo>
                    <a:pt x="58927" y="102412"/>
                  </a:moveTo>
                  <a:lnTo>
                    <a:pt x="0" y="174751"/>
                  </a:lnTo>
                  <a:lnTo>
                    <a:pt x="92659" y="167436"/>
                  </a:lnTo>
                  <a:lnTo>
                    <a:pt x="84124" y="151180"/>
                  </a:lnTo>
                  <a:lnTo>
                    <a:pt x="146365" y="118668"/>
                  </a:lnTo>
                  <a:lnTo>
                    <a:pt x="67462" y="118668"/>
                  </a:lnTo>
                  <a:lnTo>
                    <a:pt x="58927" y="102412"/>
                  </a:lnTo>
                  <a:close/>
                </a:path>
                <a:path w="311785" h="175260">
                  <a:moveTo>
                    <a:pt x="294233" y="0"/>
                  </a:moveTo>
                  <a:lnTo>
                    <a:pt x="67462" y="118668"/>
                  </a:lnTo>
                  <a:lnTo>
                    <a:pt x="146365" y="118668"/>
                  </a:lnTo>
                  <a:lnTo>
                    <a:pt x="311302" y="32511"/>
                  </a:lnTo>
                  <a:lnTo>
                    <a:pt x="29423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</p:grpSp>
      <p:pic>
        <p:nvPicPr>
          <p:cNvPr id="28" name="object 2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008287" y="5043085"/>
            <a:ext cx="549714" cy="50504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78378" y="860255"/>
            <a:ext cx="7757190" cy="1459739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26841" marR="10737">
              <a:lnSpc>
                <a:spcPct val="145300"/>
              </a:lnSpc>
              <a:spcBef>
                <a:spcPts val="211"/>
              </a:spcBef>
            </a:pPr>
            <a:r>
              <a:rPr sz="2114" spc="-53" dirty="0">
                <a:latin typeface="Tahoma"/>
                <a:cs typeface="Tahoma"/>
              </a:rPr>
              <a:t>Can </a:t>
            </a:r>
            <a:r>
              <a:rPr sz="2114" spc="-190" dirty="0">
                <a:latin typeface="Tahoma"/>
                <a:cs typeface="Tahoma"/>
              </a:rPr>
              <a:t>we</a:t>
            </a:r>
            <a:r>
              <a:rPr sz="2114" spc="-180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learn </a:t>
            </a:r>
            <a:r>
              <a:rPr sz="2114" spc="-74" dirty="0">
                <a:latin typeface="Tahoma"/>
                <a:cs typeface="Tahoma"/>
              </a:rPr>
              <a:t>from </a:t>
            </a:r>
            <a:r>
              <a:rPr sz="2114" spc="-106" dirty="0">
                <a:latin typeface="Tahoma"/>
                <a:cs typeface="Tahoma"/>
              </a:rPr>
              <a:t>examples </a:t>
            </a:r>
            <a:r>
              <a:rPr sz="2114" spc="-63" dirty="0">
                <a:latin typeface="Tahoma"/>
                <a:cs typeface="Tahoma"/>
              </a:rPr>
              <a:t>of </a:t>
            </a:r>
            <a:r>
              <a:rPr sz="2114" spc="-53" dirty="0">
                <a:latin typeface="Tahoma"/>
                <a:cs typeface="Tahoma"/>
              </a:rPr>
              <a:t>just </a:t>
            </a:r>
            <a:r>
              <a:rPr sz="2114" spc="-127" dirty="0">
                <a:latin typeface="Tahoma"/>
                <a:cs typeface="Tahoma"/>
              </a:rPr>
              <a:t>one</a:t>
            </a:r>
            <a:r>
              <a:rPr sz="2114" spc="-116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class, </a:t>
            </a:r>
            <a:r>
              <a:rPr sz="2114" spc="-137" dirty="0">
                <a:latin typeface="Tahoma"/>
                <a:cs typeface="Tahoma"/>
              </a:rPr>
              <a:t>say</a:t>
            </a:r>
            <a:r>
              <a:rPr sz="2114" spc="-127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positive </a:t>
            </a:r>
            <a:r>
              <a:rPr sz="2114" spc="-95" dirty="0">
                <a:latin typeface="Tahoma"/>
                <a:cs typeface="Tahoma"/>
              </a:rPr>
              <a:t>examples? </a:t>
            </a:r>
            <a:r>
              <a:rPr sz="2114" spc="-634" dirty="0">
                <a:latin typeface="Tahoma"/>
                <a:cs typeface="Tahoma"/>
              </a:rPr>
              <a:t> </a:t>
            </a:r>
            <a:r>
              <a:rPr sz="2114" spc="-11" dirty="0">
                <a:latin typeface="Tahoma"/>
                <a:cs typeface="Tahoma"/>
              </a:rPr>
              <a:t>May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be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desirable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11" dirty="0">
                <a:latin typeface="Tahoma"/>
                <a:cs typeface="Tahoma"/>
              </a:rPr>
              <a:t>if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there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are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many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types</a:t>
            </a:r>
            <a:r>
              <a:rPr sz="2114" spc="32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of</a:t>
            </a:r>
            <a:r>
              <a:rPr sz="2114" spc="2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negative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examples</a:t>
            </a:r>
            <a:endParaRPr sz="2114">
              <a:latin typeface="Tahoma"/>
              <a:cs typeface="Tahoma"/>
            </a:endParaRPr>
          </a:p>
          <a:p>
            <a:pPr marL="6709020" marR="352965" indent="42946">
              <a:lnSpc>
                <a:spcPts val="1353"/>
              </a:lnSpc>
              <a:spcBef>
                <a:spcPts val="1141"/>
              </a:spcBef>
            </a:pPr>
            <a:r>
              <a:rPr sz="1162" spc="21" dirty="0">
                <a:latin typeface="Arial MT"/>
                <a:cs typeface="Arial MT"/>
              </a:rPr>
              <a:t>Positive </a:t>
            </a:r>
            <a:r>
              <a:rPr sz="1162" spc="32" dirty="0">
                <a:latin typeface="Arial MT"/>
                <a:cs typeface="Arial MT"/>
              </a:rPr>
              <a:t> </a:t>
            </a:r>
            <a:r>
              <a:rPr sz="1162" spc="11" dirty="0">
                <a:latin typeface="Arial MT"/>
                <a:cs typeface="Arial MT"/>
              </a:rPr>
              <a:t>Examples</a:t>
            </a:r>
            <a:endParaRPr sz="1162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86651" y="4506041"/>
            <a:ext cx="1028027" cy="563666"/>
          </a:xfrm>
          <a:prstGeom prst="rect">
            <a:avLst/>
          </a:prstGeom>
        </p:spPr>
        <p:txBody>
          <a:bodyPr vert="horz" wrap="square" lIns="0" tIns="37578" rIns="0" bIns="0" rtlCol="0">
            <a:spAutoFit/>
          </a:bodyPr>
          <a:lstStyle/>
          <a:p>
            <a:pPr marL="26841" marR="10737" algn="ctr">
              <a:lnSpc>
                <a:spcPct val="97700"/>
              </a:lnSpc>
              <a:spcBef>
                <a:spcPts val="296"/>
              </a:spcBef>
            </a:pPr>
            <a:r>
              <a:rPr sz="1162" spc="11" dirty="0">
                <a:latin typeface="Arial MT"/>
                <a:cs typeface="Arial MT"/>
              </a:rPr>
              <a:t>Several</a:t>
            </a:r>
            <a:r>
              <a:rPr sz="1162" spc="-21" dirty="0">
                <a:latin typeface="Arial MT"/>
                <a:cs typeface="Arial MT"/>
              </a:rPr>
              <a:t> </a:t>
            </a:r>
            <a:r>
              <a:rPr sz="1162" spc="-42" dirty="0">
                <a:latin typeface="Arial MT"/>
                <a:cs typeface="Arial MT"/>
              </a:rPr>
              <a:t>T</a:t>
            </a:r>
            <a:r>
              <a:rPr sz="1162" spc="21" dirty="0">
                <a:latin typeface="Arial MT"/>
                <a:cs typeface="Arial MT"/>
              </a:rPr>
              <a:t>yp</a:t>
            </a:r>
            <a:r>
              <a:rPr sz="1162" spc="11" dirty="0">
                <a:latin typeface="Arial MT"/>
                <a:cs typeface="Arial MT"/>
              </a:rPr>
              <a:t>es  of “Negative” </a:t>
            </a:r>
            <a:r>
              <a:rPr sz="1162" spc="21" dirty="0">
                <a:latin typeface="Arial MT"/>
                <a:cs typeface="Arial MT"/>
              </a:rPr>
              <a:t> Examples</a:t>
            </a:r>
            <a:endParaRPr sz="1162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5530" y="5977706"/>
            <a:ext cx="125967" cy="125967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778378" y="5814763"/>
            <a:ext cx="7894081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-11" dirty="0">
                <a:latin typeface="Tahoma"/>
                <a:cs typeface="Tahoma"/>
              </a:rPr>
              <a:t>“Outlier/Novelty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21" dirty="0">
                <a:latin typeface="Tahoma"/>
                <a:cs typeface="Tahoma"/>
              </a:rPr>
              <a:t>Detection”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problems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can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also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be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formulated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like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this</a:t>
            </a:r>
            <a:endParaRPr sz="2114">
              <a:latin typeface="Tahoma"/>
              <a:cs typeface="Tahom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0404" y="6294946"/>
            <a:ext cx="3865174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4" name="object 34"/>
          <p:cNvSpPr txBox="1"/>
          <p:nvPr/>
        </p:nvSpPr>
        <p:spPr>
          <a:xfrm>
            <a:off x="652707" y="6387112"/>
            <a:ext cx="2077531" cy="188421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1057" dirty="0">
                <a:latin typeface="Tahoma"/>
                <a:cs typeface="Tahoma"/>
              </a:rPr>
              <a:t>Figure</a:t>
            </a:r>
            <a:r>
              <a:rPr sz="1057" spc="32" dirty="0">
                <a:latin typeface="Tahoma"/>
                <a:cs typeface="Tahoma"/>
              </a:rPr>
              <a:t> </a:t>
            </a:r>
            <a:r>
              <a:rPr sz="1057" spc="-11" dirty="0">
                <a:latin typeface="Tahoma"/>
                <a:cs typeface="Tahoma"/>
              </a:rPr>
              <a:t>credit:</a:t>
            </a:r>
            <a:r>
              <a:rPr sz="1057" spc="148" dirty="0">
                <a:latin typeface="Tahoma"/>
                <a:cs typeface="Tahoma"/>
              </a:rPr>
              <a:t> </a:t>
            </a:r>
            <a:r>
              <a:rPr sz="1057" spc="-11" dirty="0">
                <a:latin typeface="Tahoma"/>
                <a:cs typeface="Tahoma"/>
              </a:rPr>
              <a:t>Refael</a:t>
            </a:r>
            <a:r>
              <a:rPr sz="1057" spc="32" dirty="0">
                <a:latin typeface="Tahoma"/>
                <a:cs typeface="Tahoma"/>
              </a:rPr>
              <a:t> </a:t>
            </a:r>
            <a:r>
              <a:rPr sz="1057" spc="-11" dirty="0">
                <a:latin typeface="Tahoma"/>
                <a:cs typeface="Tahoma"/>
              </a:rPr>
              <a:t>Chickvashvili</a:t>
            </a:r>
            <a:endParaRPr sz="1057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One-Class Classification via SVM-like methods</a:t>
            </a:r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22D5449-EC83-4BCD-B310-639B70180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bject 4"/>
          <p:cNvSpPr txBox="1"/>
          <p:nvPr/>
        </p:nvSpPr>
        <p:spPr>
          <a:xfrm>
            <a:off x="778379" y="1083547"/>
            <a:ext cx="8183967" cy="351093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-63" dirty="0">
                <a:latin typeface="Tahoma"/>
                <a:cs typeface="Tahoma"/>
              </a:rPr>
              <a:t>There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are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two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popular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1" dirty="0">
                <a:latin typeface="Tahoma"/>
                <a:cs typeface="Tahoma"/>
              </a:rPr>
              <a:t>SVM-type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approaches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21" dirty="0">
                <a:latin typeface="Tahoma"/>
                <a:cs typeface="Tahoma"/>
              </a:rPr>
              <a:t>to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solve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one-class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problems</a:t>
            </a:r>
            <a:endParaRPr sz="2114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67253" y="2407436"/>
            <a:ext cx="1295913" cy="10963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06629" y="1920379"/>
            <a:ext cx="2382611" cy="20109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35497" y="3597634"/>
            <a:ext cx="304651" cy="140980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26841">
              <a:spcBef>
                <a:spcPts val="211"/>
              </a:spcBef>
            </a:pPr>
            <a:r>
              <a:rPr sz="740" spc="-11" dirty="0">
                <a:latin typeface="Arial MT"/>
                <a:cs typeface="Arial MT"/>
              </a:rPr>
              <a:t>O</a:t>
            </a:r>
            <a:r>
              <a:rPr sz="740" dirty="0">
                <a:latin typeface="Arial MT"/>
                <a:cs typeface="Arial MT"/>
              </a:rPr>
              <a:t>r</a:t>
            </a:r>
            <a:r>
              <a:rPr sz="740" spc="-11" dirty="0">
                <a:latin typeface="Arial MT"/>
                <a:cs typeface="Arial MT"/>
              </a:rPr>
              <a:t>igi</a:t>
            </a:r>
            <a:r>
              <a:rPr sz="740" dirty="0">
                <a:latin typeface="Arial MT"/>
                <a:cs typeface="Arial MT"/>
              </a:rPr>
              <a:t>n</a:t>
            </a:r>
            <a:endParaRPr sz="74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9903" y="1647234"/>
            <a:ext cx="1743355" cy="140980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26841">
              <a:spcBef>
                <a:spcPts val="211"/>
              </a:spcBef>
            </a:pP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Support </a:t>
            </a:r>
            <a:r>
              <a:rPr sz="740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Vector </a:t>
            </a: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740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Description</a:t>
            </a:r>
            <a:r>
              <a:rPr sz="740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(SVDD</a:t>
            </a:r>
            <a:r>
              <a:rPr sz="740" spc="-11" dirty="0">
                <a:latin typeface="Arial MT"/>
                <a:cs typeface="Arial MT"/>
              </a:rPr>
              <a:t>)</a:t>
            </a:r>
            <a:endParaRPr sz="74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2638" y="1657682"/>
            <a:ext cx="1191762" cy="140980"/>
          </a:xfrm>
          <a:prstGeom prst="rect">
            <a:avLst/>
          </a:prstGeom>
        </p:spPr>
        <p:txBody>
          <a:bodyPr vert="horz" wrap="square" lIns="0" tIns="26841" rIns="0" bIns="0" rtlCol="0">
            <a:spAutoFit/>
          </a:bodyPr>
          <a:lstStyle/>
          <a:p>
            <a:pPr marL="26841">
              <a:spcBef>
                <a:spcPts val="211"/>
              </a:spcBef>
            </a:pP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</a:t>
            </a:r>
            <a:r>
              <a:rPr sz="74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-Cl</a:t>
            </a: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</a:t>
            </a:r>
            <a:r>
              <a:rPr sz="74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ss </a:t>
            </a:r>
            <a:r>
              <a:rPr sz="740" u="sng" spc="-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SV</a:t>
            </a:r>
            <a:r>
              <a:rPr sz="74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 (OC-SVM</a:t>
            </a:r>
            <a:r>
              <a:rPr sz="740" dirty="0">
                <a:latin typeface="Arial MT"/>
                <a:cs typeface="Arial MT"/>
              </a:rPr>
              <a:t>)</a:t>
            </a:r>
            <a:endParaRPr sz="74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530" y="4196103"/>
            <a:ext cx="125967" cy="12596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04851" y="4635068"/>
            <a:ext cx="101486" cy="1014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530" y="5105305"/>
            <a:ext cx="125967" cy="125967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4851" y="5544270"/>
            <a:ext cx="101486" cy="10148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78378" y="3899455"/>
            <a:ext cx="11158006" cy="2338273"/>
          </a:xfrm>
          <a:prstGeom prst="rect">
            <a:avLst/>
          </a:prstGeom>
        </p:spPr>
        <p:txBody>
          <a:bodyPr vert="horz" wrap="square" lIns="0" tIns="159707" rIns="0" bIns="0" rtlCol="0">
            <a:spAutoFit/>
          </a:bodyPr>
          <a:lstStyle/>
          <a:p>
            <a:pPr marL="26841">
              <a:spcBef>
                <a:spcPts val="1258"/>
              </a:spcBef>
            </a:pPr>
            <a:r>
              <a:rPr sz="2114" spc="-63" dirty="0">
                <a:latin typeface="Tahoma"/>
                <a:cs typeface="Tahoma"/>
              </a:rPr>
              <a:t>Approach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1:</a:t>
            </a:r>
            <a:r>
              <a:rPr sz="2114" spc="296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Assume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positives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lie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within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ball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with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74" dirty="0">
                <a:solidFill>
                  <a:srgbClr val="0000FF"/>
                </a:solidFill>
                <a:latin typeface="Tahoma"/>
                <a:cs typeface="Tahoma"/>
              </a:rPr>
              <a:t>smallest</a:t>
            </a:r>
            <a:r>
              <a:rPr sz="2114" spc="4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solidFill>
                  <a:srgbClr val="0000FF"/>
                </a:solidFill>
                <a:latin typeface="Tahoma"/>
                <a:cs typeface="Tahoma"/>
              </a:rPr>
              <a:t>possible</a:t>
            </a:r>
            <a:r>
              <a:rPr sz="2114" spc="6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solidFill>
                  <a:srgbClr val="0000FF"/>
                </a:solidFill>
                <a:latin typeface="Tahoma"/>
                <a:cs typeface="Tahoma"/>
              </a:rPr>
              <a:t>radius</a:t>
            </a:r>
            <a:r>
              <a:rPr sz="2114" spc="5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(and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allow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slacks)</a:t>
            </a:r>
            <a:endParaRPr sz="2114" dirty="0">
              <a:latin typeface="Tahoma"/>
              <a:cs typeface="Tahoma"/>
            </a:endParaRPr>
          </a:p>
          <a:p>
            <a:pPr marL="560986">
              <a:spcBef>
                <a:spcPts val="930"/>
              </a:spcBef>
            </a:pPr>
            <a:r>
              <a:rPr sz="1902" spc="-53" dirty="0">
                <a:latin typeface="Microsoft Sans Serif"/>
                <a:cs typeface="Microsoft Sans Serif"/>
              </a:rPr>
              <a:t>Known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169" dirty="0">
                <a:latin typeface="Microsoft Sans Serif"/>
                <a:cs typeface="Microsoft Sans Serif"/>
              </a:rPr>
              <a:t>as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11" dirty="0">
                <a:solidFill>
                  <a:srgbClr val="0000FF"/>
                </a:solidFill>
                <a:latin typeface="Microsoft Sans Serif"/>
                <a:cs typeface="Microsoft Sans Serif"/>
              </a:rPr>
              <a:t>“Support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42" dirty="0">
                <a:solidFill>
                  <a:srgbClr val="0000FF"/>
                </a:solidFill>
                <a:latin typeface="Microsoft Sans Serif"/>
                <a:cs typeface="Microsoft Sans Serif"/>
              </a:rPr>
              <a:t>Vector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11" dirty="0">
                <a:solidFill>
                  <a:srgbClr val="0000FF"/>
                </a:solidFill>
                <a:latin typeface="Microsoft Sans Serif"/>
                <a:cs typeface="Microsoft Sans Serif"/>
              </a:rPr>
              <a:t>Data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11" dirty="0">
                <a:solidFill>
                  <a:srgbClr val="0000FF"/>
                </a:solidFill>
                <a:latin typeface="Microsoft Sans Serif"/>
                <a:cs typeface="Microsoft Sans Serif"/>
              </a:rPr>
              <a:t>Description”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21" dirty="0">
                <a:solidFill>
                  <a:srgbClr val="0000FF"/>
                </a:solidFill>
                <a:latin typeface="Microsoft Sans Serif"/>
                <a:cs typeface="Microsoft Sans Serif"/>
              </a:rPr>
              <a:t>(SVDD)</a:t>
            </a:r>
            <a:r>
              <a:rPr sz="1902" spc="21" dirty="0">
                <a:latin typeface="Microsoft Sans Serif"/>
                <a:cs typeface="Microsoft Sans Serif"/>
              </a:rPr>
              <a:t>.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Proposed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by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42" dirty="0">
                <a:latin typeface="Microsoft Sans Serif"/>
                <a:cs typeface="Microsoft Sans Serif"/>
              </a:rPr>
              <a:t>[Tax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and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1" dirty="0">
                <a:latin typeface="Microsoft Sans Serif"/>
                <a:cs typeface="Microsoft Sans Serif"/>
              </a:rPr>
              <a:t>Duin,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latin typeface="Microsoft Sans Serif"/>
                <a:cs typeface="Microsoft Sans Serif"/>
              </a:rPr>
              <a:t>2004]</a:t>
            </a:r>
            <a:endParaRPr sz="1902" dirty="0">
              <a:latin typeface="Microsoft Sans Serif"/>
              <a:cs typeface="Microsoft Sans Serif"/>
            </a:endParaRPr>
          </a:p>
          <a:p>
            <a:pPr marL="26841">
              <a:spcBef>
                <a:spcPts val="1405"/>
              </a:spcBef>
            </a:pPr>
            <a:r>
              <a:rPr sz="2114" spc="-63" dirty="0">
                <a:latin typeface="Tahoma"/>
                <a:cs typeface="Tahoma"/>
              </a:rPr>
              <a:t>Approach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2:</a:t>
            </a:r>
            <a:r>
              <a:rPr sz="2114" spc="306" dirty="0">
                <a:latin typeface="Tahoma"/>
                <a:cs typeface="Tahoma"/>
              </a:rPr>
              <a:t> </a:t>
            </a:r>
            <a:r>
              <a:rPr sz="2114" spc="-21" dirty="0">
                <a:latin typeface="Tahoma"/>
                <a:cs typeface="Tahoma"/>
              </a:rPr>
              <a:t>Find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solidFill>
                  <a:srgbClr val="0000FF"/>
                </a:solidFill>
                <a:latin typeface="Tahoma"/>
                <a:cs typeface="Tahoma"/>
              </a:rPr>
              <a:t>max-marg</a:t>
            </a:r>
            <a:r>
              <a:rPr sz="2114" spc="6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95" dirty="0">
                <a:solidFill>
                  <a:srgbClr val="0000FF"/>
                </a:solidFill>
                <a:latin typeface="Tahoma"/>
                <a:cs typeface="Tahoma"/>
              </a:rPr>
              <a:t>hyperplane</a:t>
            </a:r>
            <a:r>
              <a:rPr sz="2114" spc="5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separating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positives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from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solidFill>
                  <a:srgbClr val="FF0000"/>
                </a:solidFill>
                <a:latin typeface="Tahoma"/>
                <a:cs typeface="Tahoma"/>
              </a:rPr>
              <a:t>origin</a:t>
            </a:r>
            <a:r>
              <a:rPr sz="2114" spc="6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(representing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negatives)</a:t>
            </a:r>
            <a:endParaRPr sz="2114" dirty="0">
              <a:latin typeface="Tahoma"/>
              <a:cs typeface="Tahoma"/>
            </a:endParaRPr>
          </a:p>
          <a:p>
            <a:pPr marL="560986">
              <a:spcBef>
                <a:spcPts val="941"/>
              </a:spcBef>
            </a:pPr>
            <a:r>
              <a:rPr sz="1902" spc="-53" dirty="0">
                <a:latin typeface="Microsoft Sans Serif"/>
                <a:cs typeface="Microsoft Sans Serif"/>
              </a:rPr>
              <a:t>Known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169" dirty="0">
                <a:latin typeface="Microsoft Sans Serif"/>
                <a:cs typeface="Microsoft Sans Serif"/>
              </a:rPr>
              <a:t>as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solidFill>
                  <a:srgbClr val="0000FF"/>
                </a:solidFill>
                <a:latin typeface="Microsoft Sans Serif"/>
                <a:cs typeface="Microsoft Sans Serif"/>
              </a:rPr>
              <a:t>“One-Class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74" dirty="0">
                <a:solidFill>
                  <a:srgbClr val="0000FF"/>
                </a:solidFill>
                <a:latin typeface="Microsoft Sans Serif"/>
                <a:cs typeface="Microsoft Sans Serif"/>
              </a:rPr>
              <a:t>SVM”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dirty="0">
                <a:solidFill>
                  <a:srgbClr val="0000FF"/>
                </a:solidFill>
                <a:latin typeface="Microsoft Sans Serif"/>
                <a:cs typeface="Microsoft Sans Serif"/>
              </a:rPr>
              <a:t>(OC-SVM)</a:t>
            </a:r>
            <a:r>
              <a:rPr sz="1902" dirty="0">
                <a:latin typeface="Microsoft Sans Serif"/>
                <a:cs typeface="Microsoft Sans Serif"/>
              </a:rPr>
              <a:t>.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Proposed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95" dirty="0">
                <a:latin typeface="Microsoft Sans Serif"/>
                <a:cs typeface="Microsoft Sans Serif"/>
              </a:rPr>
              <a:t>by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06" dirty="0">
                <a:latin typeface="Microsoft Sans Serif"/>
                <a:cs typeface="Microsoft Sans Serif"/>
              </a:rPr>
              <a:t>[Sch¨olkopf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1" dirty="0">
                <a:latin typeface="Microsoft Sans Serif"/>
                <a:cs typeface="Microsoft Sans Serif"/>
              </a:rPr>
              <a:t>et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21" dirty="0">
                <a:latin typeface="Microsoft Sans Serif"/>
                <a:cs typeface="Microsoft Sans Serif"/>
              </a:rPr>
              <a:t>al.,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latin typeface="Microsoft Sans Serif"/>
                <a:cs typeface="Microsoft Sans Serif"/>
              </a:rPr>
              <a:t>2001]</a:t>
            </a:r>
            <a:endParaRPr sz="1902" dirty="0">
              <a:latin typeface="Microsoft Sans Serif"/>
              <a:cs typeface="Microsoft Sans Serif"/>
            </a:endParaRPr>
          </a:p>
          <a:p>
            <a:pPr marL="26841">
              <a:spcBef>
                <a:spcPts val="1606"/>
              </a:spcBef>
            </a:pPr>
            <a:r>
              <a:rPr sz="2114" spc="-32" dirty="0">
                <a:latin typeface="Tahoma"/>
                <a:cs typeface="Tahoma"/>
              </a:rPr>
              <a:t>Optimization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problems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for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both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27" dirty="0">
                <a:latin typeface="Tahoma"/>
                <a:cs typeface="Tahoma"/>
              </a:rPr>
              <a:t>cases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can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be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solved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similary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27" dirty="0">
                <a:latin typeface="Tahoma"/>
                <a:cs typeface="Tahoma"/>
              </a:rPr>
              <a:t>as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in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binary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106" dirty="0">
                <a:latin typeface="Tahoma"/>
                <a:cs typeface="Tahoma"/>
              </a:rPr>
              <a:t>SVM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(e.g.,</a:t>
            </a:r>
            <a:r>
              <a:rPr sz="2114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via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Lagrangian)</a:t>
            </a:r>
            <a:endParaRPr sz="2114" dirty="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5530" y="6041240"/>
            <a:ext cx="125967" cy="1259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One-Class Classification via SVM-like methods</a:t>
            </a:r>
            <a:endParaRPr lang="en-GB" dirty="0"/>
          </a:p>
        </p:txBody>
      </p:sp>
      <p:sp>
        <p:nvSpPr>
          <p:cNvPr id="4" name="object 4"/>
          <p:cNvSpPr txBox="1"/>
          <p:nvPr/>
        </p:nvSpPr>
        <p:spPr>
          <a:xfrm>
            <a:off x="778379" y="1083548"/>
            <a:ext cx="8496673" cy="790124"/>
          </a:xfrm>
          <a:prstGeom prst="rect">
            <a:avLst/>
          </a:prstGeom>
        </p:spPr>
        <p:txBody>
          <a:bodyPr vert="horz" wrap="square" lIns="0" tIns="25499" rIns="0" bIns="0" rtlCol="0">
            <a:spAutoFit/>
          </a:bodyPr>
          <a:lstStyle/>
          <a:p>
            <a:pPr marL="26841">
              <a:spcBef>
                <a:spcPts val="201"/>
              </a:spcBef>
            </a:pPr>
            <a:r>
              <a:rPr sz="2114" spc="-63" dirty="0">
                <a:latin typeface="Tahoma"/>
                <a:cs typeface="Tahoma"/>
              </a:rPr>
              <a:t>There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are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two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popular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1" dirty="0">
                <a:latin typeface="Tahoma"/>
                <a:cs typeface="Tahoma"/>
              </a:rPr>
              <a:t>SVM-type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approaches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21" dirty="0">
                <a:latin typeface="Tahoma"/>
                <a:cs typeface="Tahoma"/>
              </a:rPr>
              <a:t>to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solve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one-class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problems</a:t>
            </a:r>
            <a:endParaRPr sz="2114" dirty="0">
              <a:latin typeface="Tahoma"/>
              <a:cs typeface="Tahoma"/>
            </a:endParaRPr>
          </a:p>
          <a:p>
            <a:pPr>
              <a:spcBef>
                <a:spcPts val="11"/>
              </a:spcBef>
            </a:pPr>
            <a:endParaRPr sz="1585" dirty="0">
              <a:latin typeface="Tahoma"/>
              <a:cs typeface="Tahoma"/>
            </a:endParaRPr>
          </a:p>
          <a:p>
            <a:pPr marL="2327154">
              <a:tabLst>
                <a:tab pos="6549314" algn="l"/>
              </a:tabLst>
            </a:pPr>
            <a:r>
              <a:rPr sz="1268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Support</a:t>
            </a:r>
            <a:r>
              <a:rPr sz="1268" u="sng" spc="32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68" u="sng" spc="-32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Vector</a:t>
            </a:r>
            <a:r>
              <a:rPr sz="1268" u="sng" spc="1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68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1268" u="sng" spc="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68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Description</a:t>
            </a:r>
            <a:r>
              <a:rPr sz="1268" u="sng" spc="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68" u="sng" spc="-21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(SVDD</a:t>
            </a:r>
            <a:r>
              <a:rPr sz="1268" spc="-21" dirty="0">
                <a:latin typeface="Arial MT"/>
                <a:cs typeface="Arial MT"/>
              </a:rPr>
              <a:t>)	</a:t>
            </a:r>
            <a:r>
              <a:rPr sz="1902" u="sng" spc="-32" baseline="46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One-Class</a:t>
            </a:r>
            <a:r>
              <a:rPr sz="1902" u="sng" spc="-63" baseline="46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902" u="sng" spc="-32" baseline="46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SVM</a:t>
            </a:r>
            <a:r>
              <a:rPr sz="1902" u="sng" spc="-63" baseline="46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902" u="sng" spc="-32" baseline="4629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(OC-SVM)</a:t>
            </a:r>
            <a:endParaRPr sz="1902" baseline="4629" dirty="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30" y="4196103"/>
            <a:ext cx="125967" cy="125967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851" y="4635068"/>
            <a:ext cx="101486" cy="10148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30" y="5105305"/>
            <a:ext cx="125967" cy="125967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4851" y="5544270"/>
            <a:ext cx="101486" cy="10148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78378" y="3899455"/>
            <a:ext cx="11158006" cy="2338273"/>
          </a:xfrm>
          <a:prstGeom prst="rect">
            <a:avLst/>
          </a:prstGeom>
        </p:spPr>
        <p:txBody>
          <a:bodyPr vert="horz" wrap="square" lIns="0" tIns="159707" rIns="0" bIns="0" rtlCol="0">
            <a:spAutoFit/>
          </a:bodyPr>
          <a:lstStyle/>
          <a:p>
            <a:pPr marL="26841">
              <a:spcBef>
                <a:spcPts val="1258"/>
              </a:spcBef>
            </a:pPr>
            <a:r>
              <a:rPr sz="2114" spc="-63" dirty="0">
                <a:latin typeface="Tahoma"/>
                <a:cs typeface="Tahoma"/>
              </a:rPr>
              <a:t>Approach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1:</a:t>
            </a:r>
            <a:r>
              <a:rPr sz="2114" spc="296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Assume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positives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53" dirty="0">
                <a:latin typeface="Tahoma"/>
                <a:cs typeface="Tahoma"/>
              </a:rPr>
              <a:t>lie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within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ball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with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74" dirty="0">
                <a:solidFill>
                  <a:srgbClr val="0000FF"/>
                </a:solidFill>
                <a:latin typeface="Tahoma"/>
                <a:cs typeface="Tahoma"/>
              </a:rPr>
              <a:t>smallest</a:t>
            </a:r>
            <a:r>
              <a:rPr sz="2114" spc="42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solidFill>
                  <a:srgbClr val="0000FF"/>
                </a:solidFill>
                <a:latin typeface="Tahoma"/>
                <a:cs typeface="Tahoma"/>
              </a:rPr>
              <a:t>possible</a:t>
            </a:r>
            <a:r>
              <a:rPr sz="2114" spc="6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solidFill>
                  <a:srgbClr val="0000FF"/>
                </a:solidFill>
                <a:latin typeface="Tahoma"/>
                <a:cs typeface="Tahoma"/>
              </a:rPr>
              <a:t>radius</a:t>
            </a:r>
            <a:r>
              <a:rPr sz="2114" spc="5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(and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allow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slacks)</a:t>
            </a:r>
            <a:endParaRPr sz="2114">
              <a:latin typeface="Tahoma"/>
              <a:cs typeface="Tahoma"/>
            </a:endParaRPr>
          </a:p>
          <a:p>
            <a:pPr marL="560986">
              <a:spcBef>
                <a:spcPts val="930"/>
              </a:spcBef>
            </a:pPr>
            <a:r>
              <a:rPr sz="1902" spc="-53" dirty="0">
                <a:latin typeface="Microsoft Sans Serif"/>
                <a:cs typeface="Microsoft Sans Serif"/>
              </a:rPr>
              <a:t>Known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169" dirty="0">
                <a:latin typeface="Microsoft Sans Serif"/>
                <a:cs typeface="Microsoft Sans Serif"/>
              </a:rPr>
              <a:t>as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11" dirty="0">
                <a:solidFill>
                  <a:srgbClr val="0000FF"/>
                </a:solidFill>
                <a:latin typeface="Microsoft Sans Serif"/>
                <a:cs typeface="Microsoft Sans Serif"/>
              </a:rPr>
              <a:t>“Support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42" dirty="0">
                <a:solidFill>
                  <a:srgbClr val="0000FF"/>
                </a:solidFill>
                <a:latin typeface="Microsoft Sans Serif"/>
                <a:cs typeface="Microsoft Sans Serif"/>
              </a:rPr>
              <a:t>Vector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11" dirty="0">
                <a:solidFill>
                  <a:srgbClr val="0000FF"/>
                </a:solidFill>
                <a:latin typeface="Microsoft Sans Serif"/>
                <a:cs typeface="Microsoft Sans Serif"/>
              </a:rPr>
              <a:t>Data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-11" dirty="0">
                <a:solidFill>
                  <a:srgbClr val="0000FF"/>
                </a:solidFill>
                <a:latin typeface="Microsoft Sans Serif"/>
                <a:cs typeface="Microsoft Sans Serif"/>
              </a:rPr>
              <a:t>Description”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21" dirty="0">
                <a:solidFill>
                  <a:srgbClr val="0000FF"/>
                </a:solidFill>
                <a:latin typeface="Microsoft Sans Serif"/>
                <a:cs typeface="Microsoft Sans Serif"/>
              </a:rPr>
              <a:t>(SVDD)</a:t>
            </a:r>
            <a:r>
              <a:rPr sz="1902" spc="21" dirty="0">
                <a:latin typeface="Microsoft Sans Serif"/>
                <a:cs typeface="Microsoft Sans Serif"/>
              </a:rPr>
              <a:t>.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Proposed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by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42" dirty="0">
                <a:latin typeface="Microsoft Sans Serif"/>
                <a:cs typeface="Microsoft Sans Serif"/>
              </a:rPr>
              <a:t>[Tax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and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1" dirty="0">
                <a:latin typeface="Microsoft Sans Serif"/>
                <a:cs typeface="Microsoft Sans Serif"/>
              </a:rPr>
              <a:t>Duin,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latin typeface="Microsoft Sans Serif"/>
                <a:cs typeface="Microsoft Sans Serif"/>
              </a:rPr>
              <a:t>2004]</a:t>
            </a:r>
            <a:endParaRPr sz="1902">
              <a:latin typeface="Microsoft Sans Serif"/>
              <a:cs typeface="Microsoft Sans Serif"/>
            </a:endParaRPr>
          </a:p>
          <a:p>
            <a:pPr marL="26841">
              <a:spcBef>
                <a:spcPts val="1405"/>
              </a:spcBef>
            </a:pPr>
            <a:r>
              <a:rPr sz="2114" spc="-63" dirty="0">
                <a:latin typeface="Tahoma"/>
                <a:cs typeface="Tahoma"/>
              </a:rPr>
              <a:t>Approach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37" dirty="0">
                <a:latin typeface="Tahoma"/>
                <a:cs typeface="Tahoma"/>
              </a:rPr>
              <a:t>2:</a:t>
            </a:r>
            <a:r>
              <a:rPr sz="2114" spc="306" dirty="0">
                <a:latin typeface="Tahoma"/>
                <a:cs typeface="Tahoma"/>
              </a:rPr>
              <a:t> </a:t>
            </a:r>
            <a:r>
              <a:rPr sz="2114" spc="-21" dirty="0">
                <a:latin typeface="Tahoma"/>
                <a:cs typeface="Tahoma"/>
              </a:rPr>
              <a:t>Find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a</a:t>
            </a:r>
            <a:r>
              <a:rPr sz="2114" spc="53" dirty="0">
                <a:latin typeface="Tahoma"/>
                <a:cs typeface="Tahoma"/>
              </a:rPr>
              <a:t> </a:t>
            </a:r>
            <a:r>
              <a:rPr sz="2114" spc="-106" dirty="0">
                <a:solidFill>
                  <a:srgbClr val="0000FF"/>
                </a:solidFill>
                <a:latin typeface="Tahoma"/>
                <a:cs typeface="Tahoma"/>
              </a:rPr>
              <a:t>max-marg</a:t>
            </a:r>
            <a:r>
              <a:rPr sz="2114" spc="6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95" dirty="0">
                <a:solidFill>
                  <a:srgbClr val="0000FF"/>
                </a:solidFill>
                <a:latin typeface="Tahoma"/>
                <a:cs typeface="Tahoma"/>
              </a:rPr>
              <a:t>hyperplane</a:t>
            </a:r>
            <a:r>
              <a:rPr sz="2114" spc="53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separating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positives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from</a:t>
            </a:r>
            <a:r>
              <a:rPr sz="2114" spc="42" dirty="0">
                <a:latin typeface="Tahoma"/>
                <a:cs typeface="Tahoma"/>
              </a:rPr>
              <a:t> </a:t>
            </a:r>
            <a:r>
              <a:rPr sz="2114" spc="-63" dirty="0">
                <a:solidFill>
                  <a:srgbClr val="FF0000"/>
                </a:solidFill>
                <a:latin typeface="Tahoma"/>
                <a:cs typeface="Tahoma"/>
              </a:rPr>
              <a:t>origin</a:t>
            </a:r>
            <a:r>
              <a:rPr sz="2114" spc="63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(representing</a:t>
            </a:r>
            <a:r>
              <a:rPr sz="2114" spc="63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negatives)</a:t>
            </a:r>
            <a:endParaRPr sz="2114">
              <a:latin typeface="Tahoma"/>
              <a:cs typeface="Tahoma"/>
            </a:endParaRPr>
          </a:p>
          <a:p>
            <a:pPr marL="560986">
              <a:spcBef>
                <a:spcPts val="941"/>
              </a:spcBef>
            </a:pPr>
            <a:r>
              <a:rPr sz="1902" spc="-53" dirty="0">
                <a:latin typeface="Microsoft Sans Serif"/>
                <a:cs typeface="Microsoft Sans Serif"/>
              </a:rPr>
              <a:t>Known</a:t>
            </a:r>
            <a:r>
              <a:rPr sz="1902" spc="137" dirty="0">
                <a:latin typeface="Microsoft Sans Serif"/>
                <a:cs typeface="Microsoft Sans Serif"/>
              </a:rPr>
              <a:t> </a:t>
            </a:r>
            <a:r>
              <a:rPr sz="1902" spc="-169" dirty="0">
                <a:latin typeface="Microsoft Sans Serif"/>
                <a:cs typeface="Microsoft Sans Serif"/>
              </a:rPr>
              <a:t>as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solidFill>
                  <a:srgbClr val="0000FF"/>
                </a:solidFill>
                <a:latin typeface="Microsoft Sans Serif"/>
                <a:cs typeface="Microsoft Sans Serif"/>
              </a:rPr>
              <a:t>“One-Class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spc="74" dirty="0">
                <a:solidFill>
                  <a:srgbClr val="0000FF"/>
                </a:solidFill>
                <a:latin typeface="Microsoft Sans Serif"/>
                <a:cs typeface="Microsoft Sans Serif"/>
              </a:rPr>
              <a:t>SVM”</a:t>
            </a:r>
            <a:r>
              <a:rPr sz="1902" spc="14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902" dirty="0">
                <a:solidFill>
                  <a:srgbClr val="0000FF"/>
                </a:solidFill>
                <a:latin typeface="Microsoft Sans Serif"/>
                <a:cs typeface="Microsoft Sans Serif"/>
              </a:rPr>
              <a:t>(OC-SVM)</a:t>
            </a:r>
            <a:r>
              <a:rPr sz="1902" dirty="0">
                <a:latin typeface="Microsoft Sans Serif"/>
                <a:cs typeface="Microsoft Sans Serif"/>
              </a:rPr>
              <a:t>.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85" dirty="0">
                <a:latin typeface="Microsoft Sans Serif"/>
                <a:cs typeface="Microsoft Sans Serif"/>
              </a:rPr>
              <a:t>Proposed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95" dirty="0">
                <a:latin typeface="Microsoft Sans Serif"/>
                <a:cs typeface="Microsoft Sans Serif"/>
              </a:rPr>
              <a:t>by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06" dirty="0">
                <a:latin typeface="Microsoft Sans Serif"/>
                <a:cs typeface="Microsoft Sans Serif"/>
              </a:rPr>
              <a:t>[Sch¨olkopf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11" dirty="0">
                <a:latin typeface="Microsoft Sans Serif"/>
                <a:cs typeface="Microsoft Sans Serif"/>
              </a:rPr>
              <a:t>et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21" dirty="0">
                <a:latin typeface="Microsoft Sans Serif"/>
                <a:cs typeface="Microsoft Sans Serif"/>
              </a:rPr>
              <a:t>al.,</a:t>
            </a:r>
            <a:r>
              <a:rPr sz="1902" spc="148" dirty="0">
                <a:latin typeface="Microsoft Sans Serif"/>
                <a:cs typeface="Microsoft Sans Serif"/>
              </a:rPr>
              <a:t> </a:t>
            </a:r>
            <a:r>
              <a:rPr sz="1902" spc="-63" dirty="0">
                <a:latin typeface="Microsoft Sans Serif"/>
                <a:cs typeface="Microsoft Sans Serif"/>
              </a:rPr>
              <a:t>2001]</a:t>
            </a:r>
            <a:endParaRPr sz="1902">
              <a:latin typeface="Microsoft Sans Serif"/>
              <a:cs typeface="Microsoft Sans Serif"/>
            </a:endParaRPr>
          </a:p>
          <a:p>
            <a:pPr marL="26841">
              <a:spcBef>
                <a:spcPts val="1606"/>
              </a:spcBef>
            </a:pPr>
            <a:r>
              <a:rPr sz="2114" spc="-32" dirty="0">
                <a:latin typeface="Tahoma"/>
                <a:cs typeface="Tahoma"/>
              </a:rPr>
              <a:t>Optimization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problems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for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both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27" dirty="0">
                <a:latin typeface="Tahoma"/>
                <a:cs typeface="Tahoma"/>
              </a:rPr>
              <a:t>cases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can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06" dirty="0">
                <a:latin typeface="Tahoma"/>
                <a:cs typeface="Tahoma"/>
              </a:rPr>
              <a:t>be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-95" dirty="0">
                <a:latin typeface="Tahoma"/>
                <a:cs typeface="Tahoma"/>
              </a:rPr>
              <a:t>solved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similary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127" dirty="0">
                <a:latin typeface="Tahoma"/>
                <a:cs typeface="Tahoma"/>
              </a:rPr>
              <a:t>as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42" dirty="0">
                <a:latin typeface="Tahoma"/>
                <a:cs typeface="Tahoma"/>
              </a:rPr>
              <a:t>in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74" dirty="0">
                <a:latin typeface="Tahoma"/>
                <a:cs typeface="Tahoma"/>
              </a:rPr>
              <a:t>binary</a:t>
            </a:r>
            <a:r>
              <a:rPr sz="2114" spc="-21" dirty="0">
                <a:latin typeface="Tahoma"/>
                <a:cs typeface="Tahoma"/>
              </a:rPr>
              <a:t> </a:t>
            </a:r>
            <a:r>
              <a:rPr sz="2114" spc="106" dirty="0">
                <a:latin typeface="Tahoma"/>
                <a:cs typeface="Tahoma"/>
              </a:rPr>
              <a:t>SVM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85" dirty="0">
                <a:latin typeface="Tahoma"/>
                <a:cs typeface="Tahoma"/>
              </a:rPr>
              <a:t>(e.g.,</a:t>
            </a:r>
            <a:r>
              <a:rPr sz="2114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via</a:t>
            </a:r>
            <a:r>
              <a:rPr sz="2114" spc="-11" dirty="0">
                <a:latin typeface="Tahoma"/>
                <a:cs typeface="Tahoma"/>
              </a:rPr>
              <a:t> </a:t>
            </a:r>
            <a:r>
              <a:rPr sz="2114" spc="-63" dirty="0">
                <a:latin typeface="Tahoma"/>
                <a:cs typeface="Tahoma"/>
              </a:rPr>
              <a:t>Lagrangian)</a:t>
            </a:r>
            <a:endParaRPr sz="2114">
              <a:latin typeface="Tahoma"/>
              <a:cs typeface="Tahoma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530" y="6041240"/>
            <a:ext cx="125967" cy="12596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4C328C-FD76-4961-80A5-EC7822C2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57" y="1873672"/>
            <a:ext cx="7369129" cy="218099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/>
              <a:t>Christoph F. EICK, </a:t>
            </a:r>
            <a:r>
              <a:rPr lang="en-GB" dirty="0">
                <a:hlinkClick r:id="rId2"/>
              </a:rPr>
              <a:t>Intro to Data Mining, University of Houston</a:t>
            </a:r>
            <a:endParaRPr lang="en-GB" dirty="0"/>
          </a:p>
          <a:p>
            <a:r>
              <a:rPr lang="en-US" dirty="0"/>
              <a:t>David Sontag, </a:t>
            </a:r>
            <a:r>
              <a:rPr lang="en-GB" dirty="0">
                <a:hlinkClick r:id="rId3"/>
              </a:rPr>
              <a:t>DS-GA-1003: Machine Learning and Computational Statistics</a:t>
            </a:r>
            <a:endParaRPr lang="en-GB" dirty="0"/>
          </a:p>
          <a:p>
            <a:r>
              <a:rPr lang="en-US" dirty="0" err="1"/>
              <a:t>Pyush</a:t>
            </a:r>
            <a:r>
              <a:rPr lang="en-US" dirty="0"/>
              <a:t> Raj, </a:t>
            </a:r>
            <a:r>
              <a:rPr lang="en-GB" dirty="0">
                <a:hlinkClick r:id="rId4"/>
              </a:rPr>
              <a:t>CS 771A: Introduction to Machine Learning, IITK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 Detection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Challenges</a:t>
            </a:r>
          </a:p>
          <a:p>
            <a:pPr lvl="1"/>
            <a:r>
              <a:rPr lang="en-US" altLang="en-US"/>
              <a:t>How many outliers are there in the data?</a:t>
            </a:r>
          </a:p>
          <a:p>
            <a:pPr lvl="1"/>
            <a:r>
              <a:rPr lang="en-US" altLang="en-US"/>
              <a:t>Method is unsupervised</a:t>
            </a:r>
          </a:p>
          <a:p>
            <a:pPr lvl="2"/>
            <a:r>
              <a:rPr lang="en-US" altLang="en-US"/>
              <a:t> Validation can be quite challenging (just like for clustering)</a:t>
            </a:r>
          </a:p>
          <a:p>
            <a:pPr lvl="1"/>
            <a:r>
              <a:rPr lang="en-US" altLang="en-US"/>
              <a:t>Finding needle in a haystack</a:t>
            </a:r>
          </a:p>
          <a:p>
            <a:endParaRPr lang="en-US" altLang="en-US"/>
          </a:p>
          <a:p>
            <a:r>
              <a:rPr lang="en-US" altLang="en-US"/>
              <a:t>Working assumption:</a:t>
            </a:r>
          </a:p>
          <a:p>
            <a:pPr lvl="1"/>
            <a:r>
              <a:rPr lang="en-US" altLang="en-US"/>
              <a:t>There are considerably more “normal” observations than “abnormal” observations (outliers/anomalies) in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6" y="2590800"/>
            <a:ext cx="43719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Anomaly Detection Schemes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idx="1"/>
          </p:nvPr>
        </p:nvSpPr>
        <p:spPr>
          <a:xfrm>
            <a:off x="760378" y="1405732"/>
            <a:ext cx="10515600" cy="4351338"/>
          </a:xfrm>
        </p:spPr>
        <p:txBody>
          <a:bodyPr/>
          <a:lstStyle/>
          <a:p>
            <a:r>
              <a:rPr lang="en-US" altLang="en-US" dirty="0"/>
              <a:t>General Steps</a:t>
            </a:r>
          </a:p>
          <a:p>
            <a:pPr lvl="1"/>
            <a:r>
              <a:rPr lang="en-US" altLang="en-US" dirty="0"/>
              <a:t>Build a profile of the “normal” behavior</a:t>
            </a:r>
          </a:p>
          <a:p>
            <a:pPr lvl="2"/>
            <a:r>
              <a:rPr lang="en-US" altLang="en-US" dirty="0"/>
              <a:t>Profile can be patterns or summary statistics for the overall population</a:t>
            </a:r>
          </a:p>
          <a:p>
            <a:pPr lvl="1"/>
            <a:r>
              <a:rPr lang="en-US" altLang="en-US" dirty="0"/>
              <a:t>Use the “normal” profile to detect anomalies</a:t>
            </a:r>
          </a:p>
          <a:p>
            <a:pPr lvl="2"/>
            <a:r>
              <a:rPr lang="en-US" altLang="en-US" dirty="0"/>
              <a:t>Anomalies are observations whose characteristics</a:t>
            </a:r>
            <a:br>
              <a:rPr lang="en-US" altLang="en-US" dirty="0"/>
            </a:br>
            <a:r>
              <a:rPr lang="en-US" altLang="en-US" dirty="0"/>
              <a:t>differ significantly from the normal profile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Types of anomaly detection </a:t>
            </a:r>
            <a:br>
              <a:rPr lang="en-US" altLang="en-US" dirty="0"/>
            </a:br>
            <a:r>
              <a:rPr lang="en-US" altLang="en-US" dirty="0"/>
              <a:t>schemes</a:t>
            </a:r>
          </a:p>
          <a:p>
            <a:pPr lvl="1"/>
            <a:r>
              <a:rPr lang="en-US" altLang="en-US" dirty="0"/>
              <a:t>Graphical</a:t>
            </a:r>
          </a:p>
          <a:p>
            <a:pPr lvl="1"/>
            <a:r>
              <a:rPr lang="en-US" altLang="en-US" dirty="0"/>
              <a:t>Model-based</a:t>
            </a:r>
          </a:p>
          <a:p>
            <a:pPr lvl="1"/>
            <a:r>
              <a:rPr lang="en-US" altLang="en-US" dirty="0"/>
              <a:t>Distance-based</a:t>
            </a:r>
          </a:p>
          <a:p>
            <a:pPr lvl="1"/>
            <a:r>
              <a:rPr lang="en-US" altLang="en-US" dirty="0"/>
              <a:t>Clustering-based </a:t>
            </a:r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6858000" y="41148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991600" y="3810000"/>
            <a:ext cx="381000" cy="3810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10363200" y="53340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7696200" y="54864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6553200" y="3581401"/>
            <a:ext cx="177800" cy="161925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Graphical Approaches</a:t>
            </a:r>
          </a:p>
        </p:txBody>
      </p:sp>
      <p:pic>
        <p:nvPicPr>
          <p:cNvPr id="8196" name="Picture 4" descr="boxplo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639" y="3168464"/>
            <a:ext cx="1562100" cy="1419225"/>
          </a:xfrm>
        </p:spPr>
      </p:pic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96189" y="1248383"/>
            <a:ext cx="8318500" cy="5181600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US" dirty="0"/>
              <a:t>Boxplot (1-D), Scatter plot (2-D), Spin plot (3-D)</a:t>
            </a:r>
          </a:p>
          <a:p>
            <a:pPr marL="342900" indent="-342900"/>
            <a:r>
              <a:rPr lang="en-US" altLang="en-US" dirty="0"/>
              <a:t>Limitations</a:t>
            </a:r>
          </a:p>
          <a:p>
            <a:pPr marL="742950" lvl="1" indent="-285750"/>
            <a:r>
              <a:rPr lang="en-US" altLang="en-US" dirty="0"/>
              <a:t>Time consuming</a:t>
            </a:r>
          </a:p>
          <a:p>
            <a:pPr marL="742950" lvl="1" indent="-285750"/>
            <a:r>
              <a:rPr lang="en-US" altLang="en-US" dirty="0"/>
              <a:t>Subjective</a:t>
            </a:r>
          </a:p>
        </p:txBody>
      </p:sp>
      <p:pic>
        <p:nvPicPr>
          <p:cNvPr id="819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80450" y="2281238"/>
            <a:ext cx="3511550" cy="3414712"/>
          </a:xfrm>
          <a:noFill/>
        </p:spPr>
      </p:pic>
      <p:sp>
        <p:nvSpPr>
          <p:cNvPr id="3" name="TextBox 2"/>
          <p:cNvSpPr txBox="1"/>
          <p:nvPr/>
        </p:nvSpPr>
        <p:spPr>
          <a:xfrm>
            <a:off x="1408890" y="6096990"/>
            <a:ext cx="732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e.g.: data are outliers if the more than 1.5 IQR (or 3 IQR) away from the box!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Box Plots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95527" y="1274555"/>
            <a:ext cx="10515600" cy="4351338"/>
          </a:xfrm>
        </p:spPr>
        <p:txBody>
          <a:bodyPr/>
          <a:lstStyle/>
          <a:p>
            <a:r>
              <a:rPr lang="en-US" dirty="0"/>
              <a:t>R Box Plots </a:t>
            </a:r>
          </a:p>
          <a:p>
            <a:pPr lvl="1"/>
            <a:r>
              <a:rPr lang="en-US" dirty="0"/>
              <a:t>Invented by J. Tukey</a:t>
            </a:r>
          </a:p>
          <a:p>
            <a:pPr lvl="1"/>
            <a:r>
              <a:rPr lang="en-US" dirty="0"/>
              <a:t>Another way of displaying the distribution of data </a:t>
            </a:r>
          </a:p>
          <a:p>
            <a:pPr lvl="1"/>
            <a:r>
              <a:rPr lang="en-US" dirty="0"/>
              <a:t>Following figure shows the basic part of a box plot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2532" name="Group 7"/>
          <p:cNvGrpSpPr>
            <a:grpSpLocks/>
          </p:cNvGrpSpPr>
          <p:nvPr/>
        </p:nvGrpSpPr>
        <p:grpSpPr bwMode="auto">
          <a:xfrm>
            <a:off x="4502047" y="2944814"/>
            <a:ext cx="3429000" cy="3227387"/>
            <a:chOff x="1800" y="677"/>
            <a:chExt cx="5400" cy="5083"/>
          </a:xfrm>
        </p:grpSpPr>
        <p:grpSp>
          <p:nvGrpSpPr>
            <p:cNvPr id="22533" name="Group 8"/>
            <p:cNvGrpSpPr>
              <a:grpSpLocks/>
            </p:cNvGrpSpPr>
            <p:nvPr/>
          </p:nvGrpSpPr>
          <p:grpSpPr bwMode="auto">
            <a:xfrm>
              <a:off x="1800" y="882"/>
              <a:ext cx="1015" cy="4878"/>
              <a:chOff x="1800" y="882"/>
              <a:chExt cx="1015" cy="4878"/>
            </a:xfrm>
          </p:grpSpPr>
          <p:sp>
            <p:nvSpPr>
              <p:cNvPr id="22552" name="Line 9"/>
              <p:cNvSpPr>
                <a:spLocks noChangeShapeType="1"/>
              </p:cNvSpPr>
              <p:nvPr/>
            </p:nvSpPr>
            <p:spPr bwMode="auto">
              <a:xfrm flipV="1">
                <a:off x="2314" y="1729"/>
                <a:ext cx="1" cy="1399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3" name="Line 10"/>
              <p:cNvSpPr>
                <a:spLocks noChangeShapeType="1"/>
              </p:cNvSpPr>
              <p:nvPr/>
            </p:nvSpPr>
            <p:spPr bwMode="auto">
              <a:xfrm flipV="1">
                <a:off x="2314" y="4117"/>
                <a:ext cx="1" cy="1181"/>
              </a:xfrm>
              <a:prstGeom prst="line">
                <a:avLst/>
              </a:prstGeom>
              <a:noFill/>
              <a:ln w="0">
                <a:solidFill>
                  <a:srgbClr val="0000FF"/>
                </a:solidFill>
                <a:prstDash val="sys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4" name="Line 11"/>
              <p:cNvSpPr>
                <a:spLocks noChangeShapeType="1"/>
              </p:cNvSpPr>
              <p:nvPr/>
            </p:nvSpPr>
            <p:spPr bwMode="auto">
              <a:xfrm>
                <a:off x="2057" y="5298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5" name="Line 12"/>
              <p:cNvSpPr>
                <a:spLocks noChangeShapeType="1"/>
              </p:cNvSpPr>
              <p:nvPr/>
            </p:nvSpPr>
            <p:spPr bwMode="auto">
              <a:xfrm>
                <a:off x="2057" y="1729"/>
                <a:ext cx="50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Rectangle 13"/>
              <p:cNvSpPr>
                <a:spLocks noChangeArrowheads="1"/>
              </p:cNvSpPr>
              <p:nvPr/>
            </p:nvSpPr>
            <p:spPr bwMode="auto">
              <a:xfrm>
                <a:off x="1800" y="3128"/>
                <a:ext cx="1015" cy="989"/>
              </a:xfrm>
              <a:prstGeom prst="rect">
                <a:avLst/>
              </a:prstGeom>
              <a:noFill/>
              <a:ln w="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14"/>
              <p:cNvSpPr>
                <a:spLocks noChangeShapeType="1"/>
              </p:cNvSpPr>
              <p:nvPr/>
            </p:nvSpPr>
            <p:spPr bwMode="auto">
              <a:xfrm>
                <a:off x="1800" y="3719"/>
                <a:ext cx="10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Line 15"/>
              <p:cNvSpPr>
                <a:spLocks noChangeShapeType="1"/>
              </p:cNvSpPr>
              <p:nvPr/>
            </p:nvSpPr>
            <p:spPr bwMode="auto">
              <a:xfrm>
                <a:off x="2250" y="93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9" name="Line 16"/>
              <p:cNvSpPr>
                <a:spLocks noChangeShapeType="1"/>
              </p:cNvSpPr>
              <p:nvPr/>
            </p:nvSpPr>
            <p:spPr bwMode="auto">
              <a:xfrm>
                <a:off x="2314" y="882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Line 17"/>
              <p:cNvSpPr>
                <a:spLocks noChangeShapeType="1"/>
              </p:cNvSpPr>
              <p:nvPr/>
            </p:nvSpPr>
            <p:spPr bwMode="auto">
              <a:xfrm>
                <a:off x="2250" y="1524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Line 18"/>
              <p:cNvSpPr>
                <a:spLocks noChangeShapeType="1"/>
              </p:cNvSpPr>
              <p:nvPr/>
            </p:nvSpPr>
            <p:spPr bwMode="auto">
              <a:xfrm>
                <a:off x="2314" y="1473"/>
                <a:ext cx="1" cy="115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2" name="Line 19"/>
              <p:cNvSpPr>
                <a:spLocks noChangeShapeType="1"/>
              </p:cNvSpPr>
              <p:nvPr/>
            </p:nvSpPr>
            <p:spPr bwMode="auto">
              <a:xfrm>
                <a:off x="2250" y="1332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3" name="Line 20"/>
              <p:cNvSpPr>
                <a:spLocks noChangeShapeType="1"/>
              </p:cNvSpPr>
              <p:nvPr/>
            </p:nvSpPr>
            <p:spPr bwMode="auto">
              <a:xfrm>
                <a:off x="2314" y="1280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4" name="Line 21"/>
              <p:cNvSpPr>
                <a:spLocks noChangeShapeType="1"/>
              </p:cNvSpPr>
              <p:nvPr/>
            </p:nvSpPr>
            <p:spPr bwMode="auto">
              <a:xfrm>
                <a:off x="2250" y="5708"/>
                <a:ext cx="115" cy="1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Line 22"/>
              <p:cNvSpPr>
                <a:spLocks noChangeShapeType="1"/>
              </p:cNvSpPr>
              <p:nvPr/>
            </p:nvSpPr>
            <p:spPr bwMode="auto">
              <a:xfrm>
                <a:off x="2314" y="5657"/>
                <a:ext cx="1" cy="103"/>
              </a:xfrm>
              <a:prstGeom prst="line">
                <a:avLst/>
              </a:prstGeom>
              <a:noFill/>
              <a:ln w="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534" name="Group 23"/>
            <p:cNvGrpSpPr>
              <a:grpSpLocks/>
            </p:cNvGrpSpPr>
            <p:nvPr/>
          </p:nvGrpSpPr>
          <p:grpSpPr bwMode="auto">
            <a:xfrm>
              <a:off x="3060" y="677"/>
              <a:ext cx="1800" cy="360"/>
              <a:chOff x="2700" y="677"/>
              <a:chExt cx="1800" cy="360"/>
            </a:xfrm>
          </p:grpSpPr>
          <p:sp>
            <p:nvSpPr>
              <p:cNvPr id="22550" name="Line 24"/>
              <p:cNvSpPr>
                <a:spLocks noChangeShapeType="1"/>
              </p:cNvSpPr>
              <p:nvPr/>
            </p:nvSpPr>
            <p:spPr bwMode="auto">
              <a:xfrm>
                <a:off x="2700" y="900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Text Box 25"/>
              <p:cNvSpPr txBox="1">
                <a:spLocks noChangeArrowheads="1"/>
              </p:cNvSpPr>
              <p:nvPr/>
            </p:nvSpPr>
            <p:spPr bwMode="auto">
              <a:xfrm>
                <a:off x="3420" y="677"/>
                <a:ext cx="108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/>
                  <a:t>outlier</a:t>
                </a:r>
                <a:endParaRPr lang="en-US"/>
              </a:p>
            </p:txBody>
          </p:sp>
        </p:grpSp>
        <p:grpSp>
          <p:nvGrpSpPr>
            <p:cNvPr id="22535" name="Group 26"/>
            <p:cNvGrpSpPr>
              <a:grpSpLocks/>
            </p:cNvGrpSpPr>
            <p:nvPr/>
          </p:nvGrpSpPr>
          <p:grpSpPr bwMode="auto">
            <a:xfrm>
              <a:off x="3060" y="5040"/>
              <a:ext cx="4140" cy="540"/>
              <a:chOff x="3060" y="5040"/>
              <a:chExt cx="4140" cy="540"/>
            </a:xfrm>
          </p:grpSpPr>
          <p:sp>
            <p:nvSpPr>
              <p:cNvPr id="22548" name="Line 27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9" name="Text Box 28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342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 dirty="0"/>
                  <a:t>Minimum (or at most 1.5 IQR off the 25</a:t>
                </a:r>
                <a:r>
                  <a:rPr lang="en-US" sz="1200" baseline="30000" dirty="0"/>
                  <a:t>th</a:t>
                </a:r>
                <a:r>
                  <a:rPr lang="en-US" sz="1200" dirty="0"/>
                  <a:t>  percentile)</a:t>
                </a:r>
              </a:p>
            </p:txBody>
          </p:sp>
        </p:grpSp>
        <p:grpSp>
          <p:nvGrpSpPr>
            <p:cNvPr id="22536" name="Group 29"/>
            <p:cNvGrpSpPr>
              <a:grpSpLocks/>
            </p:cNvGrpSpPr>
            <p:nvPr/>
          </p:nvGrpSpPr>
          <p:grpSpPr bwMode="auto">
            <a:xfrm>
              <a:off x="3060" y="3960"/>
              <a:ext cx="2700" cy="540"/>
              <a:chOff x="3060" y="3960"/>
              <a:chExt cx="2700" cy="540"/>
            </a:xfrm>
          </p:grpSpPr>
          <p:sp>
            <p:nvSpPr>
              <p:cNvPr id="22546" name="Line 30"/>
              <p:cNvSpPr>
                <a:spLocks noChangeShapeType="1"/>
              </p:cNvSpPr>
              <p:nvPr/>
            </p:nvSpPr>
            <p:spPr bwMode="auto">
              <a:xfrm>
                <a:off x="3060" y="418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7" name="Text Box 31"/>
              <p:cNvSpPr txBox="1">
                <a:spLocks noChangeArrowheads="1"/>
              </p:cNvSpPr>
              <p:nvPr/>
            </p:nvSpPr>
            <p:spPr bwMode="auto">
              <a:xfrm>
                <a:off x="3780" y="396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/>
                  <a:t>25</a:t>
                </a:r>
                <a:r>
                  <a:rPr lang="en-US" sz="1200" baseline="30000"/>
                  <a:t>th</a:t>
                </a:r>
                <a:r>
                  <a:rPr lang="en-US" sz="1200"/>
                  <a:t> percentile</a:t>
                </a:r>
                <a:endParaRPr lang="en-US"/>
              </a:p>
            </p:txBody>
          </p:sp>
        </p:grpSp>
        <p:grpSp>
          <p:nvGrpSpPr>
            <p:cNvPr id="22537" name="Group 32"/>
            <p:cNvGrpSpPr>
              <a:grpSpLocks/>
            </p:cNvGrpSpPr>
            <p:nvPr/>
          </p:nvGrpSpPr>
          <p:grpSpPr bwMode="auto">
            <a:xfrm>
              <a:off x="3060" y="2880"/>
              <a:ext cx="2700" cy="540"/>
              <a:chOff x="3060" y="2880"/>
              <a:chExt cx="2700" cy="540"/>
            </a:xfrm>
          </p:grpSpPr>
          <p:sp>
            <p:nvSpPr>
              <p:cNvPr id="22544" name="Line 33"/>
              <p:cNvSpPr>
                <a:spLocks noChangeShapeType="1"/>
              </p:cNvSpPr>
              <p:nvPr/>
            </p:nvSpPr>
            <p:spPr bwMode="auto">
              <a:xfrm>
                <a:off x="3060" y="310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5" name="Text Box 34"/>
              <p:cNvSpPr txBox="1">
                <a:spLocks noChangeArrowheads="1"/>
              </p:cNvSpPr>
              <p:nvPr/>
            </p:nvSpPr>
            <p:spPr bwMode="auto">
              <a:xfrm>
                <a:off x="3780" y="288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/>
                  <a:t>75</a:t>
                </a:r>
                <a:r>
                  <a:rPr lang="en-US" sz="1200" baseline="30000"/>
                  <a:t>th</a:t>
                </a:r>
                <a:r>
                  <a:rPr lang="en-US" sz="1200"/>
                  <a:t> percentile</a:t>
                </a:r>
                <a:endParaRPr lang="en-US"/>
              </a:p>
            </p:txBody>
          </p:sp>
        </p:grpSp>
        <p:grpSp>
          <p:nvGrpSpPr>
            <p:cNvPr id="22538" name="Group 35"/>
            <p:cNvGrpSpPr>
              <a:grpSpLocks/>
            </p:cNvGrpSpPr>
            <p:nvPr/>
          </p:nvGrpSpPr>
          <p:grpSpPr bwMode="auto">
            <a:xfrm>
              <a:off x="3060" y="3528"/>
              <a:ext cx="2700" cy="540"/>
              <a:chOff x="3060" y="3600"/>
              <a:chExt cx="2700" cy="540"/>
            </a:xfrm>
          </p:grpSpPr>
          <p:sp>
            <p:nvSpPr>
              <p:cNvPr id="22542" name="Line 36"/>
              <p:cNvSpPr>
                <a:spLocks noChangeShapeType="1"/>
              </p:cNvSpPr>
              <p:nvPr/>
            </p:nvSpPr>
            <p:spPr bwMode="auto">
              <a:xfrm>
                <a:off x="3060" y="382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3" name="Text Box 37"/>
              <p:cNvSpPr txBox="1">
                <a:spLocks noChangeArrowheads="1"/>
              </p:cNvSpPr>
              <p:nvPr/>
            </p:nvSpPr>
            <p:spPr bwMode="auto">
              <a:xfrm>
                <a:off x="3780" y="3600"/>
                <a:ext cx="19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/>
                  <a:t>50</a:t>
                </a:r>
                <a:r>
                  <a:rPr lang="en-US" sz="1200" baseline="30000"/>
                  <a:t>th</a:t>
                </a:r>
                <a:r>
                  <a:rPr lang="en-US" sz="1200"/>
                  <a:t> percentile</a:t>
                </a:r>
                <a:endParaRPr lang="en-US"/>
              </a:p>
            </p:txBody>
          </p:sp>
        </p:grpSp>
        <p:grpSp>
          <p:nvGrpSpPr>
            <p:cNvPr id="22539" name="Group 38"/>
            <p:cNvGrpSpPr>
              <a:grpSpLocks/>
            </p:cNvGrpSpPr>
            <p:nvPr/>
          </p:nvGrpSpPr>
          <p:grpSpPr bwMode="auto">
            <a:xfrm>
              <a:off x="3060" y="1541"/>
              <a:ext cx="3900" cy="540"/>
              <a:chOff x="3060" y="5040"/>
              <a:chExt cx="3900" cy="540"/>
            </a:xfrm>
          </p:grpSpPr>
          <p:sp>
            <p:nvSpPr>
              <p:cNvPr id="22540" name="Line 39"/>
              <p:cNvSpPr>
                <a:spLocks noChangeShapeType="1"/>
              </p:cNvSpPr>
              <p:nvPr/>
            </p:nvSpPr>
            <p:spPr bwMode="auto">
              <a:xfrm>
                <a:off x="3060" y="5263"/>
                <a:ext cx="7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1" name="Text Box 40"/>
              <p:cNvSpPr txBox="1">
                <a:spLocks noChangeArrowheads="1"/>
              </p:cNvSpPr>
              <p:nvPr/>
            </p:nvSpPr>
            <p:spPr bwMode="auto">
              <a:xfrm>
                <a:off x="3780" y="5040"/>
                <a:ext cx="3180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14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0"/>
                  </a:spcBef>
                  <a:spcAft>
                    <a:spcPts val="400"/>
                  </a:spcAft>
                  <a:buClr>
                    <a:srgbClr val="0C7B9C"/>
                  </a:buClr>
                  <a:buSzPct val="100000"/>
                  <a:buFont typeface="Times New Roman" pitchFamily="18" charset="0"/>
                  <a:defRPr sz="14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r>
                  <a:rPr lang="en-US" sz="1200" dirty="0"/>
                  <a:t>Maximum (or at most 1.5 IQR off the 75</a:t>
                </a:r>
                <a:r>
                  <a:rPr lang="en-US" sz="1200" baseline="30000" dirty="0"/>
                  <a:t>th</a:t>
                </a:r>
                <a:r>
                  <a:rPr lang="en-US" sz="1200" dirty="0"/>
                  <a:t> percentile)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39736" y="466082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IQR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583705" y="6070381"/>
            <a:ext cx="608194" cy="3428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40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372600" y="3836266"/>
            <a:ext cx="533400" cy="5073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40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51272" y="6097007"/>
            <a:ext cx="419100" cy="38159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endParaRPr lang="en-US" sz="14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98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Convex Hull Method</a:t>
            </a:r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769" y="2881294"/>
            <a:ext cx="5334462" cy="2240000"/>
          </a:xfrm>
        </p:spPr>
      </p:pic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436518"/>
            <a:ext cx="10515600" cy="4351338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US" sz="2000" dirty="0"/>
              <a:t>Extreme points are assumed to be outliers</a:t>
            </a:r>
          </a:p>
          <a:p>
            <a:pPr marL="342900" indent="-342900"/>
            <a:r>
              <a:rPr lang="en-US" altLang="en-US" sz="2000" dirty="0"/>
              <a:t>Use convex hull method to detect extreme values</a:t>
            </a:r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342900" indent="-342900"/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 marL="342900" indent="-342900"/>
            <a:r>
              <a:rPr lang="en-US" altLang="en-US" sz="2000" dirty="0">
                <a:hlinkClick r:id="rId3"/>
              </a:rPr>
              <a:t>http://www2.cs.uh.edu/~ceick/kdd/AEC13.pdf</a:t>
            </a:r>
            <a:endParaRPr lang="en-US" altLang="en-US" sz="2000" dirty="0"/>
          </a:p>
          <a:p>
            <a:pPr marL="342900" indent="-342900"/>
            <a:r>
              <a:rPr lang="en-US" altLang="en-US" sz="2000" dirty="0"/>
              <a:t> Approach: Fit a polygon to a point set; outliers are determined by their distance to the polygon boundary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Statistical Approaches---Model-based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85281" y="1449489"/>
            <a:ext cx="10515600" cy="4351338"/>
          </a:xfrm>
        </p:spPr>
        <p:txBody>
          <a:bodyPr/>
          <a:lstStyle/>
          <a:p>
            <a:r>
              <a:rPr lang="en-US" altLang="en-US" dirty="0"/>
              <a:t>Fit a parametric model M describing the distribution of the data (e.g., normal distribution) </a:t>
            </a:r>
            <a:r>
              <a:rPr lang="en-US" altLang="en-US" dirty="0">
                <a:hlinkClick r:id="rId2"/>
              </a:rPr>
              <a:t>http://en.wikipedia.org/wiki/Distribution_fitting</a:t>
            </a:r>
            <a:r>
              <a:rPr lang="en-US" altLang="en-US" dirty="0"/>
              <a:t>  </a:t>
            </a:r>
            <a:r>
              <a:rPr lang="en-US" altLang="en-US" dirty="0">
                <a:hlinkClick r:id="rId3"/>
              </a:rPr>
              <a:t>http://en.wikipedia.org/wiki/Maximum_likelihood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Assess the probability of each point M</a:t>
            </a:r>
          </a:p>
          <a:p>
            <a:r>
              <a:rPr lang="en-US" altLang="en-US" dirty="0"/>
              <a:t>The lower a point’s probability the more likely the point is an outlier. </a:t>
            </a:r>
          </a:p>
          <a:p>
            <a:r>
              <a:rPr lang="en-US" altLang="en-US" dirty="0"/>
              <a:t>Outlier Detection Approach:</a:t>
            </a:r>
          </a:p>
          <a:p>
            <a:pPr lvl="1"/>
            <a:r>
              <a:rPr lang="en-US" altLang="en-US" dirty="0"/>
              <a:t>Sort points by the probability</a:t>
            </a:r>
          </a:p>
          <a:p>
            <a:pPr lvl="1"/>
            <a:r>
              <a:rPr lang="en-US" altLang="en-US" dirty="0"/>
              <a:t>Determine Outliers</a:t>
            </a:r>
          </a:p>
          <a:p>
            <a:pPr lvl="2"/>
            <a:r>
              <a:rPr lang="en-US" altLang="en-US" dirty="0"/>
              <a:t> based on a probability threshold</a:t>
            </a:r>
          </a:p>
          <a:p>
            <a:pPr lvl="2"/>
            <a:r>
              <a:rPr lang="en-US" altLang="en-US" dirty="0"/>
              <a:t> take the bottom x percent as outliers. </a:t>
            </a:r>
          </a:p>
          <a:p>
            <a:pPr lvl="1"/>
            <a:endParaRPr lang="en-US" altLang="en-US" dirty="0"/>
          </a:p>
          <a:p>
            <a:pPr lvl="4"/>
            <a:endParaRPr lang="en-US" altLang="en-US" dirty="0"/>
          </a:p>
          <a:p>
            <a:pPr lvl="4"/>
            <a:endParaRPr lang="en-US" altLang="en-US" dirty="0"/>
          </a:p>
          <a:p>
            <a:pPr lvl="4"/>
            <a:endParaRPr lang="en-US" altLang="en-US" dirty="0"/>
          </a:p>
          <a:p>
            <a:pPr lvl="4"/>
            <a:endParaRPr lang="en-US" altLang="en-US" dirty="0"/>
          </a:p>
          <a:p>
            <a:pPr lvl="4"/>
            <a:endParaRPr lang="en-US" altLang="en-US" dirty="0"/>
          </a:p>
        </p:txBody>
      </p:sp>
      <p:pic>
        <p:nvPicPr>
          <p:cNvPr id="10244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3314" y="3983477"/>
            <a:ext cx="4191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</TotalTime>
  <Words>2363</Words>
  <Application>Microsoft Office PowerPoint</Application>
  <PresentationFormat>Widescreen</PresentationFormat>
  <Paragraphs>331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等线</vt:lpstr>
      <vt:lpstr>等线 Light</vt:lpstr>
      <vt:lpstr>Aptos</vt:lpstr>
      <vt:lpstr>Aptos Display</vt:lpstr>
      <vt:lpstr>Arial</vt:lpstr>
      <vt:lpstr>Arial MT</vt:lpstr>
      <vt:lpstr>Calibri</vt:lpstr>
      <vt:lpstr>Microsoft Sans Serif</vt:lpstr>
      <vt:lpstr>Symbol</vt:lpstr>
      <vt:lpstr>Tahoma</vt:lpstr>
      <vt:lpstr>Times New Roman</vt:lpstr>
      <vt:lpstr>Trebuchet MS</vt:lpstr>
      <vt:lpstr>Wingdings</vt:lpstr>
      <vt:lpstr>Office Theme</vt:lpstr>
      <vt:lpstr>PowerPoint Presentation</vt:lpstr>
      <vt:lpstr>Anomaly/Outlier Detection</vt:lpstr>
      <vt:lpstr>Importance of Anomaly Detection</vt:lpstr>
      <vt:lpstr>Anomaly Detection</vt:lpstr>
      <vt:lpstr>Anomaly Detection Schemes </vt:lpstr>
      <vt:lpstr>Graphical Approaches</vt:lpstr>
      <vt:lpstr>R Box Plots</vt:lpstr>
      <vt:lpstr>Convex Hull Method</vt:lpstr>
      <vt:lpstr>Statistical Approaches---Model-based </vt:lpstr>
      <vt:lpstr>Limitations of Statistical Approaches </vt:lpstr>
      <vt:lpstr>Distance-based Approaches</vt:lpstr>
      <vt:lpstr>Nearest-Neighbor Based Approach</vt:lpstr>
      <vt:lpstr>Density-based: LOF approach</vt:lpstr>
      <vt:lpstr>Clustering-Based</vt:lpstr>
      <vt:lpstr>SVM for Anomaly Detection</vt:lpstr>
      <vt:lpstr>Linear Separators</vt:lpstr>
      <vt:lpstr>Support Vector Machine (SVM)</vt:lpstr>
      <vt:lpstr>Support vector machines: 3 key ideas</vt:lpstr>
      <vt:lpstr>Finding a perfect classifier (when one exists) using linear programming</vt:lpstr>
      <vt:lpstr>Finding a perfect classifier (when one exists) using linear programming</vt:lpstr>
      <vt:lpstr>Minimizing number of errors (0-1 loss)</vt:lpstr>
      <vt:lpstr>Key idea #1: Allow for slack</vt:lpstr>
      <vt:lpstr>Key idea #1: Allow for slack</vt:lpstr>
      <vt:lpstr>Equivalent hinge loss formulation</vt:lpstr>
      <vt:lpstr>Hinge loss vs. 0/1 loss</vt:lpstr>
      <vt:lpstr>Key idea #2: seek large margin</vt:lpstr>
      <vt:lpstr>Key idea #2: seek large margin</vt:lpstr>
      <vt:lpstr>What is (geometric margin) as a function of w?</vt:lpstr>
      <vt:lpstr>(Hard margin) support vector machines</vt:lpstr>
      <vt:lpstr>Allowing for slack: “Soft margin SVM”</vt:lpstr>
      <vt:lpstr>Equivalent formulation using hinge loss</vt:lpstr>
      <vt:lpstr>What if the data is not linearly separable?</vt:lpstr>
      <vt:lpstr>Example</vt:lpstr>
      <vt:lpstr>Separate in higher dimension</vt:lpstr>
      <vt:lpstr>Quadratic kernel</vt:lpstr>
      <vt:lpstr>One-Class Classification</vt:lpstr>
      <vt:lpstr>One-Class Classification via SVM-like methods</vt:lpstr>
      <vt:lpstr>One-Class Classification via SVM-like methods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25</cp:revision>
  <dcterms:created xsi:type="dcterms:W3CDTF">2024-04-05T14:09:29Z</dcterms:created>
  <dcterms:modified xsi:type="dcterms:W3CDTF">2024-07-31T00:28:11Z</dcterms:modified>
</cp:coreProperties>
</file>