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8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  <p:sldId id="411" r:id="rId19"/>
    <p:sldId id="412" r:id="rId20"/>
    <p:sldId id="413" r:id="rId21"/>
    <p:sldId id="414" r:id="rId22"/>
    <p:sldId id="415" r:id="rId23"/>
    <p:sldId id="417" r:id="rId24"/>
    <p:sldId id="274" r:id="rId25"/>
    <p:sldId id="418" r:id="rId26"/>
    <p:sldId id="419" r:id="rId27"/>
    <p:sldId id="420" r:id="rId28"/>
    <p:sldId id="283" r:id="rId29"/>
    <p:sldId id="284" r:id="rId30"/>
    <p:sldId id="285" r:id="rId31"/>
    <p:sldId id="286" r:id="rId32"/>
    <p:sldId id="290" r:id="rId33"/>
    <p:sldId id="291" r:id="rId34"/>
    <p:sldId id="292" r:id="rId35"/>
    <p:sldId id="421" r:id="rId36"/>
    <p:sldId id="287" r:id="rId37"/>
    <p:sldId id="288" r:id="rId38"/>
    <p:sldId id="293" r:id="rId39"/>
    <p:sldId id="294" r:id="rId40"/>
    <p:sldId id="295" r:id="rId41"/>
    <p:sldId id="297" r:id="rId42"/>
    <p:sldId id="298" r:id="rId43"/>
    <p:sldId id="300" r:id="rId44"/>
    <p:sldId id="289" r:id="rId45"/>
    <p:sldId id="301" r:id="rId46"/>
    <p:sldId id="4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9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6730" y="35190"/>
            <a:ext cx="1696113" cy="96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4A3A-F538-42DF-99E5-BD5929C494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43" y="0"/>
            <a:ext cx="2199157" cy="10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6730" y="35190"/>
            <a:ext cx="1696113" cy="96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4A3A-F538-42DF-99E5-BD5929C494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43" y="0"/>
            <a:ext cx="2199157" cy="10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60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68" y="652168"/>
            <a:ext cx="1116606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31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Deep Unsupervised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training/10XRNASeq/Dimension%20Reduction.pptx" TargetMode="External"/><Relationship Id="rId2" Type="http://schemas.openxmlformats.org/officeDocument/2006/relationships/hyperlink" Target="https://seoulai.com/presentations/t-SN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Deep Unsupervised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5811" y="3151599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744D1-C6D6-49C1-8491-1C6033A25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10" y="3151599"/>
            <a:ext cx="2305824" cy="10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PC always explains some proportion of the total variance in the data. Between them they explain everything</a:t>
            </a:r>
          </a:p>
          <a:p>
            <a:pPr lvl="1"/>
            <a:r>
              <a:rPr lang="en-GB" dirty="0"/>
              <a:t>PC1 always explains the most</a:t>
            </a:r>
          </a:p>
          <a:p>
            <a:pPr lvl="1"/>
            <a:r>
              <a:rPr lang="en-GB" dirty="0"/>
              <a:t>PC2 is the next highest etc. etc.</a:t>
            </a:r>
          </a:p>
          <a:p>
            <a:endParaRPr lang="en-GB" dirty="0"/>
          </a:p>
          <a:p>
            <a:r>
              <a:rPr lang="en-GB" dirty="0"/>
              <a:t>Since we only plot 2 dimensions we’d like to know that these are a good explanation</a:t>
            </a:r>
          </a:p>
          <a:p>
            <a:endParaRPr lang="en-GB" dirty="0"/>
          </a:p>
          <a:p>
            <a:r>
              <a:rPr lang="en-GB" dirty="0"/>
              <a:t>How do we calculate this?</a:t>
            </a:r>
          </a:p>
        </p:txBody>
      </p:sp>
    </p:spTree>
    <p:extLst>
      <p:ext uri="{BB962C8B-B14F-4D97-AF65-F5344CB8AC3E}">
        <p14:creationId xmlns:p14="http://schemas.microsoft.com/office/powerpoint/2010/main" val="31295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1556740"/>
            <a:ext cx="4981575" cy="48863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3940" y="1600201"/>
            <a:ext cx="5918460" cy="4525963"/>
          </a:xfrm>
        </p:spPr>
        <p:txBody>
          <a:bodyPr>
            <a:normAutofit/>
          </a:bodyPr>
          <a:lstStyle/>
          <a:p>
            <a:r>
              <a:rPr lang="en-GB" dirty="0"/>
              <a:t>Project onto PC</a:t>
            </a:r>
          </a:p>
          <a:p>
            <a:r>
              <a:rPr lang="en-GB" dirty="0"/>
              <a:t>Calculate distance to the origin</a:t>
            </a:r>
          </a:p>
          <a:p>
            <a:endParaRPr lang="en-GB" dirty="0"/>
          </a:p>
          <a:p>
            <a:r>
              <a:rPr lang="en-GB" dirty="0"/>
              <a:t>Calculate sum of squared differences (SSD)</a:t>
            </a:r>
          </a:p>
          <a:p>
            <a:pPr lvl="1"/>
            <a:r>
              <a:rPr lang="en-GB" dirty="0"/>
              <a:t>This is a measure of variance called the ‘eigenvalue’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Divide by (points-1) to get actual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370" y="472518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9770" y="566131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407295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 – Scree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17638"/>
            <a:ext cx="5114925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05" y="1417638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08" y="2458611"/>
            <a:ext cx="3842612" cy="3850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978" y="2458610"/>
            <a:ext cx="3842612" cy="3850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438" y="6398696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separation of values</a:t>
            </a:r>
          </a:p>
        </p:txBody>
      </p:sp>
    </p:spTree>
    <p:extLst>
      <p:ext uri="{BB962C8B-B14F-4D97-AF65-F5344CB8AC3E}">
        <p14:creationId xmlns:p14="http://schemas.microsoft.com/office/powerpoint/2010/main" val="35646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76" y="2149599"/>
            <a:ext cx="4163666" cy="4171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77" y="2132820"/>
            <a:ext cx="4131136" cy="4188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8228" y="6474117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optimised for 2-dimensions</a:t>
            </a:r>
          </a:p>
        </p:txBody>
      </p:sp>
    </p:spTree>
    <p:extLst>
      <p:ext uri="{BB962C8B-B14F-4D97-AF65-F5344CB8AC3E}">
        <p14:creationId xmlns:p14="http://schemas.microsoft.com/office/powerpoint/2010/main" val="36890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to the rescue…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T-Distributed Stochastic Neighbour Embedding</a:t>
            </a:r>
          </a:p>
          <a:p>
            <a:endParaRPr lang="en-GB" dirty="0"/>
          </a:p>
          <a:p>
            <a:r>
              <a:rPr lang="en-GB" dirty="0"/>
              <a:t>Aims to solve the problems of PCA</a:t>
            </a:r>
          </a:p>
          <a:p>
            <a:pPr lvl="1"/>
            <a:r>
              <a:rPr lang="en-GB" dirty="0"/>
              <a:t>Non-linear scaling to represent changes at different levels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Optimal separation in 2-dimensions</a:t>
            </a:r>
          </a:p>
        </p:txBody>
      </p:sp>
    </p:spTree>
    <p:extLst>
      <p:ext uri="{BB962C8B-B14F-4D97-AF65-F5344CB8AC3E}">
        <p14:creationId xmlns:p14="http://schemas.microsoft.com/office/powerpoint/2010/main" val="16113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tSNE</a:t>
            </a:r>
            <a:r>
              <a:rPr lang="en-GB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all-vs-all table of pairwise cell to cell distances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618659"/>
            <a:ext cx="3384470" cy="3391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618659"/>
            <a:ext cx="3384470" cy="339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2618659"/>
            <a:ext cx="4419382" cy="2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Underlying idea of t-SNE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C273-5BE9-4BEC-8981-3A7706AD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625" y="2115966"/>
            <a:ext cx="8048624" cy="32099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Stochastic Neighbor Embedding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51D9-44B0-4607-B853-2DEEDA4E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316" y="1469583"/>
            <a:ext cx="8323381" cy="47973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Stochastic Neighbor Embedding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6775B-6DCD-4749-9E83-20B973E2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750" y="1186350"/>
            <a:ext cx="8236560" cy="5155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heading?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3190" y="1440486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2218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10" y="2996940"/>
            <a:ext cx="3619672" cy="3627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2226" y="5013220"/>
            <a:ext cx="4783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dot is a cell</a:t>
            </a:r>
          </a:p>
          <a:p>
            <a:endParaRPr lang="en-GB" dirty="0"/>
          </a:p>
          <a:p>
            <a:r>
              <a:rPr lang="en-GB" dirty="0"/>
              <a:t>Groups of dots are similar cells</a:t>
            </a:r>
          </a:p>
          <a:p>
            <a:endParaRPr lang="en-GB" dirty="0"/>
          </a:p>
          <a:p>
            <a:r>
              <a:rPr lang="en-GB" dirty="0"/>
              <a:t>Separation of groups could be interesting biology</a:t>
            </a:r>
          </a:p>
        </p:txBody>
      </p:sp>
    </p:spTree>
    <p:extLst>
      <p:ext uri="{BB962C8B-B14F-4D97-AF65-F5344CB8AC3E}">
        <p14:creationId xmlns:p14="http://schemas.microsoft.com/office/powerpoint/2010/main" val="3048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280" y="2318735"/>
            <a:ext cx="44466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Measures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similarity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between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two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probability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distributions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&amp;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asymmetric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868" y="1388370"/>
            <a:ext cx="6238577" cy="43019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555" y="3754992"/>
            <a:ext cx="3371064" cy="75175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D85682E-12BF-498E-9765-0236EC73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>
                <a:latin typeface="Arial MT"/>
                <a:cs typeface="Arial MT"/>
              </a:rPr>
              <a:t>KL</a:t>
            </a:r>
            <a:r>
              <a:rPr lang="en-GB" spc="-95" dirty="0">
                <a:latin typeface="Arial MT"/>
                <a:cs typeface="Arial MT"/>
              </a:rPr>
              <a:t> </a:t>
            </a:r>
            <a:r>
              <a:rPr lang="en-GB" spc="-5" dirty="0">
                <a:latin typeface="Arial MT"/>
                <a:cs typeface="Arial MT"/>
              </a:rPr>
              <a:t>Divergence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Stochastic Neighbor Embedding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D85DB-C1A0-412E-9D09-D2BE4DD7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560" y="2350330"/>
            <a:ext cx="7089385" cy="2823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820" y="2329166"/>
            <a:ext cx="4556925" cy="24419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spcBef>
                <a:spcPts val="309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result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running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3000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209"/>
              </a:spcBef>
            </a:pPr>
            <a:r>
              <a:rPr sz="1600" spc="-5" dirty="0">
                <a:latin typeface="Arial MT"/>
                <a:cs typeface="Arial MT"/>
              </a:rPr>
              <a:t>256-dimensional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grayscale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images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handwritten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digits.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64135">
              <a:lnSpc>
                <a:spcPct val="114599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classes </a:t>
            </a:r>
            <a:r>
              <a:rPr sz="1600" spc="-5" dirty="0">
                <a:latin typeface="Arial MT"/>
                <a:cs typeface="Arial MT"/>
              </a:rPr>
              <a:t>are quite well </a:t>
            </a:r>
            <a:r>
              <a:rPr sz="1600" dirty="0">
                <a:latin typeface="Arial MT"/>
                <a:cs typeface="Arial MT"/>
              </a:rPr>
              <a:t>separated </a:t>
            </a:r>
            <a:r>
              <a:rPr sz="1600" spc="-5" dirty="0">
                <a:latin typeface="Arial MT"/>
                <a:cs typeface="Arial MT"/>
              </a:rPr>
              <a:t>even though SNE had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 information about </a:t>
            </a:r>
            <a:r>
              <a:rPr sz="1600" dirty="0">
                <a:latin typeface="Arial MT"/>
                <a:cs typeface="Arial MT"/>
              </a:rPr>
              <a:t>class </a:t>
            </a:r>
            <a:r>
              <a:rPr sz="1600" spc="-5" dirty="0">
                <a:latin typeface="Arial MT"/>
                <a:cs typeface="Arial MT"/>
              </a:rPr>
              <a:t>labels. Furthermore, within each </a:t>
            </a:r>
            <a:r>
              <a:rPr sz="1600" spc="-3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class, </a:t>
            </a:r>
            <a:r>
              <a:rPr sz="1600" spc="-5" dirty="0">
                <a:latin typeface="Arial MT"/>
                <a:cs typeface="Arial MT"/>
              </a:rPr>
              <a:t>properties like orientation, </a:t>
            </a:r>
            <a:r>
              <a:rPr sz="1600" dirty="0">
                <a:latin typeface="Arial MT"/>
                <a:cs typeface="Arial MT"/>
              </a:rPr>
              <a:t>skew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strokethickness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vary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smoothly</a:t>
            </a:r>
            <a:r>
              <a:rPr sz="1600" spc="-5" dirty="0">
                <a:latin typeface="Arial MT"/>
                <a:cs typeface="Arial MT"/>
              </a:rPr>
              <a:t> across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space.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Stochastic Neighbor Embedding</a:t>
            </a:r>
            <a:endParaRPr lang="en-GB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495" y="1505266"/>
            <a:ext cx="4878381" cy="48529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Symmetric SNE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913" y="1329447"/>
            <a:ext cx="9532193" cy="45100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t-Distribution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767E-5A70-4F6A-BD12-B8D50FFE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894" y="2005491"/>
            <a:ext cx="10377906" cy="33122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Student-t Distribution?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726622" y="2168037"/>
            <a:ext cx="5424869" cy="206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Why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similarities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Suppose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intrinsically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dimensional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</a:pPr>
            <a:endParaRPr dirty="0">
              <a:latin typeface="Arial MT"/>
              <a:cs typeface="Arial MT"/>
            </a:endParaRPr>
          </a:p>
          <a:p>
            <a:pPr marL="12700"/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local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 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map</a:t>
            </a:r>
          </a:p>
          <a:p>
            <a:pPr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200025">
              <a:lnSpc>
                <a:spcPct val="116100"/>
              </a:lnSpc>
            </a:pPr>
            <a:r>
              <a:rPr sz="1600" spc="-5" dirty="0">
                <a:latin typeface="Arial MT"/>
                <a:cs typeface="Arial MT"/>
              </a:rPr>
              <a:t>Result: Dissimilar points have to be </a:t>
            </a:r>
            <a:r>
              <a:rPr sz="1600" dirty="0">
                <a:latin typeface="Arial MT"/>
                <a:cs typeface="Arial MT"/>
              </a:rPr>
              <a:t>modeled </a:t>
            </a:r>
            <a:r>
              <a:rPr sz="1600" spc="-5" dirty="0">
                <a:latin typeface="Arial MT"/>
                <a:cs typeface="Arial MT"/>
              </a:rPr>
              <a:t>as too far </a:t>
            </a:r>
            <a:r>
              <a:rPr sz="1600" spc="-3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apart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the </a:t>
            </a:r>
            <a:r>
              <a:rPr sz="1600" dirty="0">
                <a:latin typeface="Arial MT"/>
                <a:cs typeface="Arial MT"/>
              </a:rPr>
              <a:t>map!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6805" y="1473925"/>
            <a:ext cx="4164918" cy="391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3033" y="2137726"/>
            <a:ext cx="2153427" cy="3240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3137" y="4752003"/>
            <a:ext cx="1579880" cy="1518920"/>
            <a:chOff x="411112" y="5136012"/>
            <a:chExt cx="1579880" cy="1518920"/>
          </a:xfrm>
        </p:grpSpPr>
        <p:sp>
          <p:nvSpPr>
            <p:cNvPr id="7" name="object 7"/>
            <p:cNvSpPr/>
            <p:nvPr/>
          </p:nvSpPr>
          <p:spPr>
            <a:xfrm>
              <a:off x="415875" y="63260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4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5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5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875" y="6326100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4">
                  <a:moveTo>
                    <a:pt x="0" y="161999"/>
                  </a:move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5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5"/>
                  </a:lnTo>
                  <a:lnTo>
                    <a:pt x="0" y="16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9524" y="63260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69" h="324484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5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5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424" y="6326100"/>
              <a:ext cx="1214120" cy="324485"/>
            </a:xfrm>
            <a:custGeom>
              <a:avLst/>
              <a:gdLst/>
              <a:ahLst/>
              <a:cxnLst/>
              <a:rect l="l" t="t" r="r" b="b"/>
              <a:pathLst>
                <a:path w="1214120" h="324484">
                  <a:moveTo>
                    <a:pt x="857099" y="161999"/>
                  </a:moveTo>
                  <a:lnTo>
                    <a:pt x="863470" y="118933"/>
                  </a:lnTo>
                  <a:lnTo>
                    <a:pt x="881449" y="80235"/>
                  </a:lnTo>
                  <a:lnTo>
                    <a:pt x="909337" y="47448"/>
                  </a:lnTo>
                  <a:lnTo>
                    <a:pt x="945433" y="22117"/>
                  </a:lnTo>
                  <a:lnTo>
                    <a:pt x="988037" y="5786"/>
                  </a:lnTo>
                  <a:lnTo>
                    <a:pt x="1035449" y="0"/>
                  </a:lnTo>
                  <a:lnTo>
                    <a:pt x="1082862" y="5786"/>
                  </a:lnTo>
                  <a:lnTo>
                    <a:pt x="1125466" y="22117"/>
                  </a:lnTo>
                  <a:lnTo>
                    <a:pt x="1161562" y="47448"/>
                  </a:lnTo>
                  <a:lnTo>
                    <a:pt x="1189449" y="80235"/>
                  </a:lnTo>
                  <a:lnTo>
                    <a:pt x="1207429" y="118933"/>
                  </a:lnTo>
                  <a:lnTo>
                    <a:pt x="1213799" y="161999"/>
                  </a:lnTo>
                  <a:lnTo>
                    <a:pt x="1207429" y="205065"/>
                  </a:lnTo>
                  <a:lnTo>
                    <a:pt x="1189449" y="243764"/>
                  </a:lnTo>
                  <a:lnTo>
                    <a:pt x="1161562" y="276551"/>
                  </a:lnTo>
                  <a:lnTo>
                    <a:pt x="1125466" y="301882"/>
                  </a:lnTo>
                  <a:lnTo>
                    <a:pt x="1082862" y="318213"/>
                  </a:lnTo>
                  <a:lnTo>
                    <a:pt x="1035449" y="323999"/>
                  </a:lnTo>
                  <a:lnTo>
                    <a:pt x="988037" y="318213"/>
                  </a:lnTo>
                  <a:lnTo>
                    <a:pt x="945433" y="301882"/>
                  </a:lnTo>
                  <a:lnTo>
                    <a:pt x="909337" y="276551"/>
                  </a:lnTo>
                  <a:lnTo>
                    <a:pt x="881449" y="243764"/>
                  </a:lnTo>
                  <a:lnTo>
                    <a:pt x="863470" y="205065"/>
                  </a:lnTo>
                  <a:lnTo>
                    <a:pt x="857099" y="161999"/>
                  </a:lnTo>
                  <a:close/>
                </a:path>
                <a:path w="1214120" h="324484">
                  <a:moveTo>
                    <a:pt x="0" y="161999"/>
                  </a:moveTo>
                  <a:lnTo>
                    <a:pt x="857099" y="161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524" y="5140774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69" h="324485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9524" y="5140774"/>
              <a:ext cx="356870" cy="1185545"/>
            </a:xfrm>
            <a:custGeom>
              <a:avLst/>
              <a:gdLst/>
              <a:ahLst/>
              <a:cxnLst/>
              <a:rect l="l" t="t" r="r" b="b"/>
              <a:pathLst>
                <a:path w="356869" h="1185545">
                  <a:moveTo>
                    <a:pt x="0" y="161999"/>
                  </a:move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close/>
                </a:path>
                <a:path w="356869" h="1185545">
                  <a:moveTo>
                    <a:pt x="178349" y="1185324"/>
                  </a:moveTo>
                  <a:lnTo>
                    <a:pt x="178349" y="3240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05937" y="5403928"/>
            <a:ext cx="3149600" cy="334010"/>
            <a:chOff x="3763912" y="5787937"/>
            <a:chExt cx="3149600" cy="334010"/>
          </a:xfrm>
        </p:grpSpPr>
        <p:sp>
          <p:nvSpPr>
            <p:cNvPr id="14" name="object 14"/>
            <p:cNvSpPr/>
            <p:nvPr/>
          </p:nvSpPr>
          <p:spPr>
            <a:xfrm>
              <a:off x="3768674" y="57926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5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68675" y="57926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5">
                  <a:moveTo>
                    <a:pt x="0" y="161999"/>
                  </a:move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0187" y="57926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5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5375" y="5792699"/>
              <a:ext cx="1391920" cy="324485"/>
            </a:xfrm>
            <a:custGeom>
              <a:avLst/>
              <a:gdLst/>
              <a:ahLst/>
              <a:cxnLst/>
              <a:rect l="l" t="t" r="r" b="b"/>
              <a:pathLst>
                <a:path w="1391920" h="324485">
                  <a:moveTo>
                    <a:pt x="1034812" y="161999"/>
                  </a:moveTo>
                  <a:lnTo>
                    <a:pt x="1041183" y="118933"/>
                  </a:lnTo>
                  <a:lnTo>
                    <a:pt x="1059162" y="80235"/>
                  </a:lnTo>
                  <a:lnTo>
                    <a:pt x="1087049" y="47448"/>
                  </a:lnTo>
                  <a:lnTo>
                    <a:pt x="1123145" y="22117"/>
                  </a:lnTo>
                  <a:lnTo>
                    <a:pt x="1165749" y="5786"/>
                  </a:lnTo>
                  <a:lnTo>
                    <a:pt x="1213162" y="0"/>
                  </a:lnTo>
                  <a:lnTo>
                    <a:pt x="1260574" y="5786"/>
                  </a:lnTo>
                  <a:lnTo>
                    <a:pt x="1303179" y="22117"/>
                  </a:lnTo>
                  <a:lnTo>
                    <a:pt x="1339274" y="47448"/>
                  </a:lnTo>
                  <a:lnTo>
                    <a:pt x="1367162" y="80235"/>
                  </a:lnTo>
                  <a:lnTo>
                    <a:pt x="1385141" y="118933"/>
                  </a:lnTo>
                  <a:lnTo>
                    <a:pt x="1391512" y="161999"/>
                  </a:lnTo>
                  <a:lnTo>
                    <a:pt x="1385141" y="205066"/>
                  </a:lnTo>
                  <a:lnTo>
                    <a:pt x="1367162" y="243764"/>
                  </a:lnTo>
                  <a:lnTo>
                    <a:pt x="1339274" y="276551"/>
                  </a:lnTo>
                  <a:lnTo>
                    <a:pt x="1303179" y="301882"/>
                  </a:lnTo>
                  <a:lnTo>
                    <a:pt x="1260574" y="318213"/>
                  </a:lnTo>
                  <a:lnTo>
                    <a:pt x="1213162" y="323999"/>
                  </a:lnTo>
                  <a:lnTo>
                    <a:pt x="1165749" y="318213"/>
                  </a:lnTo>
                  <a:lnTo>
                    <a:pt x="1123145" y="301882"/>
                  </a:lnTo>
                  <a:lnTo>
                    <a:pt x="1087049" y="276551"/>
                  </a:lnTo>
                  <a:lnTo>
                    <a:pt x="1059162" y="243764"/>
                  </a:lnTo>
                  <a:lnTo>
                    <a:pt x="1041183" y="205066"/>
                  </a:lnTo>
                  <a:lnTo>
                    <a:pt x="1034812" y="161999"/>
                  </a:lnTo>
                  <a:close/>
                </a:path>
                <a:path w="1391920" h="324485">
                  <a:moveTo>
                    <a:pt x="0" y="161999"/>
                  </a:moveTo>
                  <a:lnTo>
                    <a:pt x="1034699" y="161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1699" y="5792699"/>
              <a:ext cx="356870" cy="324485"/>
            </a:xfrm>
            <a:custGeom>
              <a:avLst/>
              <a:gdLst/>
              <a:ahLst/>
              <a:cxnLst/>
              <a:rect l="l" t="t" r="r" b="b"/>
              <a:pathLst>
                <a:path w="356870" h="324485">
                  <a:moveTo>
                    <a:pt x="178349" y="323999"/>
                  </a:moveTo>
                  <a:lnTo>
                    <a:pt x="130937" y="318213"/>
                  </a:lnTo>
                  <a:lnTo>
                    <a:pt x="88333" y="301882"/>
                  </a:lnTo>
                  <a:lnTo>
                    <a:pt x="52237" y="276551"/>
                  </a:lnTo>
                  <a:lnTo>
                    <a:pt x="24349" y="243764"/>
                  </a:lnTo>
                  <a:lnTo>
                    <a:pt x="6370" y="205066"/>
                  </a:lnTo>
                  <a:lnTo>
                    <a:pt x="0" y="161999"/>
                  </a:lnTo>
                  <a:lnTo>
                    <a:pt x="6370" y="118933"/>
                  </a:lnTo>
                  <a:lnTo>
                    <a:pt x="24349" y="80235"/>
                  </a:lnTo>
                  <a:lnTo>
                    <a:pt x="52237" y="47448"/>
                  </a:lnTo>
                  <a:lnTo>
                    <a:pt x="88333" y="22117"/>
                  </a:lnTo>
                  <a:lnTo>
                    <a:pt x="130937" y="5786"/>
                  </a:lnTo>
                  <a:lnTo>
                    <a:pt x="178349" y="0"/>
                  </a:lnTo>
                  <a:lnTo>
                    <a:pt x="225762" y="5786"/>
                  </a:lnTo>
                  <a:lnTo>
                    <a:pt x="268366" y="22117"/>
                  </a:lnTo>
                  <a:lnTo>
                    <a:pt x="304462" y="47448"/>
                  </a:lnTo>
                  <a:lnTo>
                    <a:pt x="332349" y="80235"/>
                  </a:lnTo>
                  <a:lnTo>
                    <a:pt x="350329" y="118933"/>
                  </a:lnTo>
                  <a:lnTo>
                    <a:pt x="356699" y="161999"/>
                  </a:lnTo>
                  <a:lnTo>
                    <a:pt x="350329" y="205066"/>
                  </a:lnTo>
                  <a:lnTo>
                    <a:pt x="332349" y="243764"/>
                  </a:lnTo>
                  <a:lnTo>
                    <a:pt x="304462" y="276551"/>
                  </a:lnTo>
                  <a:lnTo>
                    <a:pt x="268366" y="301882"/>
                  </a:lnTo>
                  <a:lnTo>
                    <a:pt x="225762" y="318213"/>
                  </a:lnTo>
                  <a:lnTo>
                    <a:pt x="17834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6887" y="5792699"/>
              <a:ext cx="1391920" cy="324485"/>
            </a:xfrm>
            <a:custGeom>
              <a:avLst/>
              <a:gdLst/>
              <a:ahLst/>
              <a:cxnLst/>
              <a:rect l="l" t="t" r="r" b="b"/>
              <a:pathLst>
                <a:path w="1391920" h="324485">
                  <a:moveTo>
                    <a:pt x="1034812" y="161999"/>
                  </a:moveTo>
                  <a:lnTo>
                    <a:pt x="1041183" y="118933"/>
                  </a:lnTo>
                  <a:lnTo>
                    <a:pt x="1059162" y="80235"/>
                  </a:lnTo>
                  <a:lnTo>
                    <a:pt x="1087049" y="47448"/>
                  </a:lnTo>
                  <a:lnTo>
                    <a:pt x="1123145" y="22117"/>
                  </a:lnTo>
                  <a:lnTo>
                    <a:pt x="1165749" y="5786"/>
                  </a:lnTo>
                  <a:lnTo>
                    <a:pt x="1213162" y="0"/>
                  </a:lnTo>
                  <a:lnTo>
                    <a:pt x="1260574" y="5786"/>
                  </a:lnTo>
                  <a:lnTo>
                    <a:pt x="1303179" y="22117"/>
                  </a:lnTo>
                  <a:lnTo>
                    <a:pt x="1339274" y="47448"/>
                  </a:lnTo>
                  <a:lnTo>
                    <a:pt x="1367162" y="80235"/>
                  </a:lnTo>
                  <a:lnTo>
                    <a:pt x="1385141" y="118933"/>
                  </a:lnTo>
                  <a:lnTo>
                    <a:pt x="1391512" y="161999"/>
                  </a:lnTo>
                  <a:lnTo>
                    <a:pt x="1385141" y="205066"/>
                  </a:lnTo>
                  <a:lnTo>
                    <a:pt x="1367162" y="243764"/>
                  </a:lnTo>
                  <a:lnTo>
                    <a:pt x="1339274" y="276551"/>
                  </a:lnTo>
                  <a:lnTo>
                    <a:pt x="1303179" y="301882"/>
                  </a:lnTo>
                  <a:lnTo>
                    <a:pt x="1260574" y="318213"/>
                  </a:lnTo>
                  <a:lnTo>
                    <a:pt x="1213162" y="323999"/>
                  </a:lnTo>
                  <a:lnTo>
                    <a:pt x="1165749" y="318213"/>
                  </a:lnTo>
                  <a:lnTo>
                    <a:pt x="1123145" y="301882"/>
                  </a:lnTo>
                  <a:lnTo>
                    <a:pt x="1087049" y="276551"/>
                  </a:lnTo>
                  <a:lnTo>
                    <a:pt x="1059162" y="243764"/>
                  </a:lnTo>
                  <a:lnTo>
                    <a:pt x="1041183" y="205066"/>
                  </a:lnTo>
                  <a:lnTo>
                    <a:pt x="1034812" y="161999"/>
                  </a:lnTo>
                  <a:close/>
                </a:path>
                <a:path w="1391920" h="324485">
                  <a:moveTo>
                    <a:pt x="0" y="161999"/>
                  </a:moveTo>
                  <a:lnTo>
                    <a:pt x="1034699" y="161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161063" y="5344678"/>
            <a:ext cx="714375" cy="334010"/>
            <a:chOff x="2519037" y="5728687"/>
            <a:chExt cx="714375" cy="334010"/>
          </a:xfrm>
        </p:grpSpPr>
        <p:sp>
          <p:nvSpPr>
            <p:cNvPr id="21" name="object 21"/>
            <p:cNvSpPr/>
            <p:nvPr/>
          </p:nvSpPr>
          <p:spPr>
            <a:xfrm>
              <a:off x="2523800" y="5733450"/>
              <a:ext cx="704850" cy="324485"/>
            </a:xfrm>
            <a:custGeom>
              <a:avLst/>
              <a:gdLst/>
              <a:ahLst/>
              <a:cxnLst/>
              <a:rect l="l" t="t" r="r" b="b"/>
              <a:pathLst>
                <a:path w="704850" h="324485">
                  <a:moveTo>
                    <a:pt x="542399" y="323999"/>
                  </a:moveTo>
                  <a:lnTo>
                    <a:pt x="542399" y="242999"/>
                  </a:lnTo>
                  <a:lnTo>
                    <a:pt x="0" y="242999"/>
                  </a:lnTo>
                  <a:lnTo>
                    <a:pt x="0" y="80999"/>
                  </a:lnTo>
                  <a:lnTo>
                    <a:pt x="542399" y="80999"/>
                  </a:lnTo>
                  <a:lnTo>
                    <a:pt x="542399" y="0"/>
                  </a:lnTo>
                  <a:lnTo>
                    <a:pt x="704399" y="161999"/>
                  </a:lnTo>
                  <a:lnTo>
                    <a:pt x="542399" y="32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3800" y="5733450"/>
              <a:ext cx="704850" cy="324485"/>
            </a:xfrm>
            <a:custGeom>
              <a:avLst/>
              <a:gdLst/>
              <a:ahLst/>
              <a:cxnLst/>
              <a:rect l="l" t="t" r="r" b="b"/>
              <a:pathLst>
                <a:path w="704850" h="324485">
                  <a:moveTo>
                    <a:pt x="0" y="80999"/>
                  </a:moveTo>
                  <a:lnTo>
                    <a:pt x="542399" y="80999"/>
                  </a:lnTo>
                  <a:lnTo>
                    <a:pt x="542399" y="0"/>
                  </a:lnTo>
                  <a:lnTo>
                    <a:pt x="704399" y="161999"/>
                  </a:lnTo>
                  <a:lnTo>
                    <a:pt x="542399" y="323999"/>
                  </a:lnTo>
                  <a:lnTo>
                    <a:pt x="542399" y="242999"/>
                  </a:lnTo>
                  <a:lnTo>
                    <a:pt x="0" y="242999"/>
                  </a:lnTo>
                  <a:lnTo>
                    <a:pt x="0" y="80999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t-Distributed Stochastic Neighbor Embedding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254" y="1825625"/>
            <a:ext cx="8271452" cy="390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956" y="1883877"/>
            <a:ext cx="7667546" cy="4224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t-Distributed Stochastic Neighbor Embedding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3E6AB-EBD3-4EC2-A566-611AAD96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scaling and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Perplexity = expected number of neighbours within a cluster</a:t>
            </a:r>
          </a:p>
          <a:p>
            <a:r>
              <a:rPr lang="en-GB" dirty="0"/>
              <a:t>Distances scaled relative to perplexity neighbours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69" y="2996940"/>
            <a:ext cx="5119939" cy="302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2996940"/>
            <a:ext cx="3744520" cy="36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 Robustness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064608"/>
            <a:ext cx="3795272" cy="368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2074894"/>
            <a:ext cx="3888540" cy="3680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80" y="1988800"/>
            <a:ext cx="3888540" cy="37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much data!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5000 cells and 2500 measured genes</a:t>
            </a:r>
          </a:p>
          <a:p>
            <a:r>
              <a:rPr lang="en-GB" dirty="0"/>
              <a:t>Realistically only 2 dimensions we can plot 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3212970"/>
            <a:ext cx="3199982" cy="320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0" y="3206826"/>
            <a:ext cx="3162955" cy="3212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0" y="3206826"/>
            <a:ext cx="3162955" cy="32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891761"/>
          </a:xfrm>
        </p:spPr>
        <p:txBody>
          <a:bodyPr>
            <a:normAutofit/>
          </a:bodyPr>
          <a:lstStyle/>
          <a:p>
            <a:r>
              <a:rPr lang="en-GB" dirty="0"/>
              <a:t>Randomly scatter all points within the space (normally 2D)</a:t>
            </a:r>
          </a:p>
          <a:p>
            <a:endParaRPr lang="en-GB" dirty="0"/>
          </a:p>
          <a:p>
            <a:r>
              <a:rPr lang="en-GB" dirty="0"/>
              <a:t>Start a simulation</a:t>
            </a:r>
          </a:p>
          <a:p>
            <a:pPr lvl="1"/>
            <a:r>
              <a:rPr lang="en-GB" dirty="0"/>
              <a:t>Aim is to make the point distances match the distance matrix</a:t>
            </a:r>
          </a:p>
          <a:p>
            <a:pPr lvl="1"/>
            <a:r>
              <a:rPr lang="en-GB" dirty="0"/>
              <a:t>Shuffle points based on how well they match</a:t>
            </a:r>
          </a:p>
          <a:p>
            <a:pPr lvl="1"/>
            <a:r>
              <a:rPr lang="en-GB" dirty="0"/>
              <a:t>Stop after fixed number of iterations, or</a:t>
            </a:r>
          </a:p>
          <a:p>
            <a:pPr lvl="1"/>
            <a:r>
              <a:rPr lang="en-GB" dirty="0"/>
              <a:t>Stop after distances have converged</a:t>
            </a:r>
          </a:p>
        </p:txBody>
      </p:sp>
    </p:spTree>
    <p:extLst>
      <p:ext uri="{BB962C8B-B14F-4D97-AF65-F5344CB8AC3E}">
        <p14:creationId xmlns:p14="http://schemas.microsoft.com/office/powerpoint/2010/main" val="936152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31380" y="4149100"/>
            <a:ext cx="10108680" cy="2160300"/>
          </a:xfrm>
        </p:spPr>
        <p:txBody>
          <a:bodyPr>
            <a:noAutofit/>
          </a:bodyPr>
          <a:lstStyle/>
          <a:p>
            <a:r>
              <a:rPr lang="en-GB" sz="2400" dirty="0"/>
              <a:t>X and Y don’t mean anything (unlike PCA)</a:t>
            </a:r>
          </a:p>
          <a:p>
            <a:r>
              <a:rPr lang="en-GB" sz="2400" dirty="0"/>
              <a:t>Distance doesn’t mean anything (unlike PCA)</a:t>
            </a:r>
          </a:p>
          <a:p>
            <a:r>
              <a:rPr lang="en-GB" sz="2400" dirty="0"/>
              <a:t>Close proximity is highly informative</a:t>
            </a:r>
          </a:p>
          <a:p>
            <a:r>
              <a:rPr lang="en-GB" sz="2400" dirty="0"/>
              <a:t>Distant proximity isn’t very interesting</a:t>
            </a:r>
          </a:p>
          <a:p>
            <a:r>
              <a:rPr lang="en-GB" sz="2400" dirty="0"/>
              <a:t>Can’t rationalise distances, or add in more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79604"/>
            <a:ext cx="2160300" cy="216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61" y="1568171"/>
            <a:ext cx="2160300" cy="2164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52" y="1579604"/>
            <a:ext cx="2160299" cy="216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39" y="1560174"/>
            <a:ext cx="2179692" cy="2183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519" y="1556740"/>
            <a:ext cx="2183119" cy="2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6035" y="1513619"/>
            <a:ext cx="395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Perplexity Settings Matter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6800" y="2416284"/>
            <a:ext cx="2857500" cy="3768246"/>
            <a:chOff x="426800" y="2416284"/>
            <a:chExt cx="2857500" cy="376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Original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300" y="2416284"/>
            <a:ext cx="2857500" cy="3768246"/>
            <a:chOff x="3284300" y="2416284"/>
            <a:chExt cx="2857500" cy="37682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7671" y="2416284"/>
            <a:ext cx="2857500" cy="3768246"/>
            <a:chOff x="6127671" y="2416284"/>
            <a:chExt cx="2857500" cy="3768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9300" y="2416284"/>
            <a:ext cx="2857500" cy="3768246"/>
            <a:chOff x="8999300" y="2416284"/>
            <a:chExt cx="2857500" cy="3768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9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0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013" y="1370774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Cluster Sizes are Meaningless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0616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64444" y="2416284"/>
            <a:ext cx="2857500" cy="3768246"/>
            <a:chOff x="6186867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38142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86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7559012" y="2416284"/>
            <a:ext cx="2857500" cy="3768246"/>
            <a:chOff x="9094122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50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122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316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2561" y="1288706"/>
            <a:ext cx="652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Distances between clusters can’t be trusted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4825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6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4376403" y="2416284"/>
            <a:ext cx="2857500" cy="3768246"/>
            <a:chOff x="6199553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50829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553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7254597" y="2416284"/>
            <a:ext cx="2857500" cy="3768246"/>
            <a:chOff x="9077747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74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253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Results: MNIST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359CB-81F1-496F-9315-5CE1EFCF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759" y="1476151"/>
            <a:ext cx="6211002" cy="49319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0" y="3068950"/>
            <a:ext cx="4608640" cy="2950799"/>
          </a:xfrm>
        </p:spPr>
        <p:txBody>
          <a:bodyPr>
            <a:normAutofit/>
          </a:bodyPr>
          <a:lstStyle/>
          <a:p>
            <a:r>
              <a:rPr lang="en-GB" dirty="0"/>
              <a:t>Now 3 genes</a:t>
            </a:r>
          </a:p>
          <a:p>
            <a:r>
              <a:rPr lang="en-GB" dirty="0"/>
              <a:t>Now 3,000 genes</a:t>
            </a:r>
          </a:p>
          <a:p>
            <a:endParaRPr lang="en-GB" dirty="0"/>
          </a:p>
          <a:p>
            <a:r>
              <a:rPr lang="en-GB" dirty="0"/>
              <a:t>Everything is the same distance from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5610678"/>
            <a:ext cx="2808390" cy="482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886491"/>
            <a:ext cx="3168440" cy="3174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30" y="6126164"/>
            <a:ext cx="326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low</a:t>
            </a:r>
          </a:p>
          <a:p>
            <a:r>
              <a:rPr lang="en-GB" dirty="0"/>
              <a:t>Distance between clusters =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818" y="6126163"/>
            <a:ext cx="345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higher</a:t>
            </a:r>
          </a:p>
          <a:p>
            <a:r>
              <a:rPr lang="en-GB" dirty="0"/>
              <a:t>Distance between clusters = lower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pPr marL="0" indent="0">
              <a:buNone/>
            </a:pPr>
            <a:r>
              <a:rPr lang="en-GB" dirty="0"/>
              <a:t>Imagine a dataset with only one super informative gene</a:t>
            </a:r>
          </a:p>
        </p:txBody>
      </p:sp>
    </p:spTree>
    <p:extLst>
      <p:ext uri="{BB962C8B-B14F-4D97-AF65-F5344CB8AC3E}">
        <p14:creationId xmlns:p14="http://schemas.microsoft.com/office/powerpoint/2010/main" val="3232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everything sucks?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2116839"/>
          </a:xfrm>
        </p:spPr>
        <p:txBody>
          <a:bodyPr/>
          <a:lstStyle/>
          <a:p>
            <a:r>
              <a:rPr lang="en-GB" dirty="0"/>
              <a:t>PCA</a:t>
            </a:r>
          </a:p>
          <a:p>
            <a:pPr lvl="1"/>
            <a:r>
              <a:rPr lang="en-GB" dirty="0"/>
              <a:t>Requires more than 2 dimensions</a:t>
            </a:r>
          </a:p>
          <a:p>
            <a:pPr lvl="1"/>
            <a:r>
              <a:rPr lang="en-GB" dirty="0"/>
              <a:t>Expects linear relationships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2116839"/>
          </a:xfrm>
        </p:spPr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Can’t cope with noisy data</a:t>
            </a:r>
          </a:p>
          <a:p>
            <a:pPr lvl="1"/>
            <a:r>
              <a:rPr lang="en-GB" dirty="0"/>
              <a:t>Loses the ability to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2369" y="3356990"/>
            <a:ext cx="966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Answer: Combine the two methods, get the best of both worlds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4293120"/>
            <a:ext cx="55880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PCA</a:t>
            </a:r>
          </a:p>
          <a:p>
            <a:pPr lvl="1"/>
            <a:r>
              <a:rPr lang="en-GB" dirty="0"/>
              <a:t>Good at extracting signal from noise</a:t>
            </a:r>
          </a:p>
          <a:p>
            <a:pPr lvl="1"/>
            <a:r>
              <a:rPr lang="en-GB" dirty="0"/>
              <a:t>Extracts informative dimensions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97600" y="4293120"/>
            <a:ext cx="53848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 reduce to 2D well</a:t>
            </a:r>
          </a:p>
          <a:p>
            <a:pPr lvl="1"/>
            <a:r>
              <a:rPr lang="en-GB" dirty="0"/>
              <a:t>Can cope with non-linear scaling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5502" y="6119289"/>
            <a:ext cx="830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This is what many pipelines do in their default analysis</a:t>
            </a:r>
          </a:p>
        </p:txBody>
      </p:sp>
    </p:spTree>
    <p:extLst>
      <p:ext uri="{BB962C8B-B14F-4D97-AF65-F5344CB8AC3E}">
        <p14:creationId xmlns:p14="http://schemas.microsoft.com/office/powerpoint/2010/main" val="262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+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32" y="116601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r>
              <a:rPr lang="en-GB" sz="2800" dirty="0" err="1"/>
              <a:t>tSNE</a:t>
            </a:r>
            <a:r>
              <a:rPr lang="en-GB" sz="2800" dirty="0"/>
              <a:t> is slow.  This is probably it’s biggest crime</a:t>
            </a:r>
          </a:p>
          <a:p>
            <a:pPr lvl="1"/>
            <a:r>
              <a:rPr lang="en-GB" sz="2400" dirty="0" err="1"/>
              <a:t>tSNE</a:t>
            </a:r>
            <a:r>
              <a:rPr lang="en-GB" sz="2400" dirty="0"/>
              <a:t> doesn’t scale well to large numbers of cells (10k+)</a:t>
            </a:r>
          </a:p>
          <a:p>
            <a:pPr marL="514350" lvl="1" indent="0">
              <a:buNone/>
            </a:pPr>
            <a:endParaRPr lang="en-GB" sz="2400" dirty="0"/>
          </a:p>
          <a:p>
            <a:r>
              <a:rPr lang="en-GB" sz="2800" dirty="0" err="1"/>
              <a:t>tSNE</a:t>
            </a:r>
            <a:r>
              <a:rPr lang="en-GB" sz="2800" dirty="0"/>
              <a:t> only gives reliable information on the closest neighbours  large distance information is almost irrelevant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B89FD-9F07-4829-836F-ACF5CF572220}"/>
              </a:ext>
            </a:extLst>
          </p:cNvPr>
          <p:cNvGrpSpPr/>
          <p:nvPr/>
        </p:nvGrpSpPr>
        <p:grpSpPr>
          <a:xfrm>
            <a:off x="2783540" y="4316020"/>
            <a:ext cx="5920732" cy="2425440"/>
            <a:chOff x="2783540" y="4149100"/>
            <a:chExt cx="5920732" cy="24254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540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832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792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UMAP is a replacement for </a:t>
            </a:r>
            <a:r>
              <a:rPr lang="en-GB" dirty="0" err="1"/>
              <a:t>tSNE</a:t>
            </a:r>
            <a:r>
              <a:rPr lang="en-GB" dirty="0"/>
              <a:t> to fulfil the same role</a:t>
            </a:r>
          </a:p>
          <a:p>
            <a:endParaRPr lang="en-GB" dirty="0"/>
          </a:p>
          <a:p>
            <a:r>
              <a:rPr lang="en-GB" dirty="0"/>
              <a:t>Conceptually very similar to </a:t>
            </a:r>
            <a:r>
              <a:rPr lang="en-GB" dirty="0" err="1"/>
              <a:t>tSNE</a:t>
            </a:r>
            <a:r>
              <a:rPr lang="en-GB" dirty="0"/>
              <a:t>, but with a couple of relevant (and somewhat technical) changes</a:t>
            </a:r>
          </a:p>
          <a:p>
            <a:endParaRPr lang="en-GB" dirty="0"/>
          </a:p>
          <a:p>
            <a:r>
              <a:rPr lang="en-GB" dirty="0"/>
              <a:t>Practical outcome is:</a:t>
            </a:r>
          </a:p>
          <a:p>
            <a:pPr lvl="1"/>
            <a:r>
              <a:rPr lang="en-GB" dirty="0"/>
              <a:t>UMAP is quite a bit quicker than </a:t>
            </a:r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UMAP can preserve more global structure than </a:t>
            </a:r>
            <a:r>
              <a:rPr lang="en-GB" dirty="0" err="1"/>
              <a:t>tSNE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run on raw data without PCA </a:t>
            </a:r>
            <a:r>
              <a:rPr lang="en-GB" dirty="0" err="1"/>
              <a:t>preprocessing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allow new data to be added to an existing 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6300" y="6477280"/>
            <a:ext cx="383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In theory, but possibly not in practice</a:t>
            </a:r>
          </a:p>
        </p:txBody>
      </p:sp>
    </p:spTree>
    <p:extLst>
      <p:ext uri="{BB962C8B-B14F-4D97-AF65-F5344CB8AC3E}">
        <p14:creationId xmlns:p14="http://schemas.microsoft.com/office/powerpoint/2010/main" val="47242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PC = (</a:t>
            </a:r>
            <a:r>
              <a:rPr lang="en-GB" dirty="0" err="1"/>
              <a:t>GeneA</a:t>
            </a:r>
            <a:r>
              <a:rPr lang="en-GB" dirty="0"/>
              <a:t>*10)+(</a:t>
            </a:r>
            <a:r>
              <a:rPr lang="en-GB" dirty="0" err="1"/>
              <a:t>GeneB</a:t>
            </a:r>
            <a:r>
              <a:rPr lang="en-GB" dirty="0"/>
              <a:t>*3)+(</a:t>
            </a:r>
            <a:r>
              <a:rPr lang="en-GB" dirty="0" err="1"/>
              <a:t>GeneC</a:t>
            </a:r>
            <a:r>
              <a:rPr lang="en-GB" dirty="0"/>
              <a:t>*-4)+(</a:t>
            </a:r>
            <a:r>
              <a:rPr lang="en-GB" dirty="0" err="1"/>
              <a:t>GeneD</a:t>
            </a:r>
            <a:r>
              <a:rPr lang="en-GB" dirty="0"/>
              <a:t>*-20)…</a:t>
            </a:r>
          </a:p>
        </p:txBody>
      </p:sp>
    </p:spTree>
    <p:extLst>
      <p:ext uri="{BB962C8B-B14F-4D97-AF65-F5344CB8AC3E}">
        <p14:creationId xmlns:p14="http://schemas.microsoft.com/office/powerpoint/2010/main" val="271533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47200" cy="4525963"/>
          </a:xfrm>
        </p:spPr>
        <p:txBody>
          <a:bodyPr>
            <a:normAutofit/>
          </a:bodyPr>
          <a:lstStyle/>
          <a:p>
            <a:r>
              <a:rPr lang="en-GB" dirty="0"/>
              <a:t>Instead of the single perplexity value in </a:t>
            </a:r>
            <a:r>
              <a:rPr lang="en-GB" dirty="0" err="1"/>
              <a:t>tSNE</a:t>
            </a:r>
            <a:r>
              <a:rPr lang="en-GB" dirty="0"/>
              <a:t>, UMAP defines</a:t>
            </a:r>
          </a:p>
          <a:p>
            <a:pPr lvl="1"/>
            <a:r>
              <a:rPr lang="en-GB" b="1" dirty="0"/>
              <a:t>Nearest neighbours</a:t>
            </a:r>
            <a:r>
              <a:rPr lang="en-GB" dirty="0"/>
              <a:t>: the number of expected nearest neighbours – basically the same concept as perplexity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Minimum distance</a:t>
            </a:r>
            <a:r>
              <a:rPr lang="en-GB" dirty="0"/>
              <a:t>: how tightly UMAP packs points which are close together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Nearest neighbours will affect the influence given to global vs local information.  Min </a:t>
            </a:r>
            <a:r>
              <a:rPr lang="en-GB" dirty="0" err="1"/>
              <a:t>dist</a:t>
            </a:r>
            <a:r>
              <a:rPr lang="en-GB" dirty="0"/>
              <a:t> will affect how compactly packed the local parts of the plot are.</a:t>
            </a:r>
          </a:p>
        </p:txBody>
      </p:sp>
    </p:spTree>
    <p:extLst>
      <p:ext uri="{BB962C8B-B14F-4D97-AF65-F5344CB8AC3E}">
        <p14:creationId xmlns:p14="http://schemas.microsoft.com/office/powerpoint/2010/main" val="1725857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preservation – mostly in the 2D projection scoring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609600" y="2416300"/>
            <a:ext cx="4100214" cy="4013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1"/>
          <a:stretch/>
        </p:blipFill>
        <p:spPr>
          <a:xfrm>
            <a:off x="4943840" y="2416300"/>
            <a:ext cx="4225392" cy="404086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048410" y="2924526"/>
            <a:ext cx="3051528" cy="1877311"/>
            <a:chOff x="8956733" y="3138428"/>
            <a:chExt cx="3051528" cy="1877311"/>
          </a:xfrm>
        </p:grpSpPr>
        <p:grpSp>
          <p:nvGrpSpPr>
            <p:cNvPr id="17" name="Group 16"/>
            <p:cNvGrpSpPr/>
            <p:nvPr/>
          </p:nvGrpSpPr>
          <p:grpSpPr>
            <a:xfrm>
              <a:off x="9403258" y="3186882"/>
              <a:ext cx="1752046" cy="1352600"/>
              <a:chOff x="8077537" y="2955920"/>
              <a:chExt cx="3790200" cy="292608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10572337" y="4677276"/>
                <a:ext cx="1295400" cy="12047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8167465" y="5159624"/>
                <a:ext cx="2404872" cy="7071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077537" y="2955920"/>
                <a:ext cx="125634" cy="22037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653531" y="4294879"/>
              <a:ext cx="135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original 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56733" y="4369408"/>
              <a:ext cx="1552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projected data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30013" y="3138428"/>
              <a:ext cx="1029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Scoring</a:t>
              </a:r>
            </a:p>
            <a:p>
              <a:pPr algn="ctr"/>
              <a:r>
                <a:rPr lang="en-GB" dirty="0"/>
                <a:t>(penalty)</a:t>
              </a:r>
            </a:p>
            <a:p>
              <a:pPr algn="ctr"/>
              <a:r>
                <a:rPr lang="en-GB" dirty="0"/>
                <a:t>value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6126164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tSNE</a:t>
            </a:r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8077" y="612616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72080" y="65631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https://towardsdatascience.com/how-exactly-umap-works-13e3040e1668</a:t>
            </a:r>
          </a:p>
        </p:txBody>
      </p:sp>
    </p:spTree>
    <p:extLst>
      <p:ext uri="{BB962C8B-B14F-4D97-AF65-F5344CB8AC3E}">
        <p14:creationId xmlns:p14="http://schemas.microsoft.com/office/powerpoint/2010/main" val="211163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7710" y="1865958"/>
            <a:ext cx="6928999" cy="2471810"/>
            <a:chOff x="4007710" y="1865958"/>
            <a:chExt cx="6928999" cy="2471810"/>
          </a:xfrm>
        </p:grpSpPr>
        <p:cxnSp>
          <p:nvCxnSpPr>
            <p:cNvPr id="18" name="Straight Arrow Connector 17"/>
            <p:cNvCxnSpPr>
              <a:stCxn id="10" idx="3"/>
              <a:endCxn id="11" idx="1"/>
            </p:cNvCxnSpPr>
            <p:nvPr/>
          </p:nvCxnSpPr>
          <p:spPr>
            <a:xfrm flipV="1">
              <a:off x="4007710" y="2774726"/>
              <a:ext cx="3096430" cy="15630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104140" y="1865958"/>
              <a:ext cx="3832569" cy="1817536"/>
              <a:chOff x="5339632" y="1824619"/>
              <a:chExt cx="3832569" cy="181753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9632" y="1824619"/>
                <a:ext cx="1817536" cy="181753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98482" y="2379444"/>
                <a:ext cx="1173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err="1"/>
                  <a:t>tSNE</a:t>
                </a:r>
                <a:endParaRPr lang="en-GB" sz="40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007710" y="4337768"/>
            <a:ext cx="7268835" cy="1977225"/>
            <a:chOff x="4007710" y="4337768"/>
            <a:chExt cx="7268835" cy="1977225"/>
          </a:xfrm>
        </p:grpSpPr>
        <p:cxnSp>
          <p:nvCxnSpPr>
            <p:cNvPr id="19" name="Straight Arrow Connector 18"/>
            <p:cNvCxnSpPr>
              <a:stCxn id="10" idx="3"/>
              <a:endCxn id="12" idx="1"/>
            </p:cNvCxnSpPr>
            <p:nvPr/>
          </p:nvCxnSpPr>
          <p:spPr>
            <a:xfrm>
              <a:off x="4007710" y="4337768"/>
              <a:ext cx="3096430" cy="10409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104140" y="4442380"/>
              <a:ext cx="4172405" cy="1872613"/>
              <a:chOff x="5339632" y="4401041"/>
              <a:chExt cx="4172405" cy="187261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1476" t="1112" r="1826" b="1523"/>
              <a:stretch/>
            </p:blipFill>
            <p:spPr>
              <a:xfrm>
                <a:off x="5339632" y="4401041"/>
                <a:ext cx="1817536" cy="1872613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98481" y="4983404"/>
                <a:ext cx="1513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UMAP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" y="2726186"/>
            <a:ext cx="3223164" cy="32231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all hype then?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40710"/>
            <a:ext cx="10972800" cy="78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No, it really does better for some datasets…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772"/>
            <a:ext cx="8466062" cy="4495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230" y="5395486"/>
            <a:ext cx="43383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3D mammoth skeleton projected into 2D</a:t>
            </a:r>
            <a:endParaRPr lang="en-GB" sz="800" b="1" dirty="0"/>
          </a:p>
          <a:p>
            <a:pPr algn="ctr"/>
            <a:endParaRPr lang="en-GB" sz="800" dirty="0"/>
          </a:p>
          <a:p>
            <a:r>
              <a:rPr lang="en-GB" sz="1600" dirty="0" err="1"/>
              <a:t>tSNE</a:t>
            </a:r>
            <a:r>
              <a:rPr lang="en-GB" sz="1600" dirty="0"/>
              <a:t>:	Perplexity 2000 	          2h 5min</a:t>
            </a:r>
          </a:p>
          <a:p>
            <a:endParaRPr lang="en-GB" sz="1600" dirty="0"/>
          </a:p>
          <a:p>
            <a:r>
              <a:rPr lang="en-GB" sz="1600" dirty="0"/>
              <a:t>UMAP: 	</a:t>
            </a:r>
            <a:r>
              <a:rPr lang="en-GB" sz="1600" dirty="0" err="1"/>
              <a:t>Nneigh</a:t>
            </a:r>
            <a:r>
              <a:rPr lang="en-GB" sz="1600" dirty="0"/>
              <a:t> 200, </a:t>
            </a:r>
            <a:r>
              <a:rPr lang="en-GB" sz="1600" dirty="0" err="1"/>
              <a:t>mindist</a:t>
            </a:r>
            <a:r>
              <a:rPr lang="en-GB" sz="1600" dirty="0"/>
              <a:t> 0.25,    3min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8668"/>
            <a:ext cx="484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5872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approach PCA +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GB" dirty="0"/>
              <a:t>Filter heavily before starting</a:t>
            </a:r>
          </a:p>
          <a:p>
            <a:pPr lvl="1"/>
            <a:r>
              <a:rPr lang="en-GB" dirty="0"/>
              <a:t>Nicely behaving cells</a:t>
            </a:r>
          </a:p>
          <a:p>
            <a:pPr lvl="1"/>
            <a:r>
              <a:rPr lang="en-GB" dirty="0"/>
              <a:t>Expressed genes</a:t>
            </a:r>
          </a:p>
          <a:p>
            <a:pPr lvl="1"/>
            <a:r>
              <a:rPr lang="en-GB" dirty="0"/>
              <a:t>Variable genes</a:t>
            </a:r>
          </a:p>
          <a:p>
            <a:pPr lvl="1"/>
            <a:endParaRPr lang="en-GB" dirty="0"/>
          </a:p>
          <a:p>
            <a:r>
              <a:rPr lang="en-GB" dirty="0"/>
              <a:t>Do PCA</a:t>
            </a:r>
          </a:p>
          <a:p>
            <a:pPr lvl="1"/>
            <a:r>
              <a:rPr lang="en-GB" dirty="0"/>
              <a:t>Extract most interesting signal</a:t>
            </a:r>
          </a:p>
          <a:p>
            <a:pPr lvl="1"/>
            <a:r>
              <a:rPr lang="en-GB" dirty="0"/>
              <a:t>Take top PCs.  Reduce dimensionality (but not to 2)</a:t>
            </a:r>
          </a:p>
          <a:p>
            <a:pPr lvl="1"/>
            <a:endParaRPr lang="en-GB" dirty="0"/>
          </a:p>
          <a:p>
            <a:r>
              <a:rPr lang="en-GB" dirty="0"/>
              <a:t>Do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  <a:p>
            <a:pPr lvl="1"/>
            <a:r>
              <a:rPr lang="en-GB" dirty="0"/>
              <a:t>Calculate distances from PCA projections</a:t>
            </a:r>
          </a:p>
          <a:p>
            <a:pPr lvl="1"/>
            <a:r>
              <a:rPr lang="en-GB" dirty="0"/>
              <a:t>Scale distances and project into 2-dimensions</a:t>
            </a:r>
          </a:p>
        </p:txBody>
      </p:sp>
    </p:spTree>
    <p:extLst>
      <p:ext uri="{BB962C8B-B14F-4D97-AF65-F5344CB8AC3E}">
        <p14:creationId xmlns:p14="http://schemas.microsoft.com/office/powerpoint/2010/main" val="42520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B1-2C7B-46A7-8984-7B805A1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PCA + UMAP is great then?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D11A-2E0D-4ABA-9EEF-851B4FB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72" cy="4351338"/>
          </a:xfrm>
        </p:spPr>
        <p:txBody>
          <a:bodyPr/>
          <a:lstStyle/>
          <a:p>
            <a:r>
              <a:rPr lang="en-GB" dirty="0"/>
              <a:t>Kind of… as long as you only have one dataset</a:t>
            </a:r>
          </a:p>
          <a:p>
            <a:pPr lvl="1"/>
            <a:r>
              <a:rPr lang="en-GB" dirty="0"/>
              <a:t>In 10X every library is a 'batch'</a:t>
            </a:r>
          </a:p>
          <a:p>
            <a:pPr lvl="1"/>
            <a:r>
              <a:rPr lang="en-GB" dirty="0"/>
              <a:t>More biases over time/distance</a:t>
            </a:r>
          </a:p>
          <a:p>
            <a:pPr lvl="1"/>
            <a:r>
              <a:rPr lang="en-GB" dirty="0"/>
              <a:t>Biases prevent comparisons</a:t>
            </a:r>
          </a:p>
          <a:p>
            <a:pPr lvl="1"/>
            <a:r>
              <a:rPr lang="en-GB" dirty="0"/>
              <a:t>Need to align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CE9A8-17D5-4E1A-A671-100E671E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04" y="1445398"/>
            <a:ext cx="5040700" cy="46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GB" dirty="0" err="1"/>
              <a:t>Zaur</a:t>
            </a:r>
            <a:r>
              <a:rPr lang="en-GB" dirty="0"/>
              <a:t> </a:t>
            </a:r>
            <a:r>
              <a:rPr lang="en-GB" dirty="0" err="1"/>
              <a:t>Fataliyev</a:t>
            </a:r>
            <a:r>
              <a:rPr lang="en-US" dirty="0"/>
              <a:t>, </a:t>
            </a:r>
            <a:r>
              <a:rPr lang="en-GB" dirty="0">
                <a:hlinkClick r:id="rId2"/>
              </a:rPr>
              <a:t>Seoul AI</a:t>
            </a:r>
            <a:endParaRPr lang="en-US" dirty="0"/>
          </a:p>
          <a:p>
            <a:r>
              <a:rPr lang="en-US" dirty="0"/>
              <a:t>Simon Andrews, </a:t>
            </a:r>
            <a:r>
              <a:rPr lang="en-GB" dirty="0">
                <a:hlinkClick r:id="rId3"/>
              </a:rPr>
              <a:t>Dimensionality Reduction, </a:t>
            </a:r>
            <a:r>
              <a:rPr lang="en-GB" dirty="0" err="1">
                <a:hlinkClick r:id="rId3"/>
              </a:rPr>
              <a:t>Babraham</a:t>
            </a:r>
            <a:r>
              <a:rPr lang="en-GB" dirty="0">
                <a:hlinkClick r:id="rId3"/>
              </a:rPr>
              <a:t> Bioinformatics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PC = 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10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GeneB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3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GeneC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-4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-20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7242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Simple example using 2 genes and 10 cells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2571210"/>
            <a:ext cx="4008047" cy="401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69" y="2571210"/>
            <a:ext cx="4008047" cy="40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line of best fit, passing through the origin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" y="2793287"/>
            <a:ext cx="3816530" cy="3876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8" y="2793287"/>
            <a:ext cx="3951722" cy="387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20" y="2492306"/>
            <a:ext cx="3888540" cy="4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700"/>
            <a:ext cx="10972800" cy="1143000"/>
          </a:xfrm>
        </p:spPr>
        <p:txBody>
          <a:bodyPr/>
          <a:lstStyle/>
          <a:p>
            <a:r>
              <a:rPr lang="en-GB" dirty="0"/>
              <a:t>Assigning Loadings to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766392"/>
            <a:ext cx="3799890" cy="372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20" y="1766393"/>
            <a:ext cx="4686289" cy="3727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645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Single Vector or </a:t>
            </a:r>
          </a:p>
          <a:p>
            <a:r>
              <a:rPr lang="en-GB" sz="2800" dirty="0"/>
              <a:t>‘</a:t>
            </a:r>
            <a:r>
              <a:rPr lang="en-GB" sz="2800" b="1" dirty="0"/>
              <a:t>eigenvector</a:t>
            </a:r>
            <a:r>
              <a:rPr lang="en-GB" sz="2800" dirty="0"/>
              <a:t>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48410" y="4327044"/>
            <a:ext cx="2952410" cy="25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Loadings:</a:t>
            </a:r>
          </a:p>
          <a:p>
            <a:r>
              <a:rPr lang="en-GB" sz="2400" dirty="0"/>
              <a:t>Gene1 = 0.82</a:t>
            </a:r>
          </a:p>
          <a:p>
            <a:r>
              <a:rPr lang="en-GB" sz="2400" dirty="0"/>
              <a:t>Gene2 = 0.57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Higher loading equals more influence on PC</a:t>
            </a:r>
          </a:p>
        </p:txBody>
      </p:sp>
    </p:spTree>
    <p:extLst>
      <p:ext uri="{BB962C8B-B14F-4D97-AF65-F5344CB8AC3E}">
        <p14:creationId xmlns:p14="http://schemas.microsoft.com/office/powerpoint/2010/main" val="35568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1635397"/>
            <a:ext cx="4824670" cy="45726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737BA-0500-4759-89CB-CF7122FE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40" y="1684426"/>
            <a:ext cx="6336880" cy="4525963"/>
          </a:xfrm>
        </p:spPr>
        <p:txBody>
          <a:bodyPr>
            <a:normAutofit/>
          </a:bodyPr>
          <a:lstStyle/>
          <a:p>
            <a:r>
              <a:rPr lang="en-GB" dirty="0"/>
              <a:t>The same idea extends to larger numbers of dimensions (n)</a:t>
            </a:r>
          </a:p>
          <a:p>
            <a:endParaRPr lang="en-GB" dirty="0"/>
          </a:p>
          <a:p>
            <a:r>
              <a:rPr lang="en-GB" dirty="0"/>
              <a:t>First PC rotates in (n-1) dimensions</a:t>
            </a:r>
          </a:p>
          <a:p>
            <a:pPr lvl="1"/>
            <a:r>
              <a:rPr lang="en-GB" dirty="0"/>
              <a:t>Next PC is perpendicular to PC2, but rotated similarly (n-2)</a:t>
            </a:r>
          </a:p>
          <a:p>
            <a:pPr lvl="1"/>
            <a:r>
              <a:rPr lang="en-GB" dirty="0"/>
              <a:t>Last PC is remaining perpendicular (no choice)</a:t>
            </a:r>
          </a:p>
          <a:p>
            <a:pPr lvl="1"/>
            <a:r>
              <a:rPr lang="en-GB" dirty="0"/>
              <a:t>Same number of PCs as genes</a:t>
            </a:r>
          </a:p>
        </p:txBody>
      </p:sp>
    </p:spTree>
    <p:extLst>
      <p:ext uri="{BB962C8B-B14F-4D97-AF65-F5344CB8AC3E}">
        <p14:creationId xmlns:p14="http://schemas.microsoft.com/office/powerpoint/2010/main" val="168292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1486</Words>
  <Application>Microsoft Office PowerPoint</Application>
  <PresentationFormat>Widescreen</PresentationFormat>
  <Paragraphs>340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Arial MT</vt:lpstr>
      <vt:lpstr>Calibri</vt:lpstr>
      <vt:lpstr>Trebuchet MS</vt:lpstr>
      <vt:lpstr>Office Theme</vt:lpstr>
      <vt:lpstr>PowerPoint Presentation</vt:lpstr>
      <vt:lpstr>Where are we heading?</vt:lpstr>
      <vt:lpstr>Too much data!</vt:lpstr>
      <vt:lpstr>Principle Components Analysis</vt:lpstr>
      <vt:lpstr>Principle Components Analysis</vt:lpstr>
      <vt:lpstr>How does PCA work?</vt:lpstr>
      <vt:lpstr>How does PCA work?</vt:lpstr>
      <vt:lpstr>Assigning Loadings to Genes</vt:lpstr>
      <vt:lpstr>More Dimensions</vt:lpstr>
      <vt:lpstr>Explaining Variance</vt:lpstr>
      <vt:lpstr>Explaining variance</vt:lpstr>
      <vt:lpstr>Explaining Variance – Scree Plots</vt:lpstr>
      <vt:lpstr>So PCA is great then?</vt:lpstr>
      <vt:lpstr>So PCA is great then?</vt:lpstr>
      <vt:lpstr>tSNE to the rescue…</vt:lpstr>
      <vt:lpstr>How does tSNE work?</vt:lpstr>
      <vt:lpstr>Underlying idea of t-SNE</vt:lpstr>
      <vt:lpstr>Stochastic Neighbor Embedding</vt:lpstr>
      <vt:lpstr>Stochastic Neighbor Embedding</vt:lpstr>
      <vt:lpstr>KL Divergence</vt:lpstr>
      <vt:lpstr>Stochastic Neighbor Embedding</vt:lpstr>
      <vt:lpstr>Stochastic Neighbor Embedding</vt:lpstr>
      <vt:lpstr>Symmetric SNE</vt:lpstr>
      <vt:lpstr>t-Distribution</vt:lpstr>
      <vt:lpstr>Why Student-t Distribution?</vt:lpstr>
      <vt:lpstr>t-Distributed Stochastic Neighbor Embedding</vt:lpstr>
      <vt:lpstr>t-Distributed Stochastic Neighbor Embedding</vt:lpstr>
      <vt:lpstr>Distance scaling and perplexity</vt:lpstr>
      <vt:lpstr>Perplexity Robustness</vt:lpstr>
      <vt:lpstr>tSNE Projection</vt:lpstr>
      <vt:lpstr>tSNE Projection</vt:lpstr>
      <vt:lpstr>tSNE Practical Examples</vt:lpstr>
      <vt:lpstr>tSNE Practical Examples</vt:lpstr>
      <vt:lpstr>tSNE Practical Examples</vt:lpstr>
      <vt:lpstr>Results: MNIST</vt:lpstr>
      <vt:lpstr>So tSNE is great then?</vt:lpstr>
      <vt:lpstr>So everything sucks?</vt:lpstr>
      <vt:lpstr>So PCA + tSNE is great then?</vt:lpstr>
      <vt:lpstr>UMAP to the rescue!</vt:lpstr>
      <vt:lpstr>UMAP differences</vt:lpstr>
      <vt:lpstr>UMAP differences</vt:lpstr>
      <vt:lpstr>So UMAP is great then?</vt:lpstr>
      <vt:lpstr>So UMAP is all hype then?</vt:lpstr>
      <vt:lpstr>Practical approach PCA + tSNE/UMAP</vt:lpstr>
      <vt:lpstr>So PCA + UMAP is great then?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19</cp:revision>
  <dcterms:created xsi:type="dcterms:W3CDTF">2024-04-05T14:09:29Z</dcterms:created>
  <dcterms:modified xsi:type="dcterms:W3CDTF">2024-07-30T22:45:52Z</dcterms:modified>
</cp:coreProperties>
</file>