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37"/>
  </p:notesMasterIdLst>
  <p:sldIdLst>
    <p:sldId id="412" r:id="rId3"/>
    <p:sldId id="414" r:id="rId4"/>
    <p:sldId id="415" r:id="rId5"/>
    <p:sldId id="416" r:id="rId6"/>
    <p:sldId id="417" r:id="rId7"/>
    <p:sldId id="430" r:id="rId8"/>
    <p:sldId id="418" r:id="rId9"/>
    <p:sldId id="419" r:id="rId10"/>
    <p:sldId id="42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427" r:id="rId25"/>
    <p:sldId id="428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4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7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042" y="249909"/>
            <a:ext cx="8211914" cy="7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31">
            <a:extLst>
              <a:ext uri="{FF2B5EF4-FFF2-40B4-BE49-F238E27FC236}">
                <a16:creationId xmlns:a16="http://schemas.microsoft.com/office/drawing/2014/main" id="{709A0791-8DCC-4995-A7E0-A6B84A180D00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bg object 33">
            <a:extLst>
              <a:ext uri="{FF2B5EF4-FFF2-40B4-BE49-F238E27FC236}">
                <a16:creationId xmlns:a16="http://schemas.microsoft.com/office/drawing/2014/main" id="{E12A6047-0B8F-C14D-99EE-9D598829D2A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bg object 32">
            <a:extLst>
              <a:ext uri="{FF2B5EF4-FFF2-40B4-BE49-F238E27FC236}">
                <a16:creationId xmlns:a16="http://schemas.microsoft.com/office/drawing/2014/main" id="{AEA00C43-C5B7-0398-9886-72491CC8C785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97CAA58-8750-8AB8-720C-E3552BEF4CA8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72C77F1-3BB4-D1E3-29BB-C272EAD3E492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7B454AC-7D36-0E7B-2447-E5D9C5CD4850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81D1A4C8-58FE-ECF3-D299-1AD1DB46C4C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bg object 32">
            <a:extLst>
              <a:ext uri="{FF2B5EF4-FFF2-40B4-BE49-F238E27FC236}">
                <a16:creationId xmlns:a16="http://schemas.microsoft.com/office/drawing/2014/main" id="{28EF4A64-311F-EB0B-40FF-2BAE2EE6CF2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9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28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56.jp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jpg"/><Relationship Id="rId5" Type="http://schemas.openxmlformats.org/officeDocument/2006/relationships/image" Target="../media/image18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9.jp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../media/image78.png"/><Relationship Id="rId10" Type="http://schemas.openxmlformats.org/officeDocument/2006/relationships/image" Target="../media/image86.png"/><Relationship Id="rId4" Type="http://schemas.openxmlformats.org/officeDocument/2006/relationships/image" Target="../media/image18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92.png"/><Relationship Id="rId7" Type="http://schemas.openxmlformats.org/officeDocument/2006/relationships/image" Target="../media/image8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5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2.png"/><Relationship Id="rId7" Type="http://schemas.openxmlformats.org/officeDocument/2006/relationships/image" Target="../media/image8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jp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jpg"/><Relationship Id="rId16" Type="http://schemas.openxmlformats.org/officeDocument/2006/relationships/image" Target="../media/image1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jpg"/><Relationship Id="rId14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waterloo.ca/~ppoupart/teaching/cs885-winter22/index.html" TargetMode="External"/><Relationship Id="rId2" Type="http://schemas.openxmlformats.org/officeDocument/2006/relationships/hyperlink" Target="https://rail.eecs.berkeley.edu/deeprlcours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Reinforcement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8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25040" y="1697915"/>
            <a:ext cx="7663703" cy="4134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373" marR="713853" indent="-326109">
              <a:lnSpc>
                <a:spcPct val="102699"/>
              </a:lnSpc>
              <a:buFont typeface="Arial MT"/>
              <a:buChar char="•"/>
              <a:tabLst>
                <a:tab pos="370373" algn="l"/>
                <a:tab pos="370934" algn="l"/>
              </a:tabLst>
            </a:pPr>
            <a:r>
              <a:rPr sz="2647" dirty="0">
                <a:latin typeface="Calibri"/>
                <a:cs typeface="Calibri"/>
              </a:rPr>
              <a:t>Normally: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find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dirty="0">
                <a:latin typeface="Cambria Math"/>
                <a:cs typeface="Cambria Math"/>
              </a:rPr>
              <a:t>𝑅</a:t>
            </a:r>
            <a:r>
              <a:rPr sz="2647" spc="106" dirty="0">
                <a:latin typeface="Cambria Math"/>
                <a:cs typeface="Cambria Math"/>
              </a:rPr>
              <a:t> </a:t>
            </a:r>
            <a:r>
              <a:rPr sz="2647" spc="4" dirty="0">
                <a:latin typeface="Calibri"/>
                <a:cs typeface="Calibri"/>
              </a:rPr>
              <a:t>such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that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79" dirty="0">
                <a:latin typeface="Cambria Math"/>
                <a:cs typeface="Cambria Math"/>
              </a:rPr>
              <a:t>𝜋</a:t>
            </a:r>
            <a:r>
              <a:rPr sz="2912" spc="119" baseline="27777" dirty="0">
                <a:latin typeface="Cambria Math"/>
                <a:cs typeface="Cambria Math"/>
              </a:rPr>
              <a:t>∗</a:t>
            </a:r>
            <a:r>
              <a:rPr sz="2912" spc="430" baseline="27777" dirty="0">
                <a:latin typeface="Cambria Math"/>
                <a:cs typeface="Cambria Math"/>
              </a:rPr>
              <a:t> </a:t>
            </a:r>
            <a:r>
              <a:rPr sz="2647" spc="4" dirty="0">
                <a:latin typeface="Calibri"/>
                <a:cs typeface="Calibri"/>
              </a:rPr>
              <a:t>chooses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the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same </a:t>
            </a:r>
            <a:r>
              <a:rPr sz="2647" spc="-587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actions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spc="35" dirty="0">
                <a:latin typeface="Cambria Math"/>
                <a:cs typeface="Cambria Math"/>
              </a:rPr>
              <a:t>𝑎</a:t>
            </a:r>
            <a:r>
              <a:rPr sz="2912" spc="53" baseline="27777" dirty="0">
                <a:latin typeface="Cambria Math"/>
                <a:cs typeface="Cambria Math"/>
              </a:rPr>
              <a:t>∗</a:t>
            </a:r>
            <a:r>
              <a:rPr sz="2912" spc="436" baseline="27777" dirty="0">
                <a:latin typeface="Cambria Math"/>
                <a:cs typeface="Cambria Math"/>
              </a:rPr>
              <a:t> </a:t>
            </a:r>
            <a:r>
              <a:rPr sz="2647" dirty="0">
                <a:latin typeface="Calibri"/>
                <a:cs typeface="Calibri"/>
              </a:rPr>
              <a:t>as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expert</a:t>
            </a:r>
            <a:endParaRPr sz="2647" dirty="0">
              <a:latin typeface="Calibri"/>
              <a:cs typeface="Calibri"/>
            </a:endParaRPr>
          </a:p>
          <a:p>
            <a:pPr marL="370373" marR="531747" indent="-326109">
              <a:lnSpc>
                <a:spcPct val="101699"/>
              </a:lnSpc>
              <a:spcBef>
                <a:spcPts val="560"/>
              </a:spcBef>
              <a:buFont typeface="Arial MT"/>
              <a:buChar char="•"/>
              <a:tabLst>
                <a:tab pos="370373" algn="l"/>
                <a:tab pos="370934" algn="l"/>
              </a:tabLst>
            </a:pPr>
            <a:r>
              <a:rPr sz="2647" spc="-4" dirty="0">
                <a:solidFill>
                  <a:srgbClr val="990002"/>
                </a:solidFill>
                <a:latin typeface="Calibri"/>
                <a:cs typeface="Calibri"/>
              </a:rPr>
              <a:t>Problem:</a:t>
            </a:r>
            <a:r>
              <a:rPr sz="2647" spc="9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we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may</a:t>
            </a:r>
            <a:r>
              <a:rPr sz="2647" spc="4" dirty="0">
                <a:latin typeface="Calibri"/>
                <a:cs typeface="Calibri"/>
              </a:rPr>
              <a:t> not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have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enough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data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for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some </a:t>
            </a:r>
            <a:r>
              <a:rPr sz="2647" spc="-587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states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(especially continuous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states)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to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properly 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estimate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transitions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and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rewards</a:t>
            </a:r>
            <a:endParaRPr sz="2647" dirty="0">
              <a:latin typeface="Calibri"/>
              <a:cs typeface="Calibri"/>
            </a:endParaRPr>
          </a:p>
          <a:p>
            <a:pPr>
              <a:spcBef>
                <a:spcPts val="49"/>
              </a:spcBef>
              <a:buChar char="•"/>
            </a:pPr>
            <a:endParaRPr sz="3706" dirty="0">
              <a:latin typeface="Calibri"/>
              <a:cs typeface="Calibri"/>
            </a:endParaRPr>
          </a:p>
          <a:p>
            <a:pPr marL="370934" indent="-326109">
              <a:spcBef>
                <a:spcPts val="4"/>
              </a:spcBef>
              <a:buFont typeface="Arial MT"/>
              <a:buChar char="•"/>
              <a:tabLst>
                <a:tab pos="370373" algn="l"/>
                <a:tab pos="370934" algn="l"/>
              </a:tabLst>
            </a:pPr>
            <a:r>
              <a:rPr sz="2647" spc="13" dirty="0">
                <a:latin typeface="Calibri"/>
                <a:cs typeface="Calibri"/>
              </a:rPr>
              <a:t>N</a:t>
            </a:r>
            <a:r>
              <a:rPr sz="2647" spc="4" dirty="0">
                <a:latin typeface="Calibri"/>
                <a:cs typeface="Calibri"/>
              </a:rPr>
              <a:t>o</a:t>
            </a:r>
            <a:r>
              <a:rPr sz="2647" spc="-26" dirty="0">
                <a:latin typeface="Calibri"/>
                <a:cs typeface="Calibri"/>
              </a:rPr>
              <a:t>t</a:t>
            </a:r>
            <a:r>
              <a:rPr sz="2647" dirty="0">
                <a:latin typeface="Calibri"/>
                <a:cs typeface="Calibri"/>
              </a:rPr>
              <a:t>e: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31" dirty="0">
                <a:latin typeface="Calibri"/>
                <a:cs typeface="Calibri"/>
              </a:rPr>
              <a:t>r</a:t>
            </a:r>
            <a:r>
              <a:rPr sz="2647" spc="-13" dirty="0">
                <a:latin typeface="Calibri"/>
                <a:cs typeface="Calibri"/>
              </a:rPr>
              <a:t>e</a:t>
            </a:r>
            <a:r>
              <a:rPr sz="2647" spc="-22" dirty="0">
                <a:latin typeface="Calibri"/>
                <a:cs typeface="Calibri"/>
              </a:rPr>
              <a:t>w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35" dirty="0">
                <a:latin typeface="Calibri"/>
                <a:cs typeface="Calibri"/>
              </a:rPr>
              <a:t>r</a:t>
            </a:r>
            <a:r>
              <a:rPr sz="2647" spc="9" dirty="0">
                <a:latin typeface="Calibri"/>
                <a:cs typeface="Calibri"/>
              </a:rPr>
              <a:t>d</a:t>
            </a:r>
            <a:r>
              <a:rPr sz="2647" dirty="0">
                <a:latin typeface="Calibri"/>
                <a:cs typeface="Calibri"/>
              </a:rPr>
              <a:t>s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t</a:t>
            </a:r>
            <a:r>
              <a:rPr sz="2647" dirty="0">
                <a:latin typeface="Calibri"/>
                <a:cs typeface="Calibri"/>
              </a:rPr>
              <a:t>y</a:t>
            </a:r>
            <a:r>
              <a:rPr sz="2647" spc="9" dirty="0">
                <a:latin typeface="Calibri"/>
                <a:cs typeface="Calibri"/>
              </a:rPr>
              <a:t>p</a:t>
            </a:r>
            <a:r>
              <a:rPr sz="2647" spc="-4" dirty="0">
                <a:latin typeface="Calibri"/>
                <a:cs typeface="Calibri"/>
              </a:rPr>
              <a:t>i</a:t>
            </a:r>
            <a:r>
              <a:rPr sz="2647" spc="-18" dirty="0">
                <a:latin typeface="Calibri"/>
                <a:cs typeface="Calibri"/>
              </a:rPr>
              <a:t>c</a:t>
            </a:r>
            <a:r>
              <a:rPr sz="2647" dirty="0">
                <a:latin typeface="Calibri"/>
                <a:cs typeface="Calibri"/>
              </a:rPr>
              <a:t>a</a:t>
            </a:r>
            <a:r>
              <a:rPr sz="2647" spc="-4" dirty="0">
                <a:latin typeface="Calibri"/>
                <a:cs typeface="Calibri"/>
              </a:rPr>
              <a:t>ll</a:t>
            </a:r>
            <a:r>
              <a:rPr sz="2647" dirty="0">
                <a:latin typeface="Calibri"/>
                <a:cs typeface="Calibri"/>
              </a:rPr>
              <a:t>y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9" dirty="0">
                <a:latin typeface="Calibri"/>
                <a:cs typeface="Calibri"/>
              </a:rPr>
              <a:t>d</a:t>
            </a:r>
            <a:r>
              <a:rPr sz="2647" dirty="0">
                <a:latin typeface="Calibri"/>
                <a:cs typeface="Calibri"/>
              </a:rPr>
              <a:t>e</a:t>
            </a:r>
            <a:r>
              <a:rPr sz="2647" spc="9" dirty="0">
                <a:latin typeface="Calibri"/>
                <a:cs typeface="Calibri"/>
              </a:rPr>
              <a:t>p</a:t>
            </a:r>
            <a:r>
              <a:rPr sz="2647" dirty="0">
                <a:latin typeface="Calibri"/>
                <a:cs typeface="Calibri"/>
              </a:rPr>
              <a:t>e</a:t>
            </a:r>
            <a:r>
              <a:rPr sz="2647" spc="9" dirty="0">
                <a:latin typeface="Calibri"/>
                <a:cs typeface="Calibri"/>
              </a:rPr>
              <a:t>n</a:t>
            </a:r>
            <a:r>
              <a:rPr sz="2647" dirty="0">
                <a:latin typeface="Calibri"/>
                <a:cs typeface="Calibri"/>
              </a:rPr>
              <a:t>d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o</a:t>
            </a:r>
            <a:r>
              <a:rPr sz="2647" dirty="0">
                <a:latin typeface="Calibri"/>
                <a:cs typeface="Calibri"/>
              </a:rPr>
              <a:t>n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66" dirty="0">
                <a:latin typeface="Calibri"/>
                <a:cs typeface="Calibri"/>
              </a:rPr>
              <a:t>f</a:t>
            </a:r>
            <a:r>
              <a:rPr sz="2647" dirty="0">
                <a:latin typeface="Calibri"/>
                <a:cs typeface="Calibri"/>
              </a:rPr>
              <a:t>e</a:t>
            </a:r>
            <a:r>
              <a:rPr sz="2647" spc="-22" dirty="0">
                <a:latin typeface="Calibri"/>
                <a:cs typeface="Calibri"/>
              </a:rPr>
              <a:t>a</a:t>
            </a:r>
            <a:r>
              <a:rPr sz="2647" spc="4" dirty="0">
                <a:latin typeface="Calibri"/>
                <a:cs typeface="Calibri"/>
              </a:rPr>
              <a:t>t</a:t>
            </a:r>
            <a:r>
              <a:rPr sz="2647" spc="9" dirty="0">
                <a:latin typeface="Calibri"/>
                <a:cs typeface="Calibri"/>
              </a:rPr>
              <a:t>u</a:t>
            </a:r>
            <a:r>
              <a:rPr sz="2647" spc="-31" dirty="0">
                <a:latin typeface="Calibri"/>
                <a:cs typeface="Calibri"/>
              </a:rPr>
              <a:t>r</a:t>
            </a:r>
            <a:r>
              <a:rPr sz="2647" dirty="0">
                <a:latin typeface="Calibri"/>
                <a:cs typeface="Calibri"/>
              </a:rPr>
              <a:t>es</a:t>
            </a:r>
            <a:r>
              <a:rPr sz="2647" spc="22" dirty="0">
                <a:latin typeface="Calibri"/>
                <a:cs typeface="Calibri"/>
              </a:rPr>
              <a:t> </a:t>
            </a:r>
            <a:r>
              <a:rPr sz="2647" spc="9" dirty="0">
                <a:latin typeface="Cambria Math"/>
                <a:cs typeface="Cambria Math"/>
              </a:rPr>
              <a:t>𝜙</a:t>
            </a:r>
            <a:r>
              <a:rPr sz="2912" spc="-596" baseline="-15151" dirty="0">
                <a:latin typeface="Cambria Math"/>
                <a:cs typeface="Cambria Math"/>
              </a:rPr>
              <a:t>6</a:t>
            </a:r>
            <a:r>
              <a:rPr sz="2912" spc="-383" baseline="-15151" dirty="0">
                <a:latin typeface="Cambria Math"/>
                <a:cs typeface="Cambria Math"/>
              </a:rPr>
              <a:t> </a:t>
            </a:r>
            <a:r>
              <a:rPr sz="2647" spc="4" dirty="0">
                <a:latin typeface="Cambria Math"/>
                <a:cs typeface="Cambria Math"/>
              </a:rPr>
              <a:t>(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spc="75" dirty="0">
                <a:latin typeface="Cambria Math"/>
                <a:cs typeface="Cambria Math"/>
              </a:rPr>
              <a:t>𝑎</a:t>
            </a:r>
            <a:r>
              <a:rPr sz="2647" dirty="0">
                <a:latin typeface="Cambria Math"/>
                <a:cs typeface="Cambria Math"/>
              </a:rPr>
              <a:t>)</a:t>
            </a:r>
          </a:p>
          <a:p>
            <a:pPr marL="5603" algn="ctr">
              <a:spcBef>
                <a:spcPts val="697"/>
              </a:spcBef>
              <a:tabLst>
                <a:tab pos="1034918" algn="l"/>
                <a:tab pos="1754374" algn="l"/>
              </a:tabLst>
            </a:pPr>
            <a:r>
              <a:rPr sz="2647" dirty="0">
                <a:latin typeface="Calibri"/>
                <a:cs typeface="Calibri"/>
              </a:rPr>
              <a:t>e</a:t>
            </a:r>
            <a:r>
              <a:rPr sz="2647" spc="35" dirty="0">
                <a:latin typeface="Calibri"/>
                <a:cs typeface="Calibri"/>
              </a:rPr>
              <a:t>.</a:t>
            </a:r>
            <a:r>
              <a:rPr sz="2647" dirty="0">
                <a:latin typeface="Calibri"/>
                <a:cs typeface="Calibri"/>
              </a:rPr>
              <a:t>g</a:t>
            </a:r>
            <a:r>
              <a:rPr sz="2647" spc="9" dirty="0">
                <a:latin typeface="Calibri"/>
                <a:cs typeface="Calibri"/>
              </a:rPr>
              <a:t>.</a:t>
            </a:r>
            <a:r>
              <a:rPr sz="2647" dirty="0">
                <a:latin typeface="Calibri"/>
                <a:cs typeface="Calibri"/>
              </a:rPr>
              <a:t>,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mbria Math"/>
                <a:cs typeface="Cambria Math"/>
              </a:rPr>
              <a:t>𝑅</a:t>
            </a:r>
            <a:r>
              <a:rPr lang="en-GB" sz="2647" dirty="0">
                <a:latin typeface="Cambria Math"/>
                <a:cs typeface="Cambria Math"/>
              </a:rPr>
              <a:t>(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𝑎</a:t>
            </a:r>
            <a:r>
              <a:rPr lang="en-GB" sz="2647" dirty="0">
                <a:latin typeface="Cambria Math"/>
                <a:cs typeface="Cambria Math"/>
              </a:rPr>
              <a:t>)</a:t>
            </a:r>
            <a:r>
              <a:rPr sz="2647" dirty="0">
                <a:latin typeface="Cambria Math"/>
                <a:cs typeface="Cambria Math"/>
              </a:rPr>
              <a:t>	=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3971" spc="13" baseline="1851" dirty="0">
                <a:latin typeface="Cambria Math"/>
                <a:cs typeface="Cambria Math"/>
              </a:rPr>
              <a:t>∑</a:t>
            </a:r>
            <a:r>
              <a:rPr lang="en-GB" sz="2912" spc="-596" baseline="-18939" dirty="0" err="1">
                <a:latin typeface="Cambria Math"/>
                <a:cs typeface="Cambria Math"/>
              </a:rPr>
              <a:t>i</a:t>
            </a:r>
            <a:r>
              <a:rPr lang="en-GB" sz="2912" spc="112" baseline="-18939" dirty="0">
                <a:latin typeface="Cambria Math"/>
                <a:cs typeface="Cambria Math"/>
              </a:rPr>
              <a:t> </a:t>
            </a:r>
            <a:r>
              <a:rPr sz="2647" spc="-84" dirty="0">
                <a:latin typeface="Cambria Math"/>
                <a:cs typeface="Cambria Math"/>
              </a:rPr>
              <a:t>𝑤</a:t>
            </a:r>
            <a:r>
              <a:rPr lang="en-GB" sz="2912" spc="-596" baseline="-15151" dirty="0" err="1">
                <a:latin typeface="Cambria Math"/>
                <a:cs typeface="Cambria Math"/>
              </a:rPr>
              <a:t>i</a:t>
            </a:r>
            <a:r>
              <a:rPr sz="2912" spc="-383" baseline="-15151" dirty="0">
                <a:latin typeface="Cambria Math"/>
                <a:cs typeface="Cambria Math"/>
              </a:rPr>
              <a:t> </a:t>
            </a:r>
            <a:r>
              <a:rPr lang="en-GB" sz="2912" spc="-383" baseline="-15151" dirty="0">
                <a:latin typeface="Cambria Math"/>
                <a:cs typeface="Cambria Math"/>
              </a:rPr>
              <a:t> </a:t>
            </a:r>
            <a:r>
              <a:rPr sz="2647" spc="9" dirty="0">
                <a:latin typeface="Cambria Math"/>
                <a:cs typeface="Cambria Math"/>
              </a:rPr>
              <a:t>𝜙</a:t>
            </a:r>
            <a:r>
              <a:rPr lang="en-GB" sz="2912" spc="-596" baseline="-15151" dirty="0" err="1">
                <a:latin typeface="Cambria Math"/>
                <a:cs typeface="Cambria Math"/>
              </a:rPr>
              <a:t>i</a:t>
            </a:r>
            <a:r>
              <a:rPr sz="2912" spc="-383" baseline="-15151" dirty="0">
                <a:latin typeface="Cambria Math"/>
                <a:cs typeface="Cambria Math"/>
              </a:rPr>
              <a:t> </a:t>
            </a:r>
            <a:r>
              <a:rPr lang="en-GB" sz="2912" spc="-383" baseline="-15151" dirty="0">
                <a:latin typeface="Cambria Math"/>
                <a:cs typeface="Cambria Math"/>
              </a:rPr>
              <a:t> </a:t>
            </a:r>
            <a:r>
              <a:rPr sz="2647" spc="4" dirty="0">
                <a:latin typeface="Cambria Math"/>
                <a:cs typeface="Cambria Math"/>
              </a:rPr>
              <a:t>(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spc="75" dirty="0">
                <a:latin typeface="Cambria Math"/>
                <a:cs typeface="Cambria Math"/>
              </a:rPr>
              <a:t>𝑎</a:t>
            </a:r>
            <a:r>
              <a:rPr sz="2647" dirty="0">
                <a:latin typeface="Cambria Math"/>
                <a:cs typeface="Cambria Math"/>
              </a:rPr>
              <a:t>)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=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2647" spc="18" dirty="0">
                <a:latin typeface="Cambria Math"/>
                <a:cs typeface="Cambria Math"/>
              </a:rPr>
              <a:t>𝒘</a:t>
            </a:r>
            <a:r>
              <a:rPr sz="2912" spc="337" baseline="27777" dirty="0">
                <a:latin typeface="Cambria Math"/>
                <a:cs typeface="Cambria Math"/>
              </a:rPr>
              <a:t>𝑇</a:t>
            </a:r>
            <a:r>
              <a:rPr sz="2647" spc="9" dirty="0">
                <a:latin typeface="Cambria Math"/>
                <a:cs typeface="Cambria Math"/>
              </a:rPr>
              <a:t>𝝓</a:t>
            </a:r>
            <a:r>
              <a:rPr sz="2647" spc="4" dirty="0">
                <a:latin typeface="Cambria Math"/>
                <a:cs typeface="Cambria Math"/>
              </a:rPr>
              <a:t>(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spc="75" dirty="0">
                <a:latin typeface="Cambria Math"/>
                <a:cs typeface="Cambria Math"/>
              </a:rPr>
              <a:t>𝑎</a:t>
            </a:r>
            <a:r>
              <a:rPr sz="2647" dirty="0">
                <a:latin typeface="Cambria Math"/>
                <a:cs typeface="Cambria Math"/>
              </a:rPr>
              <a:t>)</a:t>
            </a:r>
          </a:p>
          <a:p>
            <a:pPr marL="370934" indent="-326109">
              <a:spcBef>
                <a:spcPts val="719"/>
              </a:spcBef>
              <a:buFont typeface="Arial MT"/>
              <a:buChar char="•"/>
              <a:tabLst>
                <a:tab pos="370373" algn="l"/>
                <a:tab pos="370934" algn="l"/>
              </a:tabLst>
            </a:pPr>
            <a:r>
              <a:rPr sz="2647" dirty="0">
                <a:latin typeface="Calibri"/>
                <a:cs typeface="Calibri"/>
              </a:rPr>
              <a:t>Idea: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dirty="0">
                <a:solidFill>
                  <a:srgbClr val="990002"/>
                </a:solidFill>
                <a:latin typeface="Calibri"/>
                <a:cs typeface="Calibri"/>
              </a:rPr>
              <a:t>Compute</a:t>
            </a:r>
            <a:r>
              <a:rPr sz="2647" spc="13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spc="-18" dirty="0">
                <a:solidFill>
                  <a:srgbClr val="990002"/>
                </a:solidFill>
                <a:latin typeface="Calibri"/>
                <a:cs typeface="Calibri"/>
              </a:rPr>
              <a:t>feature</a:t>
            </a:r>
            <a:r>
              <a:rPr sz="2647" spc="9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spc="-9" dirty="0">
                <a:solidFill>
                  <a:srgbClr val="990002"/>
                </a:solidFill>
                <a:latin typeface="Calibri"/>
                <a:cs typeface="Calibri"/>
              </a:rPr>
              <a:t>expectations</a:t>
            </a:r>
            <a:r>
              <a:rPr sz="2647" spc="22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dirty="0">
                <a:solidFill>
                  <a:srgbClr val="990002"/>
                </a:solidFill>
                <a:latin typeface="Calibri"/>
                <a:cs typeface="Calibri"/>
              </a:rPr>
              <a:t>and</a:t>
            </a:r>
            <a:r>
              <a:rPr sz="2647" spc="18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spc="-9" dirty="0">
                <a:solidFill>
                  <a:srgbClr val="990002"/>
                </a:solidFill>
                <a:latin typeface="Calibri"/>
                <a:cs typeface="Calibri"/>
              </a:rPr>
              <a:t>match</a:t>
            </a:r>
            <a:r>
              <a:rPr sz="2647" spc="22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2647" dirty="0">
                <a:solidFill>
                  <a:srgbClr val="990002"/>
                </a:solidFill>
                <a:latin typeface="Calibri"/>
                <a:cs typeface="Calibri"/>
              </a:rPr>
              <a:t>them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Expectation Matching</a:t>
            </a:r>
            <a:endParaRPr lang="en-GB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2921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Expectation Matching</a:t>
            </a:r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2225040" y="1786666"/>
            <a:ext cx="5553635" cy="41873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1962815" algn="l"/>
                <a:tab pos="2970838" algn="l"/>
                <a:tab pos="4382294" algn="l"/>
                <a:tab pos="4663016" algn="l"/>
              </a:tabLst>
            </a:pPr>
            <a:r>
              <a:rPr sz="2647" spc="4" dirty="0">
                <a:latin typeface="Calibri"/>
                <a:cs typeface="Calibri"/>
              </a:rPr>
              <a:t>L</a:t>
            </a:r>
            <a:r>
              <a:rPr sz="2647" spc="-18" dirty="0">
                <a:latin typeface="Calibri"/>
                <a:cs typeface="Calibri"/>
              </a:rPr>
              <a:t>e</a:t>
            </a:r>
            <a:r>
              <a:rPr sz="2647" dirty="0">
                <a:latin typeface="Calibri"/>
                <a:cs typeface="Calibri"/>
              </a:rPr>
              <a:t>t</a:t>
            </a:r>
            <a:r>
              <a:rPr lang="en-GB" sz="2647" dirty="0">
                <a:latin typeface="Calibri"/>
                <a:cs typeface="Calibri"/>
              </a:rPr>
              <a:t> </a:t>
            </a:r>
            <a:endParaRPr sz="2647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3327" y="4740356"/>
            <a:ext cx="5001746" cy="311524"/>
          </a:xfrm>
          <a:custGeom>
            <a:avLst/>
            <a:gdLst/>
            <a:ahLst/>
            <a:cxnLst/>
            <a:rect l="l" t="t" r="r" b="b"/>
            <a:pathLst>
              <a:path w="5668645" h="353060">
                <a:moveTo>
                  <a:pt x="117576" y="14325"/>
                </a:moveTo>
                <a:lnTo>
                  <a:pt x="112547" y="0"/>
                </a:lnTo>
                <a:lnTo>
                  <a:pt x="86969" y="9232"/>
                </a:lnTo>
                <a:lnTo>
                  <a:pt x="64528" y="22631"/>
                </a:lnTo>
                <a:lnTo>
                  <a:pt x="29108" y="61861"/>
                </a:lnTo>
                <a:lnTo>
                  <a:pt x="7277" y="114300"/>
                </a:lnTo>
                <a:lnTo>
                  <a:pt x="0" y="176542"/>
                </a:lnTo>
                <a:lnTo>
                  <a:pt x="1816" y="208965"/>
                </a:lnTo>
                <a:lnTo>
                  <a:pt x="16319" y="266319"/>
                </a:lnTo>
                <a:lnTo>
                  <a:pt x="45123" y="312851"/>
                </a:lnTo>
                <a:lnTo>
                  <a:pt x="86893" y="343687"/>
                </a:lnTo>
                <a:lnTo>
                  <a:pt x="112547" y="352907"/>
                </a:lnTo>
                <a:lnTo>
                  <a:pt x="117017" y="338582"/>
                </a:lnTo>
                <a:lnTo>
                  <a:pt x="96901" y="329679"/>
                </a:lnTo>
                <a:lnTo>
                  <a:pt x="79552" y="317284"/>
                </a:lnTo>
                <a:lnTo>
                  <a:pt x="53111" y="282028"/>
                </a:lnTo>
                <a:lnTo>
                  <a:pt x="37414" y="234073"/>
                </a:lnTo>
                <a:lnTo>
                  <a:pt x="32181" y="174688"/>
                </a:lnTo>
                <a:lnTo>
                  <a:pt x="33489" y="144576"/>
                </a:lnTo>
                <a:lnTo>
                  <a:pt x="43954" y="92341"/>
                </a:lnTo>
                <a:lnTo>
                  <a:pt x="64985" y="51142"/>
                </a:lnTo>
                <a:lnTo>
                  <a:pt x="97218" y="23190"/>
                </a:lnTo>
                <a:lnTo>
                  <a:pt x="117576" y="14325"/>
                </a:lnTo>
                <a:close/>
              </a:path>
              <a:path w="5668645" h="353060">
                <a:moveTo>
                  <a:pt x="434314" y="176542"/>
                </a:moveTo>
                <a:lnTo>
                  <a:pt x="427024" y="114300"/>
                </a:lnTo>
                <a:lnTo>
                  <a:pt x="405193" y="61861"/>
                </a:lnTo>
                <a:lnTo>
                  <a:pt x="369773" y="22631"/>
                </a:lnTo>
                <a:lnTo>
                  <a:pt x="321754" y="0"/>
                </a:lnTo>
                <a:lnTo>
                  <a:pt x="316738" y="14325"/>
                </a:lnTo>
                <a:lnTo>
                  <a:pt x="337159" y="23190"/>
                </a:lnTo>
                <a:lnTo>
                  <a:pt x="354736" y="35458"/>
                </a:lnTo>
                <a:lnTo>
                  <a:pt x="381292" y="70231"/>
                </a:lnTo>
                <a:lnTo>
                  <a:pt x="396913" y="117132"/>
                </a:lnTo>
                <a:lnTo>
                  <a:pt x="402120" y="174688"/>
                </a:lnTo>
                <a:lnTo>
                  <a:pt x="400812" y="205816"/>
                </a:lnTo>
                <a:lnTo>
                  <a:pt x="390347" y="259486"/>
                </a:lnTo>
                <a:lnTo>
                  <a:pt x="369354" y="301396"/>
                </a:lnTo>
                <a:lnTo>
                  <a:pt x="337400" y="329679"/>
                </a:lnTo>
                <a:lnTo>
                  <a:pt x="317296" y="338582"/>
                </a:lnTo>
                <a:lnTo>
                  <a:pt x="321754" y="352907"/>
                </a:lnTo>
                <a:lnTo>
                  <a:pt x="369900" y="330327"/>
                </a:lnTo>
                <a:lnTo>
                  <a:pt x="405282" y="291236"/>
                </a:lnTo>
                <a:lnTo>
                  <a:pt x="427050" y="238887"/>
                </a:lnTo>
                <a:lnTo>
                  <a:pt x="432498" y="208965"/>
                </a:lnTo>
                <a:lnTo>
                  <a:pt x="434314" y="176542"/>
                </a:lnTo>
                <a:close/>
              </a:path>
              <a:path w="5668645" h="353060">
                <a:moveTo>
                  <a:pt x="1538097" y="14325"/>
                </a:moveTo>
                <a:lnTo>
                  <a:pt x="1533067" y="0"/>
                </a:lnTo>
                <a:lnTo>
                  <a:pt x="1507477" y="9232"/>
                </a:lnTo>
                <a:lnTo>
                  <a:pt x="1485049" y="22631"/>
                </a:lnTo>
                <a:lnTo>
                  <a:pt x="1449628" y="61861"/>
                </a:lnTo>
                <a:lnTo>
                  <a:pt x="1427797" y="114300"/>
                </a:lnTo>
                <a:lnTo>
                  <a:pt x="1420520" y="176542"/>
                </a:lnTo>
                <a:lnTo>
                  <a:pt x="1422336" y="208965"/>
                </a:lnTo>
                <a:lnTo>
                  <a:pt x="1436839" y="266319"/>
                </a:lnTo>
                <a:lnTo>
                  <a:pt x="1465643" y="312851"/>
                </a:lnTo>
                <a:lnTo>
                  <a:pt x="1507401" y="343687"/>
                </a:lnTo>
                <a:lnTo>
                  <a:pt x="1533067" y="352907"/>
                </a:lnTo>
                <a:lnTo>
                  <a:pt x="1537538" y="338582"/>
                </a:lnTo>
                <a:lnTo>
                  <a:pt x="1517421" y="329679"/>
                </a:lnTo>
                <a:lnTo>
                  <a:pt x="1500073" y="317284"/>
                </a:lnTo>
                <a:lnTo>
                  <a:pt x="1473631" y="282028"/>
                </a:lnTo>
                <a:lnTo>
                  <a:pt x="1457934" y="234073"/>
                </a:lnTo>
                <a:lnTo>
                  <a:pt x="1452702" y="174688"/>
                </a:lnTo>
                <a:lnTo>
                  <a:pt x="1454010" y="144576"/>
                </a:lnTo>
                <a:lnTo>
                  <a:pt x="1464475" y="92341"/>
                </a:lnTo>
                <a:lnTo>
                  <a:pt x="1485506" y="51142"/>
                </a:lnTo>
                <a:lnTo>
                  <a:pt x="1517738" y="23190"/>
                </a:lnTo>
                <a:lnTo>
                  <a:pt x="1538097" y="14325"/>
                </a:lnTo>
                <a:close/>
              </a:path>
              <a:path w="5668645" h="353060">
                <a:moveTo>
                  <a:pt x="1854822" y="176542"/>
                </a:moveTo>
                <a:lnTo>
                  <a:pt x="1847545" y="114300"/>
                </a:lnTo>
                <a:lnTo>
                  <a:pt x="1825713" y="61861"/>
                </a:lnTo>
                <a:lnTo>
                  <a:pt x="1790293" y="22631"/>
                </a:lnTo>
                <a:lnTo>
                  <a:pt x="1742274" y="0"/>
                </a:lnTo>
                <a:lnTo>
                  <a:pt x="1737258" y="14325"/>
                </a:lnTo>
                <a:lnTo>
                  <a:pt x="1757680" y="23190"/>
                </a:lnTo>
                <a:lnTo>
                  <a:pt x="1775244" y="35458"/>
                </a:lnTo>
                <a:lnTo>
                  <a:pt x="1801812" y="70231"/>
                </a:lnTo>
                <a:lnTo>
                  <a:pt x="1817433" y="117132"/>
                </a:lnTo>
                <a:lnTo>
                  <a:pt x="1822640" y="174688"/>
                </a:lnTo>
                <a:lnTo>
                  <a:pt x="1821332" y="205816"/>
                </a:lnTo>
                <a:lnTo>
                  <a:pt x="1810867" y="259486"/>
                </a:lnTo>
                <a:lnTo>
                  <a:pt x="1789874" y="301396"/>
                </a:lnTo>
                <a:lnTo>
                  <a:pt x="1757921" y="329679"/>
                </a:lnTo>
                <a:lnTo>
                  <a:pt x="1737817" y="338582"/>
                </a:lnTo>
                <a:lnTo>
                  <a:pt x="1742274" y="352907"/>
                </a:lnTo>
                <a:lnTo>
                  <a:pt x="1790407" y="330327"/>
                </a:lnTo>
                <a:lnTo>
                  <a:pt x="1825802" y="291236"/>
                </a:lnTo>
                <a:lnTo>
                  <a:pt x="1847570" y="238887"/>
                </a:lnTo>
                <a:lnTo>
                  <a:pt x="1853006" y="208965"/>
                </a:lnTo>
                <a:lnTo>
                  <a:pt x="1854822" y="176542"/>
                </a:lnTo>
                <a:close/>
              </a:path>
              <a:path w="5668645" h="353060">
                <a:moveTo>
                  <a:pt x="3913403" y="14325"/>
                </a:moveTo>
                <a:lnTo>
                  <a:pt x="3908374" y="0"/>
                </a:lnTo>
                <a:lnTo>
                  <a:pt x="3882796" y="9232"/>
                </a:lnTo>
                <a:lnTo>
                  <a:pt x="3860355" y="22631"/>
                </a:lnTo>
                <a:lnTo>
                  <a:pt x="3824935" y="61861"/>
                </a:lnTo>
                <a:lnTo>
                  <a:pt x="3803104" y="114300"/>
                </a:lnTo>
                <a:lnTo>
                  <a:pt x="3795826" y="176542"/>
                </a:lnTo>
                <a:lnTo>
                  <a:pt x="3797643" y="208965"/>
                </a:lnTo>
                <a:lnTo>
                  <a:pt x="3812146" y="266319"/>
                </a:lnTo>
                <a:lnTo>
                  <a:pt x="3840950" y="312851"/>
                </a:lnTo>
                <a:lnTo>
                  <a:pt x="3882720" y="343687"/>
                </a:lnTo>
                <a:lnTo>
                  <a:pt x="3908374" y="352907"/>
                </a:lnTo>
                <a:lnTo>
                  <a:pt x="3912844" y="338582"/>
                </a:lnTo>
                <a:lnTo>
                  <a:pt x="3892727" y="329679"/>
                </a:lnTo>
                <a:lnTo>
                  <a:pt x="3875379" y="317284"/>
                </a:lnTo>
                <a:lnTo>
                  <a:pt x="3848938" y="282028"/>
                </a:lnTo>
                <a:lnTo>
                  <a:pt x="3833241" y="234073"/>
                </a:lnTo>
                <a:lnTo>
                  <a:pt x="3828008" y="174688"/>
                </a:lnTo>
                <a:lnTo>
                  <a:pt x="3829316" y="144576"/>
                </a:lnTo>
                <a:lnTo>
                  <a:pt x="3839781" y="92341"/>
                </a:lnTo>
                <a:lnTo>
                  <a:pt x="3860812" y="51142"/>
                </a:lnTo>
                <a:lnTo>
                  <a:pt x="3893045" y="23190"/>
                </a:lnTo>
                <a:lnTo>
                  <a:pt x="3913403" y="14325"/>
                </a:lnTo>
                <a:close/>
              </a:path>
              <a:path w="5668645" h="353060">
                <a:moveTo>
                  <a:pt x="4230141" y="176542"/>
                </a:moveTo>
                <a:lnTo>
                  <a:pt x="4222851" y="114300"/>
                </a:lnTo>
                <a:lnTo>
                  <a:pt x="4201020" y="61861"/>
                </a:lnTo>
                <a:lnTo>
                  <a:pt x="4165600" y="22631"/>
                </a:lnTo>
                <a:lnTo>
                  <a:pt x="4117581" y="0"/>
                </a:lnTo>
                <a:lnTo>
                  <a:pt x="4112564" y="14325"/>
                </a:lnTo>
                <a:lnTo>
                  <a:pt x="4132986" y="23190"/>
                </a:lnTo>
                <a:lnTo>
                  <a:pt x="4150563" y="35458"/>
                </a:lnTo>
                <a:lnTo>
                  <a:pt x="4177119" y="70231"/>
                </a:lnTo>
                <a:lnTo>
                  <a:pt x="4192740" y="117132"/>
                </a:lnTo>
                <a:lnTo>
                  <a:pt x="4197947" y="174688"/>
                </a:lnTo>
                <a:lnTo>
                  <a:pt x="4196638" y="205816"/>
                </a:lnTo>
                <a:lnTo>
                  <a:pt x="4186174" y="259486"/>
                </a:lnTo>
                <a:lnTo>
                  <a:pt x="4165181" y="301396"/>
                </a:lnTo>
                <a:lnTo>
                  <a:pt x="4133227" y="329679"/>
                </a:lnTo>
                <a:lnTo>
                  <a:pt x="4113123" y="338582"/>
                </a:lnTo>
                <a:lnTo>
                  <a:pt x="4117581" y="352907"/>
                </a:lnTo>
                <a:lnTo>
                  <a:pt x="4165714" y="330327"/>
                </a:lnTo>
                <a:lnTo>
                  <a:pt x="4201109" y="291236"/>
                </a:lnTo>
                <a:lnTo>
                  <a:pt x="4222877" y="238887"/>
                </a:lnTo>
                <a:lnTo>
                  <a:pt x="4228325" y="208965"/>
                </a:lnTo>
                <a:lnTo>
                  <a:pt x="4230141" y="176542"/>
                </a:lnTo>
                <a:close/>
              </a:path>
              <a:path w="5668645" h="353060">
                <a:moveTo>
                  <a:pt x="5351640" y="14325"/>
                </a:moveTo>
                <a:lnTo>
                  <a:pt x="5346624" y="0"/>
                </a:lnTo>
                <a:lnTo>
                  <a:pt x="5321033" y="9232"/>
                </a:lnTo>
                <a:lnTo>
                  <a:pt x="5298605" y="22631"/>
                </a:lnTo>
                <a:lnTo>
                  <a:pt x="5263185" y="61861"/>
                </a:lnTo>
                <a:lnTo>
                  <a:pt x="5241341" y="114300"/>
                </a:lnTo>
                <a:lnTo>
                  <a:pt x="5234063" y="176542"/>
                </a:lnTo>
                <a:lnTo>
                  <a:pt x="5235880" y="208965"/>
                </a:lnTo>
                <a:lnTo>
                  <a:pt x="5250396" y="266319"/>
                </a:lnTo>
                <a:lnTo>
                  <a:pt x="5279187" y="312851"/>
                </a:lnTo>
                <a:lnTo>
                  <a:pt x="5320957" y="343687"/>
                </a:lnTo>
                <a:lnTo>
                  <a:pt x="5346624" y="352907"/>
                </a:lnTo>
                <a:lnTo>
                  <a:pt x="5351081" y="338582"/>
                </a:lnTo>
                <a:lnTo>
                  <a:pt x="5330977" y="329679"/>
                </a:lnTo>
                <a:lnTo>
                  <a:pt x="5313616" y="317284"/>
                </a:lnTo>
                <a:lnTo>
                  <a:pt x="5287188" y="282028"/>
                </a:lnTo>
                <a:lnTo>
                  <a:pt x="5271478" y="234073"/>
                </a:lnTo>
                <a:lnTo>
                  <a:pt x="5266258" y="174688"/>
                </a:lnTo>
                <a:lnTo>
                  <a:pt x="5267553" y="144576"/>
                </a:lnTo>
                <a:lnTo>
                  <a:pt x="5278018" y="92341"/>
                </a:lnTo>
                <a:lnTo>
                  <a:pt x="5299062" y="51142"/>
                </a:lnTo>
                <a:lnTo>
                  <a:pt x="5331295" y="23190"/>
                </a:lnTo>
                <a:lnTo>
                  <a:pt x="5351640" y="14325"/>
                </a:lnTo>
                <a:close/>
              </a:path>
              <a:path w="5668645" h="353060">
                <a:moveTo>
                  <a:pt x="5668378" y="176542"/>
                </a:moveTo>
                <a:lnTo>
                  <a:pt x="5661101" y="114300"/>
                </a:lnTo>
                <a:lnTo>
                  <a:pt x="5639270" y="61861"/>
                </a:lnTo>
                <a:lnTo>
                  <a:pt x="5603849" y="22631"/>
                </a:lnTo>
                <a:lnTo>
                  <a:pt x="5555831" y="0"/>
                </a:lnTo>
                <a:lnTo>
                  <a:pt x="5550801" y="14325"/>
                </a:lnTo>
                <a:lnTo>
                  <a:pt x="5571236" y="23190"/>
                </a:lnTo>
                <a:lnTo>
                  <a:pt x="5588800" y="35458"/>
                </a:lnTo>
                <a:lnTo>
                  <a:pt x="5615356" y="70231"/>
                </a:lnTo>
                <a:lnTo>
                  <a:pt x="5630989" y="117132"/>
                </a:lnTo>
                <a:lnTo>
                  <a:pt x="5636196" y="174688"/>
                </a:lnTo>
                <a:lnTo>
                  <a:pt x="5634888" y="205816"/>
                </a:lnTo>
                <a:lnTo>
                  <a:pt x="5624423" y="259486"/>
                </a:lnTo>
                <a:lnTo>
                  <a:pt x="5603418" y="301396"/>
                </a:lnTo>
                <a:lnTo>
                  <a:pt x="5571477" y="329679"/>
                </a:lnTo>
                <a:lnTo>
                  <a:pt x="5551360" y="338582"/>
                </a:lnTo>
                <a:lnTo>
                  <a:pt x="5555831" y="352907"/>
                </a:lnTo>
                <a:lnTo>
                  <a:pt x="5603964" y="330327"/>
                </a:lnTo>
                <a:lnTo>
                  <a:pt x="5639359" y="291236"/>
                </a:lnTo>
                <a:lnTo>
                  <a:pt x="5661126" y="238887"/>
                </a:lnTo>
                <a:lnTo>
                  <a:pt x="5666562" y="208965"/>
                </a:lnTo>
                <a:lnTo>
                  <a:pt x="5668378" y="17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191423" y="2281518"/>
            <a:ext cx="7352740" cy="280163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8445">
              <a:spcBef>
                <a:spcPts val="88"/>
              </a:spcBef>
            </a:pPr>
            <a:r>
              <a:rPr sz="2647" spc="4" dirty="0">
                <a:latin typeface="Calibri"/>
                <a:cs typeface="Calibri"/>
              </a:rPr>
              <a:t>be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the </a:t>
            </a:r>
            <a:r>
              <a:rPr sz="2647" spc="-22" dirty="0">
                <a:latin typeface="Calibri"/>
                <a:cs typeface="Calibri"/>
              </a:rPr>
              <a:t>average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feature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count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 </a:t>
            </a:r>
            <a:r>
              <a:rPr sz="2647" spc="-4" dirty="0">
                <a:latin typeface="Calibri"/>
                <a:cs typeface="Calibri"/>
              </a:rPr>
              <a:t>expert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dirty="0">
                <a:latin typeface="Cambria Math"/>
                <a:cs typeface="Cambria Math"/>
              </a:rPr>
              <a:t>𝑒</a:t>
            </a:r>
          </a:p>
          <a:p>
            <a:pPr marL="78445"/>
            <a:r>
              <a:rPr sz="2647" spc="-4" dirty="0">
                <a:latin typeface="Calibri"/>
                <a:cs typeface="Calibri"/>
              </a:rPr>
              <a:t>(where </a:t>
            </a:r>
            <a:r>
              <a:rPr sz="2647" dirty="0">
                <a:latin typeface="Cambria Math"/>
                <a:cs typeface="Cambria Math"/>
              </a:rPr>
              <a:t>𝑛</a:t>
            </a:r>
            <a:r>
              <a:rPr sz="2647" spc="66" dirty="0">
                <a:latin typeface="Cambria Math"/>
                <a:cs typeface="Cambria Math"/>
              </a:rPr>
              <a:t> </a:t>
            </a:r>
            <a:r>
              <a:rPr sz="2647" spc="-13" dirty="0">
                <a:latin typeface="Calibri"/>
                <a:cs typeface="Calibri"/>
              </a:rPr>
              <a:t>indexes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trajectories)</a:t>
            </a:r>
            <a:endParaRPr sz="2647" dirty="0">
              <a:latin typeface="Calibri"/>
              <a:cs typeface="Calibri"/>
            </a:endParaRPr>
          </a:p>
          <a:p>
            <a:pPr>
              <a:spcBef>
                <a:spcPts val="49"/>
              </a:spcBef>
            </a:pPr>
            <a:endParaRPr sz="3706" dirty="0">
              <a:latin typeface="Calibri"/>
              <a:cs typeface="Calibri"/>
            </a:endParaRPr>
          </a:p>
          <a:p>
            <a:pPr marL="78445"/>
            <a:r>
              <a:rPr sz="2647" spc="-4" dirty="0">
                <a:latin typeface="Calibri"/>
                <a:cs typeface="Calibri"/>
              </a:rPr>
              <a:t>Let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62" dirty="0">
                <a:latin typeface="Cambria Math"/>
                <a:cs typeface="Cambria Math"/>
              </a:rPr>
              <a:t>𝝁</a:t>
            </a:r>
            <a:r>
              <a:rPr sz="2912" spc="92" baseline="27777" dirty="0">
                <a:latin typeface="Cambria Math"/>
                <a:cs typeface="Cambria Math"/>
              </a:rPr>
              <a:t>𝜋</a:t>
            </a:r>
            <a:r>
              <a:rPr sz="2647" spc="62" dirty="0">
                <a:latin typeface="Cambria Math"/>
                <a:cs typeface="Cambria Math"/>
              </a:rPr>
              <a:t>(𝑠</a:t>
            </a:r>
            <a:r>
              <a:rPr lang="en-GB" sz="2912" spc="92" baseline="-15151" dirty="0">
                <a:latin typeface="Cambria Math"/>
                <a:cs typeface="Cambria Math"/>
              </a:rPr>
              <a:t>0</a:t>
            </a:r>
            <a:r>
              <a:rPr sz="2647" spc="62" dirty="0">
                <a:latin typeface="Cambria Math"/>
                <a:cs typeface="Cambria Math"/>
              </a:rPr>
              <a:t>)</a:t>
            </a:r>
            <a:r>
              <a:rPr sz="2647" spc="26" dirty="0">
                <a:latin typeface="Cambria Math"/>
                <a:cs typeface="Cambria Math"/>
              </a:rPr>
              <a:t> </a:t>
            </a:r>
            <a:r>
              <a:rPr sz="2647" spc="4" dirty="0">
                <a:latin typeface="Calibri"/>
                <a:cs typeface="Calibri"/>
              </a:rPr>
              <a:t>be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4" dirty="0">
                <a:latin typeface="Calibri"/>
                <a:cs typeface="Calibri"/>
              </a:rPr>
              <a:t>the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expected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feature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count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of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policy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dirty="0">
                <a:latin typeface="Cambria Math"/>
                <a:cs typeface="Cambria Math"/>
              </a:rPr>
              <a:t>𝜋</a:t>
            </a:r>
          </a:p>
          <a:p>
            <a:pPr>
              <a:spcBef>
                <a:spcPts val="9"/>
              </a:spcBef>
            </a:pPr>
            <a:endParaRPr sz="3838" dirty="0">
              <a:latin typeface="Cambria Math"/>
              <a:cs typeface="Cambria Math"/>
            </a:endParaRPr>
          </a:p>
          <a:p>
            <a:pPr marL="78445">
              <a:spcBef>
                <a:spcPts val="4"/>
              </a:spcBef>
              <a:tabLst>
                <a:tab pos="1812648" algn="l"/>
                <a:tab pos="2209358" algn="l"/>
                <a:tab pos="3066093" algn="l"/>
                <a:tab pos="3442631" algn="l"/>
                <a:tab pos="5161705" algn="l"/>
                <a:tab pos="5558414" algn="l"/>
                <a:tab pos="6430839" algn="l"/>
                <a:tab pos="6807937" algn="l"/>
              </a:tabLst>
            </a:pPr>
            <a:r>
              <a:rPr sz="2647" dirty="0">
                <a:latin typeface="Calibri"/>
                <a:cs typeface="Calibri"/>
              </a:rPr>
              <a:t>Claim: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If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66" dirty="0">
                <a:latin typeface="Cambria Math"/>
                <a:cs typeface="Cambria Math"/>
              </a:rPr>
              <a:t>𝝁</a:t>
            </a:r>
            <a:r>
              <a:rPr sz="2912" spc="99" baseline="27777" dirty="0">
                <a:latin typeface="Cambria Math"/>
                <a:cs typeface="Cambria Math"/>
              </a:rPr>
              <a:t>𝜋	</a:t>
            </a:r>
            <a:r>
              <a:rPr sz="2647" dirty="0">
                <a:latin typeface="Cambria Math"/>
                <a:cs typeface="Cambria Math"/>
              </a:rPr>
              <a:t>𝑠	=</a:t>
            </a:r>
            <a:r>
              <a:rPr sz="2647" spc="168" dirty="0">
                <a:latin typeface="Cambria Math"/>
                <a:cs typeface="Cambria Math"/>
              </a:rPr>
              <a:t> </a:t>
            </a:r>
            <a:r>
              <a:rPr sz="2647" spc="44" dirty="0">
                <a:latin typeface="Cambria Math"/>
                <a:cs typeface="Cambria Math"/>
              </a:rPr>
              <a:t>𝝁</a:t>
            </a:r>
            <a:r>
              <a:rPr sz="2912" spc="66" baseline="27777" dirty="0">
                <a:latin typeface="Cambria Math"/>
                <a:cs typeface="Cambria Math"/>
              </a:rPr>
              <a:t>𝑒	</a:t>
            </a:r>
            <a:r>
              <a:rPr sz="2647" dirty="0">
                <a:latin typeface="Cambria Math"/>
                <a:cs typeface="Cambria Math"/>
              </a:rPr>
              <a:t>𝑠	</a:t>
            </a:r>
            <a:r>
              <a:rPr sz="2647" spc="4" dirty="0">
                <a:latin typeface="Cambria Math"/>
                <a:cs typeface="Cambria Math"/>
              </a:rPr>
              <a:t>∀𝑠</a:t>
            </a:r>
            <a:r>
              <a:rPr sz="2647" spc="84" dirty="0">
                <a:latin typeface="Cambria Math"/>
                <a:cs typeface="Cambria Math"/>
              </a:rPr>
              <a:t> </a:t>
            </a:r>
            <a:r>
              <a:rPr sz="2647" dirty="0">
                <a:latin typeface="Calibri"/>
                <a:cs typeface="Calibri"/>
              </a:rPr>
              <a:t>then</a:t>
            </a:r>
            <a:r>
              <a:rPr sz="2647" spc="22" dirty="0">
                <a:latin typeface="Calibri"/>
                <a:cs typeface="Calibri"/>
              </a:rPr>
              <a:t> </a:t>
            </a:r>
            <a:r>
              <a:rPr sz="2647" spc="141" dirty="0">
                <a:latin typeface="Cambria Math"/>
                <a:cs typeface="Cambria Math"/>
              </a:rPr>
              <a:t>𝑉</a:t>
            </a:r>
            <a:r>
              <a:rPr sz="2912" spc="212" baseline="27777" dirty="0">
                <a:latin typeface="Cambria Math"/>
                <a:cs typeface="Cambria Math"/>
              </a:rPr>
              <a:t>𝜋	</a:t>
            </a:r>
            <a:r>
              <a:rPr sz="2647" dirty="0">
                <a:latin typeface="Cambria Math"/>
                <a:cs typeface="Cambria Math"/>
              </a:rPr>
              <a:t>𝑠	=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2647" spc="119" dirty="0">
                <a:latin typeface="Cambria Math"/>
                <a:cs typeface="Cambria Math"/>
              </a:rPr>
              <a:t>𝑉</a:t>
            </a:r>
            <a:r>
              <a:rPr sz="2912" spc="178" baseline="27777" dirty="0">
                <a:latin typeface="Cambria Math"/>
                <a:cs typeface="Cambria Math"/>
              </a:rPr>
              <a:t>𝑒	</a:t>
            </a:r>
            <a:r>
              <a:rPr sz="2647" dirty="0">
                <a:latin typeface="Cambria Math"/>
                <a:cs typeface="Cambria Math"/>
              </a:rPr>
              <a:t>𝑠	</a:t>
            </a:r>
            <a:r>
              <a:rPr sz="2647" spc="4" dirty="0">
                <a:latin typeface="Cambria Math"/>
                <a:cs typeface="Cambria Math"/>
              </a:rPr>
              <a:t>∀𝑠</a:t>
            </a:r>
            <a:endParaRPr sz="2647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2905" y="4524651"/>
            <a:ext cx="7405968" cy="753596"/>
          </a:xfrm>
          <a:custGeom>
            <a:avLst/>
            <a:gdLst/>
            <a:ahLst/>
            <a:cxnLst/>
            <a:rect l="l" t="t" r="r" b="b"/>
            <a:pathLst>
              <a:path w="8393430" h="854075">
                <a:moveTo>
                  <a:pt x="0" y="142287"/>
                </a:moveTo>
                <a:lnTo>
                  <a:pt x="7253" y="97313"/>
                </a:lnTo>
                <a:lnTo>
                  <a:pt x="27452" y="58254"/>
                </a:lnTo>
                <a:lnTo>
                  <a:pt x="58253" y="27453"/>
                </a:lnTo>
                <a:lnTo>
                  <a:pt x="97312" y="7253"/>
                </a:lnTo>
                <a:lnTo>
                  <a:pt x="142286" y="0"/>
                </a:lnTo>
                <a:lnTo>
                  <a:pt x="8250593" y="0"/>
                </a:lnTo>
                <a:lnTo>
                  <a:pt x="8295566" y="7253"/>
                </a:lnTo>
                <a:lnTo>
                  <a:pt x="8334625" y="27453"/>
                </a:lnTo>
                <a:lnTo>
                  <a:pt x="8365426" y="58254"/>
                </a:lnTo>
                <a:lnTo>
                  <a:pt x="8385625" y="97313"/>
                </a:lnTo>
                <a:lnTo>
                  <a:pt x="8392879" y="142287"/>
                </a:lnTo>
                <a:lnTo>
                  <a:pt x="8392879" y="711407"/>
                </a:lnTo>
                <a:lnTo>
                  <a:pt x="8385625" y="756381"/>
                </a:lnTo>
                <a:lnTo>
                  <a:pt x="8365426" y="795440"/>
                </a:lnTo>
                <a:lnTo>
                  <a:pt x="8334625" y="826241"/>
                </a:lnTo>
                <a:lnTo>
                  <a:pt x="8295566" y="846440"/>
                </a:lnTo>
                <a:lnTo>
                  <a:pt x="8250593" y="853694"/>
                </a:lnTo>
                <a:lnTo>
                  <a:pt x="142286" y="853694"/>
                </a:lnTo>
                <a:lnTo>
                  <a:pt x="97312" y="846440"/>
                </a:lnTo>
                <a:lnTo>
                  <a:pt x="58253" y="826241"/>
                </a:lnTo>
                <a:lnTo>
                  <a:pt x="27452" y="795440"/>
                </a:lnTo>
                <a:lnTo>
                  <a:pt x="7253" y="756381"/>
                </a:lnTo>
                <a:lnTo>
                  <a:pt x="0" y="711407"/>
                </a:lnTo>
                <a:lnTo>
                  <a:pt x="0" y="142287"/>
                </a:lnTo>
                <a:close/>
              </a:path>
            </a:pathLst>
          </a:custGeom>
          <a:ln w="41063">
            <a:solidFill>
              <a:srgbClr val="99000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6D0A35-BEBA-446C-AB7F-B43A0714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92" y="1681337"/>
            <a:ext cx="4870101" cy="5945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Proof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2247452" y="1641438"/>
                <a:ext cx="8508601" cy="1434526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22413">
                  <a:spcBef>
                    <a:spcPts val="88"/>
                  </a:spcBef>
                  <a:tabLst>
                    <a:tab pos="1960013" algn="l"/>
                    <a:tab pos="2750070" algn="l"/>
                    <a:tab pos="3240914" algn="l"/>
                    <a:tab pos="3753610" algn="l"/>
                    <a:tab pos="4245015" algn="l"/>
                    <a:tab pos="4757711" algn="l"/>
                    <a:tab pos="5248555" algn="l"/>
                  </a:tabLst>
                </a:pPr>
                <a:r>
                  <a:rPr lang="en-GB" sz="2118" spc="-44" dirty="0">
                    <a:latin typeface="Calibri"/>
                    <a:cs typeface="Calibri"/>
                  </a:rPr>
                  <a:t>F</a:t>
                </a:r>
                <a:r>
                  <a:rPr lang="en-GB" sz="2118" spc="-9" dirty="0">
                    <a:latin typeface="Calibri"/>
                    <a:cs typeface="Calibri"/>
                  </a:rPr>
                  <a:t>e</a:t>
                </a:r>
                <a:r>
                  <a:rPr lang="en-GB" sz="2118" spc="-40" dirty="0">
                    <a:latin typeface="Calibri"/>
                    <a:cs typeface="Calibri"/>
                  </a:rPr>
                  <a:t>a</a:t>
                </a:r>
                <a:r>
                  <a:rPr lang="en-GB" sz="2118" spc="-9" dirty="0">
                    <a:latin typeface="Calibri"/>
                    <a:cs typeface="Calibri"/>
                  </a:rPr>
                  <a:t>t</a:t>
                </a:r>
                <a:r>
                  <a:rPr lang="en-GB" sz="2118" spc="-22" dirty="0">
                    <a:latin typeface="Calibri"/>
                    <a:cs typeface="Calibri"/>
                  </a:rPr>
                  <a:t>u</a:t>
                </a:r>
                <a:r>
                  <a:rPr lang="en-GB" sz="2118" spc="-44" dirty="0">
                    <a:latin typeface="Calibri"/>
                    <a:cs typeface="Calibri"/>
                  </a:rPr>
                  <a:t>r</a:t>
                </a:r>
                <a:r>
                  <a:rPr lang="en-GB" sz="2118" spc="-9" dirty="0">
                    <a:latin typeface="Calibri"/>
                    <a:cs typeface="Calibri"/>
                  </a:rPr>
                  <a:t>es</a:t>
                </a:r>
                <a:r>
                  <a:rPr lang="en-GB" sz="2118" dirty="0">
                    <a:latin typeface="Calibri"/>
                    <a:cs typeface="Calibri"/>
                  </a:rPr>
                  <a:t>:</a:t>
                </a:r>
                <a:r>
                  <a:rPr lang="en-GB" sz="2118" spc="-13" dirty="0">
                    <a:latin typeface="Calibri"/>
                    <a:cs typeface="Calibri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𝝓 </a:t>
                </a:r>
                <a:r>
                  <a:rPr lang="en-GB" sz="2118" spc="-93" dirty="0">
                    <a:latin typeface="Cambria Math"/>
                    <a:cs typeface="Cambria Math"/>
                  </a:rPr>
                  <a:t>(</a:t>
                </a:r>
                <a:r>
                  <a:rPr lang="en-GB" sz="2118" spc="26" dirty="0">
                    <a:latin typeface="Cambria Math"/>
                    <a:cs typeface="Cambria Math"/>
                  </a:rPr>
                  <a:t>𝑠</a:t>
                </a:r>
                <a:r>
                  <a:rPr lang="en-GB" sz="2118" dirty="0">
                    <a:latin typeface="Cambria Math"/>
                    <a:cs typeface="Cambria Math"/>
                  </a:rPr>
                  <a:t>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𝑎)	=</a:t>
                </a:r>
                <a:r>
                  <a:rPr lang="en-GB" sz="2118" spc="88" dirty="0">
                    <a:latin typeface="Cambria Math"/>
                    <a:cs typeface="Cambria Math"/>
                  </a:rPr>
                  <a:t> (</a:t>
                </a:r>
                <a:r>
                  <a:rPr lang="en-GB" sz="2118" spc="-71" dirty="0">
                    <a:latin typeface="Cambria Math"/>
                    <a:cs typeface="Cambria Math"/>
                  </a:rPr>
                  <a:t>𝜙</a:t>
                </a:r>
                <a:r>
                  <a:rPr lang="en-GB" sz="2382" spc="53" baseline="-15432" dirty="0">
                    <a:latin typeface="Cambria Math"/>
                    <a:cs typeface="Cambria Math"/>
                  </a:rPr>
                  <a:t>1</a:t>
                </a:r>
                <a:r>
                  <a:rPr lang="en-GB" sz="2118" spc="26" dirty="0">
                    <a:latin typeface="Cambria Math"/>
                    <a:cs typeface="Cambria Math"/>
                  </a:rPr>
                  <a:t>(s</a:t>
                </a:r>
                <a:r>
                  <a:rPr lang="en-GB" sz="2118" dirty="0">
                    <a:latin typeface="Cambria Math"/>
                    <a:cs typeface="Cambria Math"/>
                  </a:rPr>
                  <a:t>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𝑎)	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spc="-22" dirty="0">
                    <a:latin typeface="Cambria Math"/>
                    <a:cs typeface="Cambria Math"/>
                  </a:rPr>
                  <a:t>𝜙</a:t>
                </a:r>
                <a:r>
                  <a:rPr lang="en-GB" sz="2382" spc="53" baseline="-15432" dirty="0">
                    <a:latin typeface="Cambria Math"/>
                    <a:cs typeface="Cambria Math"/>
                  </a:rPr>
                  <a:t>2</a:t>
                </a:r>
                <a:r>
                  <a:rPr lang="en-GB" sz="2118" spc="26" dirty="0">
                    <a:latin typeface="Cambria Math"/>
                    <a:cs typeface="Cambria Math"/>
                  </a:rPr>
                  <a:t>(s</a:t>
                </a:r>
                <a:r>
                  <a:rPr lang="en-GB" sz="2118" dirty="0">
                    <a:latin typeface="Cambria Math"/>
                    <a:cs typeface="Cambria Math"/>
                  </a:rPr>
                  <a:t>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𝑎)	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spc="-22" dirty="0">
                    <a:latin typeface="Cambria Math"/>
                    <a:cs typeface="Cambria Math"/>
                  </a:rPr>
                  <a:t>𝜙</a:t>
                </a:r>
                <a:r>
                  <a:rPr lang="en-GB" sz="2382" spc="53" baseline="-15432" dirty="0">
                    <a:latin typeface="Cambria Math"/>
                    <a:cs typeface="Cambria Math"/>
                  </a:rPr>
                  <a:t>3</a:t>
                </a:r>
                <a:r>
                  <a:rPr lang="en-GB" sz="2118" spc="26" dirty="0">
                    <a:latin typeface="Cambria Math"/>
                    <a:cs typeface="Cambria Math"/>
                  </a:rPr>
                  <a:t>(s</a:t>
                </a:r>
                <a:r>
                  <a:rPr lang="en-GB" sz="2118" dirty="0">
                    <a:latin typeface="Cambria Math"/>
                    <a:cs typeface="Cambria Math"/>
                  </a:rPr>
                  <a:t>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𝑎)	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…</a:t>
                </a:r>
                <a:r>
                  <a:rPr lang="en-GB" sz="2118" spc="-141" dirty="0">
                    <a:latin typeface="Cambria Math"/>
                    <a:cs typeface="Cambria Math"/>
                  </a:rPr>
                  <a:t> </a:t>
                </a:r>
                <a:r>
                  <a:rPr lang="en-GB" sz="2118" spc="-13" dirty="0">
                    <a:latin typeface="Cambria Math"/>
                    <a:cs typeface="Cambria Math"/>
                  </a:rPr>
                  <a:t>)</a:t>
                </a:r>
                <a:r>
                  <a:rPr lang="en-GB" sz="2382" spc="72" baseline="26234" dirty="0">
                    <a:latin typeface="Cambria Math"/>
                    <a:cs typeface="Cambria Math"/>
                  </a:rPr>
                  <a:t>𝑇</a:t>
                </a:r>
                <a:endParaRPr lang="en-GB" sz="2382" baseline="26234" dirty="0">
                  <a:latin typeface="Cambria Math"/>
                  <a:cs typeface="Cambria Math"/>
                </a:endParaRPr>
              </a:p>
              <a:p>
                <a:pPr marL="22413">
                  <a:spcBef>
                    <a:spcPts val="18"/>
                  </a:spcBef>
                  <a:tabLst>
                    <a:tab pos="3036956" algn="l"/>
                    <a:tab pos="3601762" algn="l"/>
                  </a:tabLst>
                </a:pPr>
                <a:r>
                  <a:rPr lang="en-GB" sz="2118" spc="-13" dirty="0">
                    <a:latin typeface="Calibri"/>
                    <a:cs typeface="Calibri"/>
                  </a:rPr>
                  <a:t>Li</a:t>
                </a:r>
                <a:r>
                  <a:rPr lang="en-GB" sz="2118" spc="-22" dirty="0">
                    <a:latin typeface="Calibri"/>
                    <a:cs typeface="Calibri"/>
                  </a:rPr>
                  <a:t>n</a:t>
                </a:r>
                <a:r>
                  <a:rPr lang="en-GB" sz="2118" spc="-9" dirty="0">
                    <a:latin typeface="Calibri"/>
                    <a:cs typeface="Calibri"/>
                  </a:rPr>
                  <a:t>e</a:t>
                </a:r>
                <a:r>
                  <a:rPr lang="en-GB" sz="2118" spc="-18" dirty="0">
                    <a:latin typeface="Calibri"/>
                    <a:cs typeface="Calibri"/>
                  </a:rPr>
                  <a:t>a</a:t>
                </a:r>
                <a:r>
                  <a:rPr lang="en-GB" sz="2118" dirty="0">
                    <a:latin typeface="Calibri"/>
                    <a:cs typeface="Calibri"/>
                  </a:rPr>
                  <a:t>r</a:t>
                </a:r>
                <a:r>
                  <a:rPr lang="en-GB" sz="2118" spc="-18" dirty="0">
                    <a:latin typeface="Calibri"/>
                    <a:cs typeface="Calibri"/>
                  </a:rPr>
                  <a:t> </a:t>
                </a:r>
                <a:r>
                  <a:rPr lang="en-GB" sz="2118" spc="-44" dirty="0">
                    <a:latin typeface="Calibri"/>
                    <a:cs typeface="Calibri"/>
                  </a:rPr>
                  <a:t>r</a:t>
                </a:r>
                <a:r>
                  <a:rPr lang="en-GB" sz="2118" spc="-18" dirty="0">
                    <a:latin typeface="Calibri"/>
                    <a:cs typeface="Calibri"/>
                  </a:rPr>
                  <a:t>e</a:t>
                </a:r>
                <a:r>
                  <a:rPr lang="en-GB" sz="2118" spc="-40" dirty="0">
                    <a:latin typeface="Calibri"/>
                    <a:cs typeface="Calibri"/>
                  </a:rPr>
                  <a:t>w</a:t>
                </a:r>
                <a:r>
                  <a:rPr lang="en-GB" sz="2118" spc="-18" dirty="0">
                    <a:latin typeface="Calibri"/>
                    <a:cs typeface="Calibri"/>
                  </a:rPr>
                  <a:t>a</a:t>
                </a:r>
                <a:r>
                  <a:rPr lang="en-GB" sz="2118" spc="-44" dirty="0">
                    <a:latin typeface="Calibri"/>
                    <a:cs typeface="Calibri"/>
                  </a:rPr>
                  <a:t>r</a:t>
                </a:r>
                <a:r>
                  <a:rPr lang="en-GB" sz="2118" dirty="0">
                    <a:latin typeface="Calibri"/>
                    <a:cs typeface="Calibri"/>
                  </a:rPr>
                  <a:t>d</a:t>
                </a:r>
                <a:r>
                  <a:rPr lang="en-GB" sz="2118" spc="-26" dirty="0">
                    <a:latin typeface="Calibri"/>
                    <a:cs typeface="Calibri"/>
                  </a:rPr>
                  <a:t> </a:t>
                </a:r>
                <a:r>
                  <a:rPr lang="en-GB" sz="2118" spc="-4" dirty="0">
                    <a:latin typeface="Calibri"/>
                    <a:cs typeface="Calibri"/>
                  </a:rPr>
                  <a:t>f</a:t>
                </a:r>
                <a:r>
                  <a:rPr lang="en-GB" sz="2118" spc="-22" dirty="0">
                    <a:latin typeface="Calibri"/>
                    <a:cs typeface="Calibri"/>
                  </a:rPr>
                  <a:t>un</a:t>
                </a:r>
                <a:r>
                  <a:rPr lang="en-GB" sz="2118" spc="-18" dirty="0">
                    <a:latin typeface="Calibri"/>
                    <a:cs typeface="Calibri"/>
                  </a:rPr>
                  <a:t>c</a:t>
                </a:r>
                <a:r>
                  <a:rPr lang="en-GB" sz="2118" spc="-9" dirty="0">
                    <a:latin typeface="Calibri"/>
                    <a:cs typeface="Calibri"/>
                  </a:rPr>
                  <a:t>t</a:t>
                </a:r>
                <a:r>
                  <a:rPr lang="en-GB" sz="2118" spc="-13" dirty="0">
                    <a:latin typeface="Calibri"/>
                    <a:cs typeface="Calibri"/>
                  </a:rPr>
                  <a:t>io</a:t>
                </a:r>
                <a:r>
                  <a:rPr lang="en-GB" sz="2118" spc="-22" dirty="0">
                    <a:latin typeface="Calibri"/>
                    <a:cs typeface="Calibri"/>
                  </a:rPr>
                  <a:t>n</a:t>
                </a:r>
                <a:r>
                  <a:rPr lang="en-GB" sz="2118" dirty="0">
                    <a:latin typeface="Calibri"/>
                    <a:cs typeface="Calibri"/>
                  </a:rPr>
                  <a:t>:</a:t>
                </a:r>
                <a:r>
                  <a:rPr lang="en-GB" sz="2118" spc="-13" dirty="0">
                    <a:latin typeface="Calibri"/>
                    <a:cs typeface="Calibri"/>
                  </a:rPr>
                  <a:t> </a:t>
                </a:r>
                <a:r>
                  <a:rPr lang="en-GB" sz="2118" spc="-57" dirty="0">
                    <a:latin typeface="Cambria Math"/>
                    <a:cs typeface="Cambria Math"/>
                  </a:rPr>
                  <a:t>𝑅</a:t>
                </a:r>
                <a:r>
                  <a:rPr lang="en-GB" sz="2382" baseline="-15432" dirty="0">
                    <a:latin typeface="Cambria Math"/>
                    <a:cs typeface="Cambria Math"/>
                  </a:rPr>
                  <a:t>𝒘</a:t>
                </a:r>
                <a:r>
                  <a:rPr lang="en-GB" sz="2118" spc="26" dirty="0">
                    <a:latin typeface="Cambria Math"/>
                    <a:cs typeface="Cambria Math"/>
                  </a:rPr>
                  <a:t>(s</a:t>
                </a:r>
                <a:r>
                  <a:rPr lang="en-GB" sz="2118" dirty="0">
                    <a:latin typeface="Cambria Math"/>
                    <a:cs typeface="Cambria Math"/>
                  </a:rPr>
                  <a:t>,</a:t>
                </a:r>
                <a:r>
                  <a:rPr lang="en-GB" sz="2118" spc="-12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𝑎)	=</a:t>
                </a:r>
                <a:r>
                  <a:rPr lang="en-GB" sz="2118" spc="88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ar-AE" sz="2118" i="1" spc="88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ar-AE" sz="2118" b="0" i="1" spc="88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sz="2118" i="1" spc="88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18" b="0" i="1" spc="88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118" b="0" i="1" spc="88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sz="2118" i="1" spc="88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118" spc="-71" dirty="0">
                                <a:latin typeface="Cambria Math"/>
                                <a:cs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118" b="0" i="1" spc="88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GB" sz="2118" b="0" i="1" spc="88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18" b="0" i="1" spc="88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118" b="0" i="1" spc="88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18" b="0" i="1" spc="88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118" b="0" i="1" spc="88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2118" b="0" i="1" spc="88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18" b="1" i="1" spc="88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118" b="0" i="1" spc="88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GB" sz="2118" b="1" spc="-71" dirty="0">
                        <a:latin typeface="Cambria Math"/>
                        <a:cs typeface="Cambria Math"/>
                      </a:rPr>
                      <m:t>𝜙</m:t>
                    </m:r>
                    <m:r>
                      <m:rPr>
                        <m:nor/>
                      </m:rPr>
                      <a:rPr lang="en-GB" sz="2118" b="0" i="0" spc="-71" dirty="0" smtClean="0">
                        <a:latin typeface="Cambria Math"/>
                        <a:cs typeface="Cambria Math"/>
                      </a:rPr>
                      <m:t>(</m:t>
                    </m:r>
                    <m:r>
                      <m:rPr>
                        <m:nor/>
                      </m:rPr>
                      <a:rPr lang="en-GB" sz="2118" b="0" i="0" spc="-71" dirty="0" smtClean="0">
                        <a:latin typeface="Cambria Math"/>
                        <a:cs typeface="Cambria Math"/>
                      </a:rPr>
                      <m:t>s</m:t>
                    </m:r>
                    <m:r>
                      <m:rPr>
                        <m:nor/>
                      </m:rPr>
                      <a:rPr lang="en-GB" sz="2118" b="0" i="0" spc="-71" dirty="0" smtClean="0">
                        <a:latin typeface="Cambria Math"/>
                        <a:cs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GB" sz="2118" b="0" i="0" spc="-71" dirty="0" smtClean="0">
                        <a:latin typeface="Cambria Math"/>
                        <a:cs typeface="Cambria Math"/>
                      </a:rPr>
                      <m:t>a</m:t>
                    </m:r>
                    <m:r>
                      <m:rPr>
                        <m:nor/>
                      </m:rPr>
                      <a:rPr lang="en-GB" sz="2118" b="0" i="0" spc="-71" dirty="0" smtClean="0">
                        <a:latin typeface="Cambria Math"/>
                        <a:cs typeface="Cambria Math"/>
                      </a:rPr>
                      <m:t>)</m:t>
                    </m:r>
                  </m:oMath>
                </a14:m>
                <a:endParaRPr lang="ar-AE" sz="2118" dirty="0">
                  <a:latin typeface="Cambria Math"/>
                  <a:cs typeface="Cambria Math"/>
                </a:endParaRPr>
              </a:p>
              <a:p>
                <a:pPr marL="22413">
                  <a:spcBef>
                    <a:spcPts val="2753"/>
                  </a:spcBef>
                </a:pPr>
                <a:r>
                  <a:rPr lang="en-GB" sz="2118" spc="-22" dirty="0">
                    <a:latin typeface="Calibri"/>
                    <a:cs typeface="Calibri"/>
                  </a:rPr>
                  <a:t>Discounted</a:t>
                </a:r>
                <a:r>
                  <a:rPr lang="en-GB" sz="2118" spc="-35" dirty="0">
                    <a:latin typeface="Calibri"/>
                    <a:cs typeface="Calibri"/>
                  </a:rPr>
                  <a:t> </a:t>
                </a:r>
                <a:r>
                  <a:rPr lang="en-GB" sz="2118" spc="-31" dirty="0">
                    <a:latin typeface="Calibri"/>
                    <a:cs typeface="Calibri"/>
                  </a:rPr>
                  <a:t>state</a:t>
                </a:r>
                <a:r>
                  <a:rPr lang="en-GB" sz="2118" spc="-22" dirty="0">
                    <a:latin typeface="Calibri"/>
                    <a:cs typeface="Calibri"/>
                  </a:rPr>
                  <a:t> </a:t>
                </a:r>
                <a:r>
                  <a:rPr lang="en-GB" sz="2118" spc="-18" dirty="0">
                    <a:latin typeface="Calibri"/>
                    <a:cs typeface="Calibri"/>
                  </a:rPr>
                  <a:t>visitation</a:t>
                </a:r>
                <a:r>
                  <a:rPr lang="en-GB" sz="2118" spc="-35" dirty="0">
                    <a:latin typeface="Calibri"/>
                    <a:cs typeface="Calibri"/>
                  </a:rPr>
                  <a:t> </a:t>
                </a:r>
                <a:r>
                  <a:rPr lang="en-GB" sz="2118" spc="-18" dirty="0">
                    <a:latin typeface="Calibri"/>
                    <a:cs typeface="Calibri"/>
                  </a:rPr>
                  <a:t>frequency:</a:t>
                </a:r>
                <a:endParaRPr sz="2118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52" y="1641438"/>
                <a:ext cx="8508601" cy="1434526"/>
              </a:xfrm>
              <a:prstGeom prst="rect">
                <a:avLst/>
              </a:prstGeom>
              <a:blipFill>
                <a:blip r:embed="rId2"/>
                <a:stretch>
                  <a:fillRect l="-1649" t="-12288" b="-7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644959" y="3096409"/>
            <a:ext cx="2476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588" spc="-207" dirty="0">
                <a:latin typeface="Cambria Math"/>
                <a:cs typeface="Cambria Math"/>
              </a:rPr>
              <a:t>𝑠</a:t>
            </a:r>
            <a:r>
              <a:rPr lang="en-GB" sz="1853" spc="-311" baseline="-13888" dirty="0">
                <a:latin typeface="Cambria Math"/>
                <a:cs typeface="Cambria Math"/>
              </a:rPr>
              <a:t>0</a:t>
            </a:r>
            <a:endParaRPr sz="1853" baseline="-13888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8145" y="2878568"/>
            <a:ext cx="398368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3177" spc="125" baseline="-19675" dirty="0">
                <a:latin typeface="Cambria Math"/>
                <a:cs typeface="Cambria Math"/>
              </a:rPr>
              <a:t>𝜓</a:t>
            </a:r>
            <a:r>
              <a:rPr sz="1588" spc="84" dirty="0">
                <a:latin typeface="Cambria Math"/>
                <a:cs typeface="Cambria Math"/>
              </a:rPr>
              <a:t>𝜋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3364" y="3054671"/>
            <a:ext cx="365312" cy="249331"/>
          </a:xfrm>
          <a:custGeom>
            <a:avLst/>
            <a:gdLst/>
            <a:ahLst/>
            <a:cxnLst/>
            <a:rect l="l" t="t" r="r" b="b"/>
            <a:pathLst>
              <a:path w="414019" h="282575">
                <a:moveTo>
                  <a:pt x="323435" y="0"/>
                </a:moveTo>
                <a:lnTo>
                  <a:pt x="319417" y="11459"/>
                </a:lnTo>
                <a:lnTo>
                  <a:pt x="335760" y="18552"/>
                </a:lnTo>
                <a:lnTo>
                  <a:pt x="349815" y="28370"/>
                </a:lnTo>
                <a:lnTo>
                  <a:pt x="378353" y="73878"/>
                </a:lnTo>
                <a:lnTo>
                  <a:pt x="386687" y="115662"/>
                </a:lnTo>
                <a:lnTo>
                  <a:pt x="387729" y="139749"/>
                </a:lnTo>
                <a:lnTo>
                  <a:pt x="386683" y="164650"/>
                </a:lnTo>
                <a:lnTo>
                  <a:pt x="378312" y="207587"/>
                </a:lnTo>
                <a:lnTo>
                  <a:pt x="349835" y="253825"/>
                </a:lnTo>
                <a:lnTo>
                  <a:pt x="319864" y="270866"/>
                </a:lnTo>
                <a:lnTo>
                  <a:pt x="323435" y="282326"/>
                </a:lnTo>
                <a:lnTo>
                  <a:pt x="361945" y="264262"/>
                </a:lnTo>
                <a:lnTo>
                  <a:pt x="390259" y="232990"/>
                </a:lnTo>
                <a:lnTo>
                  <a:pt x="407673" y="191113"/>
                </a:lnTo>
                <a:lnTo>
                  <a:pt x="413477" y="141237"/>
                </a:lnTo>
                <a:lnTo>
                  <a:pt x="412021" y="115355"/>
                </a:lnTo>
                <a:lnTo>
                  <a:pt x="400375" y="69479"/>
                </a:lnTo>
                <a:lnTo>
                  <a:pt x="377279" y="32132"/>
                </a:lnTo>
                <a:lnTo>
                  <a:pt x="343904" y="7389"/>
                </a:lnTo>
                <a:lnTo>
                  <a:pt x="323435" y="0"/>
                </a:lnTo>
                <a:close/>
              </a:path>
              <a:path w="414019" h="282575">
                <a:moveTo>
                  <a:pt x="90040" y="0"/>
                </a:moveTo>
                <a:lnTo>
                  <a:pt x="51624" y="18100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428883" y="3054678"/>
            <a:ext cx="1211356" cy="249331"/>
          </a:xfrm>
          <a:custGeom>
            <a:avLst/>
            <a:gdLst/>
            <a:ahLst/>
            <a:cxnLst/>
            <a:rect l="l" t="t" r="r" b="b"/>
            <a:pathLst>
              <a:path w="1372870" h="282575">
                <a:moveTo>
                  <a:pt x="94068" y="11455"/>
                </a:moveTo>
                <a:lnTo>
                  <a:pt x="90043" y="0"/>
                </a:lnTo>
                <a:lnTo>
                  <a:pt x="69583" y="7391"/>
                </a:lnTo>
                <a:lnTo>
                  <a:pt x="51625" y="18097"/>
                </a:lnTo>
                <a:lnTo>
                  <a:pt x="23291" y="49479"/>
                </a:lnTo>
                <a:lnTo>
                  <a:pt x="5829" y="91440"/>
                </a:lnTo>
                <a:lnTo>
                  <a:pt x="0" y="141236"/>
                </a:lnTo>
                <a:lnTo>
                  <a:pt x="1460" y="167170"/>
                </a:lnTo>
                <a:lnTo>
                  <a:pt x="13068" y="213055"/>
                </a:lnTo>
                <a:lnTo>
                  <a:pt x="36106" y="250278"/>
                </a:lnTo>
                <a:lnTo>
                  <a:pt x="69519" y="274942"/>
                </a:lnTo>
                <a:lnTo>
                  <a:pt x="90043" y="282321"/>
                </a:lnTo>
                <a:lnTo>
                  <a:pt x="93624" y="270865"/>
                </a:lnTo>
                <a:lnTo>
                  <a:pt x="77533" y="263740"/>
                </a:lnTo>
                <a:lnTo>
                  <a:pt x="63652" y="253822"/>
                </a:lnTo>
                <a:lnTo>
                  <a:pt x="35166" y="207581"/>
                </a:lnTo>
                <a:lnTo>
                  <a:pt x="26797" y="164642"/>
                </a:lnTo>
                <a:lnTo>
                  <a:pt x="25755" y="139750"/>
                </a:lnTo>
                <a:lnTo>
                  <a:pt x="26797" y="115658"/>
                </a:lnTo>
                <a:lnTo>
                  <a:pt x="35166" y="73875"/>
                </a:lnTo>
                <a:lnTo>
                  <a:pt x="63754" y="28371"/>
                </a:lnTo>
                <a:lnTo>
                  <a:pt x="77787" y="18554"/>
                </a:lnTo>
                <a:lnTo>
                  <a:pt x="94068" y="11455"/>
                </a:lnTo>
                <a:close/>
              </a:path>
              <a:path w="1372870" h="282575">
                <a:moveTo>
                  <a:pt x="401916" y="2692"/>
                </a:moveTo>
                <a:lnTo>
                  <a:pt x="378993" y="2692"/>
                </a:lnTo>
                <a:lnTo>
                  <a:pt x="378993" y="279666"/>
                </a:lnTo>
                <a:lnTo>
                  <a:pt x="401916" y="279666"/>
                </a:lnTo>
                <a:lnTo>
                  <a:pt x="401916" y="2692"/>
                </a:lnTo>
                <a:close/>
              </a:path>
              <a:path w="1372870" h="282575">
                <a:moveTo>
                  <a:pt x="999312" y="11455"/>
                </a:moveTo>
                <a:lnTo>
                  <a:pt x="995286" y="0"/>
                </a:lnTo>
                <a:lnTo>
                  <a:pt x="974813" y="7391"/>
                </a:lnTo>
                <a:lnTo>
                  <a:pt x="956868" y="18097"/>
                </a:lnTo>
                <a:lnTo>
                  <a:pt x="928535" y="49479"/>
                </a:lnTo>
                <a:lnTo>
                  <a:pt x="911072" y="91440"/>
                </a:lnTo>
                <a:lnTo>
                  <a:pt x="905243" y="141236"/>
                </a:lnTo>
                <a:lnTo>
                  <a:pt x="906691" y="167170"/>
                </a:lnTo>
                <a:lnTo>
                  <a:pt x="918311" y="213055"/>
                </a:lnTo>
                <a:lnTo>
                  <a:pt x="941349" y="250278"/>
                </a:lnTo>
                <a:lnTo>
                  <a:pt x="974763" y="274942"/>
                </a:lnTo>
                <a:lnTo>
                  <a:pt x="995286" y="282321"/>
                </a:lnTo>
                <a:lnTo>
                  <a:pt x="998855" y="270865"/>
                </a:lnTo>
                <a:lnTo>
                  <a:pt x="982776" y="263740"/>
                </a:lnTo>
                <a:lnTo>
                  <a:pt x="968883" y="253822"/>
                </a:lnTo>
                <a:lnTo>
                  <a:pt x="940409" y="207581"/>
                </a:lnTo>
                <a:lnTo>
                  <a:pt x="932040" y="164642"/>
                </a:lnTo>
                <a:lnTo>
                  <a:pt x="930998" y="139750"/>
                </a:lnTo>
                <a:lnTo>
                  <a:pt x="932040" y="115658"/>
                </a:lnTo>
                <a:lnTo>
                  <a:pt x="940409" y="73875"/>
                </a:lnTo>
                <a:lnTo>
                  <a:pt x="968997" y="28371"/>
                </a:lnTo>
                <a:lnTo>
                  <a:pt x="983018" y="18554"/>
                </a:lnTo>
                <a:lnTo>
                  <a:pt x="999312" y="11455"/>
                </a:lnTo>
                <a:close/>
              </a:path>
              <a:path w="1372870" h="282575">
                <a:moveTo>
                  <a:pt x="1247889" y="141236"/>
                </a:moveTo>
                <a:lnTo>
                  <a:pt x="1242072" y="91440"/>
                </a:lnTo>
                <a:lnTo>
                  <a:pt x="1224597" y="49479"/>
                </a:lnTo>
                <a:lnTo>
                  <a:pt x="1196263" y="18097"/>
                </a:lnTo>
                <a:lnTo>
                  <a:pt x="1157846" y="0"/>
                </a:lnTo>
                <a:lnTo>
                  <a:pt x="1153833" y="11455"/>
                </a:lnTo>
                <a:lnTo>
                  <a:pt x="1170178" y="18554"/>
                </a:lnTo>
                <a:lnTo>
                  <a:pt x="1184224" y="28371"/>
                </a:lnTo>
                <a:lnTo>
                  <a:pt x="1212761" y="73875"/>
                </a:lnTo>
                <a:lnTo>
                  <a:pt x="1221105" y="115658"/>
                </a:lnTo>
                <a:lnTo>
                  <a:pt x="1222146" y="139750"/>
                </a:lnTo>
                <a:lnTo>
                  <a:pt x="1221092" y="164642"/>
                </a:lnTo>
                <a:lnTo>
                  <a:pt x="1212723" y="207581"/>
                </a:lnTo>
                <a:lnTo>
                  <a:pt x="1184249" y="253822"/>
                </a:lnTo>
                <a:lnTo>
                  <a:pt x="1154277" y="270865"/>
                </a:lnTo>
                <a:lnTo>
                  <a:pt x="1157846" y="282321"/>
                </a:lnTo>
                <a:lnTo>
                  <a:pt x="1196352" y="264261"/>
                </a:lnTo>
                <a:lnTo>
                  <a:pt x="1224673" y="232981"/>
                </a:lnTo>
                <a:lnTo>
                  <a:pt x="1242085" y="191109"/>
                </a:lnTo>
                <a:lnTo>
                  <a:pt x="1246441" y="167170"/>
                </a:lnTo>
                <a:lnTo>
                  <a:pt x="1247889" y="141236"/>
                </a:lnTo>
                <a:close/>
              </a:path>
              <a:path w="1372870" h="282575">
                <a:moveTo>
                  <a:pt x="1372857" y="141236"/>
                </a:moveTo>
                <a:lnTo>
                  <a:pt x="1367040" y="91440"/>
                </a:lnTo>
                <a:lnTo>
                  <a:pt x="1349565" y="49479"/>
                </a:lnTo>
                <a:lnTo>
                  <a:pt x="1321231" y="18097"/>
                </a:lnTo>
                <a:lnTo>
                  <a:pt x="1282814" y="0"/>
                </a:lnTo>
                <a:lnTo>
                  <a:pt x="1278801" y="11455"/>
                </a:lnTo>
                <a:lnTo>
                  <a:pt x="1295146" y="18554"/>
                </a:lnTo>
                <a:lnTo>
                  <a:pt x="1309192" y="28371"/>
                </a:lnTo>
                <a:lnTo>
                  <a:pt x="1337729" y="73875"/>
                </a:lnTo>
                <a:lnTo>
                  <a:pt x="1346073" y="115658"/>
                </a:lnTo>
                <a:lnTo>
                  <a:pt x="1347114" y="139750"/>
                </a:lnTo>
                <a:lnTo>
                  <a:pt x="1346060" y="164642"/>
                </a:lnTo>
                <a:lnTo>
                  <a:pt x="1337691" y="207581"/>
                </a:lnTo>
                <a:lnTo>
                  <a:pt x="1309217" y="253822"/>
                </a:lnTo>
                <a:lnTo>
                  <a:pt x="1279245" y="270865"/>
                </a:lnTo>
                <a:lnTo>
                  <a:pt x="1282814" y="282321"/>
                </a:lnTo>
                <a:lnTo>
                  <a:pt x="1321320" y="264261"/>
                </a:lnTo>
                <a:lnTo>
                  <a:pt x="1349641" y="232981"/>
                </a:lnTo>
                <a:lnTo>
                  <a:pt x="1367053" y="191109"/>
                </a:lnTo>
                <a:lnTo>
                  <a:pt x="1371409" y="167170"/>
                </a:lnTo>
                <a:lnTo>
                  <a:pt x="1372857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3942719" y="3063749"/>
            <a:ext cx="4538382" cy="38141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747"/>
              </a:lnSpc>
              <a:spcBef>
                <a:spcPts val="88"/>
              </a:spcBef>
              <a:tabLst>
                <a:tab pos="418562" algn="l"/>
                <a:tab pos="4368846" algn="l"/>
              </a:tabLst>
            </a:pPr>
            <a:r>
              <a:rPr sz="2118" spc="-9" dirty="0">
                <a:latin typeface="Cambria Math"/>
                <a:cs typeface="Cambria Math"/>
              </a:rPr>
              <a:t>𝑠′	</a:t>
            </a:r>
            <a:r>
              <a:rPr sz="2118" dirty="0">
                <a:latin typeface="Cambria Math"/>
                <a:cs typeface="Cambria Math"/>
              </a:rPr>
              <a:t>=</a:t>
            </a:r>
            <a:r>
              <a:rPr sz="2118" spc="88" dirty="0">
                <a:latin typeface="Cambria Math"/>
                <a:cs typeface="Cambria Math"/>
              </a:rPr>
              <a:t> </a:t>
            </a:r>
            <a:r>
              <a:rPr sz="2118" spc="4" dirty="0">
                <a:latin typeface="Cambria Math"/>
                <a:cs typeface="Cambria Math"/>
              </a:rPr>
              <a:t>𝛿(𝑠′,</a:t>
            </a:r>
            <a:r>
              <a:rPr sz="2118" spc="-128" dirty="0">
                <a:latin typeface="Cambria Math"/>
                <a:cs typeface="Cambria Math"/>
              </a:rPr>
              <a:t> </a:t>
            </a:r>
            <a:r>
              <a:rPr sz="2118" spc="75" dirty="0">
                <a:latin typeface="Cambria Math"/>
                <a:cs typeface="Cambria Math"/>
              </a:rPr>
              <a:t>𝑠</a:t>
            </a:r>
            <a:r>
              <a:rPr lang="en-GB" sz="2382" spc="112" baseline="-15432" dirty="0">
                <a:latin typeface="Cambria Math"/>
                <a:cs typeface="Cambria Math"/>
              </a:rPr>
              <a:t>0</a:t>
            </a:r>
            <a:r>
              <a:rPr sz="2118" spc="75" dirty="0">
                <a:latin typeface="Cambria Math"/>
                <a:cs typeface="Cambria Math"/>
              </a:rPr>
              <a:t>)</a:t>
            </a:r>
            <a:r>
              <a:rPr sz="2118" spc="-9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+</a:t>
            </a:r>
            <a:r>
              <a:rPr sz="2118" spc="-26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𝛾</a:t>
            </a:r>
            <a:r>
              <a:rPr sz="2118" spc="-84" dirty="0">
                <a:latin typeface="Cambria Math"/>
                <a:cs typeface="Cambria Math"/>
              </a:rPr>
              <a:t> </a:t>
            </a:r>
            <a:r>
              <a:rPr sz="3177" spc="6" baseline="2314" dirty="0">
                <a:latin typeface="Cambria Math"/>
                <a:cs typeface="Cambria Math"/>
              </a:rPr>
              <a:t>∑</a:t>
            </a:r>
            <a:r>
              <a:rPr sz="2382" spc="6" baseline="-15432" dirty="0">
                <a:latin typeface="Cambria Math"/>
                <a:cs typeface="Cambria Math"/>
              </a:rPr>
              <a:t>𝑠</a:t>
            </a:r>
            <a:r>
              <a:rPr sz="2382" baseline="-15432" dirty="0">
                <a:latin typeface="Cambria Math"/>
                <a:cs typeface="Cambria Math"/>
              </a:rPr>
              <a:t> </a:t>
            </a:r>
            <a:r>
              <a:rPr sz="2118" spc="84" dirty="0">
                <a:latin typeface="Cambria Math"/>
                <a:cs typeface="Cambria Math"/>
              </a:rPr>
              <a:t>𝜓</a:t>
            </a:r>
            <a:r>
              <a:rPr sz="2382" spc="125" baseline="26234" dirty="0">
                <a:latin typeface="Cambria Math"/>
                <a:cs typeface="Cambria Math"/>
              </a:rPr>
              <a:t>𝜋</a:t>
            </a:r>
            <a:r>
              <a:rPr sz="2382" spc="33" baseline="26234" dirty="0">
                <a:latin typeface="Cambria Math"/>
                <a:cs typeface="Cambria Math"/>
              </a:rPr>
              <a:t> </a:t>
            </a:r>
            <a:r>
              <a:rPr sz="2118" spc="4" dirty="0">
                <a:latin typeface="Cambria Math"/>
                <a:cs typeface="Cambria Math"/>
              </a:rPr>
              <a:t>(𝑠)</a:t>
            </a:r>
            <a:r>
              <a:rPr sz="2118" spc="-132" dirty="0">
                <a:latin typeface="Cambria Math"/>
                <a:cs typeface="Cambria Math"/>
              </a:rPr>
              <a:t> </a:t>
            </a:r>
            <a:r>
              <a:rPr sz="2118" spc="-9" dirty="0" err="1">
                <a:latin typeface="Cambria Math"/>
                <a:cs typeface="Cambria Math"/>
              </a:rPr>
              <a:t>Pr</a:t>
            </a:r>
            <a:r>
              <a:rPr sz="2118" spc="397" dirty="0">
                <a:latin typeface="Cambria Math"/>
                <a:cs typeface="Cambria Math"/>
              </a:rPr>
              <a:t> 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lang="en-GB" sz="2400" spc="-13" dirty="0">
                <a:latin typeface="Cambria Math"/>
                <a:cs typeface="Cambria Math"/>
              </a:rPr>
              <a:t>′</a:t>
            </a:r>
            <a:r>
              <a:rPr sz="2382" spc="568" baseline="26234" dirty="0">
                <a:latin typeface="Cambria Math"/>
                <a:cs typeface="Cambria Math"/>
              </a:rPr>
              <a:t> </a:t>
            </a:r>
            <a:r>
              <a:rPr sz="2118" spc="13" dirty="0">
                <a:latin typeface="Cambria Math"/>
                <a:cs typeface="Cambria Math"/>
              </a:rPr>
              <a:t>𝑠,</a:t>
            </a:r>
            <a:r>
              <a:rPr sz="2118" spc="-128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𝜋	𝑠</a:t>
            </a:r>
          </a:p>
          <a:p>
            <a:pPr marL="852812" algn="ctr">
              <a:lnSpc>
                <a:spcPts val="1112"/>
              </a:lnSpc>
            </a:pPr>
            <a:r>
              <a:rPr sz="1588" spc="-207" dirty="0">
                <a:latin typeface="Cambria Math"/>
                <a:cs typeface="Cambria Math"/>
              </a:rPr>
              <a:t>𝑠</a:t>
            </a:r>
            <a:r>
              <a:rPr lang="en-GB" sz="1853" spc="-311" baseline="-13888" dirty="0">
                <a:latin typeface="Cambria Math"/>
                <a:cs typeface="Cambria Math"/>
              </a:rPr>
              <a:t>0</a:t>
            </a:r>
            <a:endParaRPr sz="1853" baseline="-13888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8658" y="3480996"/>
            <a:ext cx="164950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0" dirty="0">
                <a:latin typeface="Calibri"/>
                <a:cs typeface="Calibri"/>
              </a:rPr>
              <a:t>Value</a:t>
            </a:r>
            <a:r>
              <a:rPr sz="2118" spc="-49" dirty="0">
                <a:latin typeface="Calibri"/>
                <a:cs typeface="Calibri"/>
              </a:rPr>
              <a:t> </a:t>
            </a:r>
            <a:r>
              <a:rPr sz="2118" spc="-18" dirty="0">
                <a:latin typeface="Calibri"/>
                <a:cs typeface="Calibri"/>
              </a:rPr>
              <a:t>function: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5945" y="3558875"/>
            <a:ext cx="302559" cy="249331"/>
          </a:xfrm>
          <a:custGeom>
            <a:avLst/>
            <a:gdLst/>
            <a:ahLst/>
            <a:cxnLst/>
            <a:rect l="l" t="t" r="r" b="b"/>
            <a:pathLst>
              <a:path w="342900" h="282575">
                <a:moveTo>
                  <a:pt x="252603" y="0"/>
                </a:moveTo>
                <a:lnTo>
                  <a:pt x="248584" y="11459"/>
                </a:lnTo>
                <a:lnTo>
                  <a:pt x="264927" y="18552"/>
                </a:lnTo>
                <a:lnTo>
                  <a:pt x="278982" y="28370"/>
                </a:lnTo>
                <a:lnTo>
                  <a:pt x="307520" y="73878"/>
                </a:lnTo>
                <a:lnTo>
                  <a:pt x="315854" y="115662"/>
                </a:lnTo>
                <a:lnTo>
                  <a:pt x="316896" y="139749"/>
                </a:lnTo>
                <a:lnTo>
                  <a:pt x="315850" y="164650"/>
                </a:lnTo>
                <a:lnTo>
                  <a:pt x="307478" y="207587"/>
                </a:lnTo>
                <a:lnTo>
                  <a:pt x="279000" y="253826"/>
                </a:lnTo>
                <a:lnTo>
                  <a:pt x="249030" y="270866"/>
                </a:lnTo>
                <a:lnTo>
                  <a:pt x="252603" y="282327"/>
                </a:lnTo>
                <a:lnTo>
                  <a:pt x="291111" y="264263"/>
                </a:lnTo>
                <a:lnTo>
                  <a:pt x="319426" y="232990"/>
                </a:lnTo>
                <a:lnTo>
                  <a:pt x="336839" y="191113"/>
                </a:lnTo>
                <a:lnTo>
                  <a:pt x="342643" y="141237"/>
                </a:lnTo>
                <a:lnTo>
                  <a:pt x="341187" y="115355"/>
                </a:lnTo>
                <a:lnTo>
                  <a:pt x="329542" y="69479"/>
                </a:lnTo>
                <a:lnTo>
                  <a:pt x="306445" y="32133"/>
                </a:lnTo>
                <a:lnTo>
                  <a:pt x="273071" y="7390"/>
                </a:lnTo>
                <a:lnTo>
                  <a:pt x="252603" y="0"/>
                </a:lnTo>
                <a:close/>
              </a:path>
              <a:path w="34290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5392937" y="3623533"/>
            <a:ext cx="120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75" dirty="0">
                <a:latin typeface="Cambria Math"/>
                <a:cs typeface="Cambria Math"/>
              </a:rPr>
              <a:t>𝑠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89503" y="3558875"/>
            <a:ext cx="389964" cy="249331"/>
          </a:xfrm>
          <a:custGeom>
            <a:avLst/>
            <a:gdLst/>
            <a:ahLst/>
            <a:cxnLst/>
            <a:rect l="l" t="t" r="r" b="b"/>
            <a:pathLst>
              <a:path w="441960" h="282575">
                <a:moveTo>
                  <a:pt x="351906" y="0"/>
                </a:moveTo>
                <a:lnTo>
                  <a:pt x="347888" y="11459"/>
                </a:lnTo>
                <a:lnTo>
                  <a:pt x="364232" y="18552"/>
                </a:lnTo>
                <a:lnTo>
                  <a:pt x="378286" y="28370"/>
                </a:lnTo>
                <a:lnTo>
                  <a:pt x="406824" y="73878"/>
                </a:lnTo>
                <a:lnTo>
                  <a:pt x="415158" y="115662"/>
                </a:lnTo>
                <a:lnTo>
                  <a:pt x="416200" y="139749"/>
                </a:lnTo>
                <a:lnTo>
                  <a:pt x="415154" y="164650"/>
                </a:lnTo>
                <a:lnTo>
                  <a:pt x="406783" y="207587"/>
                </a:lnTo>
                <a:lnTo>
                  <a:pt x="378306" y="253826"/>
                </a:lnTo>
                <a:lnTo>
                  <a:pt x="348335" y="270866"/>
                </a:lnTo>
                <a:lnTo>
                  <a:pt x="351906" y="282327"/>
                </a:lnTo>
                <a:lnTo>
                  <a:pt x="390416" y="264263"/>
                </a:lnTo>
                <a:lnTo>
                  <a:pt x="418731" y="232990"/>
                </a:lnTo>
                <a:lnTo>
                  <a:pt x="436144" y="191113"/>
                </a:lnTo>
                <a:lnTo>
                  <a:pt x="441948" y="141237"/>
                </a:lnTo>
                <a:lnTo>
                  <a:pt x="440492" y="115355"/>
                </a:lnTo>
                <a:lnTo>
                  <a:pt x="428847" y="69479"/>
                </a:lnTo>
                <a:lnTo>
                  <a:pt x="405750" y="32133"/>
                </a:lnTo>
                <a:lnTo>
                  <a:pt x="372375" y="7390"/>
                </a:lnTo>
                <a:lnTo>
                  <a:pt x="351906" y="0"/>
                </a:lnTo>
                <a:close/>
              </a:path>
              <a:path w="44196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5790406" y="3602019"/>
            <a:ext cx="9463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75488" algn="l"/>
              </a:tabLst>
            </a:pPr>
            <a:r>
              <a:rPr sz="1588" spc="75" dirty="0">
                <a:latin typeface="Cambria Math"/>
                <a:cs typeface="Cambria Math"/>
              </a:rPr>
              <a:t>𝑠	𝒘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3205" y="3480996"/>
            <a:ext cx="3705785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479077" algn="l"/>
                <a:tab pos="790617" algn="l"/>
                <a:tab pos="1922472" algn="l"/>
                <a:tab pos="2248580" algn="l"/>
                <a:tab pos="2576370" algn="l"/>
              </a:tabLst>
            </a:pPr>
            <a:r>
              <a:rPr sz="2118" spc="97" dirty="0">
                <a:latin typeface="Cambria Math"/>
                <a:cs typeface="Cambria Math"/>
              </a:rPr>
              <a:t>𝑉</a:t>
            </a:r>
            <a:r>
              <a:rPr sz="2382" spc="265" baseline="27777" dirty="0">
                <a:latin typeface="Cambria Math"/>
                <a:cs typeface="Cambria Math"/>
              </a:rPr>
              <a:t>𝜋</a:t>
            </a:r>
            <a:r>
              <a:rPr sz="2382" baseline="27777" dirty="0">
                <a:latin typeface="Cambria Math"/>
                <a:cs typeface="Cambria Math"/>
              </a:rPr>
              <a:t>	</a:t>
            </a:r>
            <a:r>
              <a:rPr sz="2118" dirty="0">
                <a:latin typeface="Cambria Math"/>
                <a:cs typeface="Cambria Math"/>
              </a:rPr>
              <a:t>𝑠	=</a:t>
            </a:r>
            <a:r>
              <a:rPr sz="2118" spc="88" dirty="0">
                <a:latin typeface="Cambria Math"/>
                <a:cs typeface="Cambria Math"/>
              </a:rPr>
              <a:t> </a:t>
            </a:r>
            <a:r>
              <a:rPr sz="3177" baseline="2314" dirty="0">
                <a:latin typeface="Cambria Math"/>
                <a:cs typeface="Cambria Math"/>
              </a:rPr>
              <a:t>∑ </a:t>
            </a:r>
            <a:r>
              <a:rPr sz="3177" spc="-244" baseline="2314" dirty="0">
                <a:latin typeface="Cambria Math"/>
                <a:cs typeface="Cambria Math"/>
              </a:rPr>
              <a:t> </a:t>
            </a:r>
            <a:r>
              <a:rPr lang="en-GB" sz="1853" b="1" spc="-416" baseline="-5952" dirty="0">
                <a:latin typeface="Cambria Math"/>
                <a:cs typeface="Cambria Math"/>
              </a:rPr>
              <a:t>'</a:t>
            </a:r>
            <a:r>
              <a:rPr sz="2100" baseline="-5952" dirty="0">
                <a:latin typeface="Cambria Math"/>
                <a:cs typeface="Cambria Math"/>
              </a:rPr>
              <a:t> </a:t>
            </a:r>
            <a:r>
              <a:rPr sz="1853" spc="-191" baseline="-5952" dirty="0">
                <a:latin typeface="Cambria Math"/>
                <a:cs typeface="Cambria Math"/>
              </a:rPr>
              <a:t> </a:t>
            </a:r>
            <a:r>
              <a:rPr sz="2118" spc="62" dirty="0">
                <a:latin typeface="Cambria Math"/>
                <a:cs typeface="Cambria Math"/>
              </a:rPr>
              <a:t>𝜓</a:t>
            </a:r>
            <a:r>
              <a:rPr sz="2382" spc="265" baseline="27777" dirty="0">
                <a:latin typeface="Cambria Math"/>
                <a:cs typeface="Cambria Math"/>
              </a:rPr>
              <a:t>𝜋</a:t>
            </a:r>
            <a:r>
              <a:rPr sz="2382" baseline="27777" dirty="0">
                <a:latin typeface="Cambria Math"/>
                <a:cs typeface="Cambria Math"/>
              </a:rPr>
              <a:t>	</a:t>
            </a:r>
            <a:r>
              <a:rPr sz="2118" spc="79" dirty="0">
                <a:latin typeface="Cambria Math"/>
                <a:cs typeface="Cambria Math"/>
              </a:rPr>
              <a:t>𝑠</a:t>
            </a:r>
            <a:r>
              <a:rPr lang="en-GB" sz="2400" spc="-13" dirty="0">
                <a:latin typeface="Cambria Math"/>
                <a:cs typeface="Cambria Math"/>
              </a:rPr>
              <a:t>′</a:t>
            </a:r>
            <a:r>
              <a:rPr sz="2382" baseline="27777" dirty="0">
                <a:latin typeface="Cambria Math"/>
                <a:cs typeface="Cambria Math"/>
              </a:rPr>
              <a:t>	</a:t>
            </a:r>
            <a:r>
              <a:rPr sz="2118" dirty="0">
                <a:latin typeface="Cambria Math"/>
                <a:cs typeface="Cambria Math"/>
              </a:rPr>
              <a:t>𝑅	</a:t>
            </a:r>
            <a:r>
              <a:rPr sz="2118" spc="-13" dirty="0">
                <a:latin typeface="Cambria Math"/>
                <a:cs typeface="Cambria Math"/>
              </a:rPr>
              <a:t>(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sz="2118" spc="-13" dirty="0">
                <a:latin typeface="Cambria Math"/>
                <a:cs typeface="Cambria Math"/>
              </a:rPr>
              <a:t>′</a:t>
            </a:r>
            <a:r>
              <a:rPr sz="2118" dirty="0">
                <a:latin typeface="Cambria Math"/>
                <a:cs typeface="Cambria Math"/>
              </a:rPr>
              <a:t>,</a:t>
            </a:r>
            <a:r>
              <a:rPr sz="2118" spc="-128" dirty="0">
                <a:latin typeface="Cambria Math"/>
                <a:cs typeface="Cambria Math"/>
              </a:rPr>
              <a:t> </a:t>
            </a:r>
            <a:r>
              <a:rPr sz="2118" spc="22" dirty="0">
                <a:latin typeface="Cambria Math"/>
                <a:cs typeface="Cambria Math"/>
              </a:rPr>
              <a:t>𝜋</a:t>
            </a:r>
            <a:r>
              <a:rPr sz="2118" spc="-13" dirty="0">
                <a:latin typeface="Cambria Math"/>
                <a:cs typeface="Cambria Math"/>
              </a:rPr>
              <a:t>(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sz="2118" spc="-13" dirty="0">
                <a:latin typeface="Cambria Math"/>
                <a:cs typeface="Cambria Math"/>
              </a:rPr>
              <a:t>′)</a:t>
            </a:r>
            <a:r>
              <a:rPr sz="2118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87563" y="3959710"/>
            <a:ext cx="120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75" dirty="0">
                <a:latin typeface="Cambria Math"/>
                <a:cs typeface="Cambria Math"/>
              </a:rPr>
              <a:t>𝑠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031" y="3938195"/>
            <a:ext cx="120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75" dirty="0">
                <a:latin typeface="Cambria Math"/>
                <a:cs typeface="Cambria Math"/>
              </a:rPr>
              <a:t>𝑠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84129" y="3895112"/>
            <a:ext cx="389964" cy="249331"/>
          </a:xfrm>
          <a:custGeom>
            <a:avLst/>
            <a:gdLst/>
            <a:ahLst/>
            <a:cxnLst/>
            <a:rect l="l" t="t" r="r" b="b"/>
            <a:pathLst>
              <a:path w="441960" h="282575">
                <a:moveTo>
                  <a:pt x="351906" y="0"/>
                </a:moveTo>
                <a:lnTo>
                  <a:pt x="347888" y="11459"/>
                </a:lnTo>
                <a:lnTo>
                  <a:pt x="364232" y="18552"/>
                </a:lnTo>
                <a:lnTo>
                  <a:pt x="378286" y="28370"/>
                </a:lnTo>
                <a:lnTo>
                  <a:pt x="406824" y="73878"/>
                </a:lnTo>
                <a:lnTo>
                  <a:pt x="415158" y="115662"/>
                </a:lnTo>
                <a:lnTo>
                  <a:pt x="416200" y="139749"/>
                </a:lnTo>
                <a:lnTo>
                  <a:pt x="415154" y="164650"/>
                </a:lnTo>
                <a:lnTo>
                  <a:pt x="406783" y="207587"/>
                </a:lnTo>
                <a:lnTo>
                  <a:pt x="378306" y="253825"/>
                </a:lnTo>
                <a:lnTo>
                  <a:pt x="348335" y="270866"/>
                </a:lnTo>
                <a:lnTo>
                  <a:pt x="351906" y="282326"/>
                </a:lnTo>
                <a:lnTo>
                  <a:pt x="390416" y="264262"/>
                </a:lnTo>
                <a:lnTo>
                  <a:pt x="418731" y="232990"/>
                </a:lnTo>
                <a:lnTo>
                  <a:pt x="436144" y="191113"/>
                </a:lnTo>
                <a:lnTo>
                  <a:pt x="441948" y="141237"/>
                </a:lnTo>
                <a:lnTo>
                  <a:pt x="440492" y="115355"/>
                </a:lnTo>
                <a:lnTo>
                  <a:pt x="428846" y="69479"/>
                </a:lnTo>
                <a:lnTo>
                  <a:pt x="405750" y="32132"/>
                </a:lnTo>
                <a:lnTo>
                  <a:pt x="372375" y="7389"/>
                </a:lnTo>
                <a:lnTo>
                  <a:pt x="351906" y="0"/>
                </a:lnTo>
                <a:close/>
              </a:path>
              <a:path w="441960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555223" y="3895112"/>
            <a:ext cx="389964" cy="249331"/>
          </a:xfrm>
          <a:custGeom>
            <a:avLst/>
            <a:gdLst/>
            <a:ahLst/>
            <a:cxnLst/>
            <a:rect l="l" t="t" r="r" b="b"/>
            <a:pathLst>
              <a:path w="441959" h="282575">
                <a:moveTo>
                  <a:pt x="351908" y="0"/>
                </a:moveTo>
                <a:lnTo>
                  <a:pt x="347888" y="11459"/>
                </a:lnTo>
                <a:lnTo>
                  <a:pt x="364232" y="18552"/>
                </a:lnTo>
                <a:lnTo>
                  <a:pt x="378287" y="28370"/>
                </a:lnTo>
                <a:lnTo>
                  <a:pt x="406825" y="73878"/>
                </a:lnTo>
                <a:lnTo>
                  <a:pt x="415160" y="115662"/>
                </a:lnTo>
                <a:lnTo>
                  <a:pt x="416201" y="139749"/>
                </a:lnTo>
                <a:lnTo>
                  <a:pt x="415155" y="164650"/>
                </a:lnTo>
                <a:lnTo>
                  <a:pt x="406783" y="207587"/>
                </a:lnTo>
                <a:lnTo>
                  <a:pt x="378306" y="253825"/>
                </a:lnTo>
                <a:lnTo>
                  <a:pt x="348335" y="270866"/>
                </a:lnTo>
                <a:lnTo>
                  <a:pt x="351908" y="282326"/>
                </a:lnTo>
                <a:lnTo>
                  <a:pt x="390416" y="264262"/>
                </a:lnTo>
                <a:lnTo>
                  <a:pt x="418731" y="232990"/>
                </a:lnTo>
                <a:lnTo>
                  <a:pt x="436144" y="191113"/>
                </a:lnTo>
                <a:lnTo>
                  <a:pt x="441948" y="141237"/>
                </a:lnTo>
                <a:lnTo>
                  <a:pt x="440492" y="115355"/>
                </a:lnTo>
                <a:lnTo>
                  <a:pt x="428847" y="69479"/>
                </a:lnTo>
                <a:lnTo>
                  <a:pt x="405750" y="32132"/>
                </a:lnTo>
                <a:lnTo>
                  <a:pt x="372376" y="7389"/>
                </a:lnTo>
                <a:lnTo>
                  <a:pt x="351908" y="0"/>
                </a:lnTo>
                <a:close/>
              </a:path>
              <a:path w="441959" h="282575">
                <a:moveTo>
                  <a:pt x="90041" y="0"/>
                </a:moveTo>
                <a:lnTo>
                  <a:pt x="51625" y="18100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5"/>
                </a:lnTo>
                <a:lnTo>
                  <a:pt x="90041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4905363" y="3817172"/>
            <a:ext cx="3207684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1164914" algn="l"/>
                <a:tab pos="1491022" algn="l"/>
                <a:tab pos="2736062" algn="l"/>
                <a:tab pos="3062171" algn="l"/>
              </a:tabLst>
            </a:pPr>
            <a:r>
              <a:rPr sz="2118" dirty="0">
                <a:latin typeface="Cambria Math"/>
                <a:cs typeface="Cambria Math"/>
              </a:rPr>
              <a:t>=</a:t>
            </a:r>
            <a:r>
              <a:rPr sz="2118" spc="88" dirty="0">
                <a:latin typeface="Cambria Math"/>
                <a:cs typeface="Cambria Math"/>
              </a:rPr>
              <a:t> </a:t>
            </a:r>
            <a:r>
              <a:rPr sz="3177" baseline="2314" dirty="0">
                <a:latin typeface="Cambria Math"/>
                <a:cs typeface="Cambria Math"/>
              </a:rPr>
              <a:t>∑</a:t>
            </a:r>
            <a:r>
              <a:rPr sz="3177" spc="456" baseline="2314" dirty="0">
                <a:latin typeface="Cambria Math"/>
                <a:cs typeface="Cambria Math"/>
              </a:rPr>
              <a:t> </a:t>
            </a:r>
            <a:r>
              <a:rPr lang="en-GB" sz="2000" b="1" spc="456" baseline="2314" dirty="0">
                <a:latin typeface="Cambria Math"/>
                <a:cs typeface="Cambria Math"/>
              </a:rPr>
              <a:t>'</a:t>
            </a:r>
            <a:r>
              <a:rPr lang="en-GB" sz="2400" b="1" spc="-416" baseline="-5952" dirty="0">
                <a:latin typeface="Cambria Math"/>
                <a:cs typeface="Cambria Math"/>
              </a:rPr>
              <a:t> </a:t>
            </a:r>
            <a:r>
              <a:rPr sz="2118" spc="84" dirty="0">
                <a:latin typeface="Cambria Math"/>
                <a:cs typeface="Cambria Math"/>
              </a:rPr>
              <a:t>𝜓</a:t>
            </a:r>
            <a:r>
              <a:rPr sz="2382" spc="125" baseline="27777" dirty="0">
                <a:latin typeface="Cambria Math"/>
                <a:cs typeface="Cambria Math"/>
              </a:rPr>
              <a:t>𝜋	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lang="en-GB" sz="2400" spc="-13" dirty="0">
                <a:latin typeface="Cambria Math"/>
                <a:cs typeface="Cambria Math"/>
              </a:rPr>
              <a:t>′</a:t>
            </a:r>
            <a:r>
              <a:rPr sz="2382" spc="-26" baseline="27777" dirty="0">
                <a:latin typeface="Cambria Math"/>
                <a:cs typeface="Cambria Math"/>
              </a:rPr>
              <a:t>	</a:t>
            </a:r>
            <a:r>
              <a:rPr sz="2118" spc="13" dirty="0">
                <a:latin typeface="Cambria Math"/>
                <a:cs typeface="Cambria Math"/>
              </a:rPr>
              <a:t>𝒘</a:t>
            </a:r>
            <a:r>
              <a:rPr sz="2382" spc="19" baseline="27777" dirty="0">
                <a:latin typeface="Cambria Math"/>
                <a:cs typeface="Cambria Math"/>
              </a:rPr>
              <a:t>𝑇</a:t>
            </a:r>
            <a:r>
              <a:rPr sz="2118" spc="13" dirty="0">
                <a:latin typeface="Cambria Math"/>
                <a:cs typeface="Cambria Math"/>
              </a:rPr>
              <a:t>𝝓(𝑠</a:t>
            </a:r>
            <a:r>
              <a:rPr lang="en-GB" sz="2400" spc="-13" dirty="0">
                <a:latin typeface="Cambria Math"/>
                <a:cs typeface="Cambria Math"/>
              </a:rPr>
              <a:t>′</a:t>
            </a:r>
            <a:r>
              <a:rPr sz="2118" spc="13" dirty="0">
                <a:latin typeface="Cambria Math"/>
                <a:cs typeface="Cambria Math"/>
              </a:rPr>
              <a:t>,</a:t>
            </a:r>
            <a:r>
              <a:rPr sz="2118" spc="-124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𝜋	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lang="en-GB" sz="2400" spc="-13" dirty="0">
                <a:latin typeface="Cambria Math"/>
                <a:cs typeface="Cambria Math"/>
              </a:rPr>
              <a:t>′</a:t>
            </a:r>
            <a:r>
              <a:rPr sz="2382" spc="-26" baseline="27777" dirty="0">
                <a:latin typeface="Cambria Math"/>
                <a:cs typeface="Cambria Math"/>
              </a:rPr>
              <a:t>	</a:t>
            </a:r>
            <a:r>
              <a:rPr sz="2118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77846" y="4295886"/>
            <a:ext cx="120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75" dirty="0">
                <a:latin typeface="Cambria Math"/>
                <a:cs typeface="Cambria Math"/>
              </a:rPr>
              <a:t>𝑠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5314" y="4274372"/>
            <a:ext cx="120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75" dirty="0">
                <a:latin typeface="Cambria Math"/>
                <a:cs typeface="Cambria Math"/>
              </a:rPr>
              <a:t>𝑠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4411" y="4231228"/>
            <a:ext cx="389964" cy="249331"/>
          </a:xfrm>
          <a:custGeom>
            <a:avLst/>
            <a:gdLst/>
            <a:ahLst/>
            <a:cxnLst/>
            <a:rect l="l" t="t" r="r" b="b"/>
            <a:pathLst>
              <a:path w="441960" h="282575">
                <a:moveTo>
                  <a:pt x="351906" y="0"/>
                </a:moveTo>
                <a:lnTo>
                  <a:pt x="347888" y="11459"/>
                </a:lnTo>
                <a:lnTo>
                  <a:pt x="364231" y="18552"/>
                </a:lnTo>
                <a:lnTo>
                  <a:pt x="378286" y="28370"/>
                </a:lnTo>
                <a:lnTo>
                  <a:pt x="406824" y="73878"/>
                </a:lnTo>
                <a:lnTo>
                  <a:pt x="415158" y="115662"/>
                </a:lnTo>
                <a:lnTo>
                  <a:pt x="416200" y="139749"/>
                </a:lnTo>
                <a:lnTo>
                  <a:pt x="415154" y="164650"/>
                </a:lnTo>
                <a:lnTo>
                  <a:pt x="406782" y="207587"/>
                </a:lnTo>
                <a:lnTo>
                  <a:pt x="378304" y="253826"/>
                </a:lnTo>
                <a:lnTo>
                  <a:pt x="348334" y="270866"/>
                </a:lnTo>
                <a:lnTo>
                  <a:pt x="351906" y="282327"/>
                </a:lnTo>
                <a:lnTo>
                  <a:pt x="390416" y="264263"/>
                </a:lnTo>
                <a:lnTo>
                  <a:pt x="418730" y="232990"/>
                </a:lnTo>
                <a:lnTo>
                  <a:pt x="436143" y="191113"/>
                </a:lnTo>
                <a:lnTo>
                  <a:pt x="441947" y="141237"/>
                </a:lnTo>
                <a:lnTo>
                  <a:pt x="440491" y="115355"/>
                </a:lnTo>
                <a:lnTo>
                  <a:pt x="428846" y="69479"/>
                </a:lnTo>
                <a:lnTo>
                  <a:pt x="405750" y="32133"/>
                </a:lnTo>
                <a:lnTo>
                  <a:pt x="372375" y="7390"/>
                </a:lnTo>
                <a:lnTo>
                  <a:pt x="351906" y="0"/>
                </a:lnTo>
                <a:close/>
              </a:path>
              <a:path w="44196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574365" y="4231228"/>
            <a:ext cx="365312" cy="249331"/>
          </a:xfrm>
          <a:custGeom>
            <a:avLst/>
            <a:gdLst/>
            <a:ahLst/>
            <a:cxnLst/>
            <a:rect l="l" t="t" r="r" b="b"/>
            <a:pathLst>
              <a:path w="414020" h="282575">
                <a:moveTo>
                  <a:pt x="323435" y="0"/>
                </a:moveTo>
                <a:lnTo>
                  <a:pt x="319417" y="11459"/>
                </a:lnTo>
                <a:lnTo>
                  <a:pt x="335761" y="18552"/>
                </a:lnTo>
                <a:lnTo>
                  <a:pt x="349816" y="28370"/>
                </a:lnTo>
                <a:lnTo>
                  <a:pt x="378353" y="73878"/>
                </a:lnTo>
                <a:lnTo>
                  <a:pt x="386687" y="115662"/>
                </a:lnTo>
                <a:lnTo>
                  <a:pt x="387729" y="139749"/>
                </a:lnTo>
                <a:lnTo>
                  <a:pt x="386683" y="164650"/>
                </a:lnTo>
                <a:lnTo>
                  <a:pt x="378312" y="207587"/>
                </a:lnTo>
                <a:lnTo>
                  <a:pt x="349835" y="253826"/>
                </a:lnTo>
                <a:lnTo>
                  <a:pt x="319864" y="270866"/>
                </a:lnTo>
                <a:lnTo>
                  <a:pt x="323435" y="282327"/>
                </a:lnTo>
                <a:lnTo>
                  <a:pt x="361945" y="264263"/>
                </a:lnTo>
                <a:lnTo>
                  <a:pt x="390260" y="232990"/>
                </a:lnTo>
                <a:lnTo>
                  <a:pt x="407673" y="191113"/>
                </a:lnTo>
                <a:lnTo>
                  <a:pt x="413477" y="141237"/>
                </a:lnTo>
                <a:lnTo>
                  <a:pt x="412022" y="115355"/>
                </a:lnTo>
                <a:lnTo>
                  <a:pt x="400376" y="69479"/>
                </a:lnTo>
                <a:lnTo>
                  <a:pt x="377279" y="32133"/>
                </a:lnTo>
                <a:lnTo>
                  <a:pt x="343904" y="7390"/>
                </a:lnTo>
                <a:lnTo>
                  <a:pt x="323435" y="0"/>
                </a:lnTo>
                <a:close/>
              </a:path>
              <a:path w="41402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4905362" y="4153349"/>
            <a:ext cx="3201521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1555459" algn="l"/>
                <a:tab pos="1881008" algn="l"/>
                <a:tab pos="2755673" algn="l"/>
              </a:tabLst>
            </a:pPr>
            <a:r>
              <a:rPr sz="2118" dirty="0">
                <a:latin typeface="Cambria Math"/>
                <a:cs typeface="Cambria Math"/>
              </a:rPr>
              <a:t>=</a:t>
            </a:r>
            <a:r>
              <a:rPr sz="2118" spc="88" dirty="0">
                <a:latin typeface="Cambria Math"/>
                <a:cs typeface="Cambria Math"/>
              </a:rPr>
              <a:t> </a:t>
            </a:r>
            <a:r>
              <a:rPr sz="2118" spc="4" dirty="0">
                <a:latin typeface="Cambria Math"/>
                <a:cs typeface="Cambria Math"/>
              </a:rPr>
              <a:t>𝒘</a:t>
            </a:r>
            <a:r>
              <a:rPr sz="2382" spc="6" baseline="27777" dirty="0">
                <a:latin typeface="Cambria Math"/>
                <a:cs typeface="Cambria Math"/>
              </a:rPr>
              <a:t>𝑇</a:t>
            </a:r>
            <a:r>
              <a:rPr sz="2382" spc="139" baseline="27777" dirty="0">
                <a:latin typeface="Cambria Math"/>
                <a:cs typeface="Cambria Math"/>
              </a:rPr>
              <a:t> </a:t>
            </a:r>
            <a:r>
              <a:rPr sz="3177" baseline="2314" dirty="0">
                <a:latin typeface="Cambria Math"/>
                <a:cs typeface="Cambria Math"/>
              </a:rPr>
              <a:t>∑</a:t>
            </a:r>
            <a:r>
              <a:rPr sz="3177" spc="456" baseline="2314" dirty="0">
                <a:latin typeface="Cambria Math"/>
                <a:cs typeface="Cambria Math"/>
              </a:rPr>
              <a:t> </a:t>
            </a:r>
            <a:r>
              <a:rPr lang="en-GB" sz="2000" b="1" spc="456" baseline="2314" dirty="0">
                <a:latin typeface="Cambria Math"/>
                <a:cs typeface="Cambria Math"/>
              </a:rPr>
              <a:t>'</a:t>
            </a:r>
            <a:r>
              <a:rPr sz="1853" spc="218" baseline="-5952" dirty="0">
                <a:latin typeface="Cambria Math"/>
                <a:cs typeface="Cambria Math"/>
              </a:rPr>
              <a:t> </a:t>
            </a:r>
            <a:r>
              <a:rPr sz="2118" spc="84" dirty="0">
                <a:latin typeface="Cambria Math"/>
                <a:cs typeface="Cambria Math"/>
              </a:rPr>
              <a:t>𝜓</a:t>
            </a:r>
            <a:r>
              <a:rPr sz="2382" spc="125" baseline="27777" dirty="0">
                <a:latin typeface="Cambria Math"/>
                <a:cs typeface="Cambria Math"/>
              </a:rPr>
              <a:t>𝜋	</a:t>
            </a:r>
            <a:r>
              <a:rPr sz="2118" spc="-18" dirty="0">
                <a:latin typeface="Cambria Math"/>
                <a:cs typeface="Cambria Math"/>
              </a:rPr>
              <a:t>𝑠</a:t>
            </a:r>
            <a:r>
              <a:rPr lang="en-GB" sz="2400" spc="-18" dirty="0">
                <a:latin typeface="Cambria Math"/>
                <a:cs typeface="Cambria Math"/>
              </a:rPr>
              <a:t>′</a:t>
            </a:r>
            <a:r>
              <a:rPr sz="2382" spc="-26" baseline="27777" dirty="0">
                <a:latin typeface="Cambria Math"/>
                <a:cs typeface="Cambria Math"/>
              </a:rPr>
              <a:t>	</a:t>
            </a:r>
            <a:r>
              <a:rPr sz="2118" spc="-18" dirty="0">
                <a:latin typeface="Cambria Math"/>
                <a:cs typeface="Cambria Math"/>
              </a:rPr>
              <a:t>𝝓(𝑠′,</a:t>
            </a:r>
            <a:r>
              <a:rPr sz="2118" spc="-124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𝜋	</a:t>
            </a:r>
            <a:r>
              <a:rPr sz="2118" spc="-9" dirty="0">
                <a:latin typeface="Cambria Math"/>
                <a:cs typeface="Cambria Math"/>
              </a:rPr>
              <a:t>𝑠′</a:t>
            </a:r>
            <a:r>
              <a:rPr sz="2118" spc="322" dirty="0">
                <a:latin typeface="Cambria Math"/>
                <a:cs typeface="Cambria Math"/>
              </a:rPr>
              <a:t> </a:t>
            </a:r>
            <a:r>
              <a:rPr sz="2118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05363" y="4478767"/>
            <a:ext cx="142090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118" dirty="0">
                <a:latin typeface="Cambria Math"/>
                <a:cs typeface="Cambria Math"/>
              </a:rPr>
              <a:t>=</a:t>
            </a:r>
            <a:r>
              <a:rPr sz="2118" spc="57" dirty="0">
                <a:latin typeface="Cambria Math"/>
                <a:cs typeface="Cambria Math"/>
              </a:rPr>
              <a:t> </a:t>
            </a:r>
            <a:r>
              <a:rPr sz="2118" spc="4" dirty="0">
                <a:latin typeface="Cambria Math"/>
                <a:cs typeface="Cambria Math"/>
              </a:rPr>
              <a:t>𝒘</a:t>
            </a:r>
            <a:r>
              <a:rPr sz="2382" spc="6" baseline="27777" dirty="0">
                <a:latin typeface="Cambria Math"/>
                <a:cs typeface="Cambria Math"/>
              </a:rPr>
              <a:t>𝑇</a:t>
            </a:r>
            <a:r>
              <a:rPr sz="2382" spc="436" baseline="27777" dirty="0">
                <a:latin typeface="Cambria Math"/>
                <a:cs typeface="Cambria Math"/>
              </a:rPr>
              <a:t> </a:t>
            </a:r>
            <a:r>
              <a:rPr sz="2118" spc="35" dirty="0">
                <a:latin typeface="Cambria Math"/>
                <a:cs typeface="Cambria Math"/>
              </a:rPr>
              <a:t>𝝁</a:t>
            </a:r>
            <a:r>
              <a:rPr sz="2382" spc="53" baseline="27777" dirty="0">
                <a:latin typeface="Cambria Math"/>
                <a:cs typeface="Cambria Math"/>
              </a:rPr>
              <a:t>𝜋</a:t>
            </a:r>
            <a:r>
              <a:rPr sz="2118" spc="35" dirty="0">
                <a:latin typeface="Cambria Math"/>
                <a:cs typeface="Cambria Math"/>
              </a:rPr>
              <a:t>(𝑠)</a:t>
            </a:r>
            <a:endParaRPr sz="2118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8658" y="4981687"/>
            <a:ext cx="77712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13" dirty="0">
                <a:latin typeface="Calibri"/>
                <a:cs typeface="Calibri"/>
              </a:rPr>
              <a:t>H</a:t>
            </a:r>
            <a:r>
              <a:rPr sz="2118" spc="-9" dirty="0">
                <a:latin typeface="Calibri"/>
                <a:cs typeface="Calibri"/>
              </a:rPr>
              <a:t>e</a:t>
            </a:r>
            <a:r>
              <a:rPr sz="2118" spc="-22" dirty="0">
                <a:latin typeface="Calibri"/>
                <a:cs typeface="Calibri"/>
              </a:rPr>
              <a:t>n</a:t>
            </a:r>
            <a:r>
              <a:rPr sz="2118" spc="-18" dirty="0">
                <a:latin typeface="Calibri"/>
                <a:cs typeface="Calibri"/>
              </a:rPr>
              <a:t>c</a:t>
            </a:r>
            <a:r>
              <a:rPr sz="2118" spc="-9" dirty="0">
                <a:latin typeface="Calibri"/>
                <a:cs typeface="Calibri"/>
              </a:rPr>
              <a:t>e</a:t>
            </a:r>
            <a:r>
              <a:rPr sz="2118" dirty="0">
                <a:latin typeface="Calibri"/>
                <a:cs typeface="Calibri"/>
              </a:rPr>
              <a:t>: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02941" y="5060557"/>
            <a:ext cx="302559" cy="249331"/>
          </a:xfrm>
          <a:custGeom>
            <a:avLst/>
            <a:gdLst/>
            <a:ahLst/>
            <a:cxnLst/>
            <a:rect l="l" t="t" r="r" b="b"/>
            <a:pathLst>
              <a:path w="342900" h="282575">
                <a:moveTo>
                  <a:pt x="252602" y="0"/>
                </a:moveTo>
                <a:lnTo>
                  <a:pt x="248584" y="11460"/>
                </a:lnTo>
                <a:lnTo>
                  <a:pt x="264927" y="18552"/>
                </a:lnTo>
                <a:lnTo>
                  <a:pt x="278982" y="28370"/>
                </a:lnTo>
                <a:lnTo>
                  <a:pt x="307520" y="73880"/>
                </a:lnTo>
                <a:lnTo>
                  <a:pt x="315854" y="115662"/>
                </a:lnTo>
                <a:lnTo>
                  <a:pt x="316896" y="139749"/>
                </a:lnTo>
                <a:lnTo>
                  <a:pt x="315850" y="164650"/>
                </a:lnTo>
                <a:lnTo>
                  <a:pt x="307478" y="207587"/>
                </a:lnTo>
                <a:lnTo>
                  <a:pt x="279000" y="253826"/>
                </a:lnTo>
                <a:lnTo>
                  <a:pt x="249030" y="270868"/>
                </a:lnTo>
                <a:lnTo>
                  <a:pt x="252602" y="282327"/>
                </a:lnTo>
                <a:lnTo>
                  <a:pt x="291112" y="264263"/>
                </a:lnTo>
                <a:lnTo>
                  <a:pt x="319426" y="232990"/>
                </a:lnTo>
                <a:lnTo>
                  <a:pt x="336839" y="191114"/>
                </a:lnTo>
                <a:lnTo>
                  <a:pt x="342643" y="141237"/>
                </a:lnTo>
                <a:lnTo>
                  <a:pt x="341187" y="115355"/>
                </a:lnTo>
                <a:lnTo>
                  <a:pt x="329542" y="69479"/>
                </a:lnTo>
                <a:lnTo>
                  <a:pt x="306445" y="32133"/>
                </a:lnTo>
                <a:lnTo>
                  <a:pt x="273071" y="7390"/>
                </a:lnTo>
                <a:lnTo>
                  <a:pt x="252602" y="0"/>
                </a:lnTo>
                <a:close/>
              </a:path>
              <a:path w="34290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888219" y="5060557"/>
            <a:ext cx="302559" cy="249331"/>
          </a:xfrm>
          <a:custGeom>
            <a:avLst/>
            <a:gdLst/>
            <a:ahLst/>
            <a:cxnLst/>
            <a:rect l="l" t="t" r="r" b="b"/>
            <a:pathLst>
              <a:path w="342900" h="282575">
                <a:moveTo>
                  <a:pt x="252602" y="0"/>
                </a:moveTo>
                <a:lnTo>
                  <a:pt x="248584" y="11460"/>
                </a:lnTo>
                <a:lnTo>
                  <a:pt x="264927" y="18552"/>
                </a:lnTo>
                <a:lnTo>
                  <a:pt x="278982" y="28370"/>
                </a:lnTo>
                <a:lnTo>
                  <a:pt x="307520" y="73880"/>
                </a:lnTo>
                <a:lnTo>
                  <a:pt x="315854" y="115662"/>
                </a:lnTo>
                <a:lnTo>
                  <a:pt x="316896" y="139749"/>
                </a:lnTo>
                <a:lnTo>
                  <a:pt x="315850" y="164650"/>
                </a:lnTo>
                <a:lnTo>
                  <a:pt x="307478" y="207587"/>
                </a:lnTo>
                <a:lnTo>
                  <a:pt x="279001" y="253826"/>
                </a:lnTo>
                <a:lnTo>
                  <a:pt x="249031" y="270868"/>
                </a:lnTo>
                <a:lnTo>
                  <a:pt x="252602" y="282327"/>
                </a:lnTo>
                <a:lnTo>
                  <a:pt x="291112" y="264263"/>
                </a:lnTo>
                <a:lnTo>
                  <a:pt x="319426" y="232990"/>
                </a:lnTo>
                <a:lnTo>
                  <a:pt x="336839" y="191114"/>
                </a:lnTo>
                <a:lnTo>
                  <a:pt x="342643" y="141237"/>
                </a:lnTo>
                <a:lnTo>
                  <a:pt x="341187" y="115355"/>
                </a:lnTo>
                <a:lnTo>
                  <a:pt x="329542" y="69479"/>
                </a:lnTo>
                <a:lnTo>
                  <a:pt x="306445" y="32133"/>
                </a:lnTo>
                <a:lnTo>
                  <a:pt x="273071" y="7390"/>
                </a:lnTo>
                <a:lnTo>
                  <a:pt x="252602" y="0"/>
                </a:lnTo>
                <a:close/>
              </a:path>
              <a:path w="342900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80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101783" y="5374124"/>
            <a:ext cx="259416" cy="207869"/>
          </a:xfrm>
          <a:custGeom>
            <a:avLst/>
            <a:gdLst/>
            <a:ahLst/>
            <a:cxnLst/>
            <a:rect l="l" t="t" r="r" b="b"/>
            <a:pathLst>
              <a:path w="294005" h="235585">
                <a:moveTo>
                  <a:pt x="218771" y="0"/>
                </a:moveTo>
                <a:lnTo>
                  <a:pt x="215422" y="9550"/>
                </a:lnTo>
                <a:lnTo>
                  <a:pt x="229042" y="15460"/>
                </a:lnTo>
                <a:lnTo>
                  <a:pt x="240754" y="23642"/>
                </a:lnTo>
                <a:lnTo>
                  <a:pt x="264535" y="61566"/>
                </a:lnTo>
                <a:lnTo>
                  <a:pt x="272348" y="116459"/>
                </a:lnTo>
                <a:lnTo>
                  <a:pt x="271476" y="137209"/>
                </a:lnTo>
                <a:lnTo>
                  <a:pt x="258396" y="188019"/>
                </a:lnTo>
                <a:lnTo>
                  <a:pt x="229200" y="219785"/>
                </a:lnTo>
                <a:lnTo>
                  <a:pt x="215794" y="225723"/>
                </a:lnTo>
                <a:lnTo>
                  <a:pt x="218771" y="235272"/>
                </a:lnTo>
                <a:lnTo>
                  <a:pt x="263722" y="208564"/>
                </a:lnTo>
                <a:lnTo>
                  <a:pt x="288968" y="159261"/>
                </a:lnTo>
                <a:lnTo>
                  <a:pt x="293805" y="117698"/>
                </a:lnTo>
                <a:lnTo>
                  <a:pt x="292592" y="96130"/>
                </a:lnTo>
                <a:lnTo>
                  <a:pt x="282887" y="57899"/>
                </a:lnTo>
                <a:lnTo>
                  <a:pt x="250784" y="15084"/>
                </a:lnTo>
                <a:lnTo>
                  <a:pt x="235828" y="6158"/>
                </a:lnTo>
                <a:lnTo>
                  <a:pt x="218771" y="0"/>
                </a:lnTo>
                <a:close/>
              </a:path>
              <a:path w="294005" h="235585">
                <a:moveTo>
                  <a:pt x="75034" y="0"/>
                </a:moveTo>
                <a:lnTo>
                  <a:pt x="30164" y="26777"/>
                </a:lnTo>
                <a:lnTo>
                  <a:pt x="4852" y="76197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09" y="225723"/>
                </a:lnTo>
                <a:lnTo>
                  <a:pt x="64603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5" y="116459"/>
                </a:lnTo>
                <a:lnTo>
                  <a:pt x="22327" y="96386"/>
                </a:lnTo>
                <a:lnTo>
                  <a:pt x="35408" y="46819"/>
                </a:lnTo>
                <a:lnTo>
                  <a:pt x="64813" y="15460"/>
                </a:lnTo>
                <a:lnTo>
                  <a:pt x="78381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252341" y="5374124"/>
            <a:ext cx="259416" cy="207869"/>
          </a:xfrm>
          <a:custGeom>
            <a:avLst/>
            <a:gdLst/>
            <a:ahLst/>
            <a:cxnLst/>
            <a:rect l="l" t="t" r="r" b="b"/>
            <a:pathLst>
              <a:path w="294004" h="235585">
                <a:moveTo>
                  <a:pt x="218772" y="0"/>
                </a:moveTo>
                <a:lnTo>
                  <a:pt x="215423" y="9550"/>
                </a:lnTo>
                <a:lnTo>
                  <a:pt x="229042" y="15460"/>
                </a:lnTo>
                <a:lnTo>
                  <a:pt x="240755" y="23642"/>
                </a:lnTo>
                <a:lnTo>
                  <a:pt x="264536" y="61566"/>
                </a:lnTo>
                <a:lnTo>
                  <a:pt x="272350" y="116459"/>
                </a:lnTo>
                <a:lnTo>
                  <a:pt x="271478" y="137209"/>
                </a:lnTo>
                <a:lnTo>
                  <a:pt x="258398" y="188019"/>
                </a:lnTo>
                <a:lnTo>
                  <a:pt x="229202" y="219785"/>
                </a:lnTo>
                <a:lnTo>
                  <a:pt x="215795" y="225723"/>
                </a:lnTo>
                <a:lnTo>
                  <a:pt x="218772" y="235272"/>
                </a:lnTo>
                <a:lnTo>
                  <a:pt x="263722" y="208564"/>
                </a:lnTo>
                <a:lnTo>
                  <a:pt x="288969" y="159261"/>
                </a:lnTo>
                <a:lnTo>
                  <a:pt x="293806" y="117698"/>
                </a:lnTo>
                <a:lnTo>
                  <a:pt x="292593" y="96130"/>
                </a:lnTo>
                <a:lnTo>
                  <a:pt x="282889" y="57899"/>
                </a:lnTo>
                <a:lnTo>
                  <a:pt x="250786" y="15084"/>
                </a:lnTo>
                <a:lnTo>
                  <a:pt x="235829" y="6158"/>
                </a:lnTo>
                <a:lnTo>
                  <a:pt x="218772" y="0"/>
                </a:lnTo>
                <a:close/>
              </a:path>
              <a:path w="294004" h="235585">
                <a:moveTo>
                  <a:pt x="75034" y="0"/>
                </a:moveTo>
                <a:lnTo>
                  <a:pt x="30165" y="26777"/>
                </a:lnTo>
                <a:lnTo>
                  <a:pt x="4852" y="76197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3"/>
                </a:lnTo>
                <a:lnTo>
                  <a:pt x="64605" y="219785"/>
                </a:lnTo>
                <a:lnTo>
                  <a:pt x="53036" y="211522"/>
                </a:lnTo>
                <a:lnTo>
                  <a:pt x="29304" y="172989"/>
                </a:lnTo>
                <a:lnTo>
                  <a:pt x="21456" y="116459"/>
                </a:lnTo>
                <a:lnTo>
                  <a:pt x="22328" y="96386"/>
                </a:lnTo>
                <a:lnTo>
                  <a:pt x="35408" y="46819"/>
                </a:lnTo>
                <a:lnTo>
                  <a:pt x="64814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813011" y="5654333"/>
            <a:ext cx="259416" cy="207869"/>
          </a:xfrm>
          <a:custGeom>
            <a:avLst/>
            <a:gdLst/>
            <a:ahLst/>
            <a:cxnLst/>
            <a:rect l="l" t="t" r="r" b="b"/>
            <a:pathLst>
              <a:path w="294005" h="235584">
                <a:moveTo>
                  <a:pt x="218771" y="0"/>
                </a:moveTo>
                <a:lnTo>
                  <a:pt x="215422" y="9549"/>
                </a:lnTo>
                <a:lnTo>
                  <a:pt x="229042" y="15459"/>
                </a:lnTo>
                <a:lnTo>
                  <a:pt x="240754" y="23641"/>
                </a:lnTo>
                <a:lnTo>
                  <a:pt x="264536" y="61565"/>
                </a:lnTo>
                <a:lnTo>
                  <a:pt x="272350" y="116457"/>
                </a:lnTo>
                <a:lnTo>
                  <a:pt x="271478" y="137208"/>
                </a:lnTo>
                <a:lnTo>
                  <a:pt x="258396" y="188018"/>
                </a:lnTo>
                <a:lnTo>
                  <a:pt x="229201" y="219784"/>
                </a:lnTo>
                <a:lnTo>
                  <a:pt x="215794" y="225722"/>
                </a:lnTo>
                <a:lnTo>
                  <a:pt x="218771" y="235271"/>
                </a:lnTo>
                <a:lnTo>
                  <a:pt x="263722" y="208564"/>
                </a:lnTo>
                <a:lnTo>
                  <a:pt x="288968" y="159261"/>
                </a:lnTo>
                <a:lnTo>
                  <a:pt x="293805" y="117697"/>
                </a:lnTo>
                <a:lnTo>
                  <a:pt x="292592" y="96129"/>
                </a:lnTo>
                <a:lnTo>
                  <a:pt x="282887" y="57898"/>
                </a:lnTo>
                <a:lnTo>
                  <a:pt x="250785" y="15083"/>
                </a:lnTo>
                <a:lnTo>
                  <a:pt x="235828" y="6158"/>
                </a:lnTo>
                <a:lnTo>
                  <a:pt x="218771" y="0"/>
                </a:lnTo>
                <a:close/>
              </a:path>
              <a:path w="294005" h="235584">
                <a:moveTo>
                  <a:pt x="75034" y="0"/>
                </a:moveTo>
                <a:lnTo>
                  <a:pt x="30164" y="26776"/>
                </a:lnTo>
                <a:lnTo>
                  <a:pt x="4852" y="76196"/>
                </a:lnTo>
                <a:lnTo>
                  <a:pt x="0" y="117697"/>
                </a:lnTo>
                <a:lnTo>
                  <a:pt x="1209" y="139312"/>
                </a:lnTo>
                <a:lnTo>
                  <a:pt x="10882" y="177542"/>
                </a:lnTo>
                <a:lnTo>
                  <a:pt x="42942" y="220218"/>
                </a:lnTo>
                <a:lnTo>
                  <a:pt x="75034" y="235271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8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3" y="15459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3094617" y="4981687"/>
            <a:ext cx="2381810" cy="8932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71793">
              <a:spcBef>
                <a:spcPts val="88"/>
              </a:spcBef>
              <a:tabLst>
                <a:tab pos="894837" algn="l"/>
                <a:tab pos="1206378" algn="l"/>
                <a:tab pos="1879887" algn="l"/>
              </a:tabLst>
            </a:pPr>
            <a:r>
              <a:rPr sz="2118" spc="44" dirty="0">
                <a:latin typeface="Cambria Math"/>
                <a:cs typeface="Cambria Math"/>
              </a:rPr>
              <a:t>𝝁</a:t>
            </a:r>
            <a:r>
              <a:rPr sz="2382" spc="66" baseline="26234" dirty="0">
                <a:latin typeface="Cambria Math"/>
                <a:cs typeface="Cambria Math"/>
              </a:rPr>
              <a:t>𝜋	</a:t>
            </a:r>
            <a:r>
              <a:rPr sz="2118" dirty="0">
                <a:latin typeface="Cambria Math"/>
                <a:cs typeface="Cambria Math"/>
              </a:rPr>
              <a:t>𝑠	=</a:t>
            </a:r>
            <a:r>
              <a:rPr sz="2118" spc="88" dirty="0">
                <a:latin typeface="Cambria Math"/>
                <a:cs typeface="Cambria Math"/>
              </a:rPr>
              <a:t> </a:t>
            </a:r>
            <a:r>
              <a:rPr sz="2118" spc="26" dirty="0">
                <a:latin typeface="Cambria Math"/>
                <a:cs typeface="Cambria Math"/>
              </a:rPr>
              <a:t>𝝁</a:t>
            </a:r>
            <a:r>
              <a:rPr sz="2382" spc="39" baseline="26234" dirty="0">
                <a:latin typeface="Cambria Math"/>
                <a:cs typeface="Cambria Math"/>
              </a:rPr>
              <a:t>𝑒	</a:t>
            </a:r>
            <a:r>
              <a:rPr sz="2118" dirty="0">
                <a:latin typeface="Cambria Math"/>
                <a:cs typeface="Cambria Math"/>
              </a:rPr>
              <a:t>𝑠</a:t>
            </a:r>
            <a:endParaRPr sz="2118">
              <a:latin typeface="Cambria Math"/>
              <a:cs typeface="Cambria Math"/>
            </a:endParaRPr>
          </a:p>
          <a:p>
            <a:pPr marL="44826">
              <a:spcBef>
                <a:spcPts val="13"/>
              </a:spcBef>
              <a:tabLst>
                <a:tab pos="419122" algn="l"/>
                <a:tab pos="1352062" algn="l"/>
              </a:tabLst>
            </a:pPr>
            <a:r>
              <a:rPr sz="1765" dirty="0">
                <a:latin typeface="Wingdings"/>
                <a:cs typeface="Wingdings"/>
              </a:rPr>
              <a:t></a:t>
            </a:r>
            <a:r>
              <a:rPr sz="1765" dirty="0">
                <a:latin typeface="Times New Roman"/>
                <a:cs typeface="Times New Roman"/>
              </a:rPr>
              <a:t>	</a:t>
            </a:r>
            <a:r>
              <a:rPr sz="1765" spc="71" dirty="0">
                <a:latin typeface="Cambria Math"/>
                <a:cs typeface="Cambria Math"/>
              </a:rPr>
              <a:t>𝒘</a:t>
            </a:r>
            <a:r>
              <a:rPr sz="1985" spc="106" baseline="27777" dirty="0">
                <a:latin typeface="Cambria Math"/>
                <a:cs typeface="Cambria Math"/>
              </a:rPr>
              <a:t>𝑇</a:t>
            </a:r>
            <a:r>
              <a:rPr sz="1765" spc="71" dirty="0">
                <a:latin typeface="Cambria Math"/>
                <a:cs typeface="Cambria Math"/>
              </a:rPr>
              <a:t>𝝁</a:t>
            </a:r>
            <a:r>
              <a:rPr sz="1985" spc="106" baseline="27777" dirty="0">
                <a:latin typeface="Cambria Math"/>
                <a:cs typeface="Cambria Math"/>
              </a:rPr>
              <a:t>𝜋 </a:t>
            </a:r>
            <a:r>
              <a:rPr sz="1985" spc="284" baseline="27777" dirty="0">
                <a:latin typeface="Cambria Math"/>
                <a:cs typeface="Cambria Math"/>
              </a:rPr>
              <a:t> </a:t>
            </a:r>
            <a:r>
              <a:rPr sz="1765" dirty="0">
                <a:latin typeface="Cambria Math"/>
                <a:cs typeface="Cambria Math"/>
              </a:rPr>
              <a:t>𝑠	=</a:t>
            </a:r>
            <a:r>
              <a:rPr sz="1765" spc="128" dirty="0">
                <a:latin typeface="Cambria Math"/>
                <a:cs typeface="Cambria Math"/>
              </a:rPr>
              <a:t> </a:t>
            </a:r>
            <a:r>
              <a:rPr sz="1765" spc="62" dirty="0">
                <a:latin typeface="Cambria Math"/>
                <a:cs typeface="Cambria Math"/>
              </a:rPr>
              <a:t>𝒘</a:t>
            </a:r>
            <a:r>
              <a:rPr sz="1985" spc="92" baseline="27777" dirty="0">
                <a:latin typeface="Cambria Math"/>
                <a:cs typeface="Cambria Math"/>
              </a:rPr>
              <a:t>𝑇</a:t>
            </a:r>
            <a:r>
              <a:rPr sz="1765" spc="62" dirty="0">
                <a:latin typeface="Cambria Math"/>
                <a:cs typeface="Cambria Math"/>
              </a:rPr>
              <a:t>𝝁</a:t>
            </a:r>
            <a:r>
              <a:rPr sz="1985" spc="92" baseline="27777" dirty="0">
                <a:latin typeface="Cambria Math"/>
                <a:cs typeface="Cambria Math"/>
              </a:rPr>
              <a:t>𝑒 </a:t>
            </a:r>
            <a:r>
              <a:rPr sz="1985" spc="265" baseline="27777" dirty="0">
                <a:latin typeface="Cambria Math"/>
                <a:cs typeface="Cambria Math"/>
              </a:rPr>
              <a:t> </a:t>
            </a:r>
            <a:r>
              <a:rPr sz="1765" dirty="0">
                <a:latin typeface="Cambria Math"/>
                <a:cs typeface="Cambria Math"/>
              </a:rPr>
              <a:t>𝑠</a:t>
            </a:r>
            <a:endParaRPr sz="1765">
              <a:latin typeface="Cambria Math"/>
              <a:cs typeface="Cambria Math"/>
            </a:endParaRPr>
          </a:p>
          <a:p>
            <a:pPr marL="44826">
              <a:spcBef>
                <a:spcPts val="84"/>
              </a:spcBef>
              <a:tabLst>
                <a:tab pos="419122" algn="l"/>
                <a:tab pos="1062935" algn="l"/>
              </a:tabLst>
            </a:pPr>
            <a:r>
              <a:rPr sz="1765" dirty="0">
                <a:latin typeface="Wingdings"/>
                <a:cs typeface="Wingdings"/>
              </a:rPr>
              <a:t></a:t>
            </a:r>
            <a:r>
              <a:rPr sz="1765" dirty="0">
                <a:latin typeface="Times New Roman"/>
                <a:cs typeface="Times New Roman"/>
              </a:rPr>
              <a:t>	</a:t>
            </a:r>
            <a:r>
              <a:rPr sz="1765" spc="106" dirty="0">
                <a:latin typeface="Cambria Math"/>
                <a:cs typeface="Cambria Math"/>
              </a:rPr>
              <a:t>𝑉</a:t>
            </a:r>
            <a:r>
              <a:rPr sz="1985" spc="158" baseline="27777" dirty="0">
                <a:latin typeface="Cambria Math"/>
                <a:cs typeface="Cambria Math"/>
              </a:rPr>
              <a:t>𝜋 </a:t>
            </a:r>
            <a:r>
              <a:rPr sz="1985" spc="231" baseline="27777" dirty="0">
                <a:latin typeface="Cambria Math"/>
                <a:cs typeface="Cambria Math"/>
              </a:rPr>
              <a:t> </a:t>
            </a:r>
            <a:r>
              <a:rPr sz="1765" dirty="0">
                <a:latin typeface="Cambria Math"/>
                <a:cs typeface="Cambria Math"/>
              </a:rPr>
              <a:t>𝑠	=</a:t>
            </a:r>
            <a:r>
              <a:rPr sz="1765" spc="110" dirty="0">
                <a:latin typeface="Cambria Math"/>
                <a:cs typeface="Cambria Math"/>
              </a:rPr>
              <a:t> </a:t>
            </a:r>
            <a:r>
              <a:rPr sz="1765" spc="71" dirty="0">
                <a:latin typeface="Cambria Math"/>
                <a:cs typeface="Cambria Math"/>
              </a:rPr>
              <a:t>𝑉</a:t>
            </a:r>
            <a:r>
              <a:rPr sz="1985" spc="106" baseline="27777" dirty="0">
                <a:latin typeface="Cambria Math"/>
                <a:cs typeface="Cambria Math"/>
              </a:rPr>
              <a:t>𝑒</a:t>
            </a:r>
            <a:r>
              <a:rPr sz="1765" spc="71" dirty="0">
                <a:latin typeface="Cambria Math"/>
                <a:cs typeface="Cambria Math"/>
              </a:rPr>
              <a:t>(𝑠)</a:t>
            </a:r>
            <a:endParaRPr sz="176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Indeterminacy of Rewards</a:t>
            </a:r>
            <a:endParaRPr lang="en-GB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058295" y="1793943"/>
            <a:ext cx="606238" cy="270062"/>
          </a:xfrm>
          <a:custGeom>
            <a:avLst/>
            <a:gdLst/>
            <a:ahLst/>
            <a:cxnLst/>
            <a:rect l="l" t="t" r="r" b="b"/>
            <a:pathLst>
              <a:path w="687070" h="306069">
                <a:moveTo>
                  <a:pt x="589332" y="0"/>
                </a:moveTo>
                <a:lnTo>
                  <a:pt x="584979" y="12414"/>
                </a:lnTo>
                <a:lnTo>
                  <a:pt x="602684" y="20098"/>
                </a:lnTo>
                <a:lnTo>
                  <a:pt x="617910" y="30734"/>
                </a:lnTo>
                <a:lnTo>
                  <a:pt x="648826" y="80035"/>
                </a:lnTo>
                <a:lnTo>
                  <a:pt x="657855" y="125301"/>
                </a:lnTo>
                <a:lnTo>
                  <a:pt x="658983" y="151395"/>
                </a:lnTo>
                <a:lnTo>
                  <a:pt x="657850" y="178371"/>
                </a:lnTo>
                <a:lnTo>
                  <a:pt x="648781" y="224886"/>
                </a:lnTo>
                <a:lnTo>
                  <a:pt x="630582" y="261213"/>
                </a:lnTo>
                <a:lnTo>
                  <a:pt x="585463" y="293439"/>
                </a:lnTo>
                <a:lnTo>
                  <a:pt x="589332" y="305854"/>
                </a:lnTo>
                <a:lnTo>
                  <a:pt x="631050" y="286284"/>
                </a:lnTo>
                <a:lnTo>
                  <a:pt x="661724" y="252406"/>
                </a:lnTo>
                <a:lnTo>
                  <a:pt x="680588" y="207039"/>
                </a:lnTo>
                <a:lnTo>
                  <a:pt x="686876" y="153007"/>
                </a:lnTo>
                <a:lnTo>
                  <a:pt x="685299" y="124968"/>
                </a:lnTo>
                <a:lnTo>
                  <a:pt x="672683" y="75269"/>
                </a:lnTo>
                <a:lnTo>
                  <a:pt x="647662" y="34810"/>
                </a:lnTo>
                <a:lnTo>
                  <a:pt x="611506" y="8006"/>
                </a:lnTo>
                <a:lnTo>
                  <a:pt x="589332" y="0"/>
                </a:lnTo>
                <a:close/>
              </a:path>
              <a:path w="687070" h="306069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7"/>
                </a:lnTo>
                <a:lnTo>
                  <a:pt x="1572" y="181106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4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5" y="80035"/>
                </a:lnTo>
                <a:lnTo>
                  <a:pt x="56325" y="44323"/>
                </a:lnTo>
                <a:lnTo>
                  <a:pt x="101897" y="12414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35647" y="2622947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18" y="12415"/>
                </a:lnTo>
                <a:lnTo>
                  <a:pt x="290123" y="20099"/>
                </a:lnTo>
                <a:lnTo>
                  <a:pt x="305349" y="30735"/>
                </a:lnTo>
                <a:lnTo>
                  <a:pt x="336266" y="80036"/>
                </a:lnTo>
                <a:lnTo>
                  <a:pt x="345294" y="125301"/>
                </a:lnTo>
                <a:lnTo>
                  <a:pt x="346422" y="151395"/>
                </a:lnTo>
                <a:lnTo>
                  <a:pt x="345289" y="178371"/>
                </a:lnTo>
                <a:lnTo>
                  <a:pt x="336220" y="224886"/>
                </a:lnTo>
                <a:lnTo>
                  <a:pt x="318021" y="261213"/>
                </a:lnTo>
                <a:lnTo>
                  <a:pt x="272902" y="293439"/>
                </a:lnTo>
                <a:lnTo>
                  <a:pt x="276772" y="305854"/>
                </a:lnTo>
                <a:lnTo>
                  <a:pt x="318490" y="286284"/>
                </a:lnTo>
                <a:lnTo>
                  <a:pt x="349164" y="252406"/>
                </a:lnTo>
                <a:lnTo>
                  <a:pt x="368028" y="207040"/>
                </a:lnTo>
                <a:lnTo>
                  <a:pt x="374315" y="153008"/>
                </a:lnTo>
                <a:lnTo>
                  <a:pt x="372738" y="124969"/>
                </a:lnTo>
                <a:lnTo>
                  <a:pt x="360122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3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7" y="99056"/>
                </a:lnTo>
                <a:lnTo>
                  <a:pt x="0" y="153008"/>
                </a:lnTo>
                <a:lnTo>
                  <a:pt x="1571" y="181107"/>
                </a:lnTo>
                <a:lnTo>
                  <a:pt x="14147" y="230806"/>
                </a:lnTo>
                <a:lnTo>
                  <a:pt x="39107" y="271134"/>
                </a:lnTo>
                <a:lnTo>
                  <a:pt x="75303" y="297858"/>
                </a:lnTo>
                <a:lnTo>
                  <a:pt x="97543" y="305854"/>
                </a:lnTo>
                <a:lnTo>
                  <a:pt x="101413" y="293439"/>
                </a:lnTo>
                <a:lnTo>
                  <a:pt x="83985" y="285720"/>
                </a:lnTo>
                <a:lnTo>
                  <a:pt x="68945" y="274978"/>
                </a:lnTo>
                <a:lnTo>
                  <a:pt x="46031" y="244425"/>
                </a:lnTo>
                <a:lnTo>
                  <a:pt x="32426" y="202868"/>
                </a:lnTo>
                <a:lnTo>
                  <a:pt x="27891" y="151395"/>
                </a:lnTo>
                <a:lnTo>
                  <a:pt x="29025" y="125301"/>
                </a:lnTo>
                <a:lnTo>
                  <a:pt x="38095" y="80036"/>
                </a:lnTo>
                <a:lnTo>
                  <a:pt x="56324" y="44323"/>
                </a:lnTo>
                <a:lnTo>
                  <a:pt x="101897" y="12415"/>
                </a:lnTo>
                <a:lnTo>
                  <a:pt x="9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810719" y="2622947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20" y="12415"/>
                </a:lnTo>
                <a:lnTo>
                  <a:pt x="290124" y="20099"/>
                </a:lnTo>
                <a:lnTo>
                  <a:pt x="305350" y="30735"/>
                </a:lnTo>
                <a:lnTo>
                  <a:pt x="336266" y="80036"/>
                </a:lnTo>
                <a:lnTo>
                  <a:pt x="345295" y="125301"/>
                </a:lnTo>
                <a:lnTo>
                  <a:pt x="346424" y="151395"/>
                </a:lnTo>
                <a:lnTo>
                  <a:pt x="345290" y="178371"/>
                </a:lnTo>
                <a:lnTo>
                  <a:pt x="336221" y="224886"/>
                </a:lnTo>
                <a:lnTo>
                  <a:pt x="318022" y="261213"/>
                </a:lnTo>
                <a:lnTo>
                  <a:pt x="272903" y="293439"/>
                </a:lnTo>
                <a:lnTo>
                  <a:pt x="276772" y="305854"/>
                </a:lnTo>
                <a:lnTo>
                  <a:pt x="318491" y="286284"/>
                </a:lnTo>
                <a:lnTo>
                  <a:pt x="349164" y="252406"/>
                </a:lnTo>
                <a:lnTo>
                  <a:pt x="368029" y="207040"/>
                </a:lnTo>
                <a:lnTo>
                  <a:pt x="374317" y="153008"/>
                </a:lnTo>
                <a:lnTo>
                  <a:pt x="372740" y="124969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4" y="0"/>
                </a:moveTo>
                <a:lnTo>
                  <a:pt x="55927" y="19609"/>
                </a:lnTo>
                <a:lnTo>
                  <a:pt x="25233" y="53609"/>
                </a:lnTo>
                <a:lnTo>
                  <a:pt x="6308" y="99056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2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6" y="80036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294495" y="2622947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20" y="12415"/>
                </a:lnTo>
                <a:lnTo>
                  <a:pt x="290124" y="20099"/>
                </a:lnTo>
                <a:lnTo>
                  <a:pt x="305350" y="30735"/>
                </a:lnTo>
                <a:lnTo>
                  <a:pt x="336266" y="80036"/>
                </a:lnTo>
                <a:lnTo>
                  <a:pt x="345295" y="125301"/>
                </a:lnTo>
                <a:lnTo>
                  <a:pt x="346424" y="151395"/>
                </a:lnTo>
                <a:lnTo>
                  <a:pt x="345290" y="178371"/>
                </a:lnTo>
                <a:lnTo>
                  <a:pt x="336221" y="224886"/>
                </a:lnTo>
                <a:lnTo>
                  <a:pt x="318022" y="261213"/>
                </a:lnTo>
                <a:lnTo>
                  <a:pt x="272902" y="293439"/>
                </a:lnTo>
                <a:lnTo>
                  <a:pt x="276772" y="305854"/>
                </a:lnTo>
                <a:lnTo>
                  <a:pt x="318490" y="286284"/>
                </a:lnTo>
                <a:lnTo>
                  <a:pt x="349164" y="252406"/>
                </a:lnTo>
                <a:lnTo>
                  <a:pt x="368029" y="207040"/>
                </a:lnTo>
                <a:lnTo>
                  <a:pt x="374317" y="153008"/>
                </a:lnTo>
                <a:lnTo>
                  <a:pt x="372740" y="124969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4" y="0"/>
                </a:moveTo>
                <a:lnTo>
                  <a:pt x="55927" y="19609"/>
                </a:lnTo>
                <a:lnTo>
                  <a:pt x="25233" y="53609"/>
                </a:lnTo>
                <a:lnTo>
                  <a:pt x="6308" y="99056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2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6" y="80036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191423" y="1710466"/>
            <a:ext cx="6904504" cy="15593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04554" indent="-326109">
              <a:spcBef>
                <a:spcPts val="88"/>
              </a:spcBef>
              <a:buFont typeface="Arial MT"/>
              <a:buChar char="•"/>
              <a:tabLst>
                <a:tab pos="403993" algn="l"/>
                <a:tab pos="404554" algn="l"/>
                <a:tab pos="1961134" algn="l"/>
                <a:tab pos="2578051" algn="l"/>
              </a:tabLst>
            </a:pPr>
            <a:r>
              <a:rPr sz="2294" spc="-4" dirty="0">
                <a:latin typeface="Calibri"/>
                <a:cs typeface="Calibri"/>
              </a:rPr>
              <a:t>Le</a:t>
            </a:r>
            <a:r>
              <a:rPr sz="2294" spc="-9" dirty="0">
                <a:latin typeface="Calibri"/>
                <a:cs typeface="Calibri"/>
              </a:rPr>
              <a:t>a</a:t>
            </a:r>
            <a:r>
              <a:rPr sz="2294" spc="-4" dirty="0">
                <a:latin typeface="Calibri"/>
                <a:cs typeface="Calibri"/>
              </a:rPr>
              <a:t>rnin</a:t>
            </a:r>
            <a:r>
              <a:rPr sz="2294" dirty="0">
                <a:latin typeface="Calibri"/>
                <a:cs typeface="Calibri"/>
              </a:rPr>
              <a:t>g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53" dirty="0">
                <a:latin typeface="Cambria Math"/>
                <a:cs typeface="Cambria Math"/>
              </a:rPr>
              <a:t>𝑅</a:t>
            </a:r>
            <a:r>
              <a:rPr sz="2515" baseline="-16081" dirty="0">
                <a:latin typeface="Cambria Math"/>
                <a:cs typeface="Cambria Math"/>
              </a:rPr>
              <a:t>𝒘	</a:t>
            </a:r>
            <a:r>
              <a:rPr sz="2294" spc="44" dirty="0">
                <a:latin typeface="Cambria Math"/>
                <a:cs typeface="Cambria Math"/>
              </a:rPr>
              <a:t>𝑠</a:t>
            </a:r>
            <a:r>
              <a:rPr sz="2294" dirty="0">
                <a:latin typeface="Cambria Math"/>
                <a:cs typeface="Cambria Math"/>
              </a:rPr>
              <a:t>,</a:t>
            </a:r>
            <a:r>
              <a:rPr sz="2294" spc="-132" dirty="0">
                <a:latin typeface="Cambria Math"/>
                <a:cs typeface="Cambria Math"/>
              </a:rPr>
              <a:t> </a:t>
            </a:r>
            <a:r>
              <a:rPr sz="2294" dirty="0">
                <a:latin typeface="Cambria Math"/>
                <a:cs typeface="Cambria Math"/>
              </a:rPr>
              <a:t>𝑎	=</a:t>
            </a:r>
            <a:r>
              <a:rPr sz="2294" spc="110" dirty="0">
                <a:latin typeface="Cambria Math"/>
                <a:cs typeface="Cambria Math"/>
              </a:rPr>
              <a:t> </a:t>
            </a:r>
            <a:r>
              <a:rPr sz="2294" spc="-13" dirty="0">
                <a:latin typeface="Cambria Math"/>
                <a:cs typeface="Cambria Math"/>
              </a:rPr>
              <a:t>𝒘</a:t>
            </a:r>
            <a:r>
              <a:rPr sz="2515" spc="284" baseline="27777" dirty="0">
                <a:latin typeface="Cambria Math"/>
                <a:cs typeface="Cambria Math"/>
              </a:rPr>
              <a:t>𝑇</a:t>
            </a:r>
            <a:r>
              <a:rPr sz="2294" spc="-9" dirty="0">
                <a:latin typeface="Cambria Math"/>
                <a:cs typeface="Cambria Math"/>
              </a:rPr>
              <a:t>𝝓</a:t>
            </a:r>
            <a:r>
              <a:rPr sz="2294" spc="-4" dirty="0">
                <a:latin typeface="Cambria Math"/>
                <a:cs typeface="Cambria Math"/>
              </a:rPr>
              <a:t>(</a:t>
            </a:r>
            <a:r>
              <a:rPr sz="2294" spc="44" dirty="0">
                <a:latin typeface="Cambria Math"/>
                <a:cs typeface="Cambria Math"/>
              </a:rPr>
              <a:t>𝑠</a:t>
            </a:r>
            <a:r>
              <a:rPr sz="2294" dirty="0">
                <a:latin typeface="Cambria Math"/>
                <a:cs typeface="Cambria Math"/>
              </a:rPr>
              <a:t>,</a:t>
            </a:r>
            <a:r>
              <a:rPr sz="2294" spc="-132" dirty="0">
                <a:latin typeface="Cambria Math"/>
                <a:cs typeface="Cambria Math"/>
              </a:rPr>
              <a:t> </a:t>
            </a:r>
            <a:r>
              <a:rPr sz="2294" spc="49" dirty="0">
                <a:latin typeface="Cambria Math"/>
                <a:cs typeface="Cambria Math"/>
              </a:rPr>
              <a:t>𝑎</a:t>
            </a:r>
            <a:r>
              <a:rPr sz="2294" dirty="0">
                <a:latin typeface="Cambria Math"/>
                <a:cs typeface="Cambria Math"/>
              </a:rPr>
              <a:t>)</a:t>
            </a:r>
            <a:r>
              <a:rPr sz="2294" spc="4" dirty="0">
                <a:latin typeface="Cambria Math"/>
                <a:cs typeface="Cambria Math"/>
              </a:rPr>
              <a:t> </a:t>
            </a:r>
            <a:r>
              <a:rPr sz="2294" spc="-9" dirty="0">
                <a:latin typeface="Calibri"/>
                <a:cs typeface="Calibri"/>
              </a:rPr>
              <a:t>a</a:t>
            </a:r>
            <a:r>
              <a:rPr sz="2294" spc="-18" dirty="0">
                <a:latin typeface="Calibri"/>
                <a:cs typeface="Calibri"/>
              </a:rPr>
              <a:t>m</a:t>
            </a:r>
            <a:r>
              <a:rPr sz="2294" spc="-9" dirty="0">
                <a:latin typeface="Calibri"/>
                <a:cs typeface="Calibri"/>
              </a:rPr>
              <a:t>o</a:t>
            </a:r>
            <a:r>
              <a:rPr sz="2294" spc="-4" dirty="0">
                <a:latin typeface="Calibri"/>
                <a:cs typeface="Calibri"/>
              </a:rPr>
              <a:t>u</a:t>
            </a:r>
            <a:r>
              <a:rPr sz="2294" spc="-31" dirty="0">
                <a:latin typeface="Calibri"/>
                <a:cs typeface="Calibri"/>
              </a:rPr>
              <a:t>n</a:t>
            </a:r>
            <a:r>
              <a:rPr sz="2294" spc="-9" dirty="0">
                <a:latin typeface="Calibri"/>
                <a:cs typeface="Calibri"/>
              </a:rPr>
              <a:t>t</a:t>
            </a:r>
            <a:r>
              <a:rPr sz="2294" dirty="0">
                <a:latin typeface="Calibri"/>
                <a:cs typeface="Calibri"/>
              </a:rPr>
              <a:t>s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31" dirty="0">
                <a:latin typeface="Calibri"/>
                <a:cs typeface="Calibri"/>
              </a:rPr>
              <a:t>t</a:t>
            </a:r>
            <a:r>
              <a:rPr sz="2294" dirty="0">
                <a:latin typeface="Calibri"/>
                <a:cs typeface="Calibri"/>
              </a:rPr>
              <a:t>o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l</a:t>
            </a:r>
            <a:r>
              <a:rPr sz="2294" dirty="0">
                <a:latin typeface="Calibri"/>
                <a:cs typeface="Calibri"/>
              </a:rPr>
              <a:t>e</a:t>
            </a:r>
            <a:r>
              <a:rPr sz="2294" spc="-9" dirty="0">
                <a:latin typeface="Calibri"/>
                <a:cs typeface="Calibri"/>
              </a:rPr>
              <a:t>ar</a:t>
            </a:r>
            <a:r>
              <a:rPr sz="2294" spc="-4" dirty="0">
                <a:latin typeface="Calibri"/>
                <a:cs typeface="Calibri"/>
              </a:rPr>
              <a:t>nin</a:t>
            </a:r>
            <a:r>
              <a:rPr sz="2294" dirty="0">
                <a:latin typeface="Calibri"/>
                <a:cs typeface="Calibri"/>
              </a:rPr>
              <a:t>g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dirty="0">
                <a:latin typeface="Cambria Math"/>
                <a:cs typeface="Cambria Math"/>
              </a:rPr>
              <a:t>𝒘</a:t>
            </a:r>
            <a:endParaRPr sz="2294">
              <a:latin typeface="Cambria Math"/>
              <a:cs typeface="Cambria Math"/>
            </a:endParaRPr>
          </a:p>
          <a:p>
            <a:pPr>
              <a:spcBef>
                <a:spcPts val="44"/>
              </a:spcBef>
              <a:buFont typeface="Arial MT"/>
              <a:buChar char="•"/>
            </a:pPr>
            <a:endParaRPr sz="3265">
              <a:latin typeface="Cambria Math"/>
              <a:cs typeface="Cambria Math"/>
            </a:endParaRPr>
          </a:p>
          <a:p>
            <a:pPr marL="403993" marR="1276978" indent="-326109">
              <a:lnSpc>
                <a:spcPts val="2735"/>
              </a:lnSpc>
              <a:buFont typeface="Arial MT"/>
              <a:buChar char="•"/>
              <a:tabLst>
                <a:tab pos="403993" algn="l"/>
                <a:tab pos="404554" algn="l"/>
                <a:tab pos="1638386" algn="l"/>
                <a:tab pos="1979625" algn="l"/>
                <a:tab pos="2713649" algn="l"/>
                <a:tab pos="2974199" algn="l"/>
                <a:tab pos="4197387" algn="l"/>
                <a:tab pos="4538624" algn="l"/>
              </a:tabLst>
            </a:pPr>
            <a:r>
              <a:rPr sz="2294" spc="-4" dirty="0">
                <a:latin typeface="Calibri"/>
                <a:cs typeface="Calibri"/>
              </a:rPr>
              <a:t>When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49" dirty="0">
                <a:latin typeface="Cambria Math"/>
                <a:cs typeface="Cambria Math"/>
              </a:rPr>
              <a:t>𝝁</a:t>
            </a:r>
            <a:r>
              <a:rPr sz="2515" spc="72" baseline="27777" dirty="0">
                <a:latin typeface="Cambria Math"/>
                <a:cs typeface="Cambria Math"/>
              </a:rPr>
              <a:t>𝜋	</a:t>
            </a:r>
            <a:r>
              <a:rPr sz="2294" dirty="0">
                <a:latin typeface="Cambria Math"/>
                <a:cs typeface="Cambria Math"/>
              </a:rPr>
              <a:t>𝑠	=</a:t>
            </a:r>
            <a:r>
              <a:rPr sz="2294" spc="115" dirty="0">
                <a:latin typeface="Cambria Math"/>
                <a:cs typeface="Cambria Math"/>
              </a:rPr>
              <a:t> </a:t>
            </a:r>
            <a:r>
              <a:rPr sz="2294" spc="31" dirty="0">
                <a:latin typeface="Cambria Math"/>
                <a:cs typeface="Cambria Math"/>
              </a:rPr>
              <a:t>𝝁</a:t>
            </a:r>
            <a:r>
              <a:rPr sz="2515" spc="46" baseline="27777" dirty="0">
                <a:latin typeface="Cambria Math"/>
                <a:cs typeface="Cambria Math"/>
              </a:rPr>
              <a:t>𝑒	</a:t>
            </a:r>
            <a:r>
              <a:rPr sz="2294" dirty="0">
                <a:latin typeface="Cambria Math"/>
                <a:cs typeface="Cambria Math"/>
              </a:rPr>
              <a:t>𝑠	</a:t>
            </a:r>
            <a:r>
              <a:rPr sz="2294" dirty="0">
                <a:latin typeface="Calibri"/>
                <a:cs typeface="Calibri"/>
              </a:rPr>
              <a:t>,</a:t>
            </a:r>
            <a:r>
              <a:rPr sz="2294" spc="-9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then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110" dirty="0">
                <a:latin typeface="Cambria Math"/>
                <a:cs typeface="Cambria Math"/>
              </a:rPr>
              <a:t>𝑉</a:t>
            </a:r>
            <a:r>
              <a:rPr sz="2515" spc="165" baseline="27777" dirty="0">
                <a:latin typeface="Cambria Math"/>
                <a:cs typeface="Cambria Math"/>
              </a:rPr>
              <a:t>𝜋	</a:t>
            </a:r>
            <a:r>
              <a:rPr sz="2294" dirty="0">
                <a:latin typeface="Cambria Math"/>
                <a:cs typeface="Cambria Math"/>
              </a:rPr>
              <a:t>𝑠	=</a:t>
            </a:r>
            <a:r>
              <a:rPr sz="2294" spc="49" dirty="0">
                <a:latin typeface="Cambria Math"/>
                <a:cs typeface="Cambria Math"/>
              </a:rPr>
              <a:t> </a:t>
            </a:r>
            <a:r>
              <a:rPr sz="2294" spc="57" dirty="0">
                <a:latin typeface="Cambria Math"/>
                <a:cs typeface="Cambria Math"/>
              </a:rPr>
              <a:t>𝑉</a:t>
            </a:r>
            <a:r>
              <a:rPr sz="2515" spc="86" baseline="27777" dirty="0">
                <a:latin typeface="Cambria Math"/>
                <a:cs typeface="Cambria Math"/>
              </a:rPr>
              <a:t>𝑒</a:t>
            </a:r>
            <a:r>
              <a:rPr sz="2294" spc="57" dirty="0">
                <a:latin typeface="Cambria Math"/>
                <a:cs typeface="Cambria Math"/>
              </a:rPr>
              <a:t>(𝑠)</a:t>
            </a:r>
            <a:r>
              <a:rPr sz="2294" spc="57" dirty="0">
                <a:latin typeface="Calibri"/>
                <a:cs typeface="Calibri"/>
              </a:rPr>
              <a:t>, </a:t>
            </a:r>
            <a:r>
              <a:rPr sz="2294" spc="-507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but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dirty="0">
                <a:latin typeface="Cambria Math"/>
                <a:cs typeface="Cambria Math"/>
              </a:rPr>
              <a:t>𝒘</a:t>
            </a:r>
            <a:r>
              <a:rPr sz="2294" spc="-9" dirty="0">
                <a:latin typeface="Cambria Math"/>
                <a:cs typeface="Cambria Math"/>
              </a:rPr>
              <a:t> </a:t>
            </a:r>
            <a:r>
              <a:rPr sz="2294" spc="-13" dirty="0">
                <a:latin typeface="Calibri"/>
                <a:cs typeface="Calibri"/>
              </a:rPr>
              <a:t>can </a:t>
            </a:r>
            <a:r>
              <a:rPr sz="2294" spc="-4" dirty="0">
                <a:latin typeface="Calibri"/>
                <a:cs typeface="Calibri"/>
              </a:rPr>
              <a:t>be</a:t>
            </a:r>
            <a:r>
              <a:rPr sz="2294" spc="-13" dirty="0">
                <a:latin typeface="Calibri"/>
                <a:cs typeface="Calibri"/>
              </a:rPr>
              <a:t> anything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since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6174" y="3396059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18" y="12414"/>
                </a:lnTo>
                <a:lnTo>
                  <a:pt x="290123" y="20097"/>
                </a:lnTo>
                <a:lnTo>
                  <a:pt x="305350" y="30733"/>
                </a:lnTo>
                <a:lnTo>
                  <a:pt x="336266" y="80034"/>
                </a:lnTo>
                <a:lnTo>
                  <a:pt x="345295" y="125300"/>
                </a:lnTo>
                <a:lnTo>
                  <a:pt x="346424" y="151395"/>
                </a:lnTo>
                <a:lnTo>
                  <a:pt x="345290" y="178370"/>
                </a:lnTo>
                <a:lnTo>
                  <a:pt x="336220" y="224885"/>
                </a:lnTo>
                <a:lnTo>
                  <a:pt x="318021" y="261213"/>
                </a:lnTo>
                <a:lnTo>
                  <a:pt x="272902" y="293438"/>
                </a:lnTo>
                <a:lnTo>
                  <a:pt x="276772" y="305854"/>
                </a:lnTo>
                <a:lnTo>
                  <a:pt x="318490" y="286284"/>
                </a:lnTo>
                <a:lnTo>
                  <a:pt x="349164" y="252406"/>
                </a:lnTo>
                <a:lnTo>
                  <a:pt x="368028" y="207039"/>
                </a:lnTo>
                <a:lnTo>
                  <a:pt x="374315" y="153007"/>
                </a:lnTo>
                <a:lnTo>
                  <a:pt x="372739" y="124968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3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7"/>
                </a:lnTo>
                <a:lnTo>
                  <a:pt x="1571" y="181106"/>
                </a:lnTo>
                <a:lnTo>
                  <a:pt x="14147" y="230806"/>
                </a:lnTo>
                <a:lnTo>
                  <a:pt x="39108" y="271133"/>
                </a:lnTo>
                <a:lnTo>
                  <a:pt x="75304" y="297857"/>
                </a:lnTo>
                <a:lnTo>
                  <a:pt x="97543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5" y="274978"/>
                </a:lnTo>
                <a:lnTo>
                  <a:pt x="46031" y="244425"/>
                </a:lnTo>
                <a:lnTo>
                  <a:pt x="32427" y="202867"/>
                </a:lnTo>
                <a:lnTo>
                  <a:pt x="27893" y="151395"/>
                </a:lnTo>
                <a:lnTo>
                  <a:pt x="29026" y="125300"/>
                </a:lnTo>
                <a:lnTo>
                  <a:pt x="38095" y="80034"/>
                </a:lnTo>
                <a:lnTo>
                  <a:pt x="56324" y="44322"/>
                </a:lnTo>
                <a:lnTo>
                  <a:pt x="101897" y="12414"/>
                </a:lnTo>
                <a:lnTo>
                  <a:pt x="9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581249" y="3396059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18" y="12414"/>
                </a:lnTo>
                <a:lnTo>
                  <a:pt x="290123" y="20097"/>
                </a:lnTo>
                <a:lnTo>
                  <a:pt x="305350" y="30733"/>
                </a:lnTo>
                <a:lnTo>
                  <a:pt x="336266" y="80034"/>
                </a:lnTo>
                <a:lnTo>
                  <a:pt x="345294" y="125300"/>
                </a:lnTo>
                <a:lnTo>
                  <a:pt x="346422" y="151395"/>
                </a:lnTo>
                <a:lnTo>
                  <a:pt x="345289" y="178370"/>
                </a:lnTo>
                <a:lnTo>
                  <a:pt x="336220" y="224885"/>
                </a:lnTo>
                <a:lnTo>
                  <a:pt x="318021" y="261213"/>
                </a:lnTo>
                <a:lnTo>
                  <a:pt x="272902" y="293438"/>
                </a:lnTo>
                <a:lnTo>
                  <a:pt x="276772" y="305854"/>
                </a:lnTo>
                <a:lnTo>
                  <a:pt x="318490" y="286284"/>
                </a:lnTo>
                <a:lnTo>
                  <a:pt x="349164" y="252406"/>
                </a:lnTo>
                <a:lnTo>
                  <a:pt x="368028" y="207039"/>
                </a:lnTo>
                <a:lnTo>
                  <a:pt x="374315" y="153007"/>
                </a:lnTo>
                <a:lnTo>
                  <a:pt x="372739" y="124968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3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7" y="99055"/>
                </a:lnTo>
                <a:lnTo>
                  <a:pt x="0" y="153007"/>
                </a:lnTo>
                <a:lnTo>
                  <a:pt x="1571" y="181106"/>
                </a:lnTo>
                <a:lnTo>
                  <a:pt x="14147" y="230806"/>
                </a:lnTo>
                <a:lnTo>
                  <a:pt x="39107" y="271133"/>
                </a:lnTo>
                <a:lnTo>
                  <a:pt x="75303" y="297857"/>
                </a:lnTo>
                <a:lnTo>
                  <a:pt x="97543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5" y="274978"/>
                </a:lnTo>
                <a:lnTo>
                  <a:pt x="46031" y="244425"/>
                </a:lnTo>
                <a:lnTo>
                  <a:pt x="32427" y="202867"/>
                </a:lnTo>
                <a:lnTo>
                  <a:pt x="27893" y="151395"/>
                </a:lnTo>
                <a:lnTo>
                  <a:pt x="29026" y="125300"/>
                </a:lnTo>
                <a:lnTo>
                  <a:pt x="38095" y="80034"/>
                </a:lnTo>
                <a:lnTo>
                  <a:pt x="56324" y="44322"/>
                </a:lnTo>
                <a:lnTo>
                  <a:pt x="101897" y="12414"/>
                </a:lnTo>
                <a:lnTo>
                  <a:pt x="9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352769" y="3396059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2" y="0"/>
                </a:moveTo>
                <a:lnTo>
                  <a:pt x="272418" y="12414"/>
                </a:lnTo>
                <a:lnTo>
                  <a:pt x="290124" y="20097"/>
                </a:lnTo>
                <a:lnTo>
                  <a:pt x="305350" y="30733"/>
                </a:lnTo>
                <a:lnTo>
                  <a:pt x="336266" y="80034"/>
                </a:lnTo>
                <a:lnTo>
                  <a:pt x="345295" y="125300"/>
                </a:lnTo>
                <a:lnTo>
                  <a:pt x="346424" y="151395"/>
                </a:lnTo>
                <a:lnTo>
                  <a:pt x="345290" y="178370"/>
                </a:lnTo>
                <a:lnTo>
                  <a:pt x="336220" y="224885"/>
                </a:lnTo>
                <a:lnTo>
                  <a:pt x="318021" y="261213"/>
                </a:lnTo>
                <a:lnTo>
                  <a:pt x="272902" y="293438"/>
                </a:lnTo>
                <a:lnTo>
                  <a:pt x="276772" y="305854"/>
                </a:lnTo>
                <a:lnTo>
                  <a:pt x="318490" y="286284"/>
                </a:lnTo>
                <a:lnTo>
                  <a:pt x="349164" y="252406"/>
                </a:lnTo>
                <a:lnTo>
                  <a:pt x="368029" y="207039"/>
                </a:lnTo>
                <a:lnTo>
                  <a:pt x="374317" y="153007"/>
                </a:lnTo>
                <a:lnTo>
                  <a:pt x="372740" y="124968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6" y="8006"/>
                </a:lnTo>
                <a:lnTo>
                  <a:pt x="276772" y="0"/>
                </a:lnTo>
                <a:close/>
              </a:path>
              <a:path w="374650" h="306070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7"/>
                </a:lnTo>
                <a:lnTo>
                  <a:pt x="1572" y="181106"/>
                </a:lnTo>
                <a:lnTo>
                  <a:pt x="14148" y="230806"/>
                </a:lnTo>
                <a:lnTo>
                  <a:pt x="39108" y="271133"/>
                </a:lnTo>
                <a:lnTo>
                  <a:pt x="75305" y="297857"/>
                </a:lnTo>
                <a:lnTo>
                  <a:pt x="97544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7"/>
                </a:lnTo>
                <a:lnTo>
                  <a:pt x="27893" y="151395"/>
                </a:lnTo>
                <a:lnTo>
                  <a:pt x="29026" y="125300"/>
                </a:lnTo>
                <a:lnTo>
                  <a:pt x="38095" y="80034"/>
                </a:lnTo>
                <a:lnTo>
                  <a:pt x="56325" y="44322"/>
                </a:lnTo>
                <a:lnTo>
                  <a:pt x="101897" y="12414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2236246" y="3310666"/>
            <a:ext cx="4402231" cy="23497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903241">
              <a:spcBef>
                <a:spcPts val="88"/>
              </a:spcBef>
              <a:tabLst>
                <a:tab pos="1364389" algn="l"/>
                <a:tab pos="1705625" algn="l"/>
                <a:tab pos="2439651" algn="l"/>
                <a:tab pos="2894634" algn="l"/>
                <a:tab pos="3373150" algn="l"/>
                <a:tab pos="4210835" algn="l"/>
              </a:tabLst>
            </a:pPr>
            <a:r>
              <a:rPr sz="2294" spc="49" dirty="0">
                <a:latin typeface="Cambria Math"/>
                <a:cs typeface="Cambria Math"/>
              </a:rPr>
              <a:t>𝝁</a:t>
            </a:r>
            <a:r>
              <a:rPr sz="2515" spc="72" baseline="27777" dirty="0">
                <a:latin typeface="Cambria Math"/>
                <a:cs typeface="Cambria Math"/>
              </a:rPr>
              <a:t>𝜋	</a:t>
            </a:r>
            <a:r>
              <a:rPr sz="2294" dirty="0">
                <a:latin typeface="Cambria Math"/>
                <a:cs typeface="Cambria Math"/>
              </a:rPr>
              <a:t>𝑠	=</a:t>
            </a:r>
            <a:r>
              <a:rPr sz="2294" spc="110" dirty="0">
                <a:latin typeface="Cambria Math"/>
                <a:cs typeface="Cambria Math"/>
              </a:rPr>
              <a:t> </a:t>
            </a:r>
            <a:r>
              <a:rPr sz="2294" spc="31" dirty="0">
                <a:latin typeface="Cambria Math"/>
                <a:cs typeface="Cambria Math"/>
              </a:rPr>
              <a:t>𝝁</a:t>
            </a:r>
            <a:r>
              <a:rPr sz="2515" spc="46" baseline="27777" dirty="0">
                <a:latin typeface="Cambria Math"/>
                <a:cs typeface="Cambria Math"/>
              </a:rPr>
              <a:t>𝑒	</a:t>
            </a:r>
            <a:r>
              <a:rPr sz="2294" dirty="0">
                <a:latin typeface="Cambria Math"/>
                <a:cs typeface="Cambria Math"/>
              </a:rPr>
              <a:t>𝑠	</a:t>
            </a:r>
            <a:r>
              <a:rPr sz="2294" dirty="0">
                <a:latin typeface="Wingdings"/>
                <a:cs typeface="Wingdings"/>
              </a:rPr>
              <a:t></a:t>
            </a:r>
            <a:r>
              <a:rPr sz="2294" dirty="0">
                <a:latin typeface="Times New Roman"/>
                <a:cs typeface="Times New Roman"/>
              </a:rPr>
              <a:t>	</a:t>
            </a:r>
            <a:r>
              <a:rPr sz="2294" spc="62" dirty="0">
                <a:latin typeface="Cambria Math"/>
                <a:cs typeface="Cambria Math"/>
              </a:rPr>
              <a:t>𝒘</a:t>
            </a:r>
            <a:r>
              <a:rPr sz="2515" spc="92" baseline="27777" dirty="0">
                <a:latin typeface="Cambria Math"/>
                <a:cs typeface="Cambria Math"/>
              </a:rPr>
              <a:t>𝑇</a:t>
            </a:r>
            <a:r>
              <a:rPr sz="2294" spc="62" dirty="0">
                <a:latin typeface="Cambria Math"/>
                <a:cs typeface="Cambria Math"/>
              </a:rPr>
              <a:t>𝝁</a:t>
            </a:r>
            <a:r>
              <a:rPr sz="2515" spc="92" baseline="27777" dirty="0">
                <a:latin typeface="Cambria Math"/>
                <a:cs typeface="Cambria Math"/>
              </a:rPr>
              <a:t>𝜋	</a:t>
            </a:r>
            <a:r>
              <a:rPr sz="2294" dirty="0">
                <a:latin typeface="Cambria Math"/>
                <a:cs typeface="Cambria Math"/>
              </a:rPr>
              <a:t>𝑠</a:t>
            </a:r>
            <a:endParaRPr sz="2294">
              <a:latin typeface="Cambria Math"/>
              <a:cs typeface="Cambria Math"/>
            </a:endParaRPr>
          </a:p>
          <a:p>
            <a:pPr>
              <a:spcBef>
                <a:spcPts val="44"/>
              </a:spcBef>
            </a:pPr>
            <a:endParaRPr sz="3265">
              <a:latin typeface="Cambria Math"/>
              <a:cs typeface="Cambria Math"/>
            </a:endParaRPr>
          </a:p>
          <a:p>
            <a:pPr marL="359728" indent="-326109">
              <a:spcBef>
                <a:spcPts val="4"/>
              </a:spcBef>
              <a:buFont typeface="Arial MT"/>
              <a:buChar char="•"/>
              <a:tabLst>
                <a:tab pos="359167" algn="l"/>
                <a:tab pos="359728" algn="l"/>
              </a:tabLst>
            </a:pPr>
            <a:r>
              <a:rPr sz="2294" spc="-49" dirty="0">
                <a:latin typeface="Calibri"/>
                <a:cs typeface="Calibri"/>
              </a:rPr>
              <a:t>We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need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a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bias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spc="-18" dirty="0">
                <a:latin typeface="Calibri"/>
                <a:cs typeface="Calibri"/>
              </a:rPr>
              <a:t>to</a:t>
            </a:r>
            <a:r>
              <a:rPr sz="2294" spc="-22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determine </a:t>
            </a:r>
            <a:r>
              <a:rPr sz="2294" dirty="0">
                <a:latin typeface="Cambria Math"/>
                <a:cs typeface="Cambria Math"/>
              </a:rPr>
              <a:t>𝒘</a:t>
            </a:r>
            <a:endParaRPr sz="2294">
              <a:latin typeface="Cambria Math"/>
              <a:cs typeface="Cambria Math"/>
            </a:endParaRPr>
          </a:p>
          <a:p>
            <a:pPr marL="359728" indent="-326109">
              <a:spcBef>
                <a:spcPts val="507"/>
              </a:spcBef>
              <a:buFont typeface="Arial MT"/>
              <a:buChar char="•"/>
              <a:tabLst>
                <a:tab pos="359167" algn="l"/>
                <a:tab pos="359728" algn="l"/>
              </a:tabLst>
            </a:pPr>
            <a:r>
              <a:rPr sz="2294" spc="-9" dirty="0">
                <a:latin typeface="Calibri"/>
                <a:cs typeface="Calibri"/>
              </a:rPr>
              <a:t>Ideas:</a:t>
            </a:r>
            <a:endParaRPr sz="2294">
              <a:latin typeface="Calibri"/>
              <a:cs typeface="Calibri"/>
            </a:endParaRPr>
          </a:p>
          <a:p>
            <a:pPr marL="740188" lvl="1" indent="-271757">
              <a:spcBef>
                <a:spcPts val="521"/>
              </a:spcBef>
              <a:buFont typeface="Arial MT"/>
              <a:buChar char="–"/>
              <a:tabLst>
                <a:tab pos="739628" algn="l"/>
                <a:tab pos="740188" algn="l"/>
              </a:tabLst>
            </a:pPr>
            <a:r>
              <a:rPr sz="1941" spc="-26" dirty="0">
                <a:solidFill>
                  <a:srgbClr val="990002"/>
                </a:solidFill>
                <a:latin typeface="Calibri"/>
                <a:cs typeface="Calibri"/>
              </a:rPr>
              <a:t>Maximize</a:t>
            </a:r>
            <a:r>
              <a:rPr sz="1941" spc="-49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1941" spc="-13" dirty="0">
                <a:solidFill>
                  <a:srgbClr val="990002"/>
                </a:solidFill>
                <a:latin typeface="Calibri"/>
                <a:cs typeface="Calibri"/>
              </a:rPr>
              <a:t>the</a:t>
            </a:r>
            <a:r>
              <a:rPr sz="1941" spc="-44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1941" spc="-22" dirty="0">
                <a:solidFill>
                  <a:srgbClr val="990002"/>
                </a:solidFill>
                <a:latin typeface="Calibri"/>
                <a:cs typeface="Calibri"/>
              </a:rPr>
              <a:t>margin</a:t>
            </a:r>
            <a:endParaRPr sz="1941">
              <a:latin typeface="Calibri"/>
              <a:cs typeface="Calibri"/>
            </a:endParaRPr>
          </a:p>
          <a:p>
            <a:pPr marL="740188" lvl="1" indent="-271757">
              <a:spcBef>
                <a:spcPts val="401"/>
              </a:spcBef>
              <a:buFont typeface="Arial MT"/>
              <a:buChar char="–"/>
              <a:tabLst>
                <a:tab pos="739628" algn="l"/>
                <a:tab pos="740188" algn="l"/>
              </a:tabLst>
            </a:pPr>
            <a:r>
              <a:rPr sz="1941" spc="-26" dirty="0">
                <a:solidFill>
                  <a:srgbClr val="990002"/>
                </a:solidFill>
                <a:latin typeface="Calibri"/>
                <a:cs typeface="Calibri"/>
              </a:rPr>
              <a:t>Maximize</a:t>
            </a:r>
            <a:r>
              <a:rPr sz="1941" spc="-53" dirty="0">
                <a:solidFill>
                  <a:srgbClr val="990002"/>
                </a:solidFill>
                <a:latin typeface="Calibri"/>
                <a:cs typeface="Calibri"/>
              </a:rPr>
              <a:t> </a:t>
            </a:r>
            <a:r>
              <a:rPr sz="1941" spc="-26" dirty="0">
                <a:solidFill>
                  <a:srgbClr val="990002"/>
                </a:solidFill>
                <a:latin typeface="Calibri"/>
                <a:cs typeface="Calibri"/>
              </a:rPr>
              <a:t>entropy</a:t>
            </a:r>
            <a:endParaRPr sz="1941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04056" y="3396059"/>
            <a:ext cx="330574" cy="270062"/>
          </a:xfrm>
          <a:custGeom>
            <a:avLst/>
            <a:gdLst/>
            <a:ahLst/>
            <a:cxnLst/>
            <a:rect l="l" t="t" r="r" b="b"/>
            <a:pathLst>
              <a:path w="374650" h="306070">
                <a:moveTo>
                  <a:pt x="276771" y="0"/>
                </a:moveTo>
                <a:lnTo>
                  <a:pt x="272418" y="12414"/>
                </a:lnTo>
                <a:lnTo>
                  <a:pt x="290123" y="20097"/>
                </a:lnTo>
                <a:lnTo>
                  <a:pt x="305350" y="30733"/>
                </a:lnTo>
                <a:lnTo>
                  <a:pt x="336265" y="80034"/>
                </a:lnTo>
                <a:lnTo>
                  <a:pt x="345294" y="125300"/>
                </a:lnTo>
                <a:lnTo>
                  <a:pt x="346422" y="151395"/>
                </a:lnTo>
                <a:lnTo>
                  <a:pt x="345289" y="178370"/>
                </a:lnTo>
                <a:lnTo>
                  <a:pt x="336220" y="224885"/>
                </a:lnTo>
                <a:lnTo>
                  <a:pt x="318021" y="261213"/>
                </a:lnTo>
                <a:lnTo>
                  <a:pt x="272902" y="293438"/>
                </a:lnTo>
                <a:lnTo>
                  <a:pt x="276771" y="305854"/>
                </a:lnTo>
                <a:lnTo>
                  <a:pt x="318489" y="286284"/>
                </a:lnTo>
                <a:lnTo>
                  <a:pt x="349163" y="252406"/>
                </a:lnTo>
                <a:lnTo>
                  <a:pt x="368028" y="207039"/>
                </a:lnTo>
                <a:lnTo>
                  <a:pt x="374315" y="153007"/>
                </a:lnTo>
                <a:lnTo>
                  <a:pt x="372739" y="124968"/>
                </a:lnTo>
                <a:lnTo>
                  <a:pt x="360123" y="75269"/>
                </a:lnTo>
                <a:lnTo>
                  <a:pt x="335102" y="34810"/>
                </a:lnTo>
                <a:lnTo>
                  <a:pt x="298945" y="8006"/>
                </a:lnTo>
                <a:lnTo>
                  <a:pt x="276771" y="0"/>
                </a:lnTo>
                <a:close/>
              </a:path>
              <a:path w="374650" h="306070">
                <a:moveTo>
                  <a:pt x="97543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7"/>
                </a:lnTo>
                <a:lnTo>
                  <a:pt x="1571" y="181106"/>
                </a:lnTo>
                <a:lnTo>
                  <a:pt x="14147" y="230806"/>
                </a:lnTo>
                <a:lnTo>
                  <a:pt x="39107" y="271133"/>
                </a:lnTo>
                <a:lnTo>
                  <a:pt x="75303" y="297857"/>
                </a:lnTo>
                <a:lnTo>
                  <a:pt x="97543" y="305854"/>
                </a:lnTo>
                <a:lnTo>
                  <a:pt x="101413" y="293438"/>
                </a:lnTo>
                <a:lnTo>
                  <a:pt x="83985" y="285719"/>
                </a:lnTo>
                <a:lnTo>
                  <a:pt x="68945" y="274978"/>
                </a:lnTo>
                <a:lnTo>
                  <a:pt x="46031" y="244425"/>
                </a:lnTo>
                <a:lnTo>
                  <a:pt x="32426" y="202867"/>
                </a:lnTo>
                <a:lnTo>
                  <a:pt x="27891" y="151395"/>
                </a:lnTo>
                <a:lnTo>
                  <a:pt x="29025" y="125300"/>
                </a:lnTo>
                <a:lnTo>
                  <a:pt x="38095" y="80034"/>
                </a:lnTo>
                <a:lnTo>
                  <a:pt x="56324" y="44322"/>
                </a:lnTo>
                <a:lnTo>
                  <a:pt x="101897" y="12414"/>
                </a:lnTo>
                <a:lnTo>
                  <a:pt x="97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754903" y="3310666"/>
            <a:ext cx="1913965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1143621" algn="l"/>
                <a:tab pos="1467488" algn="l"/>
              </a:tabLst>
            </a:pPr>
            <a:r>
              <a:rPr sz="2294" dirty="0">
                <a:latin typeface="Cambria Math"/>
                <a:cs typeface="Cambria Math"/>
              </a:rPr>
              <a:t>=</a:t>
            </a:r>
            <a:r>
              <a:rPr sz="2294" spc="115" dirty="0">
                <a:latin typeface="Cambria Math"/>
                <a:cs typeface="Cambria Math"/>
              </a:rPr>
              <a:t> </a:t>
            </a:r>
            <a:r>
              <a:rPr sz="2294" spc="53" dirty="0">
                <a:latin typeface="Cambria Math"/>
                <a:cs typeface="Cambria Math"/>
              </a:rPr>
              <a:t>𝒘</a:t>
            </a:r>
            <a:r>
              <a:rPr sz="2515" spc="79" baseline="27777" dirty="0">
                <a:latin typeface="Cambria Math"/>
                <a:cs typeface="Cambria Math"/>
              </a:rPr>
              <a:t>𝑇</a:t>
            </a:r>
            <a:r>
              <a:rPr sz="2294" spc="53" dirty="0">
                <a:latin typeface="Cambria Math"/>
                <a:cs typeface="Cambria Math"/>
              </a:rPr>
              <a:t>𝝁</a:t>
            </a:r>
            <a:r>
              <a:rPr sz="2515" spc="79" baseline="27777" dirty="0">
                <a:latin typeface="Cambria Math"/>
                <a:cs typeface="Cambria Math"/>
              </a:rPr>
              <a:t>𝑒	</a:t>
            </a:r>
            <a:r>
              <a:rPr sz="2294" dirty="0">
                <a:latin typeface="Cambria Math"/>
                <a:cs typeface="Cambria Math"/>
              </a:rPr>
              <a:t>𝑠	</a:t>
            </a:r>
            <a:r>
              <a:rPr sz="2294" spc="-4" dirty="0">
                <a:latin typeface="Cambria Math"/>
                <a:cs typeface="Cambria Math"/>
              </a:rPr>
              <a:t>∀𝒘</a:t>
            </a:r>
            <a:endParaRPr sz="229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Margin IRL</a:t>
            </a:r>
            <a:endParaRPr lang="en-GB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67047" y="3992655"/>
            <a:ext cx="821951" cy="551329"/>
          </a:xfrm>
          <a:custGeom>
            <a:avLst/>
            <a:gdLst/>
            <a:ahLst/>
            <a:cxnLst/>
            <a:rect l="l" t="t" r="r" b="b"/>
            <a:pathLst>
              <a:path w="931545" h="624839">
                <a:moveTo>
                  <a:pt x="117576" y="150444"/>
                </a:moveTo>
                <a:lnTo>
                  <a:pt x="112560" y="136118"/>
                </a:lnTo>
                <a:lnTo>
                  <a:pt x="86969" y="145351"/>
                </a:lnTo>
                <a:lnTo>
                  <a:pt x="64541" y="158737"/>
                </a:lnTo>
                <a:lnTo>
                  <a:pt x="29121" y="197967"/>
                </a:lnTo>
                <a:lnTo>
                  <a:pt x="7277" y="250405"/>
                </a:lnTo>
                <a:lnTo>
                  <a:pt x="0" y="312661"/>
                </a:lnTo>
                <a:lnTo>
                  <a:pt x="1816" y="345084"/>
                </a:lnTo>
                <a:lnTo>
                  <a:pt x="16332" y="402424"/>
                </a:lnTo>
                <a:lnTo>
                  <a:pt x="45135" y="448957"/>
                </a:lnTo>
                <a:lnTo>
                  <a:pt x="86893" y="479793"/>
                </a:lnTo>
                <a:lnTo>
                  <a:pt x="112560" y="489026"/>
                </a:lnTo>
                <a:lnTo>
                  <a:pt x="117017" y="474700"/>
                </a:lnTo>
                <a:lnTo>
                  <a:pt x="96913" y="465797"/>
                </a:lnTo>
                <a:lnTo>
                  <a:pt x="79552" y="453402"/>
                </a:lnTo>
                <a:lnTo>
                  <a:pt x="53124" y="418147"/>
                </a:lnTo>
                <a:lnTo>
                  <a:pt x="37426" y="370192"/>
                </a:lnTo>
                <a:lnTo>
                  <a:pt x="32194" y="310807"/>
                </a:lnTo>
                <a:lnTo>
                  <a:pt x="33502" y="280695"/>
                </a:lnTo>
                <a:lnTo>
                  <a:pt x="43967" y="228460"/>
                </a:lnTo>
                <a:lnTo>
                  <a:pt x="64998" y="187261"/>
                </a:lnTo>
                <a:lnTo>
                  <a:pt x="97231" y="159308"/>
                </a:lnTo>
                <a:lnTo>
                  <a:pt x="117576" y="150444"/>
                </a:lnTo>
                <a:close/>
              </a:path>
              <a:path w="931545" h="624839">
                <a:moveTo>
                  <a:pt x="800125" y="312661"/>
                </a:moveTo>
                <a:lnTo>
                  <a:pt x="792835" y="250405"/>
                </a:lnTo>
                <a:lnTo>
                  <a:pt x="771004" y="197967"/>
                </a:lnTo>
                <a:lnTo>
                  <a:pt x="735584" y="158737"/>
                </a:lnTo>
                <a:lnTo>
                  <a:pt x="687565" y="136118"/>
                </a:lnTo>
                <a:lnTo>
                  <a:pt x="682548" y="150444"/>
                </a:lnTo>
                <a:lnTo>
                  <a:pt x="702970" y="159308"/>
                </a:lnTo>
                <a:lnTo>
                  <a:pt x="720547" y="171577"/>
                </a:lnTo>
                <a:lnTo>
                  <a:pt x="747102" y="206349"/>
                </a:lnTo>
                <a:lnTo>
                  <a:pt x="762723" y="253250"/>
                </a:lnTo>
                <a:lnTo>
                  <a:pt x="767930" y="310807"/>
                </a:lnTo>
                <a:lnTo>
                  <a:pt x="766622" y="341934"/>
                </a:lnTo>
                <a:lnTo>
                  <a:pt x="756158" y="395605"/>
                </a:lnTo>
                <a:lnTo>
                  <a:pt x="735164" y="437515"/>
                </a:lnTo>
                <a:lnTo>
                  <a:pt x="703211" y="465797"/>
                </a:lnTo>
                <a:lnTo>
                  <a:pt x="683107" y="474700"/>
                </a:lnTo>
                <a:lnTo>
                  <a:pt x="687565" y="489026"/>
                </a:lnTo>
                <a:lnTo>
                  <a:pt x="735711" y="466445"/>
                </a:lnTo>
                <a:lnTo>
                  <a:pt x="771093" y="427355"/>
                </a:lnTo>
                <a:lnTo>
                  <a:pt x="792861" y="375005"/>
                </a:lnTo>
                <a:lnTo>
                  <a:pt x="798309" y="345084"/>
                </a:lnTo>
                <a:lnTo>
                  <a:pt x="800125" y="312661"/>
                </a:lnTo>
                <a:close/>
              </a:path>
              <a:path w="931545" h="624839">
                <a:moveTo>
                  <a:pt x="931456" y="0"/>
                </a:moveTo>
                <a:lnTo>
                  <a:pt x="842899" y="0"/>
                </a:lnTo>
                <a:lnTo>
                  <a:pt x="842899" y="16510"/>
                </a:lnTo>
                <a:lnTo>
                  <a:pt x="897039" y="16510"/>
                </a:lnTo>
                <a:lnTo>
                  <a:pt x="897039" y="609600"/>
                </a:lnTo>
                <a:lnTo>
                  <a:pt x="842899" y="609600"/>
                </a:lnTo>
                <a:lnTo>
                  <a:pt x="842899" y="624840"/>
                </a:lnTo>
                <a:lnTo>
                  <a:pt x="931456" y="624840"/>
                </a:lnTo>
                <a:lnTo>
                  <a:pt x="931456" y="609600"/>
                </a:lnTo>
                <a:lnTo>
                  <a:pt x="931456" y="16510"/>
                </a:lnTo>
                <a:lnTo>
                  <a:pt x="931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509271" y="3992655"/>
            <a:ext cx="78441" cy="551329"/>
          </a:xfrm>
          <a:custGeom>
            <a:avLst/>
            <a:gdLst/>
            <a:ahLst/>
            <a:cxnLst/>
            <a:rect l="l" t="t" r="r" b="b"/>
            <a:pathLst>
              <a:path w="88900" h="624839">
                <a:moveTo>
                  <a:pt x="88557" y="0"/>
                </a:moveTo>
                <a:lnTo>
                  <a:pt x="0" y="0"/>
                </a:lnTo>
                <a:lnTo>
                  <a:pt x="0" y="16510"/>
                </a:lnTo>
                <a:lnTo>
                  <a:pt x="0" y="609600"/>
                </a:lnTo>
                <a:lnTo>
                  <a:pt x="0" y="624840"/>
                </a:lnTo>
                <a:lnTo>
                  <a:pt x="88557" y="624840"/>
                </a:lnTo>
                <a:lnTo>
                  <a:pt x="88557" y="609600"/>
                </a:lnTo>
                <a:lnTo>
                  <a:pt x="34417" y="609600"/>
                </a:lnTo>
                <a:lnTo>
                  <a:pt x="34417" y="16510"/>
                </a:lnTo>
                <a:lnTo>
                  <a:pt x="88557" y="16510"/>
                </a:lnTo>
                <a:lnTo>
                  <a:pt x="88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862922" y="4112752"/>
            <a:ext cx="839321" cy="311524"/>
          </a:xfrm>
          <a:custGeom>
            <a:avLst/>
            <a:gdLst/>
            <a:ahLst/>
            <a:cxnLst/>
            <a:rect l="l" t="t" r="r" b="b"/>
            <a:pathLst>
              <a:path w="951229" h="353060">
                <a:moveTo>
                  <a:pt x="838608" y="0"/>
                </a:moveTo>
                <a:lnTo>
                  <a:pt x="833586" y="14324"/>
                </a:lnTo>
                <a:lnTo>
                  <a:pt x="854015" y="23190"/>
                </a:lnTo>
                <a:lnTo>
                  <a:pt x="871584" y="35463"/>
                </a:lnTo>
                <a:lnTo>
                  <a:pt x="898140" y="70228"/>
                </a:lnTo>
                <a:lnTo>
                  <a:pt x="913767" y="117132"/>
                </a:lnTo>
                <a:lnTo>
                  <a:pt x="918977" y="174687"/>
                </a:lnTo>
                <a:lnTo>
                  <a:pt x="917669" y="205813"/>
                </a:lnTo>
                <a:lnTo>
                  <a:pt x="907204" y="259483"/>
                </a:lnTo>
                <a:lnTo>
                  <a:pt x="886205" y="301399"/>
                </a:lnTo>
                <a:lnTo>
                  <a:pt x="854253" y="329677"/>
                </a:lnTo>
                <a:lnTo>
                  <a:pt x="834144" y="338584"/>
                </a:lnTo>
                <a:lnTo>
                  <a:pt x="838608" y="352908"/>
                </a:lnTo>
                <a:lnTo>
                  <a:pt x="886746" y="330328"/>
                </a:lnTo>
                <a:lnTo>
                  <a:pt x="922139" y="291237"/>
                </a:lnTo>
                <a:lnTo>
                  <a:pt x="943904" y="238892"/>
                </a:lnTo>
                <a:lnTo>
                  <a:pt x="951160" y="176547"/>
                </a:lnTo>
                <a:lnTo>
                  <a:pt x="949340" y="144194"/>
                </a:lnTo>
                <a:lnTo>
                  <a:pt x="934783" y="86849"/>
                </a:lnTo>
                <a:lnTo>
                  <a:pt x="905913" y="40166"/>
                </a:lnTo>
                <a:lnTo>
                  <a:pt x="864194" y="9238"/>
                </a:lnTo>
                <a:lnTo>
                  <a:pt x="838608" y="0"/>
                </a:lnTo>
                <a:close/>
              </a:path>
              <a:path w="951229" h="353060">
                <a:moveTo>
                  <a:pt x="112551" y="0"/>
                </a:moveTo>
                <a:lnTo>
                  <a:pt x="64531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6" y="338584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3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7" y="92349"/>
                </a:lnTo>
                <a:lnTo>
                  <a:pt x="64990" y="51142"/>
                </a:lnTo>
                <a:lnTo>
                  <a:pt x="97221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2247452" y="2190078"/>
                <a:ext cx="7487771" cy="2450720"/>
              </a:xfrm>
              <a:prstGeom prst="rect">
                <a:avLst/>
              </a:prstGeom>
            </p:spPr>
            <p:txBody>
              <a:bodyPr vert="horz" wrap="square" lIns="0" tIns="3922" rIns="0" bIns="0" rtlCol="0">
                <a:spAutoFit/>
              </a:bodyPr>
              <a:lstStyle/>
              <a:p>
                <a:pPr marL="347961" marR="15689" indent="-326109" algn="just">
                  <a:lnSpc>
                    <a:spcPct val="101699"/>
                  </a:lnSpc>
                  <a:spcBef>
                    <a:spcPts val="31"/>
                  </a:spcBef>
                  <a:buFont typeface="Arial MT"/>
                  <a:buChar char="•"/>
                  <a:tabLst>
                    <a:tab pos="348522" algn="l"/>
                  </a:tabLst>
                </a:pPr>
                <a:r>
                  <a:rPr sz="2647" b="1" spc="4" dirty="0">
                    <a:latin typeface="Calibri"/>
                    <a:cs typeface="Calibri"/>
                  </a:rPr>
                  <a:t>Idea: </a:t>
                </a:r>
                <a:r>
                  <a:rPr sz="2647" dirty="0">
                    <a:latin typeface="Calibri"/>
                    <a:cs typeface="Calibri"/>
                  </a:rPr>
                  <a:t>select </a:t>
                </a:r>
                <a:r>
                  <a:rPr sz="2647" spc="-18" dirty="0">
                    <a:latin typeface="Calibri"/>
                    <a:cs typeface="Calibri"/>
                  </a:rPr>
                  <a:t>reward </a:t>
                </a:r>
                <a:r>
                  <a:rPr sz="2647" dirty="0">
                    <a:latin typeface="Calibri"/>
                    <a:cs typeface="Calibri"/>
                  </a:rPr>
                  <a:t>function </a:t>
                </a:r>
                <a:r>
                  <a:rPr sz="2647" spc="-4" dirty="0">
                    <a:latin typeface="Calibri"/>
                    <a:cs typeface="Calibri"/>
                  </a:rPr>
                  <a:t>that </a:t>
                </a:r>
                <a:r>
                  <a:rPr sz="2647" dirty="0">
                    <a:latin typeface="Calibri"/>
                    <a:cs typeface="Calibri"/>
                  </a:rPr>
                  <a:t>yields </a:t>
                </a:r>
                <a:r>
                  <a:rPr sz="2647" spc="4" dirty="0">
                    <a:latin typeface="Calibri"/>
                    <a:cs typeface="Calibri"/>
                  </a:rPr>
                  <a:t>the </a:t>
                </a:r>
                <a:r>
                  <a:rPr sz="2647" spc="-13" dirty="0">
                    <a:latin typeface="Calibri"/>
                    <a:cs typeface="Calibri"/>
                  </a:rPr>
                  <a:t>greatest </a:t>
                </a:r>
                <a:r>
                  <a:rPr sz="2647" spc="-587" dirty="0">
                    <a:latin typeface="Calibri"/>
                    <a:cs typeface="Calibri"/>
                  </a:rPr>
                  <a:t> </a:t>
                </a:r>
                <a:r>
                  <a:rPr sz="2647" dirty="0">
                    <a:latin typeface="Calibri"/>
                    <a:cs typeface="Calibri"/>
                  </a:rPr>
                  <a:t>minimum </a:t>
                </a:r>
                <a:r>
                  <a:rPr sz="2647" spc="-13" dirty="0">
                    <a:latin typeface="Calibri"/>
                    <a:cs typeface="Calibri"/>
                  </a:rPr>
                  <a:t>difference </a:t>
                </a:r>
                <a:r>
                  <a:rPr sz="2647" spc="-4" dirty="0">
                    <a:latin typeface="Calibri"/>
                    <a:cs typeface="Calibri"/>
                  </a:rPr>
                  <a:t>(margin) between </a:t>
                </a:r>
                <a:r>
                  <a:rPr sz="2647" spc="4" dirty="0">
                    <a:latin typeface="Calibri"/>
                    <a:cs typeface="Calibri"/>
                  </a:rPr>
                  <a:t>the </a:t>
                </a:r>
                <a:r>
                  <a:rPr sz="2647" spc="-4" dirty="0">
                    <a:latin typeface="Calibri"/>
                    <a:cs typeface="Calibri"/>
                  </a:rPr>
                  <a:t>Q-values </a:t>
                </a:r>
                <a:r>
                  <a:rPr sz="2647" spc="-587" dirty="0">
                    <a:latin typeface="Calibri"/>
                    <a:cs typeface="Calibri"/>
                  </a:rPr>
                  <a:t> </a:t>
                </a:r>
                <a:r>
                  <a:rPr sz="2647" dirty="0">
                    <a:latin typeface="Calibri"/>
                    <a:cs typeface="Calibri"/>
                  </a:rPr>
                  <a:t>of </a:t>
                </a:r>
                <a:r>
                  <a:rPr sz="2647" spc="4" dirty="0">
                    <a:latin typeface="Calibri"/>
                    <a:cs typeface="Calibri"/>
                  </a:rPr>
                  <a:t>the</a:t>
                </a:r>
                <a:r>
                  <a:rPr sz="2647" spc="9" dirty="0">
                    <a:latin typeface="Calibri"/>
                    <a:cs typeface="Calibri"/>
                  </a:rPr>
                  <a:t> </a:t>
                </a:r>
                <a:r>
                  <a:rPr sz="2647" spc="-4" dirty="0">
                    <a:solidFill>
                      <a:srgbClr val="FF0000"/>
                    </a:solidFill>
                    <a:latin typeface="Calibri"/>
                    <a:cs typeface="Calibri"/>
                  </a:rPr>
                  <a:t>expert</a:t>
                </a:r>
                <a:r>
                  <a:rPr sz="2647" spc="9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647" dirty="0">
                    <a:solidFill>
                      <a:srgbClr val="FF0000"/>
                    </a:solidFill>
                    <a:latin typeface="Calibri"/>
                    <a:cs typeface="Calibri"/>
                  </a:rPr>
                  <a:t>actions</a:t>
                </a:r>
                <a:r>
                  <a:rPr sz="2647" spc="18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647" dirty="0">
                    <a:latin typeface="Calibri"/>
                    <a:cs typeface="Calibri"/>
                  </a:rPr>
                  <a:t>and</a:t>
                </a:r>
                <a:r>
                  <a:rPr sz="2647" spc="18" dirty="0">
                    <a:latin typeface="Calibri"/>
                    <a:cs typeface="Calibri"/>
                  </a:rPr>
                  <a:t> </a:t>
                </a:r>
                <a:r>
                  <a:rPr sz="2647" dirty="0">
                    <a:solidFill>
                      <a:srgbClr val="FF0000"/>
                    </a:solidFill>
                    <a:latin typeface="Calibri"/>
                    <a:cs typeface="Calibri"/>
                  </a:rPr>
                  <a:t>other</a:t>
                </a:r>
                <a:r>
                  <a:rPr sz="2647" spc="9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647" dirty="0">
                    <a:solidFill>
                      <a:srgbClr val="FF0000"/>
                    </a:solidFill>
                    <a:latin typeface="Calibri"/>
                    <a:cs typeface="Calibri"/>
                  </a:rPr>
                  <a:t>actions</a:t>
                </a:r>
              </a:p>
              <a:p>
                <a:pPr>
                  <a:spcBef>
                    <a:spcPts val="4"/>
                  </a:spcBef>
                </a:pPr>
                <a:endParaRPr sz="3883" dirty="0">
                  <a:latin typeface="Calibri"/>
                  <a:cs typeface="Calibri"/>
                </a:endParaRPr>
              </a:p>
              <a:p>
                <a:pPr marR="57713" algn="ctr">
                  <a:lnSpc>
                    <a:spcPts val="2758"/>
                  </a:lnSpc>
                  <a:tabLst>
                    <a:tab pos="2331508" algn="l"/>
                    <a:tab pos="2709727" algn="l"/>
                    <a:tab pos="3543489" algn="l"/>
                    <a:tab pos="4914041" algn="l"/>
                  </a:tabLst>
                </a:pPr>
                <a:r>
                  <a:rPr sz="2647" spc="13" dirty="0">
                    <a:latin typeface="Cambria Math"/>
                    <a:cs typeface="Cambria Math"/>
                  </a:rPr>
                  <a:t>𝑚</a:t>
                </a:r>
                <a:r>
                  <a:rPr sz="2647" spc="9" dirty="0">
                    <a:latin typeface="Cambria Math"/>
                    <a:cs typeface="Cambria Math"/>
                  </a:rPr>
                  <a:t>𝑎𝑟𝑔</a:t>
                </a:r>
                <a:r>
                  <a:rPr sz="2647" dirty="0">
                    <a:latin typeface="Cambria Math"/>
                    <a:cs typeface="Cambria Math"/>
                  </a:rPr>
                  <a:t>𝑖𝑛</a:t>
                </a:r>
                <a:r>
                  <a:rPr sz="2647" spc="216" dirty="0">
                    <a:latin typeface="Cambria Math"/>
                    <a:cs typeface="Cambria Math"/>
                  </a:rPr>
                  <a:t> </a:t>
                </a:r>
                <a:r>
                  <a:rPr sz="2647" dirty="0">
                    <a:latin typeface="Cambria Math"/>
                    <a:cs typeface="Cambria Math"/>
                  </a:rPr>
                  <a:t>=</a:t>
                </a:r>
                <a:r>
                  <a:rPr sz="2647" spc="163" dirty="0">
                    <a:latin typeface="Cambria Math"/>
                    <a:cs typeface="Cambria Math"/>
                  </a:rPr>
                  <a:t> </a:t>
                </a:r>
                <a:r>
                  <a:rPr sz="2647" spc="4" dirty="0">
                    <a:latin typeface="Cambria Math"/>
                    <a:cs typeface="Cambria Math"/>
                  </a:rPr>
                  <a:t>m</a:t>
                </a:r>
                <a:r>
                  <a:rPr sz="2647" dirty="0">
                    <a:latin typeface="Cambria Math"/>
                    <a:cs typeface="Cambria Math"/>
                  </a:rPr>
                  <a:t>in	𝑄	</a:t>
                </a:r>
                <a:r>
                  <a:rPr sz="2647" spc="53" dirty="0">
                    <a:latin typeface="Cambria Math"/>
                    <a:cs typeface="Cambria Math"/>
                  </a:rPr>
                  <a:t>𝑠</a:t>
                </a:r>
                <a:r>
                  <a:rPr sz="2647" dirty="0">
                    <a:latin typeface="Cambria Math"/>
                    <a:cs typeface="Cambria Math"/>
                  </a:rPr>
                  <a:t>,</a:t>
                </a:r>
                <a:r>
                  <a:rPr sz="2647" spc="-137" dirty="0">
                    <a:latin typeface="Cambria Math"/>
                    <a:cs typeface="Cambria Math"/>
                  </a:rPr>
                  <a:t> </a:t>
                </a:r>
                <a:r>
                  <a:rPr sz="2647" spc="75" dirty="0">
                    <a:latin typeface="Cambria Math"/>
                    <a:cs typeface="Cambria Math"/>
                  </a:rPr>
                  <a:t>𝑎</a:t>
                </a:r>
                <a:r>
                  <a:rPr sz="2912" baseline="27777" dirty="0">
                    <a:latin typeface="Cambria Math"/>
                    <a:cs typeface="Cambria Math"/>
                  </a:rPr>
                  <a:t>∗	</a:t>
                </a:r>
                <a:r>
                  <a:rPr sz="2647" dirty="0">
                    <a:latin typeface="Cambria Math"/>
                    <a:cs typeface="Cambria Math"/>
                  </a:rPr>
                  <a:t>−</a:t>
                </a:r>
                <a:r>
                  <a:rPr sz="2647" spc="13" dirty="0">
                    <a:latin typeface="Cambria Math"/>
                    <a:cs typeface="Cambria Math"/>
                  </a:rPr>
                  <a:t> </a:t>
                </a:r>
                <a:r>
                  <a:rPr sz="2647" spc="4" dirty="0">
                    <a:latin typeface="Cambria Math"/>
                    <a:cs typeface="Cambria Math"/>
                  </a:rPr>
                  <a:t>m</a:t>
                </a:r>
                <a:r>
                  <a:rPr sz="2647" dirty="0">
                    <a:latin typeface="Cambria Math"/>
                    <a:cs typeface="Cambria Math"/>
                  </a:rPr>
                  <a:t>ax</a:t>
                </a:r>
                <a:r>
                  <a:rPr sz="2647" spc="-137" dirty="0">
                    <a:latin typeface="Cambria Math"/>
                    <a:cs typeface="Cambria Math"/>
                  </a:rPr>
                  <a:t> </a:t>
                </a:r>
                <a:r>
                  <a:rPr sz="2647" dirty="0">
                    <a:latin typeface="Cambria Math"/>
                    <a:cs typeface="Cambria Math"/>
                  </a:rPr>
                  <a:t>𝑄	</a:t>
                </a:r>
                <a:r>
                  <a:rPr sz="2647" spc="53" dirty="0">
                    <a:latin typeface="Cambria Math"/>
                    <a:cs typeface="Cambria Math"/>
                  </a:rPr>
                  <a:t>𝑠</a:t>
                </a:r>
                <a:r>
                  <a:rPr sz="2647" dirty="0">
                    <a:latin typeface="Cambria Math"/>
                    <a:cs typeface="Cambria Math"/>
                  </a:rPr>
                  <a:t>,</a:t>
                </a:r>
                <a:r>
                  <a:rPr sz="2647" spc="-137" dirty="0">
                    <a:latin typeface="Cambria Math"/>
                    <a:cs typeface="Cambria Math"/>
                  </a:rPr>
                  <a:t> </a:t>
                </a:r>
                <a:r>
                  <a:rPr sz="2647" dirty="0">
                    <a:latin typeface="Cambria Math"/>
                    <a:cs typeface="Cambria Math"/>
                  </a:rPr>
                  <a:t>𝑎</a:t>
                </a:r>
              </a:p>
              <a:p>
                <a:pPr marL="2824593">
                  <a:lnSpc>
                    <a:spcPts val="1910"/>
                  </a:lnSpc>
                  <a:tabLst>
                    <a:tab pos="4887706" algn="l"/>
                  </a:tabLst>
                </a:pPr>
                <a:r>
                  <a:rPr sz="1941" spc="40" dirty="0">
                    <a:latin typeface="Cambria Math"/>
                    <a:cs typeface="Cambria Math"/>
                  </a:rPr>
                  <a:t>𝑠	</a:t>
                </a:r>
                <a:r>
                  <a:rPr sz="1941" spc="141" dirty="0">
                    <a:latin typeface="Cambria Math"/>
                    <a:cs typeface="Cambria Math"/>
                  </a:rPr>
                  <a:t>𝑎</a:t>
                </a:r>
                <a14:m>
                  <m:oMath xmlns:m="http://schemas.openxmlformats.org/officeDocument/2006/math">
                    <m:r>
                      <a:rPr lang="en-GB" sz="1941" i="1" spc="14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≠</m:t>
                    </m:r>
                  </m:oMath>
                </a14:m>
                <a:r>
                  <a:rPr sz="1941" spc="141" dirty="0">
                    <a:latin typeface="Cambria Math"/>
                    <a:cs typeface="Cambria Math"/>
                  </a:rPr>
                  <a:t>𝑎</a:t>
                </a:r>
                <a:r>
                  <a:rPr sz="2382" spc="212" baseline="20061" dirty="0">
                    <a:latin typeface="Cambria Math"/>
                    <a:cs typeface="Cambria Math"/>
                  </a:rPr>
                  <a:t>∗</a:t>
                </a:r>
                <a:endParaRPr sz="2382" baseline="20061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52" y="2190078"/>
                <a:ext cx="7487771" cy="2450720"/>
              </a:xfrm>
              <a:prstGeom prst="rect">
                <a:avLst/>
              </a:prstGeom>
              <a:blipFill>
                <a:blip r:embed="rId2"/>
                <a:stretch>
                  <a:fillRect l="-2280" t="-3980" r="-2524" b="-4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Margin IRL</a:t>
            </a:r>
            <a:endParaRPr lang="en-GB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94047" y="1804830"/>
            <a:ext cx="706531" cy="311524"/>
          </a:xfrm>
          <a:custGeom>
            <a:avLst/>
            <a:gdLst/>
            <a:ahLst/>
            <a:cxnLst/>
            <a:rect l="l" t="t" r="r" b="b"/>
            <a:pathLst>
              <a:path w="800735" h="353060">
                <a:moveTo>
                  <a:pt x="687564" y="0"/>
                </a:moveTo>
                <a:lnTo>
                  <a:pt x="682541" y="14324"/>
                </a:lnTo>
                <a:lnTo>
                  <a:pt x="702970" y="23190"/>
                </a:lnTo>
                <a:lnTo>
                  <a:pt x="720538" y="35463"/>
                </a:lnTo>
                <a:lnTo>
                  <a:pt x="747095" y="70228"/>
                </a:lnTo>
                <a:lnTo>
                  <a:pt x="762722" y="117132"/>
                </a:lnTo>
                <a:lnTo>
                  <a:pt x="767932" y="174687"/>
                </a:lnTo>
                <a:lnTo>
                  <a:pt x="766623" y="205813"/>
                </a:lnTo>
                <a:lnTo>
                  <a:pt x="756158" y="259483"/>
                </a:lnTo>
                <a:lnTo>
                  <a:pt x="735160" y="301399"/>
                </a:lnTo>
                <a:lnTo>
                  <a:pt x="703208" y="329677"/>
                </a:lnTo>
                <a:lnTo>
                  <a:pt x="683099" y="338584"/>
                </a:lnTo>
                <a:lnTo>
                  <a:pt x="687564" y="352908"/>
                </a:lnTo>
                <a:lnTo>
                  <a:pt x="735700" y="330328"/>
                </a:lnTo>
                <a:lnTo>
                  <a:pt x="771094" y="291237"/>
                </a:lnTo>
                <a:lnTo>
                  <a:pt x="792860" y="238892"/>
                </a:lnTo>
                <a:lnTo>
                  <a:pt x="800115" y="176547"/>
                </a:lnTo>
                <a:lnTo>
                  <a:pt x="798295" y="144194"/>
                </a:lnTo>
                <a:lnTo>
                  <a:pt x="783739" y="86849"/>
                </a:lnTo>
                <a:lnTo>
                  <a:pt x="754868" y="40166"/>
                </a:lnTo>
                <a:lnTo>
                  <a:pt x="713149" y="9238"/>
                </a:lnTo>
                <a:lnTo>
                  <a:pt x="687564" y="0"/>
                </a:lnTo>
                <a:close/>
              </a:path>
              <a:path w="800735" h="353060">
                <a:moveTo>
                  <a:pt x="112551" y="0"/>
                </a:moveTo>
                <a:lnTo>
                  <a:pt x="64530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6" y="338584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6" y="92349"/>
                </a:lnTo>
                <a:lnTo>
                  <a:pt x="64990" y="51142"/>
                </a:lnTo>
                <a:lnTo>
                  <a:pt x="97221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658137" y="1804830"/>
            <a:ext cx="706531" cy="311524"/>
          </a:xfrm>
          <a:custGeom>
            <a:avLst/>
            <a:gdLst/>
            <a:ahLst/>
            <a:cxnLst/>
            <a:rect l="l" t="t" r="r" b="b"/>
            <a:pathLst>
              <a:path w="800735" h="353060">
                <a:moveTo>
                  <a:pt x="687564" y="0"/>
                </a:moveTo>
                <a:lnTo>
                  <a:pt x="682541" y="14324"/>
                </a:lnTo>
                <a:lnTo>
                  <a:pt x="702970" y="23190"/>
                </a:lnTo>
                <a:lnTo>
                  <a:pt x="720539" y="35463"/>
                </a:lnTo>
                <a:lnTo>
                  <a:pt x="747095" y="70228"/>
                </a:lnTo>
                <a:lnTo>
                  <a:pt x="762722" y="117132"/>
                </a:lnTo>
                <a:lnTo>
                  <a:pt x="767932" y="174687"/>
                </a:lnTo>
                <a:lnTo>
                  <a:pt x="766623" y="205813"/>
                </a:lnTo>
                <a:lnTo>
                  <a:pt x="756158" y="259483"/>
                </a:lnTo>
                <a:lnTo>
                  <a:pt x="735160" y="301399"/>
                </a:lnTo>
                <a:lnTo>
                  <a:pt x="703208" y="329677"/>
                </a:lnTo>
                <a:lnTo>
                  <a:pt x="683099" y="338584"/>
                </a:lnTo>
                <a:lnTo>
                  <a:pt x="687564" y="352908"/>
                </a:lnTo>
                <a:lnTo>
                  <a:pt x="735700" y="330328"/>
                </a:lnTo>
                <a:lnTo>
                  <a:pt x="771094" y="291237"/>
                </a:lnTo>
                <a:lnTo>
                  <a:pt x="792860" y="238892"/>
                </a:lnTo>
                <a:lnTo>
                  <a:pt x="800115" y="176547"/>
                </a:lnTo>
                <a:lnTo>
                  <a:pt x="798295" y="144194"/>
                </a:lnTo>
                <a:lnTo>
                  <a:pt x="783739" y="86849"/>
                </a:lnTo>
                <a:lnTo>
                  <a:pt x="754868" y="40166"/>
                </a:lnTo>
                <a:lnTo>
                  <a:pt x="713149" y="9238"/>
                </a:lnTo>
                <a:lnTo>
                  <a:pt x="687564" y="0"/>
                </a:lnTo>
                <a:close/>
              </a:path>
              <a:path w="800735" h="353060">
                <a:moveTo>
                  <a:pt x="112551" y="0"/>
                </a:moveTo>
                <a:lnTo>
                  <a:pt x="64531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6" y="338584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6" y="92349"/>
                </a:lnTo>
                <a:lnTo>
                  <a:pt x="64990" y="51142"/>
                </a:lnTo>
                <a:lnTo>
                  <a:pt x="97221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922236" y="1804830"/>
            <a:ext cx="1086410" cy="311524"/>
          </a:xfrm>
          <a:custGeom>
            <a:avLst/>
            <a:gdLst/>
            <a:ahLst/>
            <a:cxnLst/>
            <a:rect l="l" t="t" r="r" b="b"/>
            <a:pathLst>
              <a:path w="1231265" h="353060">
                <a:moveTo>
                  <a:pt x="509645" y="3357"/>
                </a:moveTo>
                <a:lnTo>
                  <a:pt x="480997" y="3357"/>
                </a:lnTo>
                <a:lnTo>
                  <a:pt x="480997" y="349568"/>
                </a:lnTo>
                <a:lnTo>
                  <a:pt x="509645" y="349568"/>
                </a:lnTo>
                <a:lnTo>
                  <a:pt x="509645" y="3357"/>
                </a:lnTo>
                <a:close/>
              </a:path>
              <a:path w="1231265" h="353060">
                <a:moveTo>
                  <a:pt x="1118318" y="0"/>
                </a:moveTo>
                <a:lnTo>
                  <a:pt x="1113295" y="14324"/>
                </a:lnTo>
                <a:lnTo>
                  <a:pt x="1133724" y="23190"/>
                </a:lnTo>
                <a:lnTo>
                  <a:pt x="1151293" y="35463"/>
                </a:lnTo>
                <a:lnTo>
                  <a:pt x="1177850" y="70228"/>
                </a:lnTo>
                <a:lnTo>
                  <a:pt x="1193477" y="117132"/>
                </a:lnTo>
                <a:lnTo>
                  <a:pt x="1198685" y="174687"/>
                </a:lnTo>
                <a:lnTo>
                  <a:pt x="1197377" y="205813"/>
                </a:lnTo>
                <a:lnTo>
                  <a:pt x="1186913" y="259483"/>
                </a:lnTo>
                <a:lnTo>
                  <a:pt x="1165915" y="301399"/>
                </a:lnTo>
                <a:lnTo>
                  <a:pt x="1133963" y="329677"/>
                </a:lnTo>
                <a:lnTo>
                  <a:pt x="1113853" y="338584"/>
                </a:lnTo>
                <a:lnTo>
                  <a:pt x="1118318" y="352908"/>
                </a:lnTo>
                <a:lnTo>
                  <a:pt x="1166455" y="330328"/>
                </a:lnTo>
                <a:lnTo>
                  <a:pt x="1201849" y="291237"/>
                </a:lnTo>
                <a:lnTo>
                  <a:pt x="1223614" y="238892"/>
                </a:lnTo>
                <a:lnTo>
                  <a:pt x="1230870" y="176547"/>
                </a:lnTo>
                <a:lnTo>
                  <a:pt x="1229050" y="144194"/>
                </a:lnTo>
                <a:lnTo>
                  <a:pt x="1214493" y="86849"/>
                </a:lnTo>
                <a:lnTo>
                  <a:pt x="1185622" y="40166"/>
                </a:lnTo>
                <a:lnTo>
                  <a:pt x="1143904" y="9238"/>
                </a:lnTo>
                <a:lnTo>
                  <a:pt x="1118318" y="0"/>
                </a:lnTo>
                <a:close/>
              </a:path>
              <a:path w="1231265" h="353060">
                <a:moveTo>
                  <a:pt x="112551" y="0"/>
                </a:moveTo>
                <a:lnTo>
                  <a:pt x="64530" y="22626"/>
                </a:lnTo>
                <a:lnTo>
                  <a:pt x="29114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69"/>
                </a:lnTo>
                <a:lnTo>
                  <a:pt x="16324" y="266315"/>
                </a:lnTo>
                <a:lnTo>
                  <a:pt x="45125" y="312847"/>
                </a:lnTo>
                <a:lnTo>
                  <a:pt x="86890" y="343682"/>
                </a:lnTo>
                <a:lnTo>
                  <a:pt x="112551" y="352908"/>
                </a:lnTo>
                <a:lnTo>
                  <a:pt x="117016" y="338584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7"/>
                </a:lnTo>
                <a:lnTo>
                  <a:pt x="33492" y="144578"/>
                </a:lnTo>
                <a:lnTo>
                  <a:pt x="43956" y="92349"/>
                </a:lnTo>
                <a:lnTo>
                  <a:pt x="64990" y="51142"/>
                </a:lnTo>
                <a:lnTo>
                  <a:pt x="97221" y="23190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485054" y="2308734"/>
            <a:ext cx="706531" cy="311524"/>
          </a:xfrm>
          <a:custGeom>
            <a:avLst/>
            <a:gdLst/>
            <a:ahLst/>
            <a:cxnLst/>
            <a:rect l="l" t="t" r="r" b="b"/>
            <a:pathLst>
              <a:path w="800735" h="353060">
                <a:moveTo>
                  <a:pt x="687564" y="0"/>
                </a:moveTo>
                <a:lnTo>
                  <a:pt x="682541" y="14325"/>
                </a:lnTo>
                <a:lnTo>
                  <a:pt x="702969" y="23190"/>
                </a:lnTo>
                <a:lnTo>
                  <a:pt x="720538" y="35463"/>
                </a:lnTo>
                <a:lnTo>
                  <a:pt x="747095" y="70228"/>
                </a:lnTo>
                <a:lnTo>
                  <a:pt x="762721" y="117132"/>
                </a:lnTo>
                <a:lnTo>
                  <a:pt x="767930" y="174687"/>
                </a:lnTo>
                <a:lnTo>
                  <a:pt x="766622" y="205813"/>
                </a:lnTo>
                <a:lnTo>
                  <a:pt x="756158" y="259484"/>
                </a:lnTo>
                <a:lnTo>
                  <a:pt x="735159" y="301400"/>
                </a:lnTo>
                <a:lnTo>
                  <a:pt x="703208" y="329677"/>
                </a:lnTo>
                <a:lnTo>
                  <a:pt x="683098" y="338584"/>
                </a:lnTo>
                <a:lnTo>
                  <a:pt x="687564" y="352908"/>
                </a:lnTo>
                <a:lnTo>
                  <a:pt x="735700" y="330329"/>
                </a:lnTo>
                <a:lnTo>
                  <a:pt x="771093" y="291238"/>
                </a:lnTo>
                <a:lnTo>
                  <a:pt x="792859" y="238893"/>
                </a:lnTo>
                <a:lnTo>
                  <a:pt x="800115" y="176547"/>
                </a:lnTo>
                <a:lnTo>
                  <a:pt x="798295" y="144195"/>
                </a:lnTo>
                <a:lnTo>
                  <a:pt x="783738" y="86849"/>
                </a:lnTo>
                <a:lnTo>
                  <a:pt x="754867" y="40166"/>
                </a:lnTo>
                <a:lnTo>
                  <a:pt x="713149" y="9238"/>
                </a:lnTo>
                <a:lnTo>
                  <a:pt x="687564" y="0"/>
                </a:lnTo>
                <a:close/>
              </a:path>
              <a:path w="800735" h="353060">
                <a:moveTo>
                  <a:pt x="112551" y="0"/>
                </a:moveTo>
                <a:lnTo>
                  <a:pt x="64530" y="22626"/>
                </a:lnTo>
                <a:lnTo>
                  <a:pt x="29113" y="61856"/>
                </a:lnTo>
                <a:lnTo>
                  <a:pt x="7278" y="114295"/>
                </a:lnTo>
                <a:lnTo>
                  <a:pt x="0" y="176547"/>
                </a:lnTo>
                <a:lnTo>
                  <a:pt x="1813" y="208970"/>
                </a:lnTo>
                <a:lnTo>
                  <a:pt x="16324" y="266315"/>
                </a:lnTo>
                <a:lnTo>
                  <a:pt x="45124" y="312847"/>
                </a:lnTo>
                <a:lnTo>
                  <a:pt x="86889" y="343682"/>
                </a:lnTo>
                <a:lnTo>
                  <a:pt x="112551" y="352908"/>
                </a:lnTo>
                <a:lnTo>
                  <a:pt x="117015" y="338584"/>
                </a:lnTo>
                <a:lnTo>
                  <a:pt x="96906" y="329677"/>
                </a:lnTo>
                <a:lnTo>
                  <a:pt x="79552" y="317283"/>
                </a:lnTo>
                <a:lnTo>
                  <a:pt x="53112" y="282030"/>
                </a:lnTo>
                <a:lnTo>
                  <a:pt x="37415" y="234079"/>
                </a:lnTo>
                <a:lnTo>
                  <a:pt x="32183" y="174687"/>
                </a:lnTo>
                <a:lnTo>
                  <a:pt x="33491" y="144578"/>
                </a:lnTo>
                <a:lnTo>
                  <a:pt x="43955" y="92349"/>
                </a:lnTo>
                <a:lnTo>
                  <a:pt x="64989" y="51142"/>
                </a:lnTo>
                <a:lnTo>
                  <a:pt x="97220" y="23190"/>
                </a:lnTo>
                <a:lnTo>
                  <a:pt x="117574" y="14325"/>
                </a:lnTo>
                <a:lnTo>
                  <a:pt x="1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202628" y="1606475"/>
            <a:ext cx="6909547" cy="1600973"/>
          </a:xfrm>
          <a:prstGeom prst="rect">
            <a:avLst/>
          </a:prstGeom>
        </p:spPr>
        <p:txBody>
          <a:bodyPr vert="horz" wrap="square" lIns="0" tIns="113179" rIns="0" bIns="0" rtlCol="0">
            <a:spAutoFit/>
          </a:bodyPr>
          <a:lstStyle/>
          <a:p>
            <a:pPr marL="67239">
              <a:spcBef>
                <a:spcPts val="891"/>
              </a:spcBef>
              <a:tabLst>
                <a:tab pos="1102157" algn="l"/>
                <a:tab pos="1821613" algn="l"/>
                <a:tab pos="2566284" algn="l"/>
                <a:tab pos="3266689" algn="l"/>
                <a:tab pos="4830553" algn="l"/>
                <a:tab pos="5210453" algn="l"/>
                <a:tab pos="5892366" algn="l"/>
              </a:tabLst>
            </a:pPr>
            <a:r>
              <a:rPr sz="2647" spc="-4" dirty="0">
                <a:latin typeface="Calibri"/>
                <a:cs typeface="Calibri"/>
              </a:rPr>
              <a:t>Let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spc="66" dirty="0">
                <a:latin typeface="Cambria Math"/>
                <a:cs typeface="Cambria Math"/>
              </a:rPr>
              <a:t>𝝁</a:t>
            </a:r>
            <a:r>
              <a:rPr sz="2912" spc="99" baseline="27777" dirty="0">
                <a:latin typeface="Cambria Math"/>
                <a:cs typeface="Cambria Math"/>
              </a:rPr>
              <a:t>𝜋	</a:t>
            </a:r>
            <a:r>
              <a:rPr sz="2647" spc="26" dirty="0">
                <a:latin typeface="Cambria Math"/>
                <a:cs typeface="Cambria Math"/>
              </a:rPr>
              <a:t>𝑠,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𝑎	=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𝝓	</a:t>
            </a:r>
            <a:r>
              <a:rPr sz="2647" spc="26" dirty="0">
                <a:latin typeface="Cambria Math"/>
                <a:cs typeface="Cambria Math"/>
              </a:rPr>
              <a:t>𝑠,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𝑎	+</a:t>
            </a:r>
            <a:r>
              <a:rPr sz="2647" spc="13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𝛾</a:t>
            </a:r>
            <a:r>
              <a:rPr sz="2647" spc="-57" dirty="0">
                <a:latin typeface="Cambria Math"/>
                <a:cs typeface="Cambria Math"/>
              </a:rPr>
              <a:t> </a:t>
            </a:r>
            <a:r>
              <a:rPr sz="3971" spc="-39" baseline="1851" dirty="0">
                <a:latin typeface="Cambria Math"/>
                <a:cs typeface="Cambria Math"/>
              </a:rPr>
              <a:t>∑</a:t>
            </a:r>
            <a:r>
              <a:rPr sz="2912" spc="-39" baseline="-21464" dirty="0">
                <a:latin typeface="Cambria Math"/>
                <a:cs typeface="Cambria Math"/>
              </a:rPr>
              <a:t>𝑠</a:t>
            </a:r>
            <a:r>
              <a:rPr lang="en-GB" sz="2912" spc="-39" baseline="-21464" dirty="0">
                <a:latin typeface="Cambria Math"/>
                <a:cs typeface="Cambria Math"/>
              </a:rPr>
              <a:t>’ </a:t>
            </a:r>
            <a:r>
              <a:rPr sz="2647" dirty="0" err="1">
                <a:latin typeface="Cambria Math"/>
                <a:cs typeface="Cambria Math"/>
              </a:rPr>
              <a:t>Pr</a:t>
            </a:r>
            <a:r>
              <a:rPr sz="2647" dirty="0">
                <a:latin typeface="Cambria Math"/>
                <a:cs typeface="Cambria Math"/>
              </a:rPr>
              <a:t>	</a:t>
            </a:r>
            <a:r>
              <a:rPr sz="2647" spc="-141" dirty="0">
                <a:latin typeface="Cambria Math"/>
                <a:cs typeface="Cambria Math"/>
              </a:rPr>
              <a:t>𝑠</a:t>
            </a:r>
            <a:r>
              <a:rPr lang="en-GB" sz="3200" spc="-13" dirty="0">
                <a:latin typeface="Cambria Math"/>
                <a:cs typeface="Cambria Math"/>
              </a:rPr>
              <a:t>′</a:t>
            </a:r>
            <a:r>
              <a:rPr sz="2912" spc="-212" baseline="27777" dirty="0">
                <a:latin typeface="Cambria Math"/>
                <a:cs typeface="Cambria Math"/>
              </a:rPr>
              <a:t>	</a:t>
            </a:r>
            <a:r>
              <a:rPr sz="2647" spc="26" dirty="0">
                <a:latin typeface="Cambria Math"/>
                <a:cs typeface="Cambria Math"/>
              </a:rPr>
              <a:t>𝑠,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𝑎	</a:t>
            </a:r>
            <a:r>
              <a:rPr sz="2647" spc="18" dirty="0">
                <a:latin typeface="Cambria Math"/>
                <a:cs typeface="Cambria Math"/>
              </a:rPr>
              <a:t>𝝁</a:t>
            </a:r>
            <a:r>
              <a:rPr sz="2912" spc="26" baseline="27777" dirty="0">
                <a:latin typeface="Cambria Math"/>
                <a:cs typeface="Cambria Math"/>
              </a:rPr>
              <a:t>𝜋</a:t>
            </a:r>
            <a:r>
              <a:rPr sz="2647" spc="18" dirty="0">
                <a:latin typeface="Cambria Math"/>
                <a:cs typeface="Cambria Math"/>
              </a:rPr>
              <a:t>(𝑠</a:t>
            </a:r>
            <a:r>
              <a:rPr lang="en-GB" sz="3200" spc="-13" dirty="0">
                <a:latin typeface="Cambria Math"/>
                <a:cs typeface="Cambria Math"/>
              </a:rPr>
              <a:t>′</a:t>
            </a:r>
            <a:r>
              <a:rPr sz="2647" spc="18" dirty="0">
                <a:latin typeface="Cambria Math"/>
                <a:cs typeface="Cambria Math"/>
              </a:rPr>
              <a:t>)</a:t>
            </a:r>
            <a:endParaRPr sz="2647" dirty="0">
              <a:latin typeface="Cambria Math"/>
              <a:cs typeface="Cambria Math"/>
            </a:endParaRPr>
          </a:p>
          <a:p>
            <a:pPr marL="67239">
              <a:spcBef>
                <a:spcPts val="803"/>
              </a:spcBef>
              <a:tabLst>
                <a:tab pos="1392965" algn="l"/>
                <a:tab pos="2112421" algn="l"/>
              </a:tabLst>
            </a:pPr>
            <a:r>
              <a:rPr sz="2647" spc="4" dirty="0">
                <a:latin typeface="Calibri"/>
                <a:cs typeface="Calibri"/>
              </a:rPr>
              <a:t>T</a:t>
            </a:r>
            <a:r>
              <a:rPr sz="2647" spc="9" dirty="0">
                <a:latin typeface="Calibri"/>
                <a:cs typeface="Calibri"/>
              </a:rPr>
              <a:t>h</a:t>
            </a:r>
            <a:r>
              <a:rPr sz="2647" dirty="0">
                <a:latin typeface="Calibri"/>
                <a:cs typeface="Calibri"/>
              </a:rPr>
              <a:t>en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79" dirty="0">
                <a:latin typeface="Cambria Math"/>
                <a:cs typeface="Cambria Math"/>
              </a:rPr>
              <a:t>𝑄</a:t>
            </a:r>
            <a:r>
              <a:rPr sz="2912" spc="331" baseline="27777" dirty="0">
                <a:latin typeface="Cambria Math"/>
                <a:cs typeface="Cambria Math"/>
              </a:rPr>
              <a:t>𝜋</a:t>
            </a:r>
            <a:r>
              <a:rPr sz="2912" baseline="27777" dirty="0">
                <a:latin typeface="Cambria Math"/>
                <a:cs typeface="Cambria Math"/>
              </a:rPr>
              <a:t>	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dirty="0">
                <a:latin typeface="Cambria Math"/>
                <a:cs typeface="Cambria Math"/>
              </a:rPr>
              <a:t>𝑎	=</a:t>
            </a:r>
            <a:r>
              <a:rPr sz="2647" spc="163" dirty="0">
                <a:latin typeface="Cambria Math"/>
                <a:cs typeface="Cambria Math"/>
              </a:rPr>
              <a:t> </a:t>
            </a:r>
            <a:r>
              <a:rPr sz="2647" spc="18" dirty="0">
                <a:latin typeface="Cambria Math"/>
                <a:cs typeface="Cambria Math"/>
              </a:rPr>
              <a:t>𝒘</a:t>
            </a:r>
            <a:r>
              <a:rPr sz="2912" spc="337" baseline="27777" dirty="0">
                <a:latin typeface="Cambria Math"/>
                <a:cs typeface="Cambria Math"/>
              </a:rPr>
              <a:t>𝑇</a:t>
            </a:r>
            <a:r>
              <a:rPr sz="2647" spc="4" dirty="0">
                <a:latin typeface="Cambria Math"/>
                <a:cs typeface="Cambria Math"/>
              </a:rPr>
              <a:t>𝝁</a:t>
            </a:r>
            <a:r>
              <a:rPr sz="2912" spc="562" baseline="27777" dirty="0">
                <a:latin typeface="Cambria Math"/>
                <a:cs typeface="Cambria Math"/>
              </a:rPr>
              <a:t>𝜋</a:t>
            </a:r>
            <a:r>
              <a:rPr sz="2647" spc="4" dirty="0">
                <a:latin typeface="Cambria Math"/>
                <a:cs typeface="Cambria Math"/>
              </a:rPr>
              <a:t>(</a:t>
            </a:r>
            <a:r>
              <a:rPr sz="2647" spc="53" dirty="0">
                <a:latin typeface="Cambria Math"/>
                <a:cs typeface="Cambria Math"/>
              </a:rPr>
              <a:t>𝑠</a:t>
            </a:r>
            <a:r>
              <a:rPr sz="2647" dirty="0">
                <a:latin typeface="Cambria Math"/>
                <a:cs typeface="Cambria Math"/>
              </a:rPr>
              <a:t>,</a:t>
            </a:r>
            <a:r>
              <a:rPr sz="2647" spc="-137" dirty="0">
                <a:latin typeface="Cambria Math"/>
                <a:cs typeface="Cambria Math"/>
              </a:rPr>
              <a:t> </a:t>
            </a:r>
            <a:r>
              <a:rPr sz="2647" spc="75" dirty="0">
                <a:latin typeface="Cambria Math"/>
                <a:cs typeface="Cambria Math"/>
              </a:rPr>
              <a:t>𝑎</a:t>
            </a:r>
            <a:r>
              <a:rPr sz="2647" dirty="0">
                <a:latin typeface="Cambria Math"/>
                <a:cs typeface="Cambria Math"/>
              </a:rPr>
              <a:t>)</a:t>
            </a:r>
          </a:p>
          <a:p>
            <a:pPr marL="67239">
              <a:spcBef>
                <a:spcPts val="618"/>
              </a:spcBef>
            </a:pPr>
            <a:r>
              <a:rPr sz="2647" dirty="0">
                <a:latin typeface="Calibri"/>
                <a:cs typeface="Calibri"/>
              </a:rPr>
              <a:t>Find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9" dirty="0">
                <a:latin typeface="Cambria Math"/>
                <a:cs typeface="Cambria Math"/>
              </a:rPr>
              <a:t>𝒘</a:t>
            </a:r>
            <a:r>
              <a:rPr sz="2912" spc="13" baseline="27777" dirty="0">
                <a:latin typeface="Cambria Math"/>
                <a:cs typeface="Cambria Math"/>
              </a:rPr>
              <a:t>∗</a:t>
            </a:r>
            <a:r>
              <a:rPr sz="2912" spc="424" baseline="27777" dirty="0">
                <a:latin typeface="Cambria Math"/>
                <a:cs typeface="Cambria Math"/>
              </a:rPr>
              <a:t> </a:t>
            </a:r>
            <a:r>
              <a:rPr sz="2647" spc="-4" dirty="0">
                <a:latin typeface="Calibri"/>
                <a:cs typeface="Calibri"/>
              </a:rPr>
              <a:t>that</a:t>
            </a:r>
            <a:r>
              <a:rPr sz="2647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maximizes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margin: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3184" y="3601122"/>
            <a:ext cx="131109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spc="84" dirty="0">
                <a:latin typeface="Cambria Math"/>
                <a:cs typeface="Cambria Math"/>
              </a:rPr>
              <a:t>𝑠</a:t>
            </a:r>
            <a:endParaRPr sz="176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0903" y="3300132"/>
            <a:ext cx="4253193" cy="514350"/>
          </a:xfrm>
          <a:custGeom>
            <a:avLst/>
            <a:gdLst/>
            <a:ahLst/>
            <a:cxnLst/>
            <a:rect l="l" t="t" r="r" b="b"/>
            <a:pathLst>
              <a:path w="4820284" h="582929">
                <a:moveTo>
                  <a:pt x="82651" y="0"/>
                </a:moveTo>
                <a:lnTo>
                  <a:pt x="0" y="0"/>
                </a:lnTo>
                <a:lnTo>
                  <a:pt x="0" y="15240"/>
                </a:lnTo>
                <a:lnTo>
                  <a:pt x="0" y="567690"/>
                </a:lnTo>
                <a:lnTo>
                  <a:pt x="0" y="582930"/>
                </a:lnTo>
                <a:lnTo>
                  <a:pt x="82651" y="582930"/>
                </a:lnTo>
                <a:lnTo>
                  <a:pt x="82651" y="567690"/>
                </a:lnTo>
                <a:lnTo>
                  <a:pt x="32131" y="567690"/>
                </a:lnTo>
                <a:lnTo>
                  <a:pt x="32131" y="15240"/>
                </a:lnTo>
                <a:lnTo>
                  <a:pt x="82651" y="15240"/>
                </a:lnTo>
                <a:lnTo>
                  <a:pt x="82651" y="0"/>
                </a:lnTo>
                <a:close/>
              </a:path>
              <a:path w="4820284" h="582929">
                <a:moveTo>
                  <a:pt x="1111186" y="140119"/>
                </a:moveTo>
                <a:lnTo>
                  <a:pt x="1106500" y="126746"/>
                </a:lnTo>
                <a:lnTo>
                  <a:pt x="1082624" y="135369"/>
                </a:lnTo>
                <a:lnTo>
                  <a:pt x="1061681" y="147866"/>
                </a:lnTo>
                <a:lnTo>
                  <a:pt x="1028623" y="184480"/>
                </a:lnTo>
                <a:lnTo>
                  <a:pt x="1008253" y="233426"/>
                </a:lnTo>
                <a:lnTo>
                  <a:pt x="1001458" y="291528"/>
                </a:lnTo>
                <a:lnTo>
                  <a:pt x="1003147" y="321779"/>
                </a:lnTo>
                <a:lnTo>
                  <a:pt x="1016685" y="375310"/>
                </a:lnTo>
                <a:lnTo>
                  <a:pt x="1043571" y="418731"/>
                </a:lnTo>
                <a:lnTo>
                  <a:pt x="1082548" y="447509"/>
                </a:lnTo>
                <a:lnTo>
                  <a:pt x="1106500" y="456120"/>
                </a:lnTo>
                <a:lnTo>
                  <a:pt x="1110665" y="442760"/>
                </a:lnTo>
                <a:lnTo>
                  <a:pt x="1091895" y="434441"/>
                </a:lnTo>
                <a:lnTo>
                  <a:pt x="1075702" y="422871"/>
                </a:lnTo>
                <a:lnTo>
                  <a:pt x="1051026" y="389966"/>
                </a:lnTo>
                <a:lnTo>
                  <a:pt x="1036370" y="345224"/>
                </a:lnTo>
                <a:lnTo>
                  <a:pt x="1031494" y="289788"/>
                </a:lnTo>
                <a:lnTo>
                  <a:pt x="1032713" y="261683"/>
                </a:lnTo>
                <a:lnTo>
                  <a:pt x="1042479" y="212940"/>
                </a:lnTo>
                <a:lnTo>
                  <a:pt x="1062113" y="174472"/>
                </a:lnTo>
                <a:lnTo>
                  <a:pt x="1092200" y="148386"/>
                </a:lnTo>
                <a:lnTo>
                  <a:pt x="1111186" y="140119"/>
                </a:lnTo>
                <a:close/>
              </a:path>
              <a:path w="4820284" h="582929">
                <a:moveTo>
                  <a:pt x="1885556" y="291528"/>
                </a:moveTo>
                <a:lnTo>
                  <a:pt x="1878761" y="233426"/>
                </a:lnTo>
                <a:lnTo>
                  <a:pt x="1858391" y="184480"/>
                </a:lnTo>
                <a:lnTo>
                  <a:pt x="1825332" y="147866"/>
                </a:lnTo>
                <a:lnTo>
                  <a:pt x="1780514" y="126746"/>
                </a:lnTo>
                <a:lnTo>
                  <a:pt x="1775828" y="140119"/>
                </a:lnTo>
                <a:lnTo>
                  <a:pt x="1794891" y="148386"/>
                </a:lnTo>
                <a:lnTo>
                  <a:pt x="1811286" y="159842"/>
                </a:lnTo>
                <a:lnTo>
                  <a:pt x="1836077" y="192290"/>
                </a:lnTo>
                <a:lnTo>
                  <a:pt x="1850656" y="236067"/>
                </a:lnTo>
                <a:lnTo>
                  <a:pt x="1855520" y="289788"/>
                </a:lnTo>
                <a:lnTo>
                  <a:pt x="1854301" y="318833"/>
                </a:lnTo>
                <a:lnTo>
                  <a:pt x="1844535" y="368935"/>
                </a:lnTo>
                <a:lnTo>
                  <a:pt x="1824926" y="408051"/>
                </a:lnTo>
                <a:lnTo>
                  <a:pt x="1795106" y="434441"/>
                </a:lnTo>
                <a:lnTo>
                  <a:pt x="1776349" y="442760"/>
                </a:lnTo>
                <a:lnTo>
                  <a:pt x="1780514" y="456120"/>
                </a:lnTo>
                <a:lnTo>
                  <a:pt x="1825434" y="435051"/>
                </a:lnTo>
                <a:lnTo>
                  <a:pt x="1858467" y="398564"/>
                </a:lnTo>
                <a:lnTo>
                  <a:pt x="1878787" y="349707"/>
                </a:lnTo>
                <a:lnTo>
                  <a:pt x="1883867" y="321779"/>
                </a:lnTo>
                <a:lnTo>
                  <a:pt x="1885556" y="291528"/>
                </a:lnTo>
                <a:close/>
              </a:path>
              <a:path w="4820284" h="582929">
                <a:moveTo>
                  <a:pt x="4820145" y="0"/>
                </a:moveTo>
                <a:lnTo>
                  <a:pt x="4737493" y="0"/>
                </a:lnTo>
                <a:lnTo>
                  <a:pt x="4737493" y="15240"/>
                </a:lnTo>
                <a:lnTo>
                  <a:pt x="4788027" y="15240"/>
                </a:lnTo>
                <a:lnTo>
                  <a:pt x="4788027" y="567690"/>
                </a:lnTo>
                <a:lnTo>
                  <a:pt x="4737493" y="567690"/>
                </a:lnTo>
                <a:lnTo>
                  <a:pt x="4737493" y="582930"/>
                </a:lnTo>
                <a:lnTo>
                  <a:pt x="4820145" y="582930"/>
                </a:lnTo>
                <a:lnTo>
                  <a:pt x="4820145" y="567690"/>
                </a:lnTo>
                <a:lnTo>
                  <a:pt x="4820145" y="15240"/>
                </a:lnTo>
                <a:lnTo>
                  <a:pt x="4820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544221" y="3323216"/>
            <a:ext cx="4376457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2876142" algn="l"/>
                <a:tab pos="3782747" algn="l"/>
              </a:tabLst>
            </a:pPr>
            <a:r>
              <a:rPr sz="2471" dirty="0">
                <a:latin typeface="Cambria Math"/>
                <a:cs typeface="Cambria Math"/>
              </a:rPr>
              <a:t>𝒘</a:t>
            </a:r>
            <a:r>
              <a:rPr sz="2647" baseline="29166" dirty="0">
                <a:latin typeface="Cambria Math"/>
                <a:cs typeface="Cambria Math"/>
              </a:rPr>
              <a:t>∗ </a:t>
            </a:r>
            <a:r>
              <a:rPr sz="2647" spc="39" baseline="29166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=</a:t>
            </a:r>
            <a:r>
              <a:rPr sz="2471" spc="137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𝑎</a:t>
            </a:r>
            <a:r>
              <a:rPr sz="2471" spc="-4" dirty="0">
                <a:latin typeface="Cambria Math"/>
                <a:cs typeface="Cambria Math"/>
              </a:rPr>
              <a:t>𝑟𝑔𝑚</a:t>
            </a:r>
            <a:r>
              <a:rPr sz="2471" spc="62" dirty="0">
                <a:latin typeface="Cambria Math"/>
                <a:cs typeface="Cambria Math"/>
              </a:rPr>
              <a:t>𝑎</a:t>
            </a:r>
            <a:r>
              <a:rPr sz="2471" spc="-22" dirty="0">
                <a:latin typeface="Cambria Math"/>
                <a:cs typeface="Cambria Math"/>
              </a:rPr>
              <a:t>𝑥</a:t>
            </a:r>
            <a:r>
              <a:rPr sz="2647" baseline="-15277" dirty="0">
                <a:latin typeface="Cambria Math"/>
                <a:cs typeface="Cambria Math"/>
              </a:rPr>
              <a:t>𝒘</a:t>
            </a:r>
            <a:r>
              <a:rPr sz="2647" spc="238" baseline="-15277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min	𝒘</a:t>
            </a:r>
            <a:r>
              <a:rPr sz="2647" spc="344" baseline="29166" dirty="0">
                <a:latin typeface="Cambria Math"/>
                <a:cs typeface="Cambria Math"/>
              </a:rPr>
              <a:t>𝑇</a:t>
            </a:r>
            <a:r>
              <a:rPr sz="2471" spc="-4" dirty="0">
                <a:latin typeface="Cambria Math"/>
                <a:cs typeface="Cambria Math"/>
              </a:rPr>
              <a:t>𝝁</a:t>
            </a:r>
            <a:r>
              <a:rPr sz="2647" spc="297" baseline="29166" dirty="0">
                <a:latin typeface="Cambria Math"/>
                <a:cs typeface="Cambria Math"/>
              </a:rPr>
              <a:t>𝜋</a:t>
            </a:r>
            <a:r>
              <a:rPr sz="2647" baseline="29166" dirty="0">
                <a:latin typeface="Cambria Math"/>
                <a:cs typeface="Cambria Math"/>
              </a:rPr>
              <a:t>	</a:t>
            </a:r>
            <a:r>
              <a:rPr sz="2471" spc="49" dirty="0">
                <a:latin typeface="Cambria Math"/>
                <a:cs typeface="Cambria Math"/>
              </a:rPr>
              <a:t>𝑠</a:t>
            </a:r>
            <a:r>
              <a:rPr sz="2471" dirty="0">
                <a:latin typeface="Cambria Math"/>
                <a:cs typeface="Cambria Math"/>
              </a:rPr>
              <a:t>,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spc="62" dirty="0">
                <a:latin typeface="Cambria Math"/>
                <a:cs typeface="Cambria Math"/>
              </a:rPr>
              <a:t>𝑎</a:t>
            </a:r>
            <a:r>
              <a:rPr sz="2647" baseline="29166" dirty="0">
                <a:latin typeface="Cambria Math"/>
                <a:cs typeface="Cambria Math"/>
              </a:rPr>
              <a:t>∗</a:t>
            </a:r>
            <a:endParaRPr sz="2647" baseline="29166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 txBox="1"/>
              <p:nvPr/>
            </p:nvSpPr>
            <p:spPr>
              <a:xfrm>
                <a:off x="7373993" y="3603812"/>
                <a:ext cx="822444" cy="28292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sz="1765" spc="274" dirty="0">
                    <a:latin typeface="Cambria Math"/>
                    <a:cs typeface="Cambria Math"/>
                  </a:rPr>
                  <a:t>𝑎</a:t>
                </a:r>
                <a14:m>
                  <m:oMath xmlns:m="http://schemas.openxmlformats.org/officeDocument/2006/math">
                    <m:r>
                      <a:rPr lang="en-GB" sz="1765" i="1" spc="27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≠</m:t>
                    </m:r>
                  </m:oMath>
                </a14:m>
                <a:r>
                  <a:rPr sz="1765" spc="274" dirty="0">
                    <a:latin typeface="Cambria Math"/>
                    <a:cs typeface="Cambria Math"/>
                  </a:rPr>
                  <a:t>𝑎</a:t>
                </a:r>
                <a:r>
                  <a:rPr sz="2250" spc="410" baseline="19607" dirty="0">
                    <a:latin typeface="Cambria Math"/>
                    <a:cs typeface="Cambria Math"/>
                  </a:rPr>
                  <a:t>∗</a:t>
                </a:r>
                <a:endParaRPr sz="2250" baseline="19607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93" y="3603812"/>
                <a:ext cx="822444" cy="282928"/>
              </a:xfrm>
              <a:prstGeom prst="rect">
                <a:avLst/>
              </a:prstGeom>
              <a:blipFill>
                <a:blip r:embed="rId2"/>
                <a:stretch>
                  <a:fillRect l="-12593" t="-23404" b="-46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8829651" y="3411961"/>
            <a:ext cx="657225" cy="290793"/>
          </a:xfrm>
          <a:custGeom>
            <a:avLst/>
            <a:gdLst/>
            <a:ahLst/>
            <a:cxnLst/>
            <a:rect l="l" t="t" r="r" b="b"/>
            <a:pathLst>
              <a:path w="744854" h="329564">
                <a:moveTo>
                  <a:pt x="639372" y="0"/>
                </a:moveTo>
                <a:lnTo>
                  <a:pt x="634683" y="13369"/>
                </a:lnTo>
                <a:lnTo>
                  <a:pt x="653751" y="21643"/>
                </a:lnTo>
                <a:lnTo>
                  <a:pt x="670149" y="33098"/>
                </a:lnTo>
                <a:lnTo>
                  <a:pt x="694935" y="65545"/>
                </a:lnTo>
                <a:lnTo>
                  <a:pt x="709520" y="109322"/>
                </a:lnTo>
                <a:lnTo>
                  <a:pt x="714381" y="163040"/>
                </a:lnTo>
                <a:lnTo>
                  <a:pt x="713160" y="192091"/>
                </a:lnTo>
                <a:lnTo>
                  <a:pt x="703393" y="242184"/>
                </a:lnTo>
                <a:lnTo>
                  <a:pt x="683795" y="281305"/>
                </a:lnTo>
                <a:lnTo>
                  <a:pt x="653973" y="307698"/>
                </a:lnTo>
                <a:lnTo>
                  <a:pt x="635205" y="316011"/>
                </a:lnTo>
                <a:lnTo>
                  <a:pt x="639372" y="329380"/>
                </a:lnTo>
                <a:lnTo>
                  <a:pt x="684300" y="308306"/>
                </a:lnTo>
                <a:lnTo>
                  <a:pt x="717332" y="271821"/>
                </a:lnTo>
                <a:lnTo>
                  <a:pt x="737648" y="222965"/>
                </a:lnTo>
                <a:lnTo>
                  <a:pt x="744420" y="164777"/>
                </a:lnTo>
                <a:lnTo>
                  <a:pt x="742722" y="134581"/>
                </a:lnTo>
                <a:lnTo>
                  <a:pt x="729135" y="81058"/>
                </a:lnTo>
                <a:lnTo>
                  <a:pt x="702189" y="37488"/>
                </a:lnTo>
                <a:lnTo>
                  <a:pt x="663252" y="8621"/>
                </a:lnTo>
                <a:lnTo>
                  <a:pt x="639372" y="0"/>
                </a:lnTo>
                <a:close/>
              </a:path>
              <a:path w="744854" h="329564">
                <a:moveTo>
                  <a:pt x="105048" y="0"/>
                </a:moveTo>
                <a:lnTo>
                  <a:pt x="60228" y="21117"/>
                </a:lnTo>
                <a:lnTo>
                  <a:pt x="27172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7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8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29"/>
                </a:lnTo>
                <a:lnTo>
                  <a:pt x="49571" y="263226"/>
                </a:lnTo>
                <a:lnTo>
                  <a:pt x="34921" y="218472"/>
                </a:lnTo>
                <a:lnTo>
                  <a:pt x="30038" y="163040"/>
                </a:lnTo>
                <a:lnTo>
                  <a:pt x="31258" y="134938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7068495" y="3323216"/>
            <a:ext cx="2341469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1863638" algn="l"/>
              </a:tabLst>
            </a:pPr>
            <a:r>
              <a:rPr sz="2471" dirty="0">
                <a:latin typeface="Cambria Math"/>
                <a:cs typeface="Cambria Math"/>
              </a:rPr>
              <a:t>− m</a:t>
            </a:r>
            <a:r>
              <a:rPr sz="2471" spc="4" dirty="0">
                <a:latin typeface="Cambria Math"/>
                <a:cs typeface="Cambria Math"/>
              </a:rPr>
              <a:t>a</a:t>
            </a:r>
            <a:r>
              <a:rPr sz="2471" dirty="0">
                <a:latin typeface="Cambria Math"/>
                <a:cs typeface="Cambria Math"/>
              </a:rPr>
              <a:t>x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𝒘</a:t>
            </a:r>
            <a:r>
              <a:rPr sz="2647" spc="344" baseline="29166" dirty="0">
                <a:latin typeface="Cambria Math"/>
                <a:cs typeface="Cambria Math"/>
              </a:rPr>
              <a:t>𝑇</a:t>
            </a:r>
            <a:r>
              <a:rPr sz="2471" spc="-4" dirty="0">
                <a:latin typeface="Cambria Math"/>
                <a:cs typeface="Cambria Math"/>
              </a:rPr>
              <a:t>𝝁</a:t>
            </a:r>
            <a:r>
              <a:rPr sz="2647" spc="297" baseline="29166" dirty="0">
                <a:latin typeface="Cambria Math"/>
                <a:cs typeface="Cambria Math"/>
              </a:rPr>
              <a:t>𝜋</a:t>
            </a:r>
            <a:r>
              <a:rPr sz="2647" baseline="29166" dirty="0">
                <a:latin typeface="Cambria Math"/>
                <a:cs typeface="Cambria Math"/>
              </a:rPr>
              <a:t>	</a:t>
            </a:r>
            <a:r>
              <a:rPr sz="2471" spc="49" dirty="0">
                <a:latin typeface="Cambria Math"/>
                <a:cs typeface="Cambria Math"/>
              </a:rPr>
              <a:t>𝑠</a:t>
            </a:r>
            <a:r>
              <a:rPr sz="2471" dirty="0">
                <a:latin typeface="Cambria Math"/>
                <a:cs typeface="Cambria Math"/>
              </a:rPr>
              <a:t>,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𝑎</a:t>
            </a:r>
            <a:endParaRPr sz="2471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1190" y="3984184"/>
            <a:ext cx="2120713" cy="290793"/>
          </a:xfrm>
          <a:custGeom>
            <a:avLst/>
            <a:gdLst/>
            <a:ahLst/>
            <a:cxnLst/>
            <a:rect l="l" t="t" r="r" b="b"/>
            <a:pathLst>
              <a:path w="2403475" h="329564">
                <a:moveTo>
                  <a:pt x="109740" y="13360"/>
                </a:moveTo>
                <a:lnTo>
                  <a:pt x="105054" y="0"/>
                </a:lnTo>
                <a:lnTo>
                  <a:pt x="81165" y="8610"/>
                </a:lnTo>
                <a:lnTo>
                  <a:pt x="60236" y="21107"/>
                </a:lnTo>
                <a:lnTo>
                  <a:pt x="27178" y="57721"/>
                </a:lnTo>
                <a:lnTo>
                  <a:pt x="6794" y="106667"/>
                </a:lnTo>
                <a:lnTo>
                  <a:pt x="0" y="164769"/>
                </a:lnTo>
                <a:lnTo>
                  <a:pt x="1701" y="195033"/>
                </a:lnTo>
                <a:lnTo>
                  <a:pt x="15240" y="248551"/>
                </a:lnTo>
                <a:lnTo>
                  <a:pt x="42125" y="291985"/>
                </a:lnTo>
                <a:lnTo>
                  <a:pt x="81102" y="320763"/>
                </a:lnTo>
                <a:lnTo>
                  <a:pt x="105054" y="329374"/>
                </a:lnTo>
                <a:lnTo>
                  <a:pt x="109220" y="316001"/>
                </a:lnTo>
                <a:lnTo>
                  <a:pt x="90449" y="307695"/>
                </a:lnTo>
                <a:lnTo>
                  <a:pt x="74256" y="296125"/>
                </a:lnTo>
                <a:lnTo>
                  <a:pt x="49580" y="263220"/>
                </a:lnTo>
                <a:lnTo>
                  <a:pt x="34925" y="218465"/>
                </a:lnTo>
                <a:lnTo>
                  <a:pt x="30048" y="163029"/>
                </a:lnTo>
                <a:lnTo>
                  <a:pt x="31267" y="134937"/>
                </a:lnTo>
                <a:lnTo>
                  <a:pt x="41033" y="86182"/>
                </a:lnTo>
                <a:lnTo>
                  <a:pt x="60655" y="47726"/>
                </a:lnTo>
                <a:lnTo>
                  <a:pt x="90741" y="21640"/>
                </a:lnTo>
                <a:lnTo>
                  <a:pt x="109740" y="13360"/>
                </a:lnTo>
                <a:close/>
              </a:path>
              <a:path w="2403475" h="329564">
                <a:moveTo>
                  <a:pt x="744423" y="164769"/>
                </a:moveTo>
                <a:lnTo>
                  <a:pt x="737628" y="106667"/>
                </a:lnTo>
                <a:lnTo>
                  <a:pt x="717245" y="57721"/>
                </a:lnTo>
                <a:lnTo>
                  <a:pt x="684199" y="21107"/>
                </a:lnTo>
                <a:lnTo>
                  <a:pt x="639381" y="0"/>
                </a:lnTo>
                <a:lnTo>
                  <a:pt x="634682" y="13360"/>
                </a:lnTo>
                <a:lnTo>
                  <a:pt x="653757" y="21640"/>
                </a:lnTo>
                <a:lnTo>
                  <a:pt x="670153" y="33096"/>
                </a:lnTo>
                <a:lnTo>
                  <a:pt x="694944" y="65544"/>
                </a:lnTo>
                <a:lnTo>
                  <a:pt x="709523" y="109321"/>
                </a:lnTo>
                <a:lnTo>
                  <a:pt x="714387" y="163029"/>
                </a:lnTo>
                <a:lnTo>
                  <a:pt x="713168" y="192087"/>
                </a:lnTo>
                <a:lnTo>
                  <a:pt x="703402" y="242176"/>
                </a:lnTo>
                <a:lnTo>
                  <a:pt x="683793" y="281305"/>
                </a:lnTo>
                <a:lnTo>
                  <a:pt x="653973" y="307695"/>
                </a:lnTo>
                <a:lnTo>
                  <a:pt x="635203" y="316001"/>
                </a:lnTo>
                <a:lnTo>
                  <a:pt x="639381" y="329374"/>
                </a:lnTo>
                <a:lnTo>
                  <a:pt x="684301" y="308305"/>
                </a:lnTo>
                <a:lnTo>
                  <a:pt x="717334" y="271818"/>
                </a:lnTo>
                <a:lnTo>
                  <a:pt x="737654" y="222961"/>
                </a:lnTo>
                <a:lnTo>
                  <a:pt x="742734" y="195033"/>
                </a:lnTo>
                <a:lnTo>
                  <a:pt x="744423" y="164769"/>
                </a:lnTo>
                <a:close/>
              </a:path>
              <a:path w="2403475" h="329564">
                <a:moveTo>
                  <a:pt x="1768424" y="13360"/>
                </a:moveTo>
                <a:lnTo>
                  <a:pt x="1763737" y="0"/>
                </a:lnTo>
                <a:lnTo>
                  <a:pt x="1739861" y="8610"/>
                </a:lnTo>
                <a:lnTo>
                  <a:pt x="1718919" y="21107"/>
                </a:lnTo>
                <a:lnTo>
                  <a:pt x="1685861" y="57721"/>
                </a:lnTo>
                <a:lnTo>
                  <a:pt x="1665478" y="106667"/>
                </a:lnTo>
                <a:lnTo>
                  <a:pt x="1658683" y="164769"/>
                </a:lnTo>
                <a:lnTo>
                  <a:pt x="1660385" y="195033"/>
                </a:lnTo>
                <a:lnTo>
                  <a:pt x="1673923" y="248551"/>
                </a:lnTo>
                <a:lnTo>
                  <a:pt x="1700809" y="291985"/>
                </a:lnTo>
                <a:lnTo>
                  <a:pt x="1739785" y="320763"/>
                </a:lnTo>
                <a:lnTo>
                  <a:pt x="1763737" y="329374"/>
                </a:lnTo>
                <a:lnTo>
                  <a:pt x="1767903" y="316001"/>
                </a:lnTo>
                <a:lnTo>
                  <a:pt x="1749132" y="307695"/>
                </a:lnTo>
                <a:lnTo>
                  <a:pt x="1732940" y="296125"/>
                </a:lnTo>
                <a:lnTo>
                  <a:pt x="1708264" y="263220"/>
                </a:lnTo>
                <a:lnTo>
                  <a:pt x="1693608" y="218465"/>
                </a:lnTo>
                <a:lnTo>
                  <a:pt x="1688731" y="163029"/>
                </a:lnTo>
                <a:lnTo>
                  <a:pt x="1689950" y="134937"/>
                </a:lnTo>
                <a:lnTo>
                  <a:pt x="1699717" y="86182"/>
                </a:lnTo>
                <a:lnTo>
                  <a:pt x="1719351" y="47726"/>
                </a:lnTo>
                <a:lnTo>
                  <a:pt x="1749425" y="21640"/>
                </a:lnTo>
                <a:lnTo>
                  <a:pt x="1768424" y="13360"/>
                </a:lnTo>
                <a:close/>
              </a:path>
              <a:path w="2403475" h="329564">
                <a:moveTo>
                  <a:pt x="2403106" y="164769"/>
                </a:moveTo>
                <a:lnTo>
                  <a:pt x="2396312" y="106667"/>
                </a:lnTo>
                <a:lnTo>
                  <a:pt x="2375941" y="57721"/>
                </a:lnTo>
                <a:lnTo>
                  <a:pt x="2342883" y="21107"/>
                </a:lnTo>
                <a:lnTo>
                  <a:pt x="2298065" y="0"/>
                </a:lnTo>
                <a:lnTo>
                  <a:pt x="2293378" y="13360"/>
                </a:lnTo>
                <a:lnTo>
                  <a:pt x="2312441" y="21640"/>
                </a:lnTo>
                <a:lnTo>
                  <a:pt x="2328837" y="33096"/>
                </a:lnTo>
                <a:lnTo>
                  <a:pt x="2353627" y="65544"/>
                </a:lnTo>
                <a:lnTo>
                  <a:pt x="2368207" y="109321"/>
                </a:lnTo>
                <a:lnTo>
                  <a:pt x="2373071" y="163029"/>
                </a:lnTo>
                <a:lnTo>
                  <a:pt x="2371852" y="192087"/>
                </a:lnTo>
                <a:lnTo>
                  <a:pt x="2362085" y="242176"/>
                </a:lnTo>
                <a:lnTo>
                  <a:pt x="2342477" y="281305"/>
                </a:lnTo>
                <a:lnTo>
                  <a:pt x="2312657" y="307695"/>
                </a:lnTo>
                <a:lnTo>
                  <a:pt x="2293899" y="316001"/>
                </a:lnTo>
                <a:lnTo>
                  <a:pt x="2298065" y="329374"/>
                </a:lnTo>
                <a:lnTo>
                  <a:pt x="2342985" y="308305"/>
                </a:lnTo>
                <a:lnTo>
                  <a:pt x="2376017" y="271818"/>
                </a:lnTo>
                <a:lnTo>
                  <a:pt x="2396337" y="222961"/>
                </a:lnTo>
                <a:lnTo>
                  <a:pt x="2401417" y="195033"/>
                </a:lnTo>
                <a:lnTo>
                  <a:pt x="2403106" y="1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2247452" y="3893372"/>
            <a:ext cx="7627844" cy="19462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04399">
              <a:spcBef>
                <a:spcPts val="88"/>
              </a:spcBef>
              <a:tabLst>
                <a:tab pos="1627741" algn="l"/>
                <a:tab pos="2126430" algn="l"/>
                <a:tab pos="2795456" algn="l"/>
                <a:tab pos="3589996" algn="l"/>
                <a:tab pos="4241092" algn="l"/>
              </a:tabLst>
            </a:pPr>
            <a:r>
              <a:rPr sz="2471" spc="-4" dirty="0">
                <a:latin typeface="Calibri"/>
                <a:cs typeface="Calibri"/>
              </a:rPr>
              <a:t>s</a:t>
            </a:r>
            <a:r>
              <a:rPr sz="2471" spc="-49" dirty="0">
                <a:latin typeface="Calibri"/>
                <a:cs typeface="Calibri"/>
              </a:rPr>
              <a:t>.</a:t>
            </a:r>
            <a:r>
              <a:rPr sz="2471" dirty="0">
                <a:latin typeface="Calibri"/>
                <a:cs typeface="Calibri"/>
              </a:rPr>
              <a:t>t.	</a:t>
            </a:r>
            <a:r>
              <a:rPr sz="2471" spc="-4" dirty="0">
                <a:latin typeface="Cambria Math"/>
                <a:cs typeface="Cambria Math"/>
              </a:rPr>
              <a:t>𝝁</a:t>
            </a:r>
            <a:r>
              <a:rPr sz="2647" spc="297" baseline="27777" dirty="0">
                <a:latin typeface="Cambria Math"/>
                <a:cs typeface="Cambria Math"/>
              </a:rPr>
              <a:t>𝜋</a:t>
            </a:r>
            <a:r>
              <a:rPr sz="2647" baseline="27777" dirty="0">
                <a:latin typeface="Cambria Math"/>
                <a:cs typeface="Cambria Math"/>
              </a:rPr>
              <a:t>	</a:t>
            </a:r>
            <a:r>
              <a:rPr sz="2471" spc="49" dirty="0">
                <a:latin typeface="Cambria Math"/>
                <a:cs typeface="Cambria Math"/>
              </a:rPr>
              <a:t>𝑠</a:t>
            </a:r>
            <a:r>
              <a:rPr sz="2471" dirty="0">
                <a:latin typeface="Cambria Math"/>
                <a:cs typeface="Cambria Math"/>
              </a:rPr>
              <a:t>,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𝑎	=</a:t>
            </a:r>
            <a:r>
              <a:rPr sz="2471" spc="137" dirty="0">
                <a:latin typeface="Cambria Math"/>
                <a:cs typeface="Cambria Math"/>
              </a:rPr>
              <a:t> </a:t>
            </a:r>
            <a:r>
              <a:rPr sz="2471" spc="-4" dirty="0">
                <a:latin typeface="Cambria Math"/>
                <a:cs typeface="Cambria Math"/>
              </a:rPr>
              <a:t>𝝁</a:t>
            </a:r>
            <a:r>
              <a:rPr sz="2647" spc="244" baseline="27777" dirty="0">
                <a:latin typeface="Cambria Math"/>
                <a:cs typeface="Cambria Math"/>
              </a:rPr>
              <a:t>𝑒</a:t>
            </a:r>
            <a:r>
              <a:rPr sz="2647" baseline="27777" dirty="0">
                <a:latin typeface="Cambria Math"/>
                <a:cs typeface="Cambria Math"/>
              </a:rPr>
              <a:t>	</a:t>
            </a:r>
            <a:r>
              <a:rPr sz="2471" spc="49" dirty="0">
                <a:latin typeface="Cambria Math"/>
                <a:cs typeface="Cambria Math"/>
              </a:rPr>
              <a:t>𝑠</a:t>
            </a:r>
            <a:r>
              <a:rPr sz="2471" dirty="0">
                <a:latin typeface="Cambria Math"/>
                <a:cs typeface="Cambria Math"/>
              </a:rPr>
              <a:t>,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𝑎	</a:t>
            </a:r>
            <a:r>
              <a:rPr sz="2471" spc="4" dirty="0">
                <a:latin typeface="Cambria Math"/>
                <a:cs typeface="Cambria Math"/>
              </a:rPr>
              <a:t>∀</a:t>
            </a:r>
            <a:r>
              <a:rPr sz="2471" spc="49" dirty="0">
                <a:latin typeface="Cambria Math"/>
                <a:cs typeface="Cambria Math"/>
              </a:rPr>
              <a:t>𝑠</a:t>
            </a:r>
            <a:r>
              <a:rPr sz="2471" dirty="0">
                <a:latin typeface="Cambria Math"/>
                <a:cs typeface="Cambria Math"/>
              </a:rPr>
              <a:t>,</a:t>
            </a:r>
            <a:r>
              <a:rPr sz="2471" spc="-128" dirty="0">
                <a:latin typeface="Cambria Math"/>
                <a:cs typeface="Cambria Math"/>
              </a:rPr>
              <a:t> </a:t>
            </a:r>
            <a:r>
              <a:rPr sz="2471" dirty="0">
                <a:latin typeface="Cambria Math"/>
                <a:cs typeface="Cambria Math"/>
              </a:rPr>
              <a:t>𝑎</a:t>
            </a:r>
            <a:endParaRPr sz="2471">
              <a:latin typeface="Cambria Math"/>
              <a:cs typeface="Cambria Math"/>
            </a:endParaRPr>
          </a:p>
          <a:p>
            <a:pPr>
              <a:spcBef>
                <a:spcPts val="4"/>
              </a:spcBef>
            </a:pPr>
            <a:endParaRPr sz="3353">
              <a:latin typeface="Cambria Math"/>
              <a:cs typeface="Cambria Math"/>
            </a:endParaRPr>
          </a:p>
          <a:p>
            <a:pPr marL="22413" marR="15689">
              <a:lnSpc>
                <a:spcPts val="2735"/>
              </a:lnSpc>
              <a:spcBef>
                <a:spcPts val="4"/>
              </a:spcBef>
            </a:pPr>
            <a:r>
              <a:rPr sz="2294" spc="-13" dirty="0">
                <a:solidFill>
                  <a:srgbClr val="990002"/>
                </a:solidFill>
                <a:latin typeface="Calibri"/>
                <a:cs typeface="Calibri"/>
              </a:rPr>
              <a:t>Problem: </a:t>
            </a:r>
            <a:r>
              <a:rPr sz="2294" spc="-13" dirty="0">
                <a:latin typeface="Calibri"/>
                <a:cs typeface="Calibri"/>
              </a:rPr>
              <a:t>maximizing margin </a:t>
            </a:r>
            <a:r>
              <a:rPr sz="2294" spc="-4" dirty="0">
                <a:latin typeface="Calibri"/>
                <a:cs typeface="Calibri"/>
              </a:rPr>
              <a:t>is </a:t>
            </a:r>
            <a:r>
              <a:rPr sz="2294" spc="-13" dirty="0">
                <a:latin typeface="Calibri"/>
                <a:cs typeface="Calibri"/>
              </a:rPr>
              <a:t>somewhat arbitrary </a:t>
            </a:r>
            <a:r>
              <a:rPr sz="2294" spc="-9" dirty="0">
                <a:latin typeface="Calibri"/>
                <a:cs typeface="Calibri"/>
              </a:rPr>
              <a:t>since </a:t>
            </a:r>
            <a:r>
              <a:rPr sz="2294" spc="-4" dirty="0">
                <a:latin typeface="Calibri"/>
                <a:cs typeface="Calibri"/>
              </a:rPr>
              <a:t>it </a:t>
            </a:r>
            <a:r>
              <a:rPr sz="2294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doesn’t allow </a:t>
            </a:r>
            <a:r>
              <a:rPr sz="2294" spc="-13" dirty="0">
                <a:latin typeface="Calibri"/>
                <a:cs typeface="Calibri"/>
              </a:rPr>
              <a:t>suboptimal </a:t>
            </a:r>
            <a:r>
              <a:rPr sz="2294" spc="-9" dirty="0">
                <a:latin typeface="Calibri"/>
                <a:cs typeface="Calibri"/>
              </a:rPr>
              <a:t>actions </a:t>
            </a:r>
            <a:r>
              <a:rPr sz="2294" spc="-18" dirty="0">
                <a:latin typeface="Calibri"/>
                <a:cs typeface="Calibri"/>
              </a:rPr>
              <a:t>to </a:t>
            </a:r>
            <a:r>
              <a:rPr sz="2294" spc="-22" dirty="0">
                <a:latin typeface="Calibri"/>
                <a:cs typeface="Calibri"/>
              </a:rPr>
              <a:t>have </a:t>
            </a:r>
            <a:r>
              <a:rPr sz="2294" spc="-13" dirty="0">
                <a:latin typeface="Calibri"/>
                <a:cs typeface="Calibri"/>
              </a:rPr>
              <a:t>values that </a:t>
            </a:r>
            <a:r>
              <a:rPr sz="2294" spc="-18" dirty="0">
                <a:latin typeface="Calibri"/>
                <a:cs typeface="Calibri"/>
              </a:rPr>
              <a:t>are </a:t>
            </a:r>
            <a:r>
              <a:rPr sz="2294" spc="-9" dirty="0">
                <a:latin typeface="Calibri"/>
                <a:cs typeface="Calibri"/>
              </a:rPr>
              <a:t>close </a:t>
            </a:r>
            <a:r>
              <a:rPr sz="2294" spc="-18" dirty="0">
                <a:latin typeface="Calibri"/>
                <a:cs typeface="Calibri"/>
              </a:rPr>
              <a:t>to </a:t>
            </a:r>
            <a:r>
              <a:rPr sz="2294" spc="-507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optimal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66656" y="3155087"/>
            <a:ext cx="7395882" cy="1164291"/>
          </a:xfrm>
          <a:custGeom>
            <a:avLst/>
            <a:gdLst/>
            <a:ahLst/>
            <a:cxnLst/>
            <a:rect l="l" t="t" r="r" b="b"/>
            <a:pathLst>
              <a:path w="8382000" h="1319529">
                <a:moveTo>
                  <a:pt x="0" y="219892"/>
                </a:moveTo>
                <a:lnTo>
                  <a:pt x="4467" y="175576"/>
                </a:lnTo>
                <a:lnTo>
                  <a:pt x="17280" y="134300"/>
                </a:lnTo>
                <a:lnTo>
                  <a:pt x="37554" y="96948"/>
                </a:lnTo>
                <a:lnTo>
                  <a:pt x="64404" y="64405"/>
                </a:lnTo>
                <a:lnTo>
                  <a:pt x="96948" y="37554"/>
                </a:lnTo>
                <a:lnTo>
                  <a:pt x="134300" y="17280"/>
                </a:lnTo>
                <a:lnTo>
                  <a:pt x="175576" y="4467"/>
                </a:lnTo>
                <a:lnTo>
                  <a:pt x="219892" y="0"/>
                </a:lnTo>
                <a:lnTo>
                  <a:pt x="8161838" y="0"/>
                </a:lnTo>
                <a:lnTo>
                  <a:pt x="8206154" y="4467"/>
                </a:lnTo>
                <a:lnTo>
                  <a:pt x="8247430" y="17280"/>
                </a:lnTo>
                <a:lnTo>
                  <a:pt x="8284782" y="37554"/>
                </a:lnTo>
                <a:lnTo>
                  <a:pt x="8317325" y="64405"/>
                </a:lnTo>
                <a:lnTo>
                  <a:pt x="8344176" y="96948"/>
                </a:lnTo>
                <a:lnTo>
                  <a:pt x="8364450" y="134300"/>
                </a:lnTo>
                <a:lnTo>
                  <a:pt x="8377263" y="175576"/>
                </a:lnTo>
                <a:lnTo>
                  <a:pt x="8381731" y="219892"/>
                </a:lnTo>
                <a:lnTo>
                  <a:pt x="8381731" y="1099454"/>
                </a:lnTo>
                <a:lnTo>
                  <a:pt x="8377263" y="1143769"/>
                </a:lnTo>
                <a:lnTo>
                  <a:pt x="8364450" y="1185045"/>
                </a:lnTo>
                <a:lnTo>
                  <a:pt x="8344176" y="1222397"/>
                </a:lnTo>
                <a:lnTo>
                  <a:pt x="8317325" y="1254941"/>
                </a:lnTo>
                <a:lnTo>
                  <a:pt x="8284782" y="1281792"/>
                </a:lnTo>
                <a:lnTo>
                  <a:pt x="8247430" y="1302066"/>
                </a:lnTo>
                <a:lnTo>
                  <a:pt x="8206154" y="1314879"/>
                </a:lnTo>
                <a:lnTo>
                  <a:pt x="8161838" y="1319346"/>
                </a:lnTo>
                <a:lnTo>
                  <a:pt x="219892" y="1319346"/>
                </a:lnTo>
                <a:lnTo>
                  <a:pt x="175576" y="1314879"/>
                </a:lnTo>
                <a:lnTo>
                  <a:pt x="134300" y="1302066"/>
                </a:lnTo>
                <a:lnTo>
                  <a:pt x="96948" y="1281792"/>
                </a:lnTo>
                <a:lnTo>
                  <a:pt x="64404" y="1254941"/>
                </a:lnTo>
                <a:lnTo>
                  <a:pt x="37554" y="1222397"/>
                </a:lnTo>
                <a:lnTo>
                  <a:pt x="17280" y="1185045"/>
                </a:lnTo>
                <a:lnTo>
                  <a:pt x="4467" y="1143769"/>
                </a:lnTo>
                <a:lnTo>
                  <a:pt x="0" y="1099454"/>
                </a:lnTo>
                <a:lnTo>
                  <a:pt x="0" y="219892"/>
                </a:lnTo>
                <a:close/>
              </a:path>
            </a:pathLst>
          </a:custGeom>
          <a:ln w="41063">
            <a:solidFill>
              <a:srgbClr val="99000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Entropy</a:t>
            </a:r>
            <a:endParaRPr lang="en-GB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16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342924" y="2827006"/>
                <a:ext cx="630888" cy="25567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11206">
                  <a:spcBef>
                    <a:spcPts val="88"/>
                  </a:spcBef>
                </a:pPr>
                <a:r>
                  <a:rPr sz="1588" spc="57" dirty="0">
                    <a:latin typeface="Cambria Math"/>
                    <a:cs typeface="Cambria Math"/>
                  </a:rPr>
                  <a:t>𝑃</a:t>
                </a:r>
                <a:r>
                  <a:rPr sz="1588" spc="-31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1588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1588" dirty="0">
                    <a:latin typeface="Cambria Math"/>
                    <a:cs typeface="Cambria Math"/>
                  </a:rPr>
                  <a:t>)</a:t>
                </a: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24" y="2827006"/>
                <a:ext cx="630888" cy="255678"/>
              </a:xfrm>
              <a:prstGeom prst="rect">
                <a:avLst/>
              </a:prstGeom>
              <a:blipFill>
                <a:blip r:embed="rId2"/>
                <a:stretch>
                  <a:fillRect l="-17308" t="-23810" b="-45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2258658" y="1641438"/>
                <a:ext cx="7923754" cy="1299855"/>
              </a:xfrm>
              <a:prstGeom prst="rect">
                <a:avLst/>
              </a:prstGeom>
            </p:spPr>
            <p:txBody>
              <a:bodyPr vert="horz" wrap="square" lIns="0" tIns="75640" rIns="0" bIns="0" rtlCol="0">
                <a:spAutoFit/>
              </a:bodyPr>
              <a:lstStyle/>
              <a:p>
                <a:pPr marL="11206" marR="4483">
                  <a:lnSpc>
                    <a:spcPct val="80000"/>
                  </a:lnSpc>
                  <a:spcBef>
                    <a:spcPts val="596"/>
                  </a:spcBef>
                </a:pPr>
                <a:r>
                  <a:rPr sz="2118" b="1" spc="-13" dirty="0">
                    <a:latin typeface="Calibri"/>
                    <a:cs typeface="Calibri"/>
                  </a:rPr>
                  <a:t>Idea:</a:t>
                </a:r>
                <a:r>
                  <a:rPr sz="2118" b="1" spc="-9" dirty="0">
                    <a:latin typeface="Calibri"/>
                    <a:cs typeface="Calibri"/>
                  </a:rPr>
                  <a:t> </a:t>
                </a:r>
                <a:r>
                  <a:rPr sz="2118" spc="-13" dirty="0">
                    <a:latin typeface="Calibri"/>
                    <a:cs typeface="Calibri"/>
                  </a:rPr>
                  <a:t>Among</a:t>
                </a:r>
                <a:r>
                  <a:rPr sz="2118" spc="-18" dirty="0">
                    <a:latin typeface="Calibri"/>
                    <a:cs typeface="Calibri"/>
                  </a:rPr>
                  <a:t> </a:t>
                </a:r>
                <a:r>
                  <a:rPr sz="2118" spc="-13" dirty="0">
                    <a:latin typeface="Calibri"/>
                    <a:cs typeface="Calibri"/>
                  </a:rPr>
                  <a:t>models </a:t>
                </a:r>
                <a:r>
                  <a:rPr sz="2118" spc="-18" dirty="0">
                    <a:latin typeface="Calibri"/>
                    <a:cs typeface="Calibri"/>
                  </a:rPr>
                  <a:t>that</a:t>
                </a:r>
                <a:r>
                  <a:rPr sz="2118" spc="-9" dirty="0">
                    <a:latin typeface="Calibri"/>
                    <a:cs typeface="Calibri"/>
                  </a:rPr>
                  <a:t> </a:t>
                </a:r>
                <a:r>
                  <a:rPr sz="2118" spc="-22" dirty="0">
                    <a:latin typeface="Calibri"/>
                    <a:cs typeface="Calibri"/>
                  </a:rPr>
                  <a:t>match </a:t>
                </a:r>
                <a:r>
                  <a:rPr sz="2118" spc="-13" dirty="0">
                    <a:latin typeface="Calibri"/>
                    <a:cs typeface="Calibri"/>
                  </a:rPr>
                  <a:t>the </a:t>
                </a:r>
                <a:r>
                  <a:rPr sz="2118" spc="-26" dirty="0">
                    <a:latin typeface="Calibri"/>
                    <a:cs typeface="Calibri"/>
                  </a:rPr>
                  <a:t>expert’s</a:t>
                </a:r>
                <a:r>
                  <a:rPr sz="2118" spc="-9" dirty="0">
                    <a:latin typeface="Calibri"/>
                    <a:cs typeface="Calibri"/>
                  </a:rPr>
                  <a:t> </a:t>
                </a:r>
                <a:r>
                  <a:rPr sz="2118" spc="-31" dirty="0">
                    <a:latin typeface="Calibri"/>
                    <a:cs typeface="Calibri"/>
                  </a:rPr>
                  <a:t>average</a:t>
                </a:r>
                <a:r>
                  <a:rPr sz="2118" spc="-13" dirty="0">
                    <a:latin typeface="Calibri"/>
                    <a:cs typeface="Calibri"/>
                  </a:rPr>
                  <a:t> </a:t>
                </a:r>
                <a:r>
                  <a:rPr sz="2118" spc="-22" dirty="0">
                    <a:latin typeface="Calibri"/>
                    <a:cs typeface="Calibri"/>
                  </a:rPr>
                  <a:t>features,</a:t>
                </a:r>
                <a:r>
                  <a:rPr sz="2118" spc="-13" dirty="0">
                    <a:latin typeface="Calibri"/>
                    <a:cs typeface="Calibri"/>
                  </a:rPr>
                  <a:t> select </a:t>
                </a:r>
                <a:r>
                  <a:rPr sz="2118" spc="-463" dirty="0">
                    <a:latin typeface="Calibri"/>
                    <a:cs typeface="Calibri"/>
                  </a:rPr>
                  <a:t> </a:t>
                </a:r>
                <a:r>
                  <a:rPr sz="2118" spc="-13" dirty="0">
                    <a:latin typeface="Calibri"/>
                    <a:cs typeface="Calibri"/>
                  </a:rPr>
                  <a:t>the</a:t>
                </a:r>
                <a:r>
                  <a:rPr sz="2118" spc="-18" dirty="0">
                    <a:latin typeface="Calibri"/>
                    <a:cs typeface="Calibri"/>
                  </a:rPr>
                  <a:t> </a:t>
                </a:r>
                <a:r>
                  <a:rPr sz="2118" spc="-13" dirty="0">
                    <a:latin typeface="Calibri"/>
                    <a:cs typeface="Calibri"/>
                  </a:rPr>
                  <a:t>model with</a:t>
                </a:r>
                <a:r>
                  <a:rPr sz="2118" spc="-26" dirty="0">
                    <a:latin typeface="Calibri"/>
                    <a:cs typeface="Calibri"/>
                  </a:rPr>
                  <a:t> </a:t>
                </a:r>
                <a:r>
                  <a:rPr sz="2118" spc="-22" dirty="0">
                    <a:latin typeface="Calibri"/>
                    <a:cs typeface="Calibri"/>
                  </a:rPr>
                  <a:t>maximum entropy</a:t>
                </a:r>
                <a:endParaRPr sz="2118" dirty="0">
                  <a:latin typeface="Calibri"/>
                  <a:cs typeface="Calibri"/>
                </a:endParaRPr>
              </a:p>
              <a:p>
                <a:pPr>
                  <a:spcBef>
                    <a:spcPts val="26"/>
                  </a:spcBef>
                </a:pPr>
                <a:endParaRPr sz="2162" dirty="0">
                  <a:latin typeface="Calibri"/>
                  <a:cs typeface="Calibri"/>
                </a:endParaRPr>
              </a:p>
              <a:p>
                <a:pPr marL="2051906">
                  <a:spcBef>
                    <a:spcPts val="4"/>
                  </a:spcBef>
                  <a:tabLst>
                    <a:tab pos="3182080" algn="l"/>
                    <a:tab pos="3420218" algn="l"/>
                  </a:tabLst>
                </a:pPr>
                <a:r>
                  <a:rPr sz="2118" spc="-13" dirty="0">
                    <a:latin typeface="Cambria Math"/>
                    <a:cs typeface="Cambria Math"/>
                  </a:rPr>
                  <a:t>max</a:t>
                </a:r>
                <a:r>
                  <a:rPr sz="2118" spc="-18" dirty="0">
                    <a:latin typeface="Cambria Math"/>
                    <a:cs typeface="Cambria Math"/>
                  </a:rPr>
                  <a:t> </a:t>
                </a:r>
                <a:r>
                  <a:rPr sz="2118" spc="9" dirty="0">
                    <a:latin typeface="Cambria Math"/>
                    <a:cs typeface="Cambria Math"/>
                  </a:rPr>
                  <a:t>𝐻(𝑃</a:t>
                </a:r>
                <a:r>
                  <a:rPr lang="en-GB" sz="2118" spc="9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118" dirty="0">
                    <a:latin typeface="Cambria Math"/>
                    <a:cs typeface="Cambria Math"/>
                  </a:rPr>
                  <a:t>))</a:t>
                </a:r>
                <a:endParaRPr sz="2118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58" y="1641438"/>
                <a:ext cx="7923754" cy="1299855"/>
              </a:xfrm>
              <a:prstGeom prst="rect">
                <a:avLst/>
              </a:prstGeom>
              <a:blipFill>
                <a:blip r:embed="rId3"/>
                <a:stretch>
                  <a:fillRect l="-1925" t="-4695" r="-231" b="-10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299746" y="3088342"/>
            <a:ext cx="34346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9" dirty="0">
                <a:latin typeface="Calibri"/>
                <a:cs typeface="Calibri"/>
              </a:rPr>
              <a:t>s</a:t>
            </a:r>
            <a:r>
              <a:rPr sz="2118" spc="-57" dirty="0">
                <a:latin typeface="Calibri"/>
                <a:cs typeface="Calibri"/>
              </a:rPr>
              <a:t>.</a:t>
            </a:r>
            <a:r>
              <a:rPr sz="2118" spc="-9" dirty="0">
                <a:latin typeface="Calibri"/>
                <a:cs typeface="Calibri"/>
              </a:rPr>
              <a:t>t.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1539" y="3279737"/>
            <a:ext cx="537882" cy="22412"/>
          </a:xfrm>
          <a:custGeom>
            <a:avLst/>
            <a:gdLst/>
            <a:ahLst/>
            <a:cxnLst/>
            <a:rect l="l" t="t" r="r" b="b"/>
            <a:pathLst>
              <a:path w="609600" h="25400">
                <a:moveTo>
                  <a:pt x="609600" y="0"/>
                </a:moveTo>
                <a:lnTo>
                  <a:pt x="0" y="0"/>
                </a:lnTo>
                <a:lnTo>
                  <a:pt x="0" y="25400"/>
                </a:lnTo>
                <a:lnTo>
                  <a:pt x="609600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4891300" y="2999590"/>
            <a:ext cx="13951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35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6018" y="3352329"/>
            <a:ext cx="487456" cy="183776"/>
          </a:xfrm>
          <a:custGeom>
            <a:avLst/>
            <a:gdLst/>
            <a:ahLst/>
            <a:cxnLst/>
            <a:rect l="l" t="t" r="r" b="b"/>
            <a:pathLst>
              <a:path w="552450" h="208279">
                <a:moveTo>
                  <a:pt x="17183" y="0"/>
                </a:moveTo>
                <a:lnTo>
                  <a:pt x="0" y="0"/>
                </a:lnTo>
                <a:lnTo>
                  <a:pt x="0" y="207733"/>
                </a:lnTo>
                <a:lnTo>
                  <a:pt x="17183" y="207733"/>
                </a:lnTo>
                <a:lnTo>
                  <a:pt x="17183" y="0"/>
                </a:lnTo>
                <a:close/>
              </a:path>
              <a:path w="552450" h="208279">
                <a:moveTo>
                  <a:pt x="552107" y="0"/>
                </a:moveTo>
                <a:lnTo>
                  <a:pt x="534911" y="0"/>
                </a:lnTo>
                <a:lnTo>
                  <a:pt x="534911" y="207733"/>
                </a:lnTo>
                <a:lnTo>
                  <a:pt x="552107" y="207733"/>
                </a:lnTo>
                <a:lnTo>
                  <a:pt x="55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4741841" y="3287357"/>
            <a:ext cx="43758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z="1588" spc="9" dirty="0">
                <a:latin typeface="Cambria Math"/>
                <a:cs typeface="Cambria Math"/>
              </a:rPr>
              <a:t>data</a:t>
            </a:r>
            <a:endParaRPr sz="1588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2"/>
              <p:cNvSpPr txBox="1"/>
              <p:nvPr/>
            </p:nvSpPr>
            <p:spPr>
              <a:xfrm>
                <a:off x="5235680" y="3088342"/>
                <a:ext cx="3600509" cy="380647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  <a:tabLst>
                    <a:tab pos="2662099" algn="l"/>
                  </a:tabLst>
                </a:pPr>
                <a:r>
                  <a:rPr sz="3177" spc="66" baseline="2314" dirty="0">
                    <a:latin typeface="Cambria Math"/>
                    <a:cs typeface="Cambria Math"/>
                  </a:rPr>
                  <a:t>∑</a:t>
                </a:r>
                <a:r>
                  <a:rPr lang="en-GB" sz="2400" spc="-31" dirty="0">
                    <a:ea typeface="Cambria Math" panose="02040503050406030204" pitchFamily="18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3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2382" spc="66" baseline="-16975" dirty="0">
                    <a:latin typeface="Cambria Math"/>
                    <a:cs typeface="Cambria Math"/>
                  </a:rPr>
                  <a:t>∈𝑑𝑎𝑡𝑎</a:t>
                </a:r>
                <a:r>
                  <a:rPr sz="2382" baseline="-16975" dirty="0">
                    <a:latin typeface="Cambria Math"/>
                    <a:cs typeface="Cambria Math"/>
                  </a:rPr>
                  <a:t> </a:t>
                </a:r>
                <a:r>
                  <a:rPr sz="2118" spc="-13" dirty="0">
                    <a:latin typeface="Cambria Math"/>
                    <a:cs typeface="Cambria Math"/>
                  </a:rPr>
                  <a:t>𝝓(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118" spc="-13" dirty="0">
                    <a:latin typeface="Cambria Math"/>
                    <a:cs typeface="Cambria Math"/>
                  </a:rPr>
                  <a:t>)</a:t>
                </a:r>
                <a:r>
                  <a:rPr sz="2118" spc="106" dirty="0">
                    <a:latin typeface="Cambria Math"/>
                    <a:cs typeface="Cambria Math"/>
                  </a:rPr>
                  <a:t> </a:t>
                </a:r>
                <a:r>
                  <a:rPr sz="2118" dirty="0">
                    <a:latin typeface="Cambria Math"/>
                    <a:cs typeface="Cambria Math"/>
                  </a:rPr>
                  <a:t>=</a:t>
                </a:r>
                <a:r>
                  <a:rPr sz="2118" spc="97" dirty="0">
                    <a:latin typeface="Cambria Math"/>
                    <a:cs typeface="Cambria Math"/>
                  </a:rPr>
                  <a:t> </a:t>
                </a:r>
                <a:r>
                  <a:rPr sz="2118" spc="18" dirty="0">
                    <a:latin typeface="Cambria Math"/>
                    <a:cs typeface="Cambria Math"/>
                  </a:rPr>
                  <a:t>𝐸[𝝓</a:t>
                </a:r>
                <a:r>
                  <a:rPr lang="en-GB" sz="2118" spc="38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118" spc="-40" dirty="0">
                    <a:latin typeface="Cambria Math"/>
                    <a:cs typeface="Cambria Math"/>
                  </a:rPr>
                  <a:t>)</a:t>
                </a:r>
                <a:r>
                  <a:rPr sz="2118" dirty="0">
                    <a:latin typeface="Cambria Math"/>
                    <a:cs typeface="Cambria Math"/>
                  </a:rPr>
                  <a:t>]</a:t>
                </a:r>
              </a:p>
            </p:txBody>
          </p:sp>
        </mc:Choice>
        <mc:Fallback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80" y="3088342"/>
                <a:ext cx="3600509" cy="380647"/>
              </a:xfrm>
              <a:prstGeom prst="rect">
                <a:avLst/>
              </a:prstGeom>
              <a:blipFill>
                <a:blip r:embed="rId4"/>
                <a:stretch>
                  <a:fillRect l="-3553" t="-14516" b="-3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4"/>
              <p:cNvSpPr txBox="1"/>
              <p:nvPr/>
            </p:nvSpPr>
            <p:spPr>
              <a:xfrm>
                <a:off x="2236246" y="3806414"/>
                <a:ext cx="4754961" cy="33723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lang="en-GB" sz="2118" b="1" spc="-124" dirty="0">
                    <a:latin typeface="Calibri"/>
                    <a:cs typeface="Calibri"/>
                  </a:rPr>
                  <a:t>T</a:t>
                </a:r>
                <a:r>
                  <a:rPr lang="en-GB" sz="2118" b="1" spc="-53" dirty="0">
                    <a:latin typeface="Calibri"/>
                    <a:cs typeface="Calibri"/>
                  </a:rPr>
                  <a:t>r</a:t>
                </a:r>
                <a:r>
                  <a:rPr lang="en-GB" sz="2118" b="1" spc="-13" dirty="0">
                    <a:latin typeface="Calibri"/>
                    <a:cs typeface="Calibri"/>
                  </a:rPr>
                  <a:t>a</a:t>
                </a:r>
                <a:r>
                  <a:rPr lang="en-GB" sz="2118" b="1" spc="-9" dirty="0">
                    <a:latin typeface="Calibri"/>
                    <a:cs typeface="Calibri"/>
                  </a:rPr>
                  <a:t>jec</a:t>
                </a:r>
                <a:r>
                  <a:rPr lang="en-GB" sz="2118" b="1" spc="-31" dirty="0">
                    <a:latin typeface="Calibri"/>
                    <a:cs typeface="Calibri"/>
                  </a:rPr>
                  <a:t>t</a:t>
                </a:r>
                <a:r>
                  <a:rPr lang="en-GB" sz="2118" b="1" spc="-9" dirty="0">
                    <a:latin typeface="Calibri"/>
                    <a:cs typeface="Calibri"/>
                  </a:rPr>
                  <a:t>o</a:t>
                </a:r>
                <a:r>
                  <a:rPr lang="en-GB" sz="2118" b="1" spc="4" dirty="0">
                    <a:latin typeface="Calibri"/>
                    <a:cs typeface="Calibri"/>
                  </a:rPr>
                  <a:t>r</a:t>
                </a:r>
                <a:r>
                  <a:rPr lang="en-GB" sz="2118" b="1" spc="-18" dirty="0">
                    <a:latin typeface="Calibri"/>
                    <a:cs typeface="Calibri"/>
                  </a:rPr>
                  <a:t>y</a:t>
                </a:r>
                <a:r>
                  <a:rPr lang="en-GB" sz="2118" b="1" dirty="0">
                    <a:latin typeface="Calibri"/>
                    <a:cs typeface="Calibri"/>
                  </a:rPr>
                  <a:t>:</a:t>
                </a:r>
                <a:r>
                  <a:rPr lang="en-GB" sz="2118" b="1" spc="-9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18" b="0" i="1" spc="-9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𝜏</m:t>
                    </m:r>
                    <m:r>
                      <a:rPr lang="en-GB" sz="2118" b="0" i="1" spc="-9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=(</m:t>
                    </m:r>
                    <m:sSubSup>
                      <m:sSubSupPr>
                        <m:ctrlP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118" b="0" i="1" spc="-9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0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,</m:t>
                    </m:r>
                    <m:sSubSup>
                      <m:sSubSupPr>
                        <m:ctrlP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118" i="1" spc="-9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</m:oMath>
                </a14:m>
                <a:r>
                  <a:rPr lang="en-GB" sz="2118" i="1" dirty="0">
                    <a:latin typeface="Cambria Math"/>
                    <a:cs typeface="Cambria Math"/>
                  </a:rPr>
                  <a:t>,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h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118" i="1" spc="-9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h</m:t>
                        </m:r>
                      </m:sub>
                      <m:sup>
                        <m:r>
                          <a:rPr lang="en-GB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0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</m:oMath>
                </a14:m>
                <a:endParaRPr sz="2118" i="1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3806414"/>
                <a:ext cx="4754961" cy="337238"/>
              </a:xfrm>
              <a:prstGeom prst="rect">
                <a:avLst/>
              </a:prstGeom>
              <a:blipFill>
                <a:blip r:embed="rId5"/>
                <a:stretch>
                  <a:fillRect l="-2692" t="-21429" b="-48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7"/>
              <p:cNvSpPr txBox="1"/>
              <p:nvPr/>
            </p:nvSpPr>
            <p:spPr>
              <a:xfrm>
                <a:off x="2236246" y="4129143"/>
                <a:ext cx="5871434" cy="33723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  <a:tabLst>
                    <a:tab pos="3520515" algn="l"/>
                  </a:tabLst>
                </a:pPr>
                <a:r>
                  <a:rPr lang="en-GB" sz="2118" b="1" spc="-124" dirty="0">
                    <a:latin typeface="Calibri"/>
                    <a:cs typeface="Calibri"/>
                  </a:rPr>
                  <a:t>T</a:t>
                </a:r>
                <a:r>
                  <a:rPr lang="en-GB" sz="2118" b="1" spc="-53" dirty="0">
                    <a:latin typeface="Calibri"/>
                    <a:cs typeface="Calibri"/>
                  </a:rPr>
                  <a:t>r</a:t>
                </a:r>
                <a:r>
                  <a:rPr lang="en-GB" sz="2118" b="1" spc="-13" dirty="0">
                    <a:latin typeface="Calibri"/>
                    <a:cs typeface="Calibri"/>
                  </a:rPr>
                  <a:t>a</a:t>
                </a:r>
                <a:r>
                  <a:rPr lang="en-GB" sz="2118" b="1" spc="-9" dirty="0">
                    <a:latin typeface="Calibri"/>
                    <a:cs typeface="Calibri"/>
                  </a:rPr>
                  <a:t>jec</a:t>
                </a:r>
                <a:r>
                  <a:rPr lang="en-GB" sz="2118" b="1" spc="-31" dirty="0">
                    <a:latin typeface="Calibri"/>
                    <a:cs typeface="Calibri"/>
                  </a:rPr>
                  <a:t>t</a:t>
                </a:r>
                <a:r>
                  <a:rPr lang="en-GB" sz="2118" b="1" spc="-9" dirty="0">
                    <a:latin typeface="Calibri"/>
                    <a:cs typeface="Calibri"/>
                  </a:rPr>
                  <a:t>o</a:t>
                </a:r>
                <a:r>
                  <a:rPr lang="en-GB" sz="2118" b="1" spc="4" dirty="0">
                    <a:latin typeface="Calibri"/>
                    <a:cs typeface="Calibri"/>
                  </a:rPr>
                  <a:t>r</a:t>
                </a:r>
                <a:r>
                  <a:rPr lang="en-GB" sz="2118" b="1" dirty="0">
                    <a:latin typeface="Calibri"/>
                    <a:cs typeface="Calibri"/>
                  </a:rPr>
                  <a:t>y</a:t>
                </a:r>
                <a:r>
                  <a:rPr lang="en-GB" sz="2118" b="1" spc="-22" dirty="0">
                    <a:latin typeface="Calibri"/>
                    <a:cs typeface="Calibri"/>
                  </a:rPr>
                  <a:t> </a:t>
                </a:r>
                <a:r>
                  <a:rPr lang="en-GB" sz="2118" b="1" spc="-44" dirty="0">
                    <a:latin typeface="Calibri"/>
                    <a:cs typeface="Calibri"/>
                  </a:rPr>
                  <a:t>f</a:t>
                </a:r>
                <a:r>
                  <a:rPr lang="en-GB" sz="2118" b="1" spc="-9" dirty="0">
                    <a:latin typeface="Calibri"/>
                    <a:cs typeface="Calibri"/>
                  </a:rPr>
                  <a:t>e</a:t>
                </a:r>
                <a:r>
                  <a:rPr lang="en-GB" sz="2118" b="1" spc="-31" dirty="0">
                    <a:latin typeface="Calibri"/>
                    <a:cs typeface="Calibri"/>
                  </a:rPr>
                  <a:t>a</a:t>
                </a:r>
                <a:r>
                  <a:rPr lang="en-GB" sz="2118" b="1" spc="-9" dirty="0">
                    <a:latin typeface="Calibri"/>
                    <a:cs typeface="Calibri"/>
                  </a:rPr>
                  <a:t>t</a:t>
                </a:r>
                <a:r>
                  <a:rPr lang="en-GB" sz="2118" b="1" spc="-22" dirty="0">
                    <a:latin typeface="Calibri"/>
                    <a:cs typeface="Calibri"/>
                  </a:rPr>
                  <a:t>u</a:t>
                </a:r>
                <a:r>
                  <a:rPr lang="en-GB" sz="2118" b="1" spc="-31" dirty="0">
                    <a:latin typeface="Calibri"/>
                    <a:cs typeface="Calibri"/>
                  </a:rPr>
                  <a:t>r</a:t>
                </a:r>
                <a:r>
                  <a:rPr lang="en-GB" sz="2118" b="1" dirty="0">
                    <a:latin typeface="Calibri"/>
                    <a:cs typeface="Calibri"/>
                  </a:rPr>
                  <a:t>e</a:t>
                </a:r>
                <a:r>
                  <a:rPr lang="en-GB" sz="2118" b="1" spc="-13" dirty="0">
                    <a:latin typeface="Calibri"/>
                    <a:cs typeface="Calibri"/>
                  </a:rPr>
                  <a:t> </a:t>
                </a:r>
                <a:r>
                  <a:rPr lang="en-GB" sz="2118" b="1" spc="-35" dirty="0">
                    <a:latin typeface="Calibri"/>
                    <a:cs typeface="Calibri"/>
                  </a:rPr>
                  <a:t>v</a:t>
                </a:r>
                <a:r>
                  <a:rPr lang="en-GB" sz="2118" b="1" spc="-9" dirty="0">
                    <a:latin typeface="Calibri"/>
                    <a:cs typeface="Calibri"/>
                  </a:rPr>
                  <a:t>ec</a:t>
                </a:r>
                <a:r>
                  <a:rPr lang="en-GB" sz="2118" b="1" spc="-31" dirty="0">
                    <a:latin typeface="Calibri"/>
                    <a:cs typeface="Calibri"/>
                  </a:rPr>
                  <a:t>t</a:t>
                </a:r>
                <a:r>
                  <a:rPr lang="en-GB" sz="2118" b="1" spc="-9" dirty="0">
                    <a:latin typeface="Calibri"/>
                    <a:cs typeface="Calibri"/>
                  </a:rPr>
                  <a:t>o</a:t>
                </a:r>
                <a:r>
                  <a:rPr lang="en-GB" sz="2118" b="1" spc="-4" dirty="0">
                    <a:latin typeface="Calibri"/>
                    <a:cs typeface="Calibri"/>
                  </a:rPr>
                  <a:t>r</a:t>
                </a:r>
                <a:r>
                  <a:rPr lang="en-GB" sz="2118" b="1" dirty="0">
                    <a:latin typeface="Calibri"/>
                    <a:cs typeface="Calibri"/>
                  </a:rPr>
                  <a:t>:</a:t>
                </a:r>
                <a:r>
                  <a:rPr lang="en-GB" sz="2118" b="1" spc="-9" dirty="0">
                    <a:latin typeface="Calibri"/>
                    <a:cs typeface="Calibri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𝝓 </a:t>
                </a:r>
                <a:r>
                  <a:rPr lang="en-GB" sz="2118" spc="-9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118" spc="-79" dirty="0">
                    <a:latin typeface="Cambria Math"/>
                    <a:cs typeface="Cambria Math"/>
                  </a:rPr>
                  <a:t>)</a:t>
                </a:r>
                <a:r>
                  <a:rPr lang="en-GB" sz="2118" dirty="0">
                    <a:latin typeface="Cambria Math"/>
                    <a:cs typeface="Cambria Math"/>
                  </a:rPr>
                  <a:t>	=</a:t>
                </a:r>
                <a:r>
                  <a:rPr lang="en-GB" sz="2118" spc="88" dirty="0">
                    <a:latin typeface="Cambria Math"/>
                    <a:cs typeface="Cambria Math"/>
                  </a:rPr>
                  <a:t> </a:t>
                </a:r>
                <a:r>
                  <a:rPr lang="en-GB" sz="3177" spc="-33" baseline="2314" dirty="0">
                    <a:latin typeface="Cambria Math"/>
                    <a:cs typeface="Cambria Math"/>
                  </a:rPr>
                  <a:t>∑</a:t>
                </a:r>
                <a:r>
                  <a:rPr lang="en-GB" sz="2382" spc="271" baseline="-16975" dirty="0">
                    <a:latin typeface="Cambria Math"/>
                    <a:cs typeface="Cambria Math"/>
                  </a:rPr>
                  <a:t>𝑡</a:t>
                </a:r>
                <a:r>
                  <a:rPr lang="en-GB" sz="2382" spc="26" baseline="-16975" dirty="0">
                    <a:latin typeface="Cambria Math"/>
                    <a:cs typeface="Cambria Math"/>
                  </a:rPr>
                  <a:t> </a:t>
                </a:r>
                <a:r>
                  <a:rPr lang="en-GB" sz="2118" spc="101" dirty="0">
                    <a:latin typeface="Cambria Math"/>
                    <a:cs typeface="Cambria Math"/>
                  </a:rPr>
                  <a:t>𝛾</a:t>
                </a:r>
                <a:r>
                  <a:rPr lang="en-GB" sz="2382" spc="430" baseline="26234" dirty="0">
                    <a:latin typeface="Cambria Math"/>
                    <a:cs typeface="Cambria Math"/>
                  </a:rPr>
                  <a:t>𝑡</a:t>
                </a:r>
                <a:r>
                  <a:rPr lang="en-GB" sz="2118" spc="-26" dirty="0">
                    <a:latin typeface="Cambria Math"/>
                    <a:cs typeface="Cambria Math"/>
                  </a:rPr>
                  <a:t>𝝓</a:t>
                </a:r>
                <a:r>
                  <a:rPr lang="en-GB" sz="2118" spc="-1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b>
                        <m:r>
                          <a:rPr lang="en-GB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  <m:sup>
                        <m:r>
                          <a:rPr lang="ar-AE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ar-AE" sz="2118" i="1" spc="-9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ar-AE" sz="2118" b="0" i="1" spc="-9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  <m:sup>
                        <m:r>
                          <a:rPr lang="ar-AE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en-GB" sz="2000" b="0" i="0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</m:oMath>
                </a14:m>
                <a:endParaRPr sz="2118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4129143"/>
                <a:ext cx="5871434" cy="337238"/>
              </a:xfrm>
              <a:prstGeom prst="rect">
                <a:avLst/>
              </a:prstGeom>
              <a:blipFill>
                <a:blip r:embed="rId6"/>
                <a:stretch>
                  <a:fillRect l="-2181" t="-25000" b="-48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5836965" y="4522710"/>
            <a:ext cx="303119" cy="249331"/>
          </a:xfrm>
          <a:custGeom>
            <a:avLst/>
            <a:gdLst/>
            <a:ahLst/>
            <a:cxnLst/>
            <a:rect l="l" t="t" r="r" b="b"/>
            <a:pathLst>
              <a:path w="343535" h="282575">
                <a:moveTo>
                  <a:pt x="252944" y="0"/>
                </a:moveTo>
                <a:lnTo>
                  <a:pt x="248926" y="11459"/>
                </a:lnTo>
                <a:lnTo>
                  <a:pt x="265269" y="18552"/>
                </a:lnTo>
                <a:lnTo>
                  <a:pt x="279324" y="28370"/>
                </a:lnTo>
                <a:lnTo>
                  <a:pt x="307862" y="73878"/>
                </a:lnTo>
                <a:lnTo>
                  <a:pt x="316196" y="115662"/>
                </a:lnTo>
                <a:lnTo>
                  <a:pt x="317238" y="139749"/>
                </a:lnTo>
                <a:lnTo>
                  <a:pt x="316191" y="164650"/>
                </a:lnTo>
                <a:lnTo>
                  <a:pt x="307819" y="207587"/>
                </a:lnTo>
                <a:lnTo>
                  <a:pt x="279342" y="253825"/>
                </a:lnTo>
                <a:lnTo>
                  <a:pt x="249372" y="270866"/>
                </a:lnTo>
                <a:lnTo>
                  <a:pt x="252944" y="282326"/>
                </a:lnTo>
                <a:lnTo>
                  <a:pt x="291453" y="264262"/>
                </a:lnTo>
                <a:lnTo>
                  <a:pt x="319768" y="232990"/>
                </a:lnTo>
                <a:lnTo>
                  <a:pt x="337181" y="191113"/>
                </a:lnTo>
                <a:lnTo>
                  <a:pt x="342985" y="141237"/>
                </a:lnTo>
                <a:lnTo>
                  <a:pt x="341529" y="115355"/>
                </a:lnTo>
                <a:lnTo>
                  <a:pt x="329883" y="69479"/>
                </a:lnTo>
                <a:lnTo>
                  <a:pt x="306787" y="32132"/>
                </a:lnTo>
                <a:lnTo>
                  <a:pt x="273412" y="7389"/>
                </a:lnTo>
                <a:lnTo>
                  <a:pt x="252944" y="0"/>
                </a:lnTo>
                <a:close/>
              </a:path>
              <a:path w="343535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6705876" y="4414220"/>
            <a:ext cx="14679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49" dirty="0">
                <a:latin typeface="Cambria Math"/>
                <a:cs typeface="Cambria Math"/>
              </a:rPr>
              <a:t>𝑇</a:t>
            </a:r>
            <a:endParaRPr sz="1588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1"/>
              <p:cNvSpPr txBox="1"/>
              <p:nvPr/>
            </p:nvSpPr>
            <p:spPr>
              <a:xfrm>
                <a:off x="2236246" y="4443804"/>
                <a:ext cx="7923754" cy="33723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  <a:tabLst>
                    <a:tab pos="3687492" algn="l"/>
                    <a:tab pos="3999593" algn="l"/>
                    <a:tab pos="4617070" algn="l"/>
                    <a:tab pos="5241831" algn="l"/>
                    <a:tab pos="5836895" algn="l"/>
                  </a:tabLst>
                </a:pPr>
                <a:r>
                  <a:rPr sz="2118" b="1" spc="-124" dirty="0">
                    <a:latin typeface="Calibri"/>
                    <a:cs typeface="Calibri"/>
                  </a:rPr>
                  <a:t>T</a:t>
                </a:r>
                <a:r>
                  <a:rPr sz="2118" b="1" spc="-53" dirty="0">
                    <a:latin typeface="Calibri"/>
                    <a:cs typeface="Calibri"/>
                  </a:rPr>
                  <a:t>r</a:t>
                </a:r>
                <a:r>
                  <a:rPr sz="2118" b="1" spc="-13" dirty="0">
                    <a:latin typeface="Calibri"/>
                    <a:cs typeface="Calibri"/>
                  </a:rPr>
                  <a:t>a</a:t>
                </a:r>
                <a:r>
                  <a:rPr sz="2118" b="1" spc="-9" dirty="0">
                    <a:latin typeface="Calibri"/>
                    <a:cs typeface="Calibri"/>
                  </a:rPr>
                  <a:t>jec</a:t>
                </a:r>
                <a:r>
                  <a:rPr sz="2118" b="1" spc="-31" dirty="0">
                    <a:latin typeface="Calibri"/>
                    <a:cs typeface="Calibri"/>
                  </a:rPr>
                  <a:t>t</a:t>
                </a:r>
                <a:r>
                  <a:rPr sz="2118" b="1" spc="-9" dirty="0">
                    <a:latin typeface="Calibri"/>
                    <a:cs typeface="Calibri"/>
                  </a:rPr>
                  <a:t>o</a:t>
                </a:r>
                <a:r>
                  <a:rPr sz="2118" b="1" spc="4" dirty="0">
                    <a:latin typeface="Calibri"/>
                    <a:cs typeface="Calibri"/>
                  </a:rPr>
                  <a:t>r</a:t>
                </a:r>
                <a:r>
                  <a:rPr sz="2118" b="1" dirty="0">
                    <a:latin typeface="Calibri"/>
                    <a:cs typeface="Calibri"/>
                  </a:rPr>
                  <a:t>y</a:t>
                </a:r>
                <a:r>
                  <a:rPr sz="2118" b="1" spc="-22" dirty="0">
                    <a:latin typeface="Calibri"/>
                    <a:cs typeface="Calibri"/>
                  </a:rPr>
                  <a:t> </a:t>
                </a:r>
                <a:r>
                  <a:rPr sz="2118" b="1" spc="-9" dirty="0">
                    <a:latin typeface="Calibri"/>
                    <a:cs typeface="Calibri"/>
                  </a:rPr>
                  <a:t>c</a:t>
                </a:r>
                <a:r>
                  <a:rPr sz="2118" b="1" spc="-22" dirty="0">
                    <a:latin typeface="Calibri"/>
                    <a:cs typeface="Calibri"/>
                  </a:rPr>
                  <a:t>u</a:t>
                </a:r>
                <a:r>
                  <a:rPr sz="2118" b="1" spc="-26" dirty="0">
                    <a:latin typeface="Calibri"/>
                    <a:cs typeface="Calibri"/>
                  </a:rPr>
                  <a:t>m</a:t>
                </a:r>
                <a:r>
                  <a:rPr sz="2118" b="1" spc="-22" dirty="0">
                    <a:latin typeface="Calibri"/>
                    <a:cs typeface="Calibri"/>
                  </a:rPr>
                  <a:t>u</a:t>
                </a:r>
                <a:r>
                  <a:rPr sz="2118" b="1" spc="-9" dirty="0">
                    <a:latin typeface="Calibri"/>
                    <a:cs typeface="Calibri"/>
                  </a:rPr>
                  <a:t>l</a:t>
                </a:r>
                <a:r>
                  <a:rPr sz="2118" b="1" spc="-31" dirty="0">
                    <a:latin typeface="Calibri"/>
                    <a:cs typeface="Calibri"/>
                  </a:rPr>
                  <a:t>a</a:t>
                </a:r>
                <a:r>
                  <a:rPr sz="2118" b="1" spc="-9" dirty="0">
                    <a:latin typeface="Calibri"/>
                    <a:cs typeface="Calibri"/>
                  </a:rPr>
                  <a:t>ti</a:t>
                </a:r>
                <a:r>
                  <a:rPr sz="2118" b="1" spc="-35" dirty="0">
                    <a:latin typeface="Calibri"/>
                    <a:cs typeface="Calibri"/>
                  </a:rPr>
                  <a:t>v</a:t>
                </a:r>
                <a:r>
                  <a:rPr sz="2118" b="1" dirty="0">
                    <a:latin typeface="Calibri"/>
                    <a:cs typeface="Calibri"/>
                  </a:rPr>
                  <a:t>e</a:t>
                </a:r>
                <a:r>
                  <a:rPr sz="2118" b="1" spc="-13" dirty="0">
                    <a:latin typeface="Calibri"/>
                    <a:cs typeface="Calibri"/>
                  </a:rPr>
                  <a:t> </a:t>
                </a:r>
                <a:r>
                  <a:rPr sz="2118" b="1" spc="-31" dirty="0">
                    <a:latin typeface="Calibri"/>
                    <a:cs typeface="Calibri"/>
                  </a:rPr>
                  <a:t>r</a:t>
                </a:r>
                <a:r>
                  <a:rPr sz="2118" b="1" spc="-22" dirty="0">
                    <a:latin typeface="Calibri"/>
                    <a:cs typeface="Calibri"/>
                  </a:rPr>
                  <a:t>e</a:t>
                </a:r>
                <a:r>
                  <a:rPr sz="2118" b="1" spc="-44" dirty="0">
                    <a:latin typeface="Calibri"/>
                    <a:cs typeface="Calibri"/>
                  </a:rPr>
                  <a:t>w</a:t>
                </a:r>
                <a:r>
                  <a:rPr sz="2118" b="1" spc="-13" dirty="0">
                    <a:latin typeface="Calibri"/>
                    <a:cs typeface="Calibri"/>
                  </a:rPr>
                  <a:t>a</a:t>
                </a:r>
                <a:r>
                  <a:rPr sz="2118" b="1" spc="-31" dirty="0">
                    <a:latin typeface="Calibri"/>
                    <a:cs typeface="Calibri"/>
                  </a:rPr>
                  <a:t>r</a:t>
                </a:r>
                <a:r>
                  <a:rPr sz="2118" b="1" spc="-22" dirty="0">
                    <a:latin typeface="Calibri"/>
                    <a:cs typeface="Calibri"/>
                  </a:rPr>
                  <a:t>d</a:t>
                </a:r>
                <a:r>
                  <a:rPr sz="2118" b="1" dirty="0">
                    <a:latin typeface="Calibri"/>
                    <a:cs typeface="Calibri"/>
                  </a:rPr>
                  <a:t>:</a:t>
                </a:r>
                <a:r>
                  <a:rPr sz="2118" b="1" spc="-9" dirty="0">
                    <a:latin typeface="Calibri"/>
                    <a:cs typeface="Calibri"/>
                  </a:rPr>
                  <a:t> </a:t>
                </a:r>
                <a:r>
                  <a:rPr sz="2118" dirty="0">
                    <a:latin typeface="Cambria Math"/>
                    <a:cs typeface="Cambria Math"/>
                  </a:rPr>
                  <a:t>𝑅	</a:t>
                </a:r>
                <a:r>
                  <a:rPr sz="2118" spc="-79" dirty="0">
                    <a:latin typeface="Cambria Math"/>
                    <a:cs typeface="Cambria Math"/>
                  </a:rPr>
                  <a:t>𝑟</a:t>
                </a:r>
                <a:r>
                  <a:rPr sz="2118" dirty="0">
                    <a:latin typeface="Cambria Math"/>
                    <a:cs typeface="Cambria Math"/>
                  </a:rPr>
                  <a:t>	=</a:t>
                </a:r>
                <a:r>
                  <a:rPr sz="2118" spc="88" dirty="0">
                    <a:latin typeface="Cambria Math"/>
                    <a:cs typeface="Cambria Math"/>
                  </a:rPr>
                  <a:t> </a:t>
                </a:r>
                <a:r>
                  <a:rPr sz="2118" dirty="0">
                    <a:latin typeface="Cambria Math"/>
                    <a:cs typeface="Cambria Math"/>
                  </a:rPr>
                  <a:t>𝒘	𝝓 </a:t>
                </a:r>
                <a:r>
                  <a:rPr lang="en-GB" sz="2118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118" dirty="0">
                    <a:latin typeface="Cambria Math"/>
                    <a:cs typeface="Cambria Math"/>
                  </a:rPr>
                  <a:t>)</a:t>
                </a:r>
                <a:r>
                  <a:rPr sz="2118" dirty="0">
                    <a:latin typeface="Cambria Math"/>
                    <a:cs typeface="Cambria Math"/>
                  </a:rPr>
                  <a:t>=</a:t>
                </a:r>
                <a:r>
                  <a:rPr sz="2118" spc="88" dirty="0">
                    <a:latin typeface="Cambria Math"/>
                    <a:cs typeface="Cambria Math"/>
                  </a:rPr>
                  <a:t> </a:t>
                </a:r>
                <a:r>
                  <a:rPr sz="3177" baseline="2314" dirty="0">
                    <a:latin typeface="Cambria Math"/>
                    <a:cs typeface="Cambria Math"/>
                  </a:rPr>
                  <a:t>∑	</a:t>
                </a:r>
                <a:r>
                  <a:rPr sz="2118" spc="101" dirty="0">
                    <a:latin typeface="Cambria Math"/>
                    <a:cs typeface="Cambria Math"/>
                  </a:rPr>
                  <a:t>𝛾</a:t>
                </a:r>
                <a:r>
                  <a:rPr sz="2382" spc="430" baseline="26234" dirty="0">
                    <a:latin typeface="Cambria Math"/>
                    <a:cs typeface="Cambria Math"/>
                  </a:rPr>
                  <a:t>𝑡</a:t>
                </a:r>
                <a:r>
                  <a:rPr sz="2118" spc="-18" dirty="0">
                    <a:latin typeface="Cambria Math"/>
                    <a:cs typeface="Cambria Math"/>
                  </a:rPr>
                  <a:t>𝒘</a:t>
                </a:r>
                <a:r>
                  <a:rPr sz="2382" spc="212" baseline="26234" dirty="0">
                    <a:latin typeface="Cambria Math"/>
                    <a:cs typeface="Cambria Math"/>
                  </a:rPr>
                  <a:t>𝑇</a:t>
                </a:r>
                <a:r>
                  <a:rPr sz="2118" spc="-26" dirty="0">
                    <a:latin typeface="Cambria Math"/>
                    <a:cs typeface="Cambria Math"/>
                  </a:rPr>
                  <a:t>𝝓</a:t>
                </a:r>
                <a:r>
                  <a:rPr lang="en-GB" sz="2118" spc="-26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𝑠</m:t>
                        </m:r>
                      </m:e>
                      <m:sub>
                        <m:r>
                          <a:rPr lang="en-GB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  <m:sup>
                        <m:r>
                          <a:rPr lang="ar-AE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  <m:r>
                      <a:rPr lang="ar-AE" sz="2118" i="1" spc="-9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sSubSup>
                      <m:sSubSupPr>
                        <m:ctrlP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b>
                        <m:r>
                          <a:rPr lang="ar-AE" sz="2118" i="1" spc="-9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  <m:sup>
                        <m:r>
                          <a:rPr lang="ar-AE" sz="2000" i="1" spc="-3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/>
                          </a:rPr>
                          <m:t>𝜏</m:t>
                        </m:r>
                      </m:sup>
                    </m:sSubSup>
                  </m:oMath>
                </a14:m>
                <a:r>
                  <a:rPr lang="en-GB" sz="2118" spc="-26" dirty="0">
                    <a:latin typeface="Cambria Math"/>
                    <a:cs typeface="Cambria Math"/>
                  </a:rPr>
                  <a:t>)</a:t>
                </a:r>
                <a:endParaRPr sz="2118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4443804"/>
                <a:ext cx="7923754" cy="337238"/>
              </a:xfrm>
              <a:prstGeom prst="rect">
                <a:avLst/>
              </a:prstGeom>
              <a:blipFill>
                <a:blip r:embed="rId7"/>
                <a:stretch>
                  <a:fillRect l="-1615" t="-25455" b="-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5530197" y="5059485"/>
            <a:ext cx="303119" cy="249331"/>
          </a:xfrm>
          <a:custGeom>
            <a:avLst/>
            <a:gdLst/>
            <a:ahLst/>
            <a:cxnLst/>
            <a:rect l="l" t="t" r="r" b="b"/>
            <a:pathLst>
              <a:path w="343535" h="282575">
                <a:moveTo>
                  <a:pt x="252944" y="0"/>
                </a:moveTo>
                <a:lnTo>
                  <a:pt x="248926" y="11459"/>
                </a:lnTo>
                <a:lnTo>
                  <a:pt x="265269" y="18552"/>
                </a:lnTo>
                <a:lnTo>
                  <a:pt x="279324" y="28370"/>
                </a:lnTo>
                <a:lnTo>
                  <a:pt x="307862" y="73878"/>
                </a:lnTo>
                <a:lnTo>
                  <a:pt x="316196" y="115662"/>
                </a:lnTo>
                <a:lnTo>
                  <a:pt x="317238" y="139749"/>
                </a:lnTo>
                <a:lnTo>
                  <a:pt x="316192" y="164649"/>
                </a:lnTo>
                <a:lnTo>
                  <a:pt x="307820" y="207587"/>
                </a:lnTo>
                <a:lnTo>
                  <a:pt x="279342" y="253825"/>
                </a:lnTo>
                <a:lnTo>
                  <a:pt x="249373" y="270866"/>
                </a:lnTo>
                <a:lnTo>
                  <a:pt x="252944" y="282326"/>
                </a:lnTo>
                <a:lnTo>
                  <a:pt x="291454" y="264262"/>
                </a:lnTo>
                <a:lnTo>
                  <a:pt x="319768" y="232990"/>
                </a:lnTo>
                <a:lnTo>
                  <a:pt x="337181" y="191113"/>
                </a:lnTo>
                <a:lnTo>
                  <a:pt x="342985" y="141237"/>
                </a:lnTo>
                <a:lnTo>
                  <a:pt x="341529" y="115355"/>
                </a:lnTo>
                <a:lnTo>
                  <a:pt x="329884" y="69479"/>
                </a:lnTo>
                <a:lnTo>
                  <a:pt x="306788" y="32132"/>
                </a:lnTo>
                <a:lnTo>
                  <a:pt x="273413" y="7389"/>
                </a:lnTo>
                <a:lnTo>
                  <a:pt x="252944" y="0"/>
                </a:lnTo>
                <a:close/>
              </a:path>
              <a:path w="343535" h="282575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49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2236246" y="4981687"/>
            <a:ext cx="3927662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3380434" algn="l"/>
                <a:tab pos="3692535" algn="l"/>
              </a:tabLst>
            </a:pPr>
            <a:r>
              <a:rPr sz="2118" b="1" spc="-13" dirty="0">
                <a:latin typeface="Calibri"/>
                <a:cs typeface="Calibri"/>
              </a:rPr>
              <a:t>Probability</a:t>
            </a:r>
            <a:r>
              <a:rPr sz="2118" b="1" spc="-18" dirty="0">
                <a:latin typeface="Calibri"/>
                <a:cs typeface="Calibri"/>
              </a:rPr>
              <a:t> </a:t>
            </a:r>
            <a:r>
              <a:rPr sz="2118" b="1" spc="-4" dirty="0">
                <a:latin typeface="Calibri"/>
                <a:cs typeface="Calibri"/>
              </a:rPr>
              <a:t>of</a:t>
            </a:r>
            <a:r>
              <a:rPr sz="2118" b="1" dirty="0">
                <a:latin typeface="Calibri"/>
                <a:cs typeface="Calibri"/>
              </a:rPr>
              <a:t> a</a:t>
            </a:r>
            <a:r>
              <a:rPr sz="2118" b="1" spc="-13" dirty="0">
                <a:latin typeface="Calibri"/>
                <a:cs typeface="Calibri"/>
              </a:rPr>
              <a:t> </a:t>
            </a:r>
            <a:r>
              <a:rPr sz="2118" b="1" spc="-18" dirty="0">
                <a:latin typeface="Calibri"/>
                <a:cs typeface="Calibri"/>
              </a:rPr>
              <a:t>trajectory:</a:t>
            </a:r>
            <a:r>
              <a:rPr sz="2118" b="1" spc="-13" dirty="0">
                <a:latin typeface="Calibri"/>
                <a:cs typeface="Calibri"/>
              </a:rPr>
              <a:t> </a:t>
            </a:r>
            <a:r>
              <a:rPr sz="2118" spc="-216" dirty="0">
                <a:latin typeface="Cambria Math"/>
                <a:cs typeface="Cambria Math"/>
              </a:rPr>
              <a:t>𝑃</a:t>
            </a:r>
            <a:r>
              <a:rPr sz="2382" spc="-324" baseline="-15432" dirty="0">
                <a:latin typeface="Cambria Math"/>
                <a:cs typeface="Cambria Math"/>
              </a:rPr>
              <a:t>𝒘	</a:t>
            </a:r>
            <a:r>
              <a:rPr sz="2118" spc="-40" dirty="0">
                <a:latin typeface="Cambria Math"/>
                <a:cs typeface="Cambria Math"/>
              </a:rPr>
              <a:t>𝑟	</a:t>
            </a:r>
            <a:r>
              <a:rPr sz="2118" dirty="0">
                <a:latin typeface="Cambria Math"/>
                <a:cs typeface="Cambria Math"/>
              </a:rPr>
              <a:t>=</a:t>
            </a:r>
            <a:endParaRPr sz="2118">
              <a:latin typeface="Cambria Math"/>
              <a:cs typeface="Cambria Math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5539" y="5173531"/>
            <a:ext cx="728382" cy="190500"/>
            <a:chOff x="5176011" y="5863335"/>
            <a:chExt cx="825500" cy="215900"/>
          </a:xfrm>
        </p:grpSpPr>
        <p:sp>
          <p:nvSpPr>
            <p:cNvPr id="25" name="object 25"/>
            <p:cNvSpPr/>
            <p:nvPr/>
          </p:nvSpPr>
          <p:spPr>
            <a:xfrm>
              <a:off x="5176011" y="5863335"/>
              <a:ext cx="825500" cy="25400"/>
            </a:xfrm>
            <a:custGeom>
              <a:avLst/>
              <a:gdLst/>
              <a:ahLst/>
              <a:cxnLst/>
              <a:rect l="l" t="t" r="r" b="b"/>
              <a:pathLst>
                <a:path w="825500" h="25400">
                  <a:moveTo>
                    <a:pt x="8255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825500" y="25400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1816" y="5914508"/>
              <a:ext cx="215074" cy="164691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2078" y="4916566"/>
            <a:ext cx="189771" cy="145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8"/>
              <p:cNvSpPr txBox="1"/>
              <p:nvPr/>
            </p:nvSpPr>
            <p:spPr>
              <a:xfrm>
                <a:off x="6300730" y="4820322"/>
                <a:ext cx="452718" cy="25567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sz="2382" spc="184" baseline="-20061" dirty="0">
                    <a:latin typeface="Cambria Math"/>
                    <a:cs typeface="Cambria Math"/>
                  </a:rPr>
                  <a:t>𝑒</a:t>
                </a:r>
                <a:r>
                  <a:rPr sz="1235" spc="124" dirty="0">
                    <a:latin typeface="Cambria Math"/>
                    <a:cs typeface="Cambria Math"/>
                  </a:rPr>
                  <a:t>𝑅</a:t>
                </a:r>
                <a:r>
                  <a:rPr sz="1235" spc="202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endParaRPr sz="1235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30" y="4820322"/>
                <a:ext cx="452718" cy="255678"/>
              </a:xfrm>
              <a:prstGeom prst="rect">
                <a:avLst/>
              </a:prstGeom>
              <a:blipFill>
                <a:blip r:embed="rId10"/>
                <a:stretch>
                  <a:fillRect l="-20270" t="-2381" b="-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29"/>
              <p:cNvSpPr txBox="1"/>
              <p:nvPr/>
            </p:nvSpPr>
            <p:spPr>
              <a:xfrm>
                <a:off x="6166852" y="5124225"/>
                <a:ext cx="720538" cy="311975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sz="2382" spc="26" baseline="-13888" dirty="0">
                    <a:latin typeface="Cambria Math"/>
                    <a:cs typeface="Cambria Math"/>
                  </a:rPr>
                  <a:t>∑</a:t>
                </a:r>
                <a14:m>
                  <m:oMath xmlns:m="http://schemas.openxmlformats.org/officeDocument/2006/math">
                    <m:r>
                      <a:rPr lang="en-GB" sz="2000" i="1" spc="-31" baseline="-5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1853" spc="86" baseline="-35714" dirty="0">
                    <a:latin typeface="Cambria Math"/>
                    <a:cs typeface="Cambria Math"/>
                  </a:rPr>
                  <a:t> </a:t>
                </a:r>
                <a:r>
                  <a:rPr sz="2382" spc="184" baseline="-15432" dirty="0">
                    <a:latin typeface="Cambria Math"/>
                    <a:cs typeface="Cambria Math"/>
                  </a:rPr>
                  <a:t>𝑒</a:t>
                </a:r>
                <a:r>
                  <a:rPr sz="1235" spc="124" dirty="0">
                    <a:latin typeface="Cambria Math"/>
                    <a:cs typeface="Cambria Math"/>
                  </a:rPr>
                  <a:t>𝑅</a:t>
                </a:r>
                <a:r>
                  <a:rPr sz="1235" spc="224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endParaRPr sz="1235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9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52" y="5124225"/>
                <a:ext cx="720538" cy="311975"/>
              </a:xfrm>
              <a:prstGeom prst="rect">
                <a:avLst/>
              </a:prstGeom>
              <a:blipFill>
                <a:blip r:embed="rId11"/>
                <a:stretch>
                  <a:fillRect l="-12712" b="-4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30"/>
          <p:cNvSpPr txBox="1"/>
          <p:nvPr/>
        </p:nvSpPr>
        <p:spPr>
          <a:xfrm>
            <a:off x="6991207" y="4981687"/>
            <a:ext cx="22355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Cambria Math"/>
                <a:cs typeface="Cambria Math"/>
              </a:rPr>
              <a:t>=</a:t>
            </a:r>
            <a:endParaRPr sz="2118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1304" y="5173531"/>
            <a:ext cx="1131794" cy="22412"/>
          </a:xfrm>
          <a:custGeom>
            <a:avLst/>
            <a:gdLst/>
            <a:ahLst/>
            <a:cxnLst/>
            <a:rect l="l" t="t" r="r" b="b"/>
            <a:pathLst>
              <a:path w="1282700" h="25400">
                <a:moveTo>
                  <a:pt x="1282699" y="0"/>
                </a:moveTo>
                <a:lnTo>
                  <a:pt x="0" y="0"/>
                </a:lnTo>
                <a:lnTo>
                  <a:pt x="0" y="25400"/>
                </a:lnTo>
                <a:lnTo>
                  <a:pt x="1282699" y="25400"/>
                </a:lnTo>
                <a:lnTo>
                  <a:pt x="128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7083" y="4916566"/>
            <a:ext cx="189771" cy="145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33"/>
              <p:cNvSpPr txBox="1"/>
              <p:nvPr/>
            </p:nvSpPr>
            <p:spPr>
              <a:xfrm>
                <a:off x="7452523" y="4580026"/>
                <a:ext cx="2179544" cy="512863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511015">
                  <a:spcBef>
                    <a:spcPts val="88"/>
                  </a:spcBef>
                  <a:tabLst>
                    <a:tab pos="1677609" algn="l"/>
                    <a:tab pos="2056389" algn="l"/>
                  </a:tabLst>
                </a:pPr>
                <a:r>
                  <a:rPr sz="1588" spc="71" dirty="0">
                    <a:latin typeface="Cambria Math"/>
                    <a:cs typeface="Cambria Math"/>
                  </a:rPr>
                  <a:t>𝑡	</a:t>
                </a:r>
                <a:endParaRPr sz="1588" dirty="0">
                  <a:latin typeface="Cambria Math"/>
                  <a:cs typeface="Cambria Math"/>
                </a:endParaRPr>
              </a:p>
              <a:p>
                <a:pPr marL="56032">
                  <a:spcBef>
                    <a:spcPts val="62"/>
                  </a:spcBef>
                </a:pPr>
                <a:r>
                  <a:rPr sz="2382" spc="112" baseline="-20061" dirty="0">
                    <a:latin typeface="Cambria Math"/>
                    <a:cs typeface="Cambria Math"/>
                  </a:rPr>
                  <a:t>𝑒</a:t>
                </a:r>
                <a:r>
                  <a:rPr sz="1235" spc="75" dirty="0">
                    <a:latin typeface="Cambria Math"/>
                    <a:cs typeface="Cambria Math"/>
                  </a:rPr>
                  <a:t>𝒘</a:t>
                </a:r>
                <a:r>
                  <a:rPr sz="1853" spc="112" baseline="19841" dirty="0">
                    <a:latin typeface="Cambria Math"/>
                    <a:cs typeface="Cambria Math"/>
                  </a:rPr>
                  <a:t>𝑇</a:t>
                </a:r>
                <a:r>
                  <a:rPr sz="1235" spc="75" dirty="0">
                    <a:latin typeface="Cambria Math"/>
                    <a:cs typeface="Cambria Math"/>
                  </a:rPr>
                  <a:t>𝝓</a:t>
                </a:r>
                <a:r>
                  <a:rPr sz="1235" spc="229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endParaRPr sz="1235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3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23" y="4580026"/>
                <a:ext cx="2179544" cy="512863"/>
              </a:xfrm>
              <a:prstGeom prst="rect">
                <a:avLst/>
              </a:prstGeom>
              <a:blipFill>
                <a:blip r:embed="rId13"/>
                <a:stretch>
                  <a:fillRect l="-3361" t="-10714" b="-34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7240357" y="5151119"/>
                <a:ext cx="1182781" cy="311975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lang="en-GB" sz="2382" baseline="-13888" dirty="0">
                    <a:latin typeface="Cambria Math"/>
                    <a:cs typeface="Cambria Math"/>
                  </a:rPr>
                  <a:t>∑</a:t>
                </a:r>
                <a14:m>
                  <m:oMath xmlns:m="http://schemas.openxmlformats.org/officeDocument/2006/math">
                    <m:r>
                      <a:rPr lang="en-GB" sz="2000" i="1" spc="-31" baseline="-5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i="1" spc="-31" baseline="-5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lang="en-GB" sz="1853" baseline="-37698" dirty="0">
                    <a:latin typeface="Cambria Math"/>
                    <a:cs typeface="Cambria Math"/>
                  </a:rPr>
                  <a:t> </a:t>
                </a:r>
                <a:r>
                  <a:rPr lang="en-GB" sz="2382" spc="59" baseline="-16975" dirty="0">
                    <a:latin typeface="Cambria Math"/>
                    <a:cs typeface="Cambria Math"/>
                  </a:rPr>
                  <a:t>𝑒</a:t>
                </a:r>
                <a:r>
                  <a:rPr lang="en-GB" sz="1235" spc="40" dirty="0">
                    <a:latin typeface="Cambria Math"/>
                    <a:cs typeface="Cambria Math"/>
                  </a:rPr>
                  <a:t>𝒘</a:t>
                </a:r>
                <a:r>
                  <a:rPr lang="en-GB" sz="1853" spc="59" baseline="15873" dirty="0">
                    <a:latin typeface="Cambria Math"/>
                    <a:cs typeface="Cambria Math"/>
                  </a:rPr>
                  <a:t>𝑇</a:t>
                </a:r>
                <a:r>
                  <a:rPr lang="en-GB" sz="1235" spc="40" dirty="0">
                    <a:latin typeface="Cambria Math"/>
                    <a:cs typeface="Cambria Math"/>
                  </a:rPr>
                  <a:t>𝝓(</a:t>
                </a:r>
                <a14:m>
                  <m:oMath xmlns:m="http://schemas.openxmlformats.org/officeDocument/2006/math">
                    <m:r>
                      <a:rPr lang="en-GB" sz="1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14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′</m:t>
                    </m:r>
                  </m:oMath>
                </a14:m>
                <a:r>
                  <a:rPr lang="en-GB" sz="1235" spc="40" dirty="0">
                    <a:latin typeface="Cambria Math"/>
                    <a:cs typeface="Cambria Math"/>
                  </a:rPr>
                  <a:t>)</a:t>
                </a:r>
                <a:endParaRPr sz="1235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57" y="5151119"/>
                <a:ext cx="1182781" cy="311975"/>
              </a:xfrm>
              <a:prstGeom prst="rect">
                <a:avLst/>
              </a:prstGeom>
              <a:blipFill>
                <a:blip r:embed="rId14"/>
                <a:stretch>
                  <a:fillRect l="-7732" b="-49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bject 37"/>
              <p:cNvSpPr txBox="1"/>
              <p:nvPr/>
            </p:nvSpPr>
            <p:spPr>
              <a:xfrm>
                <a:off x="2236246" y="5463092"/>
                <a:ext cx="4835114" cy="372120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  <a:tabLst>
                    <a:tab pos="1622698" algn="l"/>
                    <a:tab pos="1860836" algn="l"/>
                  </a:tabLst>
                </a:pPr>
                <a:r>
                  <a:rPr lang="en-GB" sz="2118" b="1" spc="-13" dirty="0">
                    <a:latin typeface="Calibri"/>
                    <a:cs typeface="Calibri"/>
                  </a:rPr>
                  <a:t>E</a:t>
                </a:r>
                <a:r>
                  <a:rPr lang="en-GB" sz="2118" b="1" spc="-40" dirty="0">
                    <a:latin typeface="Calibri"/>
                    <a:cs typeface="Calibri"/>
                  </a:rPr>
                  <a:t>n</a:t>
                </a:r>
                <a:r>
                  <a:rPr lang="en-GB" sz="2118" b="1" spc="-9" dirty="0">
                    <a:latin typeface="Calibri"/>
                    <a:cs typeface="Calibri"/>
                  </a:rPr>
                  <a:t>t</a:t>
                </a:r>
                <a:r>
                  <a:rPr lang="en-GB" sz="2118" b="1" spc="-31" dirty="0">
                    <a:latin typeface="Calibri"/>
                    <a:cs typeface="Calibri"/>
                  </a:rPr>
                  <a:t>r</a:t>
                </a:r>
                <a:r>
                  <a:rPr lang="en-GB" sz="2118" b="1" spc="-9" dirty="0">
                    <a:latin typeface="Calibri"/>
                    <a:cs typeface="Calibri"/>
                  </a:rPr>
                  <a:t>o</a:t>
                </a:r>
                <a:r>
                  <a:rPr lang="en-GB" sz="2118" b="1" spc="-35" dirty="0">
                    <a:latin typeface="Calibri"/>
                    <a:cs typeface="Calibri"/>
                  </a:rPr>
                  <a:t>p</a:t>
                </a:r>
                <a:r>
                  <a:rPr lang="en-GB" sz="2118" b="1" spc="-18" dirty="0">
                    <a:latin typeface="Calibri"/>
                    <a:cs typeface="Calibri"/>
                  </a:rPr>
                  <a:t>y</a:t>
                </a:r>
                <a:r>
                  <a:rPr lang="en-GB" sz="2118" b="1" dirty="0">
                    <a:latin typeface="Calibri"/>
                    <a:cs typeface="Calibri"/>
                  </a:rPr>
                  <a:t>:</a:t>
                </a:r>
                <a:r>
                  <a:rPr lang="en-GB" sz="2118" b="1" spc="-9" dirty="0">
                    <a:latin typeface="Calibri"/>
                    <a:cs typeface="Calibri"/>
                  </a:rPr>
                  <a:t> </a:t>
                </a:r>
                <a:r>
                  <a:rPr lang="en-GB" sz="2118" spc="40" dirty="0">
                    <a:latin typeface="Cambria Math"/>
                    <a:cs typeface="Cambria Math"/>
                  </a:rPr>
                  <a:t>𝐻</a:t>
                </a:r>
                <a:r>
                  <a:rPr lang="en-GB" sz="2118" spc="-13" dirty="0">
                    <a:latin typeface="Cambria Math"/>
                    <a:cs typeface="Cambria Math"/>
                  </a:rPr>
                  <a:t>(</a:t>
                </a:r>
                <a:r>
                  <a:rPr lang="en-GB" sz="2118" dirty="0">
                    <a:latin typeface="Cambria Math"/>
                    <a:cs typeface="Cambria Math"/>
                  </a:rPr>
                  <a:t>𝑃(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</m:oMath>
                </a14:m>
                <a:r>
                  <a:rPr lang="en-GB" sz="2118" spc="101" dirty="0">
                    <a:latin typeface="Cambria Math"/>
                    <a:cs typeface="Cambria Math"/>
                  </a:rPr>
                  <a:t>) </a:t>
                </a:r>
                <a:r>
                  <a:rPr lang="en-GB" sz="2118" dirty="0">
                    <a:latin typeface="Cambria Math"/>
                    <a:cs typeface="Cambria Math"/>
                  </a:rPr>
                  <a:t>=</a:t>
                </a:r>
                <a:r>
                  <a:rPr lang="en-GB" sz="2118" spc="88" dirty="0">
                    <a:latin typeface="Cambria Math"/>
                    <a:cs typeface="Cambria Math"/>
                  </a:rPr>
                  <a:t> </a:t>
                </a:r>
                <a:r>
                  <a:rPr lang="en-GB" sz="2118" dirty="0">
                    <a:latin typeface="Cambria Math"/>
                    <a:cs typeface="Cambria Math"/>
                  </a:rPr>
                  <a:t>−</a:t>
                </a:r>
                <a:r>
                  <a:rPr lang="en-GB" sz="2118" spc="-146" dirty="0">
                    <a:latin typeface="Cambria Math"/>
                    <a:cs typeface="Cambria Math"/>
                  </a:rPr>
                  <a:t> </a:t>
                </a:r>
                <a:r>
                  <a:rPr lang="en-GB" sz="3177" spc="-33" baseline="2314" dirty="0">
                    <a:latin typeface="Cambria Math"/>
                    <a:cs typeface="Cambria Math"/>
                  </a:rPr>
                  <a:t>∑</a:t>
                </a:r>
                <a14:m>
                  <m:oMath xmlns:m="http://schemas.openxmlformats.org/officeDocument/2006/math">
                    <m:r>
                      <a:rPr lang="en-GB" sz="2400" i="1" spc="-3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382" spc="-6" baseline="-15432" dirty="0">
                    <a:latin typeface="Cambria Math"/>
                    <a:cs typeface="Cambria Math"/>
                  </a:rPr>
                  <a:t> </a:t>
                </a:r>
                <a:r>
                  <a:rPr lang="en-GB" sz="2118" spc="31" dirty="0">
                    <a:latin typeface="Cambria Math"/>
                    <a:cs typeface="Cambria Math"/>
                  </a:rPr>
                  <a:t>𝑃</a:t>
                </a:r>
                <a:r>
                  <a:rPr lang="en-GB" sz="2118" spc="-1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118" dirty="0">
                    <a:latin typeface="Cambria Math"/>
                    <a:cs typeface="Cambria Math"/>
                  </a:rPr>
                  <a:t>)</a:t>
                </a:r>
                <a:r>
                  <a:rPr lang="en-GB" sz="2118" spc="-132" dirty="0">
                    <a:latin typeface="Cambria Math"/>
                    <a:cs typeface="Cambria Math"/>
                  </a:rPr>
                  <a:t> </a:t>
                </a:r>
                <a:r>
                  <a:rPr lang="en-GB" sz="2118" spc="-4" dirty="0">
                    <a:latin typeface="Cambria Math"/>
                    <a:cs typeface="Cambria Math"/>
                  </a:rPr>
                  <a:t>l</a:t>
                </a:r>
                <a:r>
                  <a:rPr lang="en-GB" sz="2118" spc="-22" dirty="0">
                    <a:latin typeface="Cambria Math"/>
                    <a:cs typeface="Cambria Math"/>
                  </a:rPr>
                  <a:t>o</a:t>
                </a:r>
                <a:r>
                  <a:rPr lang="en-GB" sz="2118" dirty="0">
                    <a:latin typeface="Cambria Math"/>
                    <a:cs typeface="Cambria Math"/>
                  </a:rPr>
                  <a:t>g</a:t>
                </a:r>
                <a:r>
                  <a:rPr lang="en-GB" sz="2118" spc="-132" dirty="0">
                    <a:latin typeface="Cambria Math"/>
                    <a:cs typeface="Cambria Math"/>
                  </a:rPr>
                  <a:t> </a:t>
                </a:r>
                <a:r>
                  <a:rPr lang="en-GB" sz="2118" spc="31" dirty="0">
                    <a:latin typeface="Cambria Math"/>
                    <a:cs typeface="Cambria Math"/>
                  </a:rPr>
                  <a:t>𝑃</a:t>
                </a:r>
                <a:r>
                  <a:rPr lang="en-GB" sz="2118" spc="-1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118" dirty="0">
                    <a:latin typeface="Cambria Math"/>
                    <a:cs typeface="Cambria Math"/>
                  </a:rPr>
                  <a:t>)</a:t>
                </a:r>
                <a:endParaRPr sz="2118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7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5463092"/>
                <a:ext cx="4835114" cy="372120"/>
              </a:xfrm>
              <a:prstGeom prst="rect">
                <a:avLst/>
              </a:prstGeom>
              <a:blipFill>
                <a:blip r:embed="rId15"/>
                <a:stretch>
                  <a:fillRect l="-2648" t="-14754" b="-44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38"/>
          <p:cNvSpPr/>
          <p:nvPr/>
        </p:nvSpPr>
        <p:spPr>
          <a:xfrm>
            <a:off x="4074962" y="2470305"/>
            <a:ext cx="4212851" cy="1164291"/>
          </a:xfrm>
          <a:custGeom>
            <a:avLst/>
            <a:gdLst/>
            <a:ahLst/>
            <a:cxnLst/>
            <a:rect l="l" t="t" r="r" b="b"/>
            <a:pathLst>
              <a:path w="4774565" h="1319529">
                <a:moveTo>
                  <a:pt x="0" y="219893"/>
                </a:moveTo>
                <a:lnTo>
                  <a:pt x="4467" y="175577"/>
                </a:lnTo>
                <a:lnTo>
                  <a:pt x="17280" y="134301"/>
                </a:lnTo>
                <a:lnTo>
                  <a:pt x="37554" y="96949"/>
                </a:lnTo>
                <a:lnTo>
                  <a:pt x="64405" y="64405"/>
                </a:lnTo>
                <a:lnTo>
                  <a:pt x="96949" y="37554"/>
                </a:lnTo>
                <a:lnTo>
                  <a:pt x="134301" y="17280"/>
                </a:lnTo>
                <a:lnTo>
                  <a:pt x="175577" y="4467"/>
                </a:lnTo>
                <a:lnTo>
                  <a:pt x="219893" y="0"/>
                </a:lnTo>
                <a:lnTo>
                  <a:pt x="4554092" y="0"/>
                </a:lnTo>
                <a:lnTo>
                  <a:pt x="4598409" y="4467"/>
                </a:lnTo>
                <a:lnTo>
                  <a:pt x="4639685" y="17280"/>
                </a:lnTo>
                <a:lnTo>
                  <a:pt x="4677037" y="37554"/>
                </a:lnTo>
                <a:lnTo>
                  <a:pt x="4709581" y="64405"/>
                </a:lnTo>
                <a:lnTo>
                  <a:pt x="4736432" y="96949"/>
                </a:lnTo>
                <a:lnTo>
                  <a:pt x="4756706" y="134301"/>
                </a:lnTo>
                <a:lnTo>
                  <a:pt x="4769518" y="175577"/>
                </a:lnTo>
                <a:lnTo>
                  <a:pt x="4773986" y="219893"/>
                </a:lnTo>
                <a:lnTo>
                  <a:pt x="4773986" y="1099452"/>
                </a:lnTo>
                <a:lnTo>
                  <a:pt x="4769518" y="1143769"/>
                </a:lnTo>
                <a:lnTo>
                  <a:pt x="4756706" y="1185045"/>
                </a:lnTo>
                <a:lnTo>
                  <a:pt x="4736432" y="1222397"/>
                </a:lnTo>
                <a:lnTo>
                  <a:pt x="4709581" y="1254941"/>
                </a:lnTo>
                <a:lnTo>
                  <a:pt x="4677037" y="1281792"/>
                </a:lnTo>
                <a:lnTo>
                  <a:pt x="4639685" y="1302066"/>
                </a:lnTo>
                <a:lnTo>
                  <a:pt x="4598409" y="1314879"/>
                </a:lnTo>
                <a:lnTo>
                  <a:pt x="4554092" y="1319346"/>
                </a:lnTo>
                <a:lnTo>
                  <a:pt x="219893" y="1319346"/>
                </a:lnTo>
                <a:lnTo>
                  <a:pt x="175577" y="1314879"/>
                </a:lnTo>
                <a:lnTo>
                  <a:pt x="134301" y="1302066"/>
                </a:lnTo>
                <a:lnTo>
                  <a:pt x="96949" y="1281792"/>
                </a:lnTo>
                <a:lnTo>
                  <a:pt x="64405" y="1254941"/>
                </a:lnTo>
                <a:lnTo>
                  <a:pt x="37554" y="1222397"/>
                </a:lnTo>
                <a:lnTo>
                  <a:pt x="17280" y="1185045"/>
                </a:lnTo>
                <a:lnTo>
                  <a:pt x="4467" y="1143769"/>
                </a:lnTo>
                <a:lnTo>
                  <a:pt x="0" y="1099452"/>
                </a:lnTo>
                <a:lnTo>
                  <a:pt x="0" y="219893"/>
                </a:lnTo>
                <a:close/>
              </a:path>
            </a:pathLst>
          </a:custGeom>
          <a:ln w="41063">
            <a:solidFill>
              <a:srgbClr val="99000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Likelihood</a:t>
            </a:r>
            <a:endParaRPr lang="en-GB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47452" y="1793801"/>
            <a:ext cx="3571875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94" spc="-13" dirty="0">
                <a:latin typeface="Calibri"/>
                <a:cs typeface="Calibri"/>
              </a:rPr>
              <a:t>Maximum</a:t>
            </a:r>
            <a:r>
              <a:rPr sz="2294" spc="-49" dirty="0">
                <a:latin typeface="Calibri"/>
                <a:cs typeface="Calibri"/>
              </a:rPr>
              <a:t> </a:t>
            </a:r>
            <a:r>
              <a:rPr sz="2294" spc="-18" dirty="0">
                <a:latin typeface="Calibri"/>
                <a:cs typeface="Calibri"/>
              </a:rPr>
              <a:t>Entropy</a:t>
            </a:r>
            <a:endParaRPr sz="2294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4"/>
              <p:cNvSpPr txBox="1"/>
              <p:nvPr/>
            </p:nvSpPr>
            <p:spPr>
              <a:xfrm>
                <a:off x="2247452" y="3714078"/>
                <a:ext cx="7682193" cy="1738293"/>
              </a:xfrm>
              <a:prstGeom prst="rect">
                <a:avLst/>
              </a:prstGeom>
            </p:spPr>
            <p:txBody>
              <a:bodyPr vert="horz" wrap="square" lIns="0" tIns="79562" rIns="0" bIns="0" rtlCol="0">
                <a:spAutoFit/>
              </a:bodyPr>
              <a:lstStyle/>
              <a:p>
                <a:pPr marL="22413" marR="15689">
                  <a:lnSpc>
                    <a:spcPct val="80400"/>
                  </a:lnSpc>
                  <a:spcBef>
                    <a:spcPts val="627"/>
                  </a:spcBef>
                  <a:tabLst>
                    <a:tab pos="6723888" algn="l"/>
                    <a:tab pos="7046634" algn="l"/>
                  </a:tabLst>
                </a:pPr>
                <a:r>
                  <a:rPr lang="en-GB" sz="2294" b="1" spc="-9" dirty="0">
                    <a:latin typeface="Calibri"/>
                    <a:cs typeface="Calibri"/>
                  </a:rPr>
                  <a:t>Dual</a:t>
                </a:r>
                <a:r>
                  <a:rPr lang="en-GB" sz="2294" b="1" spc="40" dirty="0">
                    <a:latin typeface="Calibri"/>
                    <a:cs typeface="Calibri"/>
                  </a:rPr>
                  <a:t> </a:t>
                </a:r>
                <a:r>
                  <a:rPr lang="en-GB" sz="2294" b="1" spc="-9" dirty="0">
                    <a:latin typeface="Calibri"/>
                    <a:cs typeface="Calibri"/>
                  </a:rPr>
                  <a:t>objective:</a:t>
                </a:r>
                <a:r>
                  <a:rPr lang="en-GB" sz="2294" b="1" spc="44" dirty="0">
                    <a:latin typeface="Calibri"/>
                    <a:cs typeface="Calibri"/>
                  </a:rPr>
                  <a:t> </a:t>
                </a:r>
                <a:r>
                  <a:rPr lang="en-GB" sz="2294" spc="-4" dirty="0">
                    <a:latin typeface="Calibri"/>
                    <a:cs typeface="Calibri"/>
                  </a:rPr>
                  <a:t>This</a:t>
                </a:r>
                <a:r>
                  <a:rPr lang="en-GB" sz="2294" spc="35" dirty="0">
                    <a:latin typeface="Calibri"/>
                    <a:cs typeface="Calibri"/>
                  </a:rPr>
                  <a:t> </a:t>
                </a:r>
                <a:r>
                  <a:rPr lang="en-GB" sz="2294" spc="-4" dirty="0">
                    <a:latin typeface="Calibri"/>
                    <a:cs typeface="Calibri"/>
                  </a:rPr>
                  <a:t>is</a:t>
                </a:r>
                <a:r>
                  <a:rPr lang="en-GB" sz="2294" spc="40" dirty="0">
                    <a:latin typeface="Calibri"/>
                    <a:cs typeface="Calibri"/>
                  </a:rPr>
                  <a:t> </a:t>
                </a:r>
                <a:r>
                  <a:rPr lang="en-GB" sz="2294" spc="-13" dirty="0">
                    <a:latin typeface="Calibri"/>
                    <a:cs typeface="Calibri"/>
                  </a:rPr>
                  <a:t>equivalent</a:t>
                </a:r>
                <a:r>
                  <a:rPr lang="en-GB" sz="2294" spc="35" dirty="0">
                    <a:latin typeface="Calibri"/>
                    <a:cs typeface="Calibri"/>
                  </a:rPr>
                  <a:t> </a:t>
                </a:r>
                <a:r>
                  <a:rPr lang="en-GB" sz="2294" spc="-18" dirty="0">
                    <a:latin typeface="Calibri"/>
                    <a:cs typeface="Calibri"/>
                  </a:rPr>
                  <a:t>to</a:t>
                </a:r>
                <a:r>
                  <a:rPr lang="en-GB" sz="2294" spc="40" dirty="0">
                    <a:latin typeface="Calibri"/>
                    <a:cs typeface="Calibri"/>
                  </a:rPr>
                  <a:t> </a:t>
                </a:r>
                <a:r>
                  <a:rPr lang="en-GB" sz="2294" spc="-13" dirty="0">
                    <a:latin typeface="Calibri"/>
                    <a:cs typeface="Calibri"/>
                  </a:rPr>
                  <a:t>maximizing</a:t>
                </a:r>
                <a:r>
                  <a:rPr lang="en-GB" sz="2294" spc="40" dirty="0">
                    <a:latin typeface="Calibri"/>
                    <a:cs typeface="Calibri"/>
                  </a:rPr>
                  <a:t> </a:t>
                </a:r>
                <a:r>
                  <a:rPr lang="en-GB" sz="2294" spc="-9" dirty="0">
                    <a:latin typeface="Calibri"/>
                    <a:cs typeface="Calibri"/>
                  </a:rPr>
                  <a:t>the</a:t>
                </a:r>
                <a:r>
                  <a:rPr lang="en-GB" sz="2294" spc="44" dirty="0">
                    <a:latin typeface="Calibri"/>
                    <a:cs typeface="Calibri"/>
                  </a:rPr>
                  <a:t> </a:t>
                </a:r>
                <a:r>
                  <a:rPr lang="en-GB" sz="2294" spc="-9" dirty="0">
                    <a:latin typeface="Calibri"/>
                    <a:cs typeface="Calibri"/>
                  </a:rPr>
                  <a:t>log </a:t>
                </a:r>
                <a:r>
                  <a:rPr lang="en-GB" sz="2294" spc="-4" dirty="0">
                    <a:latin typeface="Calibri"/>
                    <a:cs typeface="Calibri"/>
                  </a:rPr>
                  <a:t> li</a:t>
                </a:r>
                <a:r>
                  <a:rPr lang="en-GB" sz="2294" spc="-84" dirty="0">
                    <a:latin typeface="Calibri"/>
                    <a:cs typeface="Calibri"/>
                  </a:rPr>
                  <a:t>k</a:t>
                </a:r>
                <a:r>
                  <a:rPr lang="en-GB" sz="2294" spc="-4" dirty="0">
                    <a:latin typeface="Calibri"/>
                    <a:cs typeface="Calibri"/>
                  </a:rPr>
                  <a:t>elih</a:t>
                </a:r>
                <a:r>
                  <a:rPr lang="en-GB" sz="2294" spc="-13" dirty="0">
                    <a:latin typeface="Calibri"/>
                    <a:cs typeface="Calibri"/>
                  </a:rPr>
                  <a:t>oo</a:t>
                </a:r>
                <a:r>
                  <a:rPr lang="en-GB" sz="2294" dirty="0">
                    <a:latin typeface="Calibri"/>
                    <a:cs typeface="Calibri"/>
                  </a:rPr>
                  <a:t>d</a:t>
                </a:r>
                <a:r>
                  <a:rPr lang="en-GB" sz="2294" spc="-13" dirty="0">
                    <a:latin typeface="Calibri"/>
                    <a:cs typeface="Calibri"/>
                  </a:rPr>
                  <a:t> o</a:t>
                </a:r>
                <a:r>
                  <a:rPr lang="en-GB" sz="2294" dirty="0">
                    <a:latin typeface="Calibri"/>
                    <a:cs typeface="Calibri"/>
                  </a:rPr>
                  <a:t>f</a:t>
                </a:r>
                <a:r>
                  <a:rPr lang="en-GB" sz="2294" spc="-9" dirty="0">
                    <a:latin typeface="Calibri"/>
                    <a:cs typeface="Calibri"/>
                  </a:rPr>
                  <a:t> th</a:t>
                </a:r>
                <a:r>
                  <a:rPr lang="en-GB" sz="2294" dirty="0">
                    <a:latin typeface="Calibri"/>
                    <a:cs typeface="Calibri"/>
                  </a:rPr>
                  <a:t>e</a:t>
                </a:r>
                <a:r>
                  <a:rPr lang="en-GB" sz="2294" spc="-9" dirty="0">
                    <a:latin typeface="Calibri"/>
                    <a:cs typeface="Calibri"/>
                  </a:rPr>
                  <a:t> t</a:t>
                </a:r>
                <a:r>
                  <a:rPr lang="en-GB" sz="2294" spc="-53" dirty="0">
                    <a:latin typeface="Calibri"/>
                    <a:cs typeface="Calibri"/>
                  </a:rPr>
                  <a:t>r</a:t>
                </a:r>
                <a:r>
                  <a:rPr lang="en-GB" sz="2294" spc="-9" dirty="0">
                    <a:latin typeface="Calibri"/>
                    <a:cs typeface="Calibri"/>
                  </a:rPr>
                  <a:t>a</a:t>
                </a:r>
                <a:r>
                  <a:rPr lang="en-GB" sz="2294" spc="-4" dirty="0">
                    <a:latin typeface="Calibri"/>
                    <a:cs typeface="Calibri"/>
                  </a:rPr>
                  <a:t>je</a:t>
                </a:r>
                <a:r>
                  <a:rPr lang="en-GB" sz="2294" spc="-9" dirty="0">
                    <a:latin typeface="Calibri"/>
                    <a:cs typeface="Calibri"/>
                  </a:rPr>
                  <a:t>c</a:t>
                </a:r>
                <a:r>
                  <a:rPr lang="en-GB" sz="2294" spc="-31" dirty="0">
                    <a:latin typeface="Calibri"/>
                    <a:cs typeface="Calibri"/>
                  </a:rPr>
                  <a:t>t</a:t>
                </a:r>
                <a:r>
                  <a:rPr lang="en-GB" sz="2294" spc="-13" dirty="0">
                    <a:latin typeface="Calibri"/>
                    <a:cs typeface="Calibri"/>
                  </a:rPr>
                  <a:t>o</a:t>
                </a:r>
                <a:r>
                  <a:rPr lang="en-GB" sz="2294" spc="-4" dirty="0">
                    <a:latin typeface="Calibri"/>
                    <a:cs typeface="Calibri"/>
                  </a:rPr>
                  <a:t>rie</a:t>
                </a:r>
                <a:r>
                  <a:rPr lang="en-GB" sz="2294" dirty="0">
                    <a:latin typeface="Calibri"/>
                    <a:cs typeface="Calibri"/>
                  </a:rPr>
                  <a:t>s</a:t>
                </a:r>
                <a:r>
                  <a:rPr lang="en-GB" sz="2294" spc="-13" dirty="0">
                    <a:latin typeface="Calibri"/>
                    <a:cs typeface="Calibri"/>
                  </a:rPr>
                  <a:t> </a:t>
                </a:r>
                <a:r>
                  <a:rPr lang="en-GB" sz="2294" spc="-9" dirty="0">
                    <a:latin typeface="Calibri"/>
                    <a:cs typeface="Calibri"/>
                  </a:rPr>
                  <a:t>und</a:t>
                </a:r>
                <a:r>
                  <a:rPr lang="en-GB" sz="2294" spc="-4" dirty="0">
                    <a:latin typeface="Calibri"/>
                    <a:cs typeface="Calibri"/>
                  </a:rPr>
                  <a:t>e</a:t>
                </a:r>
                <a:r>
                  <a:rPr lang="en-GB" sz="2294" dirty="0">
                    <a:latin typeface="Calibri"/>
                    <a:cs typeface="Calibri"/>
                  </a:rPr>
                  <a:t>r</a:t>
                </a:r>
                <a:r>
                  <a:rPr lang="en-GB" sz="2294" spc="-13" dirty="0">
                    <a:latin typeface="Calibri"/>
                    <a:cs typeface="Calibri"/>
                  </a:rPr>
                  <a:t> </a:t>
                </a:r>
                <a:r>
                  <a:rPr lang="en-GB" sz="2294" spc="-9" dirty="0">
                    <a:latin typeface="Calibri"/>
                    <a:cs typeface="Calibri"/>
                  </a:rPr>
                  <a:t>th</a:t>
                </a:r>
                <a:r>
                  <a:rPr lang="en-GB" sz="2294" dirty="0">
                    <a:latin typeface="Calibri"/>
                    <a:cs typeface="Calibri"/>
                  </a:rPr>
                  <a:t>e</a:t>
                </a:r>
                <a:r>
                  <a:rPr lang="en-GB" sz="2294" spc="-9" dirty="0">
                    <a:latin typeface="Calibri"/>
                    <a:cs typeface="Calibri"/>
                  </a:rPr>
                  <a:t> </a:t>
                </a:r>
                <a:r>
                  <a:rPr lang="en-GB" sz="2294" spc="-31" dirty="0">
                    <a:latin typeface="Calibri"/>
                    <a:cs typeface="Calibri"/>
                  </a:rPr>
                  <a:t>c</a:t>
                </a:r>
                <a:r>
                  <a:rPr lang="en-GB" sz="2294" spc="-13" dirty="0">
                    <a:latin typeface="Calibri"/>
                    <a:cs typeface="Calibri"/>
                  </a:rPr>
                  <a:t>o</a:t>
                </a:r>
                <a:r>
                  <a:rPr lang="en-GB" sz="2294" spc="-9" dirty="0">
                    <a:latin typeface="Calibri"/>
                    <a:cs typeface="Calibri"/>
                  </a:rPr>
                  <a:t>n</a:t>
                </a:r>
                <a:r>
                  <a:rPr lang="en-GB" sz="2294" spc="-35" dirty="0">
                    <a:latin typeface="Calibri"/>
                    <a:cs typeface="Calibri"/>
                  </a:rPr>
                  <a:t>s</a:t>
                </a:r>
                <a:r>
                  <a:rPr lang="en-GB" sz="2294" spc="-9" dirty="0">
                    <a:latin typeface="Calibri"/>
                    <a:cs typeface="Calibri"/>
                  </a:rPr>
                  <a:t>t</a:t>
                </a:r>
                <a:r>
                  <a:rPr lang="en-GB" sz="2294" spc="-53" dirty="0">
                    <a:latin typeface="Calibri"/>
                    <a:cs typeface="Calibri"/>
                  </a:rPr>
                  <a:t>r</a:t>
                </a:r>
                <a:r>
                  <a:rPr lang="en-GB" sz="2294" spc="-9" dirty="0">
                    <a:latin typeface="Calibri"/>
                    <a:cs typeface="Calibri"/>
                  </a:rPr>
                  <a:t>a</a:t>
                </a:r>
                <a:r>
                  <a:rPr lang="en-GB" sz="2294" spc="-4" dirty="0">
                    <a:latin typeface="Calibri"/>
                    <a:cs typeface="Calibri"/>
                  </a:rPr>
                  <a:t>i</a:t>
                </a:r>
                <a:r>
                  <a:rPr lang="en-GB" sz="2294" spc="-26" dirty="0">
                    <a:latin typeface="Calibri"/>
                    <a:cs typeface="Calibri"/>
                  </a:rPr>
                  <a:t>n</a:t>
                </a:r>
                <a:r>
                  <a:rPr lang="en-GB" sz="2294" dirty="0">
                    <a:latin typeface="Calibri"/>
                    <a:cs typeface="Calibri"/>
                  </a:rPr>
                  <a:t>t</a:t>
                </a:r>
                <a:r>
                  <a:rPr lang="en-GB" sz="2294" spc="-18" dirty="0">
                    <a:latin typeface="Calibri"/>
                    <a:cs typeface="Calibri"/>
                  </a:rPr>
                  <a:t> </a:t>
                </a:r>
                <a:r>
                  <a:rPr lang="en-GB" sz="2294" spc="-9" dirty="0">
                    <a:latin typeface="Calibri"/>
                    <a:cs typeface="Calibri"/>
                  </a:rPr>
                  <a:t>th</a:t>
                </a:r>
                <a:r>
                  <a:rPr lang="en-GB" sz="2294" spc="-31" dirty="0">
                    <a:latin typeface="Calibri"/>
                    <a:cs typeface="Calibri"/>
                  </a:rPr>
                  <a:t>a</a:t>
                </a:r>
                <a:r>
                  <a:rPr lang="en-GB" sz="2294" dirty="0">
                    <a:latin typeface="Calibri"/>
                    <a:cs typeface="Calibri"/>
                  </a:rPr>
                  <a:t>t</a:t>
                </a:r>
                <a:r>
                  <a:rPr lang="en-GB" sz="2294" spc="-9" dirty="0">
                    <a:latin typeface="Calibri"/>
                    <a:cs typeface="Calibri"/>
                  </a:rPr>
                  <a:t> </a:t>
                </a:r>
                <a:r>
                  <a:rPr lang="en-GB" sz="2294" dirty="0">
                    <a:latin typeface="Cambria Math"/>
                    <a:cs typeface="Cambria Math"/>
                  </a:rPr>
                  <a:t>𝑃(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294" spc="-40" dirty="0">
                    <a:latin typeface="Calibri"/>
                    <a:cs typeface="Calibri"/>
                  </a:rPr>
                  <a:t>t</a:t>
                </a:r>
                <a:r>
                  <a:rPr lang="en-GB" sz="2294" spc="-9" dirty="0">
                    <a:latin typeface="Calibri"/>
                    <a:cs typeface="Calibri"/>
                  </a:rPr>
                  <a:t>a</a:t>
                </a:r>
                <a:r>
                  <a:rPr lang="en-GB" sz="2294" spc="-84" dirty="0">
                    <a:latin typeface="Calibri"/>
                    <a:cs typeface="Calibri"/>
                  </a:rPr>
                  <a:t>k</a:t>
                </a:r>
                <a:r>
                  <a:rPr lang="en-GB" sz="2294" spc="-4" dirty="0">
                    <a:latin typeface="Calibri"/>
                    <a:cs typeface="Calibri"/>
                  </a:rPr>
                  <a:t>e</a:t>
                </a:r>
                <a:r>
                  <a:rPr lang="en-GB" sz="2294" dirty="0">
                    <a:latin typeface="Calibri"/>
                    <a:cs typeface="Calibri"/>
                  </a:rPr>
                  <a:t>s  </a:t>
                </a:r>
                <a:r>
                  <a:rPr lang="en-GB" sz="2294" spc="-4" dirty="0">
                    <a:latin typeface="Calibri"/>
                    <a:cs typeface="Calibri"/>
                  </a:rPr>
                  <a:t>an</a:t>
                </a:r>
                <a:r>
                  <a:rPr lang="en-GB" sz="2294" spc="-18" dirty="0">
                    <a:latin typeface="Calibri"/>
                    <a:cs typeface="Calibri"/>
                  </a:rPr>
                  <a:t> </a:t>
                </a:r>
                <a:r>
                  <a:rPr lang="en-GB" sz="2294" spc="-13" dirty="0">
                    <a:latin typeface="Calibri"/>
                    <a:cs typeface="Calibri"/>
                  </a:rPr>
                  <a:t>exponential </a:t>
                </a:r>
                <a:r>
                  <a:rPr lang="en-GB" sz="2294" spc="-18" dirty="0">
                    <a:latin typeface="Calibri"/>
                    <a:cs typeface="Calibri"/>
                  </a:rPr>
                  <a:t>form:</a:t>
                </a:r>
                <a:endParaRPr lang="en-GB" sz="2294" dirty="0">
                  <a:latin typeface="Calibri"/>
                  <a:cs typeface="Calibri"/>
                </a:endParaRPr>
              </a:p>
              <a:p>
                <a:pPr>
                  <a:spcBef>
                    <a:spcPts val="22"/>
                  </a:spcBef>
                </a:pPr>
                <a:endParaRPr lang="en-GB" sz="2427" dirty="0">
                  <a:latin typeface="Calibri"/>
                  <a:cs typeface="Calibri"/>
                </a:endParaRPr>
              </a:p>
              <a:p>
                <a:pPr marL="255508" algn="ctr"/>
                <a:r>
                  <a:rPr lang="en-GB" sz="2294" spc="-9" dirty="0">
                    <a:latin typeface="Cambria Math"/>
                    <a:cs typeface="Cambria Math"/>
                  </a:rPr>
                  <a:t>m</a:t>
                </a:r>
                <a:r>
                  <a:rPr lang="en-GB" sz="2294" spc="-4" dirty="0">
                    <a:latin typeface="Cambria Math"/>
                    <a:cs typeface="Cambria Math"/>
                  </a:rPr>
                  <a:t>a</a:t>
                </a:r>
                <a:r>
                  <a:rPr lang="en-GB" sz="2294" dirty="0">
                    <a:latin typeface="Cambria Math"/>
                    <a:cs typeface="Cambria Math"/>
                  </a:rPr>
                  <a:t>x</a:t>
                </a:r>
                <a:r>
                  <a:rPr lang="en-GB" sz="2294" spc="-132" dirty="0">
                    <a:latin typeface="Cambria Math"/>
                    <a:cs typeface="Cambria Math"/>
                  </a:rPr>
                  <a:t> </a:t>
                </a:r>
                <a:r>
                  <a:rPr lang="en-GB" sz="3441" spc="-13" baseline="2136" dirty="0">
                    <a:latin typeface="Cambria Math"/>
                    <a:cs typeface="Cambria Math"/>
                  </a:rPr>
                  <a:t>∑</a:t>
                </a:r>
                <a14:m>
                  <m:oMath xmlns:m="http://schemas.openxmlformats.org/officeDocument/2006/math">
                    <m:r>
                      <a:rPr lang="en-GB" sz="2800" i="1" spc="-3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515" spc="-19" baseline="-17543" dirty="0">
                    <a:latin typeface="Cambria Math"/>
                    <a:cs typeface="Cambria Math"/>
                  </a:rPr>
                  <a:t>∈</a:t>
                </a:r>
                <a:r>
                  <a:rPr lang="en-GB" sz="2515" spc="278" baseline="-17543" dirty="0">
                    <a:latin typeface="Cambria Math"/>
                    <a:cs typeface="Cambria Math"/>
                  </a:rPr>
                  <a:t>𝑑𝑎𝑡</a:t>
                </a:r>
                <a:r>
                  <a:rPr lang="en-GB" sz="2515" spc="284" baseline="-17543" dirty="0">
                    <a:latin typeface="Cambria Math"/>
                    <a:cs typeface="Cambria Math"/>
                  </a:rPr>
                  <a:t>𝑎</a:t>
                </a:r>
                <a:r>
                  <a:rPr lang="en-GB" sz="2515" spc="72" baseline="-17543" dirty="0">
                    <a:latin typeface="Cambria Math"/>
                    <a:cs typeface="Cambria Math"/>
                  </a:rPr>
                  <a:t> </a:t>
                </a:r>
                <a:r>
                  <a:rPr lang="en-GB" sz="2294" spc="-9" dirty="0">
                    <a:latin typeface="Cambria Math"/>
                    <a:cs typeface="Cambria Math"/>
                  </a:rPr>
                  <a:t>lo</a:t>
                </a:r>
                <a:r>
                  <a:rPr lang="en-GB" sz="2294" dirty="0">
                    <a:latin typeface="Cambria Math"/>
                    <a:cs typeface="Cambria Math"/>
                  </a:rPr>
                  <a:t>g</a:t>
                </a:r>
                <a:r>
                  <a:rPr lang="en-GB" sz="2294" spc="-128" dirty="0">
                    <a:latin typeface="Cambria Math"/>
                    <a:cs typeface="Cambria Math"/>
                  </a:rPr>
                  <a:t> </a:t>
                </a:r>
                <a:r>
                  <a:rPr lang="en-GB" sz="2294" spc="-454" dirty="0">
                    <a:latin typeface="Cambria Math"/>
                    <a:cs typeface="Cambria Math"/>
                  </a:rPr>
                  <a:t>𝑃</a:t>
                </a:r>
                <a:r>
                  <a:rPr lang="en-GB" sz="2515" spc="119" baseline="-16081" dirty="0">
                    <a:latin typeface="Cambria Math"/>
                    <a:cs typeface="Cambria Math"/>
                  </a:rPr>
                  <a:t>𝒘</a:t>
                </a:r>
                <a:r>
                  <a:rPr lang="en-GB" sz="2294" spc="-4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lang="en-GB" sz="2294" dirty="0">
                    <a:latin typeface="Cambria Math"/>
                    <a:cs typeface="Cambria Math"/>
                  </a:rPr>
                  <a:t>)</a:t>
                </a:r>
                <a:endParaRPr sz="2294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52" y="3714078"/>
                <a:ext cx="7682193" cy="1738293"/>
              </a:xfrm>
              <a:prstGeom prst="rect">
                <a:avLst/>
              </a:prstGeom>
              <a:blipFill>
                <a:blip r:embed="rId2"/>
                <a:stretch>
                  <a:fillRect l="-2063" t="-4561" r="-2698" b="-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4828054" y="5304050"/>
                <a:ext cx="1982545" cy="588396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212363">
                  <a:lnSpc>
                    <a:spcPts val="1893"/>
                  </a:lnSpc>
                  <a:spcBef>
                    <a:spcPts val="88"/>
                  </a:spcBef>
                </a:pPr>
                <a:r>
                  <a:rPr sz="1677" dirty="0">
                    <a:latin typeface="Cambria Math"/>
                    <a:cs typeface="Cambria Math"/>
                  </a:rPr>
                  <a:t>𝒘</a:t>
                </a:r>
              </a:p>
              <a:p>
                <a:pPr marL="33619">
                  <a:lnSpc>
                    <a:spcPts val="2634"/>
                  </a:lnSpc>
                </a:pPr>
                <a:r>
                  <a:rPr sz="2294" spc="-22" dirty="0">
                    <a:latin typeface="Calibri"/>
                    <a:cs typeface="Calibri"/>
                  </a:rPr>
                  <a:t>s.t.</a:t>
                </a:r>
                <a:r>
                  <a:rPr sz="2294" spc="-35" dirty="0">
                    <a:latin typeface="Calibri"/>
                    <a:cs typeface="Calibri"/>
                  </a:rPr>
                  <a:t> </a:t>
                </a:r>
                <a:r>
                  <a:rPr sz="2294" spc="-79" dirty="0">
                    <a:latin typeface="Cambria Math"/>
                    <a:cs typeface="Cambria Math"/>
                  </a:rPr>
                  <a:t>𝑃</a:t>
                </a:r>
                <a:r>
                  <a:rPr sz="2515" spc="-119" baseline="-16081" dirty="0">
                    <a:latin typeface="Cambria Math"/>
                    <a:cs typeface="Cambria Math"/>
                  </a:rPr>
                  <a:t>𝒘</a:t>
                </a:r>
                <a:r>
                  <a:rPr sz="2294" spc="-79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-79" dirty="0">
                    <a:latin typeface="Cambria Math"/>
                    <a:cs typeface="Cambria Math"/>
                  </a:rPr>
                  <a:t>)</a:t>
                </a:r>
                <a:r>
                  <a:rPr sz="2294" spc="106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94" i="1" spc="10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∝</m:t>
                    </m:r>
                  </m:oMath>
                </a14:m>
                <a:r>
                  <a:rPr sz="2294" spc="106" dirty="0">
                    <a:latin typeface="Cambria Math"/>
                    <a:cs typeface="Cambria Math"/>
                  </a:rPr>
                  <a:t> </a:t>
                </a:r>
                <a:r>
                  <a:rPr sz="2294" dirty="0">
                    <a:latin typeface="Cambria Math"/>
                    <a:cs typeface="Cambria Math"/>
                  </a:rPr>
                  <a:t>𝑒</a:t>
                </a: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54" y="5304050"/>
                <a:ext cx="1982545" cy="588396"/>
              </a:xfrm>
              <a:prstGeom prst="rect">
                <a:avLst/>
              </a:prstGeom>
              <a:blipFill>
                <a:blip r:embed="rId3"/>
                <a:stretch>
                  <a:fillRect l="-7077" t="-11340" b="-28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6"/>
              <p:cNvSpPr txBox="1"/>
              <p:nvPr/>
            </p:nvSpPr>
            <p:spPr>
              <a:xfrm>
                <a:off x="6463957" y="5457265"/>
                <a:ext cx="810745" cy="281967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</a:pPr>
                <a:r>
                  <a:rPr sz="1677" spc="35" dirty="0">
                    <a:latin typeface="Cambria Math"/>
                    <a:cs typeface="Cambria Math"/>
                  </a:rPr>
                  <a:t>𝒘</a:t>
                </a:r>
                <a:r>
                  <a:rPr sz="2118" spc="53" baseline="24305" dirty="0">
                    <a:latin typeface="Cambria Math"/>
                    <a:cs typeface="Cambria Math"/>
                  </a:rPr>
                  <a:t>𝑇</a:t>
                </a:r>
                <a:r>
                  <a:rPr sz="1677" spc="35" dirty="0">
                    <a:latin typeface="Cambria Math"/>
                    <a:cs typeface="Cambria Math"/>
                  </a:rPr>
                  <a:t>𝝓(</a:t>
                </a:r>
                <a14:m>
                  <m:oMath xmlns:m="http://schemas.openxmlformats.org/officeDocument/2006/math">
                    <m:r>
                      <a:rPr lang="en-GB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1677" spc="35" dirty="0">
                    <a:latin typeface="Cambria Math"/>
                    <a:cs typeface="Cambria Math"/>
                  </a:rPr>
                  <a:t>)</a:t>
                </a:r>
                <a:endParaRPr sz="1677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57" y="5457265"/>
                <a:ext cx="810745" cy="281967"/>
              </a:xfrm>
              <a:prstGeom prst="rect">
                <a:avLst/>
              </a:prstGeom>
              <a:blipFill>
                <a:blip r:embed="rId4"/>
                <a:stretch>
                  <a:fillRect l="-11278" t="-23913" r="-14286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/>
          <p:nvPr/>
        </p:nvSpPr>
        <p:spPr>
          <a:xfrm>
            <a:off x="4521002" y="4829819"/>
            <a:ext cx="3459256" cy="1164291"/>
          </a:xfrm>
          <a:custGeom>
            <a:avLst/>
            <a:gdLst/>
            <a:ahLst/>
            <a:cxnLst/>
            <a:rect l="l" t="t" r="r" b="b"/>
            <a:pathLst>
              <a:path w="3920490" h="1319529">
                <a:moveTo>
                  <a:pt x="0" y="219895"/>
                </a:moveTo>
                <a:lnTo>
                  <a:pt x="4467" y="175578"/>
                </a:lnTo>
                <a:lnTo>
                  <a:pt x="17280" y="134302"/>
                </a:lnTo>
                <a:lnTo>
                  <a:pt x="37554" y="96949"/>
                </a:lnTo>
                <a:lnTo>
                  <a:pt x="64405" y="64405"/>
                </a:lnTo>
                <a:lnTo>
                  <a:pt x="96949" y="37554"/>
                </a:lnTo>
                <a:lnTo>
                  <a:pt x="134301" y="17280"/>
                </a:lnTo>
                <a:lnTo>
                  <a:pt x="175578" y="4467"/>
                </a:lnTo>
                <a:lnTo>
                  <a:pt x="219894" y="0"/>
                </a:lnTo>
                <a:lnTo>
                  <a:pt x="3700396" y="0"/>
                </a:lnTo>
                <a:lnTo>
                  <a:pt x="3744713" y="4467"/>
                </a:lnTo>
                <a:lnTo>
                  <a:pt x="3785989" y="17280"/>
                </a:lnTo>
                <a:lnTo>
                  <a:pt x="3823341" y="37554"/>
                </a:lnTo>
                <a:lnTo>
                  <a:pt x="3855885" y="64405"/>
                </a:lnTo>
                <a:lnTo>
                  <a:pt x="3882736" y="96949"/>
                </a:lnTo>
                <a:lnTo>
                  <a:pt x="3903011" y="134302"/>
                </a:lnTo>
                <a:lnTo>
                  <a:pt x="3915824" y="175578"/>
                </a:lnTo>
                <a:lnTo>
                  <a:pt x="3920291" y="219895"/>
                </a:lnTo>
                <a:lnTo>
                  <a:pt x="3920291" y="1099450"/>
                </a:lnTo>
                <a:lnTo>
                  <a:pt x="3915824" y="1143767"/>
                </a:lnTo>
                <a:lnTo>
                  <a:pt x="3903011" y="1185044"/>
                </a:lnTo>
                <a:lnTo>
                  <a:pt x="3882736" y="1222396"/>
                </a:lnTo>
                <a:lnTo>
                  <a:pt x="3855885" y="1254940"/>
                </a:lnTo>
                <a:lnTo>
                  <a:pt x="3823341" y="1281791"/>
                </a:lnTo>
                <a:lnTo>
                  <a:pt x="3785989" y="1302066"/>
                </a:lnTo>
                <a:lnTo>
                  <a:pt x="3744713" y="1314879"/>
                </a:lnTo>
                <a:lnTo>
                  <a:pt x="3700396" y="1319346"/>
                </a:lnTo>
                <a:lnTo>
                  <a:pt x="219894" y="1319346"/>
                </a:lnTo>
                <a:lnTo>
                  <a:pt x="175578" y="1314879"/>
                </a:lnTo>
                <a:lnTo>
                  <a:pt x="134301" y="1302066"/>
                </a:lnTo>
                <a:lnTo>
                  <a:pt x="96949" y="1281791"/>
                </a:lnTo>
                <a:lnTo>
                  <a:pt x="64405" y="1254940"/>
                </a:lnTo>
                <a:lnTo>
                  <a:pt x="37554" y="1222396"/>
                </a:lnTo>
                <a:lnTo>
                  <a:pt x="17280" y="1185044"/>
                </a:lnTo>
                <a:lnTo>
                  <a:pt x="4467" y="1143767"/>
                </a:lnTo>
                <a:lnTo>
                  <a:pt x="0" y="1099450"/>
                </a:lnTo>
                <a:lnTo>
                  <a:pt x="0" y="219895"/>
                </a:lnTo>
                <a:close/>
              </a:path>
            </a:pathLst>
          </a:custGeom>
          <a:ln w="41063">
            <a:solidFill>
              <a:srgbClr val="99000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57511FEA-EF17-44A7-A860-F29BEDE51BC0}"/>
                  </a:ext>
                </a:extLst>
              </p:cNvPr>
              <p:cNvSpPr txBox="1"/>
              <p:nvPr/>
            </p:nvSpPr>
            <p:spPr>
              <a:xfrm>
                <a:off x="4342924" y="2827006"/>
                <a:ext cx="630888" cy="255678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11206">
                  <a:spcBef>
                    <a:spcPts val="88"/>
                  </a:spcBef>
                </a:pPr>
                <a:r>
                  <a:rPr sz="1588" spc="57" dirty="0">
                    <a:latin typeface="Cambria Math"/>
                    <a:cs typeface="Cambria Math"/>
                  </a:rPr>
                  <a:t>𝑃</a:t>
                </a:r>
                <a:r>
                  <a:rPr sz="1588" spc="-31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1588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1588" dirty="0">
                    <a:latin typeface="Cambria Math"/>
                    <a:cs typeface="Cambria Math"/>
                  </a:rPr>
                  <a:t>)</a:t>
                </a:r>
              </a:p>
            </p:txBody>
          </p:sp>
        </mc:Choice>
        <mc:Fallback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57511FEA-EF17-44A7-A860-F29BEDE5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24" y="2827006"/>
                <a:ext cx="630888" cy="255678"/>
              </a:xfrm>
              <a:prstGeom prst="rect">
                <a:avLst/>
              </a:prstGeom>
              <a:blipFill>
                <a:blip r:embed="rId5"/>
                <a:stretch>
                  <a:fillRect l="-17308" t="-23810" b="-45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9FADD485-C5E3-4A7C-9C7B-14D98D9D9833}"/>
                  </a:ext>
                </a:extLst>
              </p:cNvPr>
              <p:cNvSpPr txBox="1"/>
              <p:nvPr/>
            </p:nvSpPr>
            <p:spPr>
              <a:xfrm>
                <a:off x="2247452" y="2454045"/>
                <a:ext cx="7923754" cy="437183"/>
              </a:xfrm>
              <a:prstGeom prst="rect">
                <a:avLst/>
              </a:prstGeom>
            </p:spPr>
            <p:txBody>
              <a:bodyPr vert="horz" wrap="square" lIns="0" tIns="75640" rIns="0" bIns="0" rtlCol="0">
                <a:spAutoFit/>
              </a:bodyPr>
              <a:lstStyle/>
              <a:p>
                <a:pPr marL="2051906">
                  <a:spcBef>
                    <a:spcPts val="4"/>
                  </a:spcBef>
                  <a:tabLst>
                    <a:tab pos="3182080" algn="l"/>
                    <a:tab pos="3420218" algn="l"/>
                  </a:tabLst>
                </a:pPr>
                <a:r>
                  <a:rPr sz="2118" spc="-13" dirty="0">
                    <a:latin typeface="Cambria Math"/>
                    <a:cs typeface="Cambria Math"/>
                  </a:rPr>
                  <a:t>max</a:t>
                </a:r>
                <a:r>
                  <a:rPr sz="2118" spc="-18" dirty="0">
                    <a:latin typeface="Cambria Math"/>
                    <a:cs typeface="Cambria Math"/>
                  </a:rPr>
                  <a:t> </a:t>
                </a:r>
                <a:r>
                  <a:rPr sz="2118" spc="9" dirty="0">
                    <a:latin typeface="Cambria Math"/>
                    <a:cs typeface="Cambria Math"/>
                  </a:rPr>
                  <a:t>𝐻(𝑃</a:t>
                </a:r>
                <a:r>
                  <a:rPr lang="en-GB" sz="2118" spc="9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118" dirty="0">
                    <a:latin typeface="Cambria Math"/>
                    <a:cs typeface="Cambria Math"/>
                  </a:rPr>
                  <a:t>))</a:t>
                </a:r>
                <a:endParaRPr sz="2118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9FADD485-C5E3-4A7C-9C7B-14D98D9D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52" y="2454045"/>
                <a:ext cx="7923754" cy="437183"/>
              </a:xfrm>
              <a:prstGeom prst="rect">
                <a:avLst/>
              </a:prstGeom>
              <a:blipFill>
                <a:blip r:embed="rId6"/>
                <a:stretch>
                  <a:fillRect b="-36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bject 6">
            <a:extLst>
              <a:ext uri="{FF2B5EF4-FFF2-40B4-BE49-F238E27FC236}">
                <a16:creationId xmlns:a16="http://schemas.microsoft.com/office/drawing/2014/main" id="{21BA1E5B-48A4-428A-93A1-BB61B732CF7B}"/>
              </a:ext>
            </a:extLst>
          </p:cNvPr>
          <p:cNvSpPr txBox="1"/>
          <p:nvPr/>
        </p:nvSpPr>
        <p:spPr>
          <a:xfrm>
            <a:off x="4299746" y="3088342"/>
            <a:ext cx="34346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9" dirty="0">
                <a:latin typeface="Calibri"/>
                <a:cs typeface="Calibri"/>
              </a:rPr>
              <a:t>s</a:t>
            </a:r>
            <a:r>
              <a:rPr sz="2118" spc="-57" dirty="0">
                <a:latin typeface="Calibri"/>
                <a:cs typeface="Calibri"/>
              </a:rPr>
              <a:t>.</a:t>
            </a:r>
            <a:r>
              <a:rPr sz="2118" spc="-9" dirty="0">
                <a:latin typeface="Calibri"/>
                <a:cs typeface="Calibri"/>
              </a:rPr>
              <a:t>t.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14CBE30F-0628-49D2-B03C-B2C3570A671B}"/>
              </a:ext>
            </a:extLst>
          </p:cNvPr>
          <p:cNvSpPr/>
          <p:nvPr/>
        </p:nvSpPr>
        <p:spPr>
          <a:xfrm>
            <a:off x="4701539" y="3279737"/>
            <a:ext cx="537882" cy="22412"/>
          </a:xfrm>
          <a:custGeom>
            <a:avLst/>
            <a:gdLst/>
            <a:ahLst/>
            <a:cxnLst/>
            <a:rect l="l" t="t" r="r" b="b"/>
            <a:pathLst>
              <a:path w="609600" h="25400">
                <a:moveTo>
                  <a:pt x="609600" y="0"/>
                </a:moveTo>
                <a:lnTo>
                  <a:pt x="0" y="0"/>
                </a:lnTo>
                <a:lnTo>
                  <a:pt x="0" y="25400"/>
                </a:lnTo>
                <a:lnTo>
                  <a:pt x="609600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A71137DC-2644-4413-B75D-A710CE2619DA}"/>
              </a:ext>
            </a:extLst>
          </p:cNvPr>
          <p:cNvSpPr txBox="1"/>
          <p:nvPr/>
        </p:nvSpPr>
        <p:spPr>
          <a:xfrm>
            <a:off x="4891300" y="2999590"/>
            <a:ext cx="13951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35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4632E40-676D-463E-A087-249F802ED99C}"/>
              </a:ext>
            </a:extLst>
          </p:cNvPr>
          <p:cNvSpPr/>
          <p:nvPr/>
        </p:nvSpPr>
        <p:spPr>
          <a:xfrm>
            <a:off x="4716018" y="3352329"/>
            <a:ext cx="487456" cy="183776"/>
          </a:xfrm>
          <a:custGeom>
            <a:avLst/>
            <a:gdLst/>
            <a:ahLst/>
            <a:cxnLst/>
            <a:rect l="l" t="t" r="r" b="b"/>
            <a:pathLst>
              <a:path w="552450" h="208279">
                <a:moveTo>
                  <a:pt x="17183" y="0"/>
                </a:moveTo>
                <a:lnTo>
                  <a:pt x="0" y="0"/>
                </a:lnTo>
                <a:lnTo>
                  <a:pt x="0" y="207733"/>
                </a:lnTo>
                <a:lnTo>
                  <a:pt x="17183" y="207733"/>
                </a:lnTo>
                <a:lnTo>
                  <a:pt x="17183" y="0"/>
                </a:lnTo>
                <a:close/>
              </a:path>
              <a:path w="552450" h="208279">
                <a:moveTo>
                  <a:pt x="552107" y="0"/>
                </a:moveTo>
                <a:lnTo>
                  <a:pt x="534911" y="0"/>
                </a:lnTo>
                <a:lnTo>
                  <a:pt x="534911" y="207733"/>
                </a:lnTo>
                <a:lnTo>
                  <a:pt x="552107" y="207733"/>
                </a:lnTo>
                <a:lnTo>
                  <a:pt x="55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BA625C62-760E-4944-8609-31B3614C9087}"/>
              </a:ext>
            </a:extLst>
          </p:cNvPr>
          <p:cNvSpPr txBox="1"/>
          <p:nvPr/>
        </p:nvSpPr>
        <p:spPr>
          <a:xfrm>
            <a:off x="4741841" y="3287357"/>
            <a:ext cx="43758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z="1588" spc="9" dirty="0">
                <a:latin typeface="Cambria Math"/>
                <a:cs typeface="Cambria Math"/>
              </a:rPr>
              <a:t>data</a:t>
            </a:r>
            <a:endParaRPr sz="1588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12">
                <a:extLst>
                  <a:ext uri="{FF2B5EF4-FFF2-40B4-BE49-F238E27FC236}">
                    <a16:creationId xmlns:a16="http://schemas.microsoft.com/office/drawing/2014/main" id="{81DDC685-48C0-423C-A31D-B36655389F64}"/>
                  </a:ext>
                </a:extLst>
              </p:cNvPr>
              <p:cNvSpPr txBox="1"/>
              <p:nvPr/>
            </p:nvSpPr>
            <p:spPr>
              <a:xfrm>
                <a:off x="5235680" y="3088342"/>
                <a:ext cx="3600509" cy="380647"/>
              </a:xfrm>
              <a:prstGeom prst="rect">
                <a:avLst/>
              </a:prstGeom>
            </p:spPr>
            <p:txBody>
              <a:bodyPr vert="horz" wrap="square" lIns="0" tIns="11206" rIns="0" bIns="0" rtlCol="0">
                <a:spAutoFit/>
              </a:bodyPr>
              <a:lstStyle/>
              <a:p>
                <a:pPr marL="33619">
                  <a:spcBef>
                    <a:spcPts val="88"/>
                  </a:spcBef>
                  <a:tabLst>
                    <a:tab pos="2662099" algn="l"/>
                  </a:tabLst>
                </a:pPr>
                <a:r>
                  <a:rPr sz="3177" spc="66" baseline="2314" dirty="0">
                    <a:latin typeface="Cambria Math"/>
                    <a:cs typeface="Cambria Math"/>
                  </a:rPr>
                  <a:t>∑</a:t>
                </a:r>
                <a:r>
                  <a:rPr lang="en-GB" sz="2400" spc="-31" dirty="0">
                    <a:ea typeface="Cambria Math" panose="02040503050406030204" pitchFamily="18" charset="0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-3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4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2382" spc="66" baseline="-16975" dirty="0">
                    <a:latin typeface="Cambria Math"/>
                    <a:cs typeface="Cambria Math"/>
                  </a:rPr>
                  <a:t>∈𝑑𝑎𝑡𝑎</a:t>
                </a:r>
                <a:r>
                  <a:rPr sz="2382" baseline="-16975" dirty="0">
                    <a:latin typeface="Cambria Math"/>
                    <a:cs typeface="Cambria Math"/>
                  </a:rPr>
                  <a:t> </a:t>
                </a:r>
                <a:r>
                  <a:rPr sz="2118" spc="-13" dirty="0">
                    <a:latin typeface="Cambria Math"/>
                    <a:cs typeface="Cambria Math"/>
                  </a:rPr>
                  <a:t>𝝓(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118" spc="-13" dirty="0">
                    <a:latin typeface="Cambria Math"/>
                    <a:cs typeface="Cambria Math"/>
                  </a:rPr>
                  <a:t>)</a:t>
                </a:r>
                <a:r>
                  <a:rPr sz="2118" spc="106" dirty="0">
                    <a:latin typeface="Cambria Math"/>
                    <a:cs typeface="Cambria Math"/>
                  </a:rPr>
                  <a:t> </a:t>
                </a:r>
                <a:r>
                  <a:rPr sz="2118" dirty="0">
                    <a:latin typeface="Cambria Math"/>
                    <a:cs typeface="Cambria Math"/>
                  </a:rPr>
                  <a:t>=</a:t>
                </a:r>
                <a:r>
                  <a:rPr sz="2118" spc="97" dirty="0">
                    <a:latin typeface="Cambria Math"/>
                    <a:cs typeface="Cambria Math"/>
                  </a:rPr>
                  <a:t> </a:t>
                </a:r>
                <a:r>
                  <a:rPr sz="2118" spc="18" dirty="0">
                    <a:latin typeface="Cambria Math"/>
                    <a:cs typeface="Cambria Math"/>
                  </a:rPr>
                  <a:t>𝐸[𝝓</a:t>
                </a:r>
                <a:r>
                  <a:rPr lang="en-GB" sz="2118" spc="383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118" spc="-40" dirty="0">
                    <a:latin typeface="Cambria Math"/>
                    <a:cs typeface="Cambria Math"/>
                  </a:rPr>
                  <a:t>)</a:t>
                </a:r>
                <a:r>
                  <a:rPr sz="2118" dirty="0">
                    <a:latin typeface="Cambria Math"/>
                    <a:cs typeface="Cambria Math"/>
                  </a:rPr>
                  <a:t>]</a:t>
                </a:r>
              </a:p>
            </p:txBody>
          </p:sp>
        </mc:Choice>
        <mc:Fallback>
          <p:sp>
            <p:nvSpPr>
              <p:cNvPr id="49" name="object 12">
                <a:extLst>
                  <a:ext uri="{FF2B5EF4-FFF2-40B4-BE49-F238E27FC236}">
                    <a16:creationId xmlns:a16="http://schemas.microsoft.com/office/drawing/2014/main" id="{81DDC685-48C0-423C-A31D-B36655389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80" y="3088342"/>
                <a:ext cx="3600509" cy="380647"/>
              </a:xfrm>
              <a:prstGeom prst="rect">
                <a:avLst/>
              </a:prstGeom>
              <a:blipFill>
                <a:blip r:embed="rId7"/>
                <a:stretch>
                  <a:fillRect l="-3553" t="-14516" b="-3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bject 38">
            <a:extLst>
              <a:ext uri="{FF2B5EF4-FFF2-40B4-BE49-F238E27FC236}">
                <a16:creationId xmlns:a16="http://schemas.microsoft.com/office/drawing/2014/main" id="{5E15B75F-5B96-40B8-8526-0CAFEE2AF3A5}"/>
              </a:ext>
            </a:extLst>
          </p:cNvPr>
          <p:cNvSpPr/>
          <p:nvPr/>
        </p:nvSpPr>
        <p:spPr>
          <a:xfrm>
            <a:off x="4074962" y="2470305"/>
            <a:ext cx="4212851" cy="1164291"/>
          </a:xfrm>
          <a:custGeom>
            <a:avLst/>
            <a:gdLst/>
            <a:ahLst/>
            <a:cxnLst/>
            <a:rect l="l" t="t" r="r" b="b"/>
            <a:pathLst>
              <a:path w="4774565" h="1319529">
                <a:moveTo>
                  <a:pt x="0" y="219893"/>
                </a:moveTo>
                <a:lnTo>
                  <a:pt x="4467" y="175577"/>
                </a:lnTo>
                <a:lnTo>
                  <a:pt x="17280" y="134301"/>
                </a:lnTo>
                <a:lnTo>
                  <a:pt x="37554" y="96949"/>
                </a:lnTo>
                <a:lnTo>
                  <a:pt x="64405" y="64405"/>
                </a:lnTo>
                <a:lnTo>
                  <a:pt x="96949" y="37554"/>
                </a:lnTo>
                <a:lnTo>
                  <a:pt x="134301" y="17280"/>
                </a:lnTo>
                <a:lnTo>
                  <a:pt x="175577" y="4467"/>
                </a:lnTo>
                <a:lnTo>
                  <a:pt x="219893" y="0"/>
                </a:lnTo>
                <a:lnTo>
                  <a:pt x="4554092" y="0"/>
                </a:lnTo>
                <a:lnTo>
                  <a:pt x="4598409" y="4467"/>
                </a:lnTo>
                <a:lnTo>
                  <a:pt x="4639685" y="17280"/>
                </a:lnTo>
                <a:lnTo>
                  <a:pt x="4677037" y="37554"/>
                </a:lnTo>
                <a:lnTo>
                  <a:pt x="4709581" y="64405"/>
                </a:lnTo>
                <a:lnTo>
                  <a:pt x="4736432" y="96949"/>
                </a:lnTo>
                <a:lnTo>
                  <a:pt x="4756706" y="134301"/>
                </a:lnTo>
                <a:lnTo>
                  <a:pt x="4769518" y="175577"/>
                </a:lnTo>
                <a:lnTo>
                  <a:pt x="4773986" y="219893"/>
                </a:lnTo>
                <a:lnTo>
                  <a:pt x="4773986" y="1099452"/>
                </a:lnTo>
                <a:lnTo>
                  <a:pt x="4769518" y="1143769"/>
                </a:lnTo>
                <a:lnTo>
                  <a:pt x="4756706" y="1185045"/>
                </a:lnTo>
                <a:lnTo>
                  <a:pt x="4736432" y="1222397"/>
                </a:lnTo>
                <a:lnTo>
                  <a:pt x="4709581" y="1254941"/>
                </a:lnTo>
                <a:lnTo>
                  <a:pt x="4677037" y="1281792"/>
                </a:lnTo>
                <a:lnTo>
                  <a:pt x="4639685" y="1302066"/>
                </a:lnTo>
                <a:lnTo>
                  <a:pt x="4598409" y="1314879"/>
                </a:lnTo>
                <a:lnTo>
                  <a:pt x="4554092" y="1319346"/>
                </a:lnTo>
                <a:lnTo>
                  <a:pt x="219893" y="1319346"/>
                </a:lnTo>
                <a:lnTo>
                  <a:pt x="175577" y="1314879"/>
                </a:lnTo>
                <a:lnTo>
                  <a:pt x="134301" y="1302066"/>
                </a:lnTo>
                <a:lnTo>
                  <a:pt x="96949" y="1281792"/>
                </a:lnTo>
                <a:lnTo>
                  <a:pt x="64405" y="1254941"/>
                </a:lnTo>
                <a:lnTo>
                  <a:pt x="37554" y="1222397"/>
                </a:lnTo>
                <a:lnTo>
                  <a:pt x="17280" y="1185045"/>
                </a:lnTo>
                <a:lnTo>
                  <a:pt x="4467" y="1143769"/>
                </a:lnTo>
                <a:lnTo>
                  <a:pt x="0" y="1099452"/>
                </a:lnTo>
                <a:lnTo>
                  <a:pt x="0" y="219893"/>
                </a:lnTo>
                <a:close/>
              </a:path>
            </a:pathLst>
          </a:custGeom>
          <a:ln w="41063">
            <a:solidFill>
              <a:srgbClr val="99000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Log Likelihood (LL)</a:t>
            </a:r>
            <a:endParaRPr lang="en-GB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18</a:t>
            </a:fld>
            <a:endParaRPr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06CB442-50A9-48F8-BE0C-6CD00390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34" y="1223535"/>
            <a:ext cx="7788077" cy="47844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DEBD097-CC90-4BF2-9BE2-B3173742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64" y="4173967"/>
            <a:ext cx="3914672" cy="9271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DC18D-0012-4525-85DB-A1DDD9DB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74" y="2347679"/>
            <a:ext cx="3119829" cy="88499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Gradient estimation</a:t>
            </a:r>
            <a:endParaRPr lang="en-GB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19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2236246" y="1643231"/>
                <a:ext cx="7289986" cy="653421"/>
              </a:xfrm>
              <a:prstGeom prst="rect">
                <a:avLst/>
              </a:prstGeom>
            </p:spPr>
            <p:txBody>
              <a:bodyPr vert="horz" wrap="square" lIns="0" tIns="80682" rIns="0" bIns="0" rtlCol="0">
                <a:spAutoFit/>
              </a:bodyPr>
              <a:lstStyle/>
              <a:p>
                <a:pPr marL="33619" marR="26896">
                  <a:lnSpc>
                    <a:spcPct val="80000"/>
                  </a:lnSpc>
                  <a:spcBef>
                    <a:spcPts val="635"/>
                  </a:spcBef>
                  <a:tabLst>
                    <a:tab pos="2161170" algn="l"/>
                    <a:tab pos="2420600" algn="l"/>
                    <a:tab pos="2879505" algn="l"/>
                  </a:tabLst>
                </a:pPr>
                <a:r>
                  <a:rPr sz="2294" spc="-9" dirty="0">
                    <a:latin typeface="Calibri"/>
                    <a:cs typeface="Calibri"/>
                  </a:rPr>
                  <a:t>Computing</a:t>
                </a:r>
                <a:r>
                  <a:rPr sz="2294" spc="-18" dirty="0">
                    <a:latin typeface="Calibri"/>
                    <a:cs typeface="Calibri"/>
                  </a:rPr>
                  <a:t> </a:t>
                </a:r>
                <a:r>
                  <a:rPr sz="2294" spc="-18" dirty="0">
                    <a:latin typeface="Cambria Math"/>
                    <a:cs typeface="Cambria Math"/>
                  </a:rPr>
                  <a:t>𝐸</a:t>
                </a:r>
                <a:r>
                  <a:rPr sz="2515" spc="-26" baseline="-16081" dirty="0">
                    <a:latin typeface="Cambria Math"/>
                    <a:cs typeface="Cambria Math"/>
                  </a:rPr>
                  <a:t>𝒘</a:t>
                </a:r>
                <a:r>
                  <a:rPr sz="2294" spc="-18" dirty="0">
                    <a:latin typeface="Cambria Math"/>
                    <a:cs typeface="Cambria Math"/>
                  </a:rPr>
                  <a:t>[𝜙</a:t>
                </a:r>
                <a:r>
                  <a:rPr lang="en-GB" sz="2294" spc="-18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294" spc="-18" dirty="0">
                    <a:latin typeface="Cambria Math"/>
                    <a:cs typeface="Cambria Math"/>
                  </a:rPr>
                  <a:t>)</a:t>
                </a:r>
                <a:r>
                  <a:rPr sz="2294" dirty="0">
                    <a:latin typeface="Cambria Math"/>
                    <a:cs typeface="Cambria Math"/>
                  </a:rPr>
                  <a:t>] </a:t>
                </a:r>
                <a:r>
                  <a:rPr sz="2294" spc="-18" dirty="0">
                    <a:latin typeface="Calibri"/>
                    <a:cs typeface="Calibri"/>
                  </a:rPr>
                  <a:t>exactly </a:t>
                </a:r>
                <a:r>
                  <a:rPr sz="2294" spc="-4" dirty="0">
                    <a:latin typeface="Calibri"/>
                    <a:cs typeface="Calibri"/>
                  </a:rPr>
                  <a:t>is </a:t>
                </a:r>
                <a:r>
                  <a:rPr sz="2294" spc="-18" dirty="0">
                    <a:latin typeface="Calibri"/>
                    <a:cs typeface="Calibri"/>
                  </a:rPr>
                  <a:t>intractable </a:t>
                </a:r>
                <a:r>
                  <a:rPr sz="2294" spc="-9" dirty="0">
                    <a:latin typeface="Calibri"/>
                    <a:cs typeface="Calibri"/>
                  </a:rPr>
                  <a:t>due </a:t>
                </a:r>
                <a:r>
                  <a:rPr sz="2294" spc="-18" dirty="0">
                    <a:latin typeface="Calibri"/>
                    <a:cs typeface="Calibri"/>
                  </a:rPr>
                  <a:t>to </a:t>
                </a:r>
                <a:r>
                  <a:rPr sz="2294" spc="-13" dirty="0">
                    <a:latin typeface="Calibri"/>
                    <a:cs typeface="Calibri"/>
                  </a:rPr>
                  <a:t>exponential </a:t>
                </a:r>
                <a:r>
                  <a:rPr sz="2294" spc="-50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number of</a:t>
                </a:r>
                <a:r>
                  <a:rPr sz="2294" spc="-4" dirty="0">
                    <a:latin typeface="Calibri"/>
                    <a:cs typeface="Calibri"/>
                  </a:rPr>
                  <a:t> </a:t>
                </a:r>
                <a:r>
                  <a:rPr sz="2294" spc="-13" dirty="0">
                    <a:latin typeface="Calibri"/>
                    <a:cs typeface="Calibri"/>
                  </a:rPr>
                  <a:t>trajectories.	</a:t>
                </a:r>
                <a:r>
                  <a:rPr sz="2294" spc="-18" dirty="0">
                    <a:latin typeface="Calibri"/>
                    <a:cs typeface="Calibri"/>
                  </a:rPr>
                  <a:t>Instead, </a:t>
                </a:r>
                <a:r>
                  <a:rPr sz="2294" spc="-22" dirty="0">
                    <a:latin typeface="Calibri"/>
                    <a:cs typeface="Calibri"/>
                  </a:rPr>
                  <a:t>approximate</a:t>
                </a:r>
                <a:r>
                  <a:rPr sz="2294" spc="9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by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sampling.</a:t>
                </a:r>
                <a:endParaRPr sz="2294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1643231"/>
                <a:ext cx="7289986" cy="653421"/>
              </a:xfrm>
              <a:prstGeom prst="rect">
                <a:avLst/>
              </a:prstGeom>
              <a:blipFill>
                <a:blip r:embed="rId4"/>
                <a:stretch>
                  <a:fillRect l="-2007" t="-14019" r="-2174" b="-26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2"/>
              <p:cNvSpPr txBox="1"/>
              <p:nvPr/>
            </p:nvSpPr>
            <p:spPr>
              <a:xfrm>
                <a:off x="2225040" y="3232673"/>
                <a:ext cx="7412691" cy="932432"/>
              </a:xfrm>
              <a:prstGeom prst="rect">
                <a:avLst/>
              </a:prstGeom>
            </p:spPr>
            <p:txBody>
              <a:bodyPr vert="horz" wrap="square" lIns="0" tIns="79562" rIns="0" bIns="0" rtlCol="0">
                <a:spAutoFit/>
              </a:bodyPr>
              <a:lstStyle/>
              <a:p>
                <a:pPr marL="44826" marR="38102">
                  <a:lnSpc>
                    <a:spcPct val="80400"/>
                  </a:lnSpc>
                  <a:spcBef>
                    <a:spcPts val="627"/>
                  </a:spcBef>
                </a:pPr>
                <a:r>
                  <a:rPr sz="2294" b="1" spc="-13" dirty="0">
                    <a:latin typeface="Calibri"/>
                    <a:cs typeface="Calibri"/>
                  </a:rPr>
                  <a:t>Importance </a:t>
                </a:r>
                <a:r>
                  <a:rPr sz="2294" b="1" spc="-9" dirty="0">
                    <a:latin typeface="Calibri"/>
                    <a:cs typeface="Calibri"/>
                  </a:rPr>
                  <a:t>sampling</a:t>
                </a:r>
                <a:r>
                  <a:rPr sz="2294" spc="-9" dirty="0">
                    <a:latin typeface="Calibri"/>
                    <a:cs typeface="Calibri"/>
                  </a:rPr>
                  <a:t>: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Since </a:t>
                </a:r>
                <a:r>
                  <a:rPr sz="2294" spc="-18" dirty="0">
                    <a:latin typeface="Calibri"/>
                    <a:cs typeface="Calibri"/>
                  </a:rPr>
                  <a:t>we</a:t>
                </a:r>
                <a:r>
                  <a:rPr sz="2294" spc="-9" dirty="0">
                    <a:latin typeface="Calibri"/>
                    <a:cs typeface="Calibri"/>
                  </a:rPr>
                  <a:t> don’t</a:t>
                </a:r>
                <a:r>
                  <a:rPr sz="2294" spc="-18" dirty="0">
                    <a:latin typeface="Calibri"/>
                    <a:cs typeface="Calibri"/>
                  </a:rPr>
                  <a:t> </a:t>
                </a:r>
                <a:r>
                  <a:rPr sz="2294" spc="-22" dirty="0">
                    <a:latin typeface="Calibri"/>
                    <a:cs typeface="Calibri"/>
                  </a:rPr>
                  <a:t>have</a:t>
                </a:r>
                <a:r>
                  <a:rPr sz="2294" spc="-9" dirty="0">
                    <a:latin typeface="Calibri"/>
                    <a:cs typeface="Calibri"/>
                  </a:rPr>
                  <a:t> </a:t>
                </a:r>
                <a:r>
                  <a:rPr sz="2294" dirty="0">
                    <a:latin typeface="Calibri"/>
                    <a:cs typeface="Calibri"/>
                  </a:rPr>
                  <a:t>a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simple </a:t>
                </a:r>
                <a:r>
                  <a:rPr sz="2294" spc="-31" dirty="0">
                    <a:latin typeface="Calibri"/>
                    <a:cs typeface="Calibri"/>
                  </a:rPr>
                  <a:t>way</a:t>
                </a:r>
                <a:r>
                  <a:rPr sz="2294" spc="-13" dirty="0">
                    <a:latin typeface="Calibri"/>
                    <a:cs typeface="Calibri"/>
                  </a:rPr>
                  <a:t> of </a:t>
                </a:r>
                <a:r>
                  <a:rPr sz="2294" spc="-9" dirty="0">
                    <a:latin typeface="Calibri"/>
                    <a:cs typeface="Calibri"/>
                  </a:rPr>
                  <a:t> sampling</a:t>
                </a:r>
                <a:r>
                  <a:rPr sz="2294" spc="-22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49" dirty="0">
                    <a:latin typeface="Cambria Math"/>
                    <a:cs typeface="Cambria Math"/>
                  </a:rPr>
                  <a:t> </a:t>
                </a:r>
                <a:r>
                  <a:rPr sz="2294" spc="-13" dirty="0">
                    <a:latin typeface="Calibri"/>
                    <a:cs typeface="Calibri"/>
                  </a:rPr>
                  <a:t>from</a:t>
                </a:r>
                <a:r>
                  <a:rPr sz="2294" spc="-26" dirty="0">
                    <a:latin typeface="Calibri"/>
                    <a:cs typeface="Calibri"/>
                  </a:rPr>
                  <a:t> </a:t>
                </a:r>
                <a:r>
                  <a:rPr sz="2294" spc="-66" dirty="0">
                    <a:latin typeface="Cambria Math"/>
                    <a:cs typeface="Cambria Math"/>
                  </a:rPr>
                  <a:t>𝑃</a:t>
                </a:r>
                <a:r>
                  <a:rPr sz="2515" spc="-99" baseline="-16081" dirty="0">
                    <a:latin typeface="Cambria Math"/>
                    <a:cs typeface="Cambria Math"/>
                  </a:rPr>
                  <a:t>𝒘</a:t>
                </a:r>
                <a:r>
                  <a:rPr sz="2294" spc="-66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-66" dirty="0">
                    <a:latin typeface="Cambria Math"/>
                    <a:cs typeface="Cambria Math"/>
                  </a:rPr>
                  <a:t>)</a:t>
                </a:r>
                <a:r>
                  <a:rPr sz="2294" spc="-66" dirty="0">
                    <a:latin typeface="Calibri"/>
                    <a:cs typeface="Calibri"/>
                  </a:rPr>
                  <a:t>,</a:t>
                </a:r>
                <a:r>
                  <a:rPr sz="2294" spc="-9" dirty="0">
                    <a:latin typeface="Calibri"/>
                    <a:cs typeface="Calibri"/>
                  </a:rPr>
                  <a:t> sample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44" dirty="0">
                    <a:latin typeface="Cambria Math"/>
                    <a:cs typeface="Cambria Math"/>
                  </a:rPr>
                  <a:t> </a:t>
                </a:r>
                <a:r>
                  <a:rPr sz="2294" spc="-13" dirty="0">
                    <a:latin typeface="Calibri"/>
                    <a:cs typeface="Calibri"/>
                  </a:rPr>
                  <a:t>from</a:t>
                </a:r>
                <a:r>
                  <a:rPr sz="2294" spc="-22" dirty="0">
                    <a:latin typeface="Calibri"/>
                    <a:cs typeface="Calibri"/>
                  </a:rPr>
                  <a:t> </a:t>
                </a:r>
                <a:r>
                  <a:rPr sz="2294" dirty="0">
                    <a:latin typeface="Calibri"/>
                    <a:cs typeface="Calibri"/>
                  </a:rPr>
                  <a:t>a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base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distribution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13" dirty="0">
                    <a:latin typeface="Cambria Math"/>
                    <a:cs typeface="Cambria Math"/>
                  </a:rPr>
                  <a:t>𝑞(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13" dirty="0">
                    <a:latin typeface="Cambria Math"/>
                    <a:cs typeface="Cambria Math"/>
                  </a:rPr>
                  <a:t>) </a:t>
                </a:r>
                <a:r>
                  <a:rPr sz="2294" spc="-490" dirty="0">
                    <a:latin typeface="Cambria Math"/>
                    <a:cs typeface="Cambria Math"/>
                  </a:rPr>
                  <a:t> </a:t>
                </a:r>
                <a:r>
                  <a:rPr sz="2294" spc="-4" dirty="0">
                    <a:latin typeface="Calibri"/>
                    <a:cs typeface="Calibri"/>
                  </a:rPr>
                  <a:t>and</a:t>
                </a:r>
                <a:r>
                  <a:rPr sz="2294" spc="-18" dirty="0">
                    <a:latin typeface="Calibri"/>
                    <a:cs typeface="Calibri"/>
                  </a:rPr>
                  <a:t> </a:t>
                </a:r>
                <a:r>
                  <a:rPr sz="2294" spc="-4" dirty="0">
                    <a:latin typeface="Calibri"/>
                    <a:cs typeface="Calibri"/>
                  </a:rPr>
                  <a:t>then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18" dirty="0">
                    <a:latin typeface="Calibri"/>
                    <a:cs typeface="Calibri"/>
                  </a:rPr>
                  <a:t>reweight 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49" dirty="0">
                    <a:latin typeface="Cambria Math"/>
                    <a:cs typeface="Cambria Math"/>
                  </a:rPr>
                  <a:t> </a:t>
                </a:r>
                <a:r>
                  <a:rPr sz="2294" spc="-9" dirty="0">
                    <a:latin typeface="Calibri"/>
                    <a:cs typeface="Calibri"/>
                  </a:rPr>
                  <a:t>by</a:t>
                </a:r>
                <a:r>
                  <a:rPr sz="2294" spc="-13" dirty="0">
                    <a:latin typeface="Calibri"/>
                    <a:cs typeface="Calibri"/>
                  </a:rPr>
                  <a:t> </a:t>
                </a:r>
                <a:r>
                  <a:rPr sz="2294" spc="-35" dirty="0">
                    <a:latin typeface="Cambria Math"/>
                    <a:cs typeface="Cambria Math"/>
                  </a:rPr>
                  <a:t>𝑃</a:t>
                </a:r>
                <a:r>
                  <a:rPr sz="2515" spc="-53" baseline="-16081" dirty="0">
                    <a:latin typeface="Cambria Math"/>
                    <a:cs typeface="Cambria Math"/>
                  </a:rPr>
                  <a:t>𝒘</a:t>
                </a:r>
                <a:r>
                  <a:rPr sz="2294" spc="-35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-35" dirty="0">
                    <a:latin typeface="Cambria Math"/>
                    <a:cs typeface="Cambria Math"/>
                  </a:rPr>
                  <a:t>)/𝑞(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</m:oMath>
                </a14:m>
                <a:r>
                  <a:rPr sz="2294" spc="-35" dirty="0">
                    <a:latin typeface="Cambria Math"/>
                    <a:cs typeface="Cambria Math"/>
                  </a:rPr>
                  <a:t>)</a:t>
                </a:r>
                <a:r>
                  <a:rPr sz="2294" spc="-35" dirty="0">
                    <a:latin typeface="Calibri"/>
                    <a:cs typeface="Calibri"/>
                  </a:rPr>
                  <a:t>:</a:t>
                </a:r>
                <a:endParaRPr sz="2294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3232673"/>
                <a:ext cx="7412691" cy="932432"/>
              </a:xfrm>
              <a:prstGeom prst="rect">
                <a:avLst/>
              </a:prstGeom>
              <a:blipFill>
                <a:blip r:embed="rId5"/>
                <a:stretch>
                  <a:fillRect l="-1809" t="-8497" r="-987" b="-18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4"/>
              <p:cNvSpPr txBox="1"/>
              <p:nvPr/>
            </p:nvSpPr>
            <p:spPr>
              <a:xfrm>
                <a:off x="2236246" y="5115261"/>
                <a:ext cx="7574056" cy="646011"/>
              </a:xfrm>
              <a:prstGeom prst="rect">
                <a:avLst/>
              </a:prstGeom>
            </p:spPr>
            <p:txBody>
              <a:bodyPr vert="horz" wrap="square" lIns="0" tIns="76200" rIns="0" bIns="0" rtlCol="0">
                <a:spAutoFit/>
              </a:bodyPr>
              <a:lstStyle/>
              <a:p>
                <a:pPr marL="33619" marR="26896">
                  <a:lnSpc>
                    <a:spcPts val="2224"/>
                  </a:lnSpc>
                  <a:spcBef>
                    <a:spcPts val="600"/>
                  </a:spcBef>
                  <a:tabLst>
                    <a:tab pos="2154446" algn="l"/>
                    <a:tab pos="2478313" algn="l"/>
                    <a:tab pos="3527240" algn="l"/>
                  </a:tabLst>
                </a:pPr>
                <a:r>
                  <a:rPr lang="en-GB" sz="2294" spc="-49" dirty="0">
                    <a:latin typeface="Calibri"/>
                    <a:cs typeface="Calibri"/>
                  </a:rPr>
                  <a:t>We</a:t>
                </a:r>
                <a:r>
                  <a:rPr lang="en-GB" sz="2294" spc="-4" dirty="0">
                    <a:latin typeface="Calibri"/>
                    <a:cs typeface="Calibri"/>
                  </a:rPr>
                  <a:t> </a:t>
                </a:r>
                <a:r>
                  <a:rPr lang="en-GB" sz="2294" spc="-13" dirty="0">
                    <a:latin typeface="Calibri"/>
                    <a:cs typeface="Calibri"/>
                  </a:rPr>
                  <a:t>can</a:t>
                </a:r>
                <a:r>
                  <a:rPr lang="en-GB" sz="2294" spc="-9" dirty="0">
                    <a:latin typeface="Calibri"/>
                    <a:cs typeface="Calibri"/>
                  </a:rPr>
                  <a:t> choose </a:t>
                </a:r>
                <a:r>
                  <a:rPr lang="en-GB" sz="2294" dirty="0">
                    <a:latin typeface="Cambria Math"/>
                    <a:cs typeface="Cambria Math"/>
                  </a:rPr>
                  <a:t>𝑞(</a:t>
                </a:r>
                <a14:m>
                  <m:oMath xmlns:m="http://schemas.openxmlformats.org/officeDocument/2006/math"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lang="en-GB" sz="2294" spc="-40" dirty="0">
                    <a:latin typeface="Cambria Math"/>
                    <a:cs typeface="Cambria Math"/>
                  </a:rPr>
                  <a:t>	</a:t>
                </a:r>
                <a:r>
                  <a:rPr lang="en-GB" sz="2294" spc="-18" dirty="0">
                    <a:latin typeface="Calibri"/>
                    <a:cs typeface="Calibri"/>
                  </a:rPr>
                  <a:t>to </a:t>
                </a:r>
                <a:r>
                  <a:rPr lang="en-GB" sz="2294" spc="-4" dirty="0">
                    <a:latin typeface="Calibri"/>
                    <a:cs typeface="Calibri"/>
                  </a:rPr>
                  <a:t>be a) </a:t>
                </a:r>
                <a:r>
                  <a:rPr lang="en-GB" sz="2294" spc="-13" dirty="0">
                    <a:latin typeface="Calibri"/>
                    <a:cs typeface="Calibri"/>
                  </a:rPr>
                  <a:t>uniform, </a:t>
                </a:r>
                <a:r>
                  <a:rPr lang="en-GB" sz="2294" spc="-4" dirty="0">
                    <a:latin typeface="Calibri"/>
                    <a:cs typeface="Calibri"/>
                  </a:rPr>
                  <a:t>b) </a:t>
                </a:r>
                <a:r>
                  <a:rPr lang="en-GB" sz="2294" spc="-9" dirty="0">
                    <a:latin typeface="Calibri"/>
                    <a:cs typeface="Calibri"/>
                  </a:rPr>
                  <a:t>close </a:t>
                </a:r>
                <a:r>
                  <a:rPr lang="en-GB" sz="2294" spc="-18" dirty="0">
                    <a:latin typeface="Calibri"/>
                    <a:cs typeface="Calibri"/>
                  </a:rPr>
                  <a:t>to demonstration </a:t>
                </a:r>
                <a:r>
                  <a:rPr lang="en-GB" sz="2294" spc="-507" dirty="0">
                    <a:latin typeface="Calibri"/>
                    <a:cs typeface="Calibri"/>
                  </a:rPr>
                  <a:t> </a:t>
                </a:r>
                <a:r>
                  <a:rPr lang="en-GB" sz="2294" spc="-13" dirty="0">
                    <a:latin typeface="Calibri"/>
                    <a:cs typeface="Calibri"/>
                  </a:rPr>
                  <a:t>distribution,</a:t>
                </a:r>
                <a:r>
                  <a:rPr lang="en-GB" sz="2294" spc="-9" dirty="0">
                    <a:latin typeface="Calibri"/>
                    <a:cs typeface="Calibri"/>
                  </a:rPr>
                  <a:t> or</a:t>
                </a:r>
                <a:r>
                  <a:rPr lang="en-GB" sz="2294" spc="-4" dirty="0">
                    <a:latin typeface="Calibri"/>
                    <a:cs typeface="Calibri"/>
                  </a:rPr>
                  <a:t> c)</a:t>
                </a:r>
                <a:r>
                  <a:rPr lang="en-GB" sz="2294" spc="-9" dirty="0">
                    <a:latin typeface="Calibri"/>
                    <a:cs typeface="Calibri"/>
                  </a:rPr>
                  <a:t> close</a:t>
                </a:r>
                <a:r>
                  <a:rPr lang="en-GB" sz="2294" spc="-4" dirty="0">
                    <a:latin typeface="Calibri"/>
                    <a:cs typeface="Calibri"/>
                  </a:rPr>
                  <a:t> </a:t>
                </a:r>
                <a:r>
                  <a:rPr lang="en-GB" sz="2294" spc="-18" dirty="0">
                    <a:latin typeface="Calibri"/>
                    <a:cs typeface="Calibri"/>
                  </a:rPr>
                  <a:t>to</a:t>
                </a:r>
                <a:r>
                  <a:rPr lang="en-GB" sz="2294" spc="4" dirty="0">
                    <a:latin typeface="Calibri"/>
                    <a:cs typeface="Calibri"/>
                  </a:rPr>
                  <a:t> </a:t>
                </a:r>
                <a:r>
                  <a:rPr lang="en-GB" sz="2294" spc="-229" dirty="0">
                    <a:latin typeface="Cambria Math"/>
                    <a:cs typeface="Cambria Math"/>
                  </a:rPr>
                  <a:t>𝑃</a:t>
                </a:r>
                <a:r>
                  <a:rPr lang="en-GB" sz="2515" spc="-344" baseline="-16081" dirty="0">
                    <a:latin typeface="Cambria Math"/>
                    <a:cs typeface="Cambria Math"/>
                  </a:rPr>
                  <a:t>𝒘 </a:t>
                </a:r>
                <a:r>
                  <a:rPr lang="en-GB" sz="2515" spc="-344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0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(</m:t>
                    </m:r>
                    <m:r>
                      <a:rPr lang="en-GB" sz="2000" i="1" spc="-3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𝜏</m:t>
                    </m:r>
                    <m:r>
                      <a:rPr lang="en-GB" sz="2000" b="0" i="1" spc="-3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/>
                      </a:rPr>
                      <m:t>)</m:t>
                    </m:r>
                  </m:oMath>
                </a14:m>
                <a:endParaRPr sz="2294" dirty="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46" y="5115261"/>
                <a:ext cx="7574056" cy="646011"/>
              </a:xfrm>
              <a:prstGeom prst="rect">
                <a:avLst/>
              </a:prstGeom>
              <a:blipFill>
                <a:blip r:embed="rId6"/>
                <a:stretch>
                  <a:fillRect l="-1932" t="-14151" r="-2174" b="-27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Reinforcement Learning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1828800"/>
            <a:ext cx="3048000" cy="914400"/>
          </a:xfrm>
          <a:prstGeom prst="rect">
            <a:avLst/>
          </a:prstGeom>
          <a:solidFill>
            <a:srgbClr val="C2E4FF"/>
          </a:solidFill>
          <a:ln w="9525">
            <a:solidFill>
              <a:srgbClr val="00000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Verdana"/>
                <a:cs typeface="Verdana"/>
              </a:rPr>
              <a:t>Agent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4038600"/>
            <a:ext cx="6553200" cy="609600"/>
          </a:xfrm>
          <a:prstGeom prst="rect">
            <a:avLst/>
          </a:prstGeom>
          <a:solidFill>
            <a:srgbClr val="C2E4FF"/>
          </a:solidFill>
          <a:ln w="952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0969" y="2728711"/>
            <a:ext cx="786765" cy="1310005"/>
          </a:xfrm>
          <a:custGeom>
            <a:avLst/>
            <a:gdLst/>
            <a:ahLst/>
            <a:cxnLst/>
            <a:rect l="l" t="t" r="r" b="b"/>
            <a:pathLst>
              <a:path w="786765" h="1310004">
                <a:moveTo>
                  <a:pt x="675071" y="1176598"/>
                </a:moveTo>
                <a:lnTo>
                  <a:pt x="625812" y="1205574"/>
                </a:lnTo>
                <a:lnTo>
                  <a:pt x="786630" y="1309888"/>
                </a:lnTo>
                <a:lnTo>
                  <a:pt x="779221" y="1201226"/>
                </a:lnTo>
                <a:lnTo>
                  <a:pt x="689559" y="1201226"/>
                </a:lnTo>
                <a:lnTo>
                  <a:pt x="675071" y="1176598"/>
                </a:lnTo>
                <a:close/>
              </a:path>
              <a:path w="786765" h="1310004">
                <a:moveTo>
                  <a:pt x="724331" y="1147621"/>
                </a:moveTo>
                <a:lnTo>
                  <a:pt x="675071" y="1176598"/>
                </a:lnTo>
                <a:lnTo>
                  <a:pt x="689559" y="1201226"/>
                </a:lnTo>
                <a:lnTo>
                  <a:pt x="738818" y="1172250"/>
                </a:lnTo>
                <a:lnTo>
                  <a:pt x="724331" y="1147621"/>
                </a:lnTo>
                <a:close/>
              </a:path>
              <a:path w="786765" h="1310004">
                <a:moveTo>
                  <a:pt x="773591" y="1118645"/>
                </a:moveTo>
                <a:lnTo>
                  <a:pt x="724331" y="1147621"/>
                </a:lnTo>
                <a:lnTo>
                  <a:pt x="738818" y="1172250"/>
                </a:lnTo>
                <a:lnTo>
                  <a:pt x="689559" y="1201226"/>
                </a:lnTo>
                <a:lnTo>
                  <a:pt x="779221" y="1201226"/>
                </a:lnTo>
                <a:lnTo>
                  <a:pt x="773591" y="1118645"/>
                </a:lnTo>
                <a:close/>
              </a:path>
              <a:path w="786765" h="1310004">
                <a:moveTo>
                  <a:pt x="49259" y="0"/>
                </a:moveTo>
                <a:lnTo>
                  <a:pt x="0" y="28976"/>
                </a:lnTo>
                <a:lnTo>
                  <a:pt x="675071" y="1176598"/>
                </a:lnTo>
                <a:lnTo>
                  <a:pt x="724331" y="1147621"/>
                </a:lnTo>
                <a:lnTo>
                  <a:pt x="49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0944" y="2743200"/>
            <a:ext cx="640080" cy="1308100"/>
          </a:xfrm>
          <a:custGeom>
            <a:avLst/>
            <a:gdLst/>
            <a:ahLst/>
            <a:cxnLst/>
            <a:rect l="l" t="t" r="r" b="b"/>
            <a:pathLst>
              <a:path w="640079" h="1308100">
                <a:moveTo>
                  <a:pt x="536597" y="142963"/>
                </a:moveTo>
                <a:lnTo>
                  <a:pt x="0" y="1283232"/>
                </a:lnTo>
                <a:lnTo>
                  <a:pt x="51710" y="1307566"/>
                </a:lnTo>
                <a:lnTo>
                  <a:pt x="588307" y="167298"/>
                </a:lnTo>
                <a:lnTo>
                  <a:pt x="536597" y="142963"/>
                </a:lnTo>
                <a:close/>
              </a:path>
              <a:path w="640079" h="1308100">
                <a:moveTo>
                  <a:pt x="638244" y="117109"/>
                </a:moveTo>
                <a:lnTo>
                  <a:pt x="548764" y="117109"/>
                </a:lnTo>
                <a:lnTo>
                  <a:pt x="600475" y="141442"/>
                </a:lnTo>
                <a:lnTo>
                  <a:pt x="588307" y="167298"/>
                </a:lnTo>
                <a:lnTo>
                  <a:pt x="640019" y="191632"/>
                </a:lnTo>
                <a:lnTo>
                  <a:pt x="638244" y="117109"/>
                </a:lnTo>
                <a:close/>
              </a:path>
              <a:path w="640079" h="1308100">
                <a:moveTo>
                  <a:pt x="548764" y="117109"/>
                </a:moveTo>
                <a:lnTo>
                  <a:pt x="536597" y="142963"/>
                </a:lnTo>
                <a:lnTo>
                  <a:pt x="588307" y="167298"/>
                </a:lnTo>
                <a:lnTo>
                  <a:pt x="600475" y="141442"/>
                </a:lnTo>
                <a:lnTo>
                  <a:pt x="548764" y="117109"/>
                </a:lnTo>
                <a:close/>
              </a:path>
              <a:path w="640079" h="1308100">
                <a:moveTo>
                  <a:pt x="635455" y="0"/>
                </a:moveTo>
                <a:lnTo>
                  <a:pt x="484887" y="118629"/>
                </a:lnTo>
                <a:lnTo>
                  <a:pt x="536597" y="142963"/>
                </a:lnTo>
                <a:lnTo>
                  <a:pt x="548764" y="117109"/>
                </a:lnTo>
                <a:lnTo>
                  <a:pt x="638244" y="117109"/>
                </a:lnTo>
                <a:lnTo>
                  <a:pt x="63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6173" y="2743200"/>
            <a:ext cx="1164590" cy="1314450"/>
          </a:xfrm>
          <a:custGeom>
            <a:avLst/>
            <a:gdLst/>
            <a:ahLst/>
            <a:cxnLst/>
            <a:rect l="l" t="t" r="r" b="b"/>
            <a:pathLst>
              <a:path w="1164589" h="1314450">
                <a:moveTo>
                  <a:pt x="1029563" y="109653"/>
                </a:moveTo>
                <a:lnTo>
                  <a:pt x="0" y="1276493"/>
                </a:lnTo>
                <a:lnTo>
                  <a:pt x="42852" y="1314305"/>
                </a:lnTo>
                <a:lnTo>
                  <a:pt x="1072417" y="147465"/>
                </a:lnTo>
                <a:lnTo>
                  <a:pt x="1029563" y="109653"/>
                </a:lnTo>
                <a:close/>
              </a:path>
              <a:path w="1164589" h="1314450">
                <a:moveTo>
                  <a:pt x="1141019" y="88226"/>
                </a:moveTo>
                <a:lnTo>
                  <a:pt x="1048470" y="88226"/>
                </a:lnTo>
                <a:lnTo>
                  <a:pt x="1091323" y="126038"/>
                </a:lnTo>
                <a:lnTo>
                  <a:pt x="1072417" y="147465"/>
                </a:lnTo>
                <a:lnTo>
                  <a:pt x="1115270" y="185277"/>
                </a:lnTo>
                <a:lnTo>
                  <a:pt x="1141019" y="88226"/>
                </a:lnTo>
                <a:close/>
              </a:path>
              <a:path w="1164589" h="1314450">
                <a:moveTo>
                  <a:pt x="1048470" y="88226"/>
                </a:moveTo>
                <a:lnTo>
                  <a:pt x="1029563" y="109653"/>
                </a:lnTo>
                <a:lnTo>
                  <a:pt x="1072417" y="147465"/>
                </a:lnTo>
                <a:lnTo>
                  <a:pt x="1091323" y="126038"/>
                </a:lnTo>
                <a:lnTo>
                  <a:pt x="1048470" y="88226"/>
                </a:lnTo>
                <a:close/>
              </a:path>
              <a:path w="1164589" h="1314450">
                <a:moveTo>
                  <a:pt x="1164426" y="0"/>
                </a:moveTo>
                <a:lnTo>
                  <a:pt x="986711" y="71842"/>
                </a:lnTo>
                <a:lnTo>
                  <a:pt x="1029563" y="109653"/>
                </a:lnTo>
                <a:lnTo>
                  <a:pt x="1048470" y="88226"/>
                </a:lnTo>
                <a:lnTo>
                  <a:pt x="1141019" y="88226"/>
                </a:lnTo>
                <a:lnTo>
                  <a:pt x="1164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8066" y="2953003"/>
            <a:ext cx="70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8635" y="3181603"/>
            <a:ext cx="106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Re</a:t>
            </a:r>
            <a:r>
              <a:rPr sz="2400" spc="5" dirty="0">
                <a:latin typeface="Georgia"/>
                <a:cs typeface="Georgia"/>
              </a:rPr>
              <a:t>w</a:t>
            </a:r>
            <a:r>
              <a:rPr sz="2400" dirty="0">
                <a:latin typeface="Georgia"/>
                <a:cs typeface="Georgia"/>
              </a:rPr>
              <a:t>ard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1540" y="3084067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cti</a:t>
            </a:r>
            <a:r>
              <a:rPr sz="2400" spc="5" dirty="0">
                <a:solidFill>
                  <a:srgbClr val="990000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757" y="4976876"/>
            <a:ext cx="730250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Georgia"/>
                <a:cs typeface="Georgia"/>
              </a:rPr>
              <a:t>Goal:</a:t>
            </a:r>
            <a:r>
              <a:rPr sz="2400" b="1" spc="-3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Learn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choose</a:t>
            </a:r>
            <a:r>
              <a:rPr sz="2400" spc="-5" dirty="0">
                <a:latin typeface="Georgia"/>
                <a:cs typeface="Georgia"/>
              </a:rPr>
              <a:t> actions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maximize rewards</a:t>
            </a:r>
            <a:endParaRPr sz="2400">
              <a:latin typeface="Georgia"/>
              <a:cs typeface="Georgia"/>
            </a:endParaRPr>
          </a:p>
          <a:p>
            <a:pPr marL="72390" algn="ctr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6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325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55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270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…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105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494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𝑛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494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𝑛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-405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700" spc="352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𝑛</a:t>
            </a:r>
            <a:r>
              <a:rPr sz="2700" baseline="-15432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700" spc="-44" baseline="-15432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→</a:t>
            </a:r>
            <a:r>
              <a:rPr sz="2400" spc="135" dirty="0">
                <a:solidFill>
                  <a:srgbClr val="990000"/>
                </a:solidFill>
                <a:latin typeface="Cambria Math"/>
                <a:cs typeface="Cambria Math"/>
              </a:rPr>
              <a:t> 𝜋</a:t>
            </a:r>
            <a:r>
              <a:rPr sz="2700" spc="120" baseline="27777" dirty="0">
                <a:solidFill>
                  <a:srgbClr val="990000"/>
                </a:solidFill>
                <a:latin typeface="Cambria Math"/>
                <a:cs typeface="Cambria Math"/>
              </a:rPr>
              <a:t>∗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(</a:t>
            </a:r>
            <a:r>
              <a:rPr sz="2400" spc="55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|</a:t>
            </a:r>
            <a:r>
              <a:rPr sz="2400" spc="50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Entropy IRL Pseudocode</a:t>
            </a:r>
            <a:endParaRPr lang="en-GB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20</a:t>
            </a:fld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0B1483-F19B-4C4A-B396-850A0C23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03" y="1265862"/>
            <a:ext cx="9555842" cy="49926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Non-Linear Rewards</a:t>
            </a:r>
            <a:endParaRPr lang="en-GB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51187" y="2286263"/>
            <a:ext cx="706531" cy="311524"/>
          </a:xfrm>
          <a:custGeom>
            <a:avLst/>
            <a:gdLst/>
            <a:ahLst/>
            <a:cxnLst/>
            <a:rect l="l" t="t" r="r" b="b"/>
            <a:pathLst>
              <a:path w="800735" h="353060">
                <a:moveTo>
                  <a:pt x="687564" y="0"/>
                </a:moveTo>
                <a:lnTo>
                  <a:pt x="682541" y="14324"/>
                </a:lnTo>
                <a:lnTo>
                  <a:pt x="702970" y="23189"/>
                </a:lnTo>
                <a:lnTo>
                  <a:pt x="720538" y="35462"/>
                </a:lnTo>
                <a:lnTo>
                  <a:pt x="747095" y="70227"/>
                </a:lnTo>
                <a:lnTo>
                  <a:pt x="762722" y="117132"/>
                </a:lnTo>
                <a:lnTo>
                  <a:pt x="767930" y="174685"/>
                </a:lnTo>
                <a:lnTo>
                  <a:pt x="766622" y="205812"/>
                </a:lnTo>
                <a:lnTo>
                  <a:pt x="756158" y="259483"/>
                </a:lnTo>
                <a:lnTo>
                  <a:pt x="735160" y="301399"/>
                </a:lnTo>
                <a:lnTo>
                  <a:pt x="703208" y="329677"/>
                </a:lnTo>
                <a:lnTo>
                  <a:pt x="683099" y="338583"/>
                </a:lnTo>
                <a:lnTo>
                  <a:pt x="687564" y="352907"/>
                </a:lnTo>
                <a:lnTo>
                  <a:pt x="735700" y="330327"/>
                </a:lnTo>
                <a:lnTo>
                  <a:pt x="771094" y="291237"/>
                </a:lnTo>
                <a:lnTo>
                  <a:pt x="792860" y="238891"/>
                </a:lnTo>
                <a:lnTo>
                  <a:pt x="800115" y="176546"/>
                </a:lnTo>
                <a:lnTo>
                  <a:pt x="798295" y="144193"/>
                </a:lnTo>
                <a:lnTo>
                  <a:pt x="783738" y="86849"/>
                </a:lnTo>
                <a:lnTo>
                  <a:pt x="754867" y="40165"/>
                </a:lnTo>
                <a:lnTo>
                  <a:pt x="713149" y="9237"/>
                </a:lnTo>
                <a:lnTo>
                  <a:pt x="687564" y="0"/>
                </a:lnTo>
                <a:close/>
              </a:path>
              <a:path w="800735" h="353060">
                <a:moveTo>
                  <a:pt x="112551" y="0"/>
                </a:moveTo>
                <a:lnTo>
                  <a:pt x="64530" y="22625"/>
                </a:lnTo>
                <a:lnTo>
                  <a:pt x="29114" y="61856"/>
                </a:lnTo>
                <a:lnTo>
                  <a:pt x="7278" y="114294"/>
                </a:lnTo>
                <a:lnTo>
                  <a:pt x="0" y="176546"/>
                </a:lnTo>
                <a:lnTo>
                  <a:pt x="1813" y="208969"/>
                </a:lnTo>
                <a:lnTo>
                  <a:pt x="16324" y="266314"/>
                </a:lnTo>
                <a:lnTo>
                  <a:pt x="45124" y="312846"/>
                </a:lnTo>
                <a:lnTo>
                  <a:pt x="86890" y="343681"/>
                </a:lnTo>
                <a:lnTo>
                  <a:pt x="112551" y="352907"/>
                </a:lnTo>
                <a:lnTo>
                  <a:pt x="117016" y="338583"/>
                </a:lnTo>
                <a:lnTo>
                  <a:pt x="96907" y="329677"/>
                </a:lnTo>
                <a:lnTo>
                  <a:pt x="79553" y="317282"/>
                </a:lnTo>
                <a:lnTo>
                  <a:pt x="53112" y="282028"/>
                </a:lnTo>
                <a:lnTo>
                  <a:pt x="37416" y="234078"/>
                </a:lnTo>
                <a:lnTo>
                  <a:pt x="32184" y="174685"/>
                </a:lnTo>
                <a:lnTo>
                  <a:pt x="33492" y="144577"/>
                </a:lnTo>
                <a:lnTo>
                  <a:pt x="43956" y="92348"/>
                </a:lnTo>
                <a:lnTo>
                  <a:pt x="64990" y="51141"/>
                </a:lnTo>
                <a:lnTo>
                  <a:pt x="97220" y="23189"/>
                </a:lnTo>
                <a:lnTo>
                  <a:pt x="117574" y="14324"/>
                </a:lnTo>
                <a:lnTo>
                  <a:pt x="112551" y="0"/>
                </a:lnTo>
                <a:close/>
              </a:path>
            </a:pathLst>
          </a:custGeom>
          <a:solidFill>
            <a:srgbClr val="99000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247452" y="1609164"/>
            <a:ext cx="5794562" cy="1005184"/>
          </a:xfrm>
          <a:prstGeom prst="rect">
            <a:avLst/>
          </a:prstGeom>
        </p:spPr>
        <p:txBody>
          <a:bodyPr vert="horz" wrap="square" lIns="0" tIns="99732" rIns="0" bIns="0" rtlCol="0">
            <a:spAutoFit/>
          </a:bodyPr>
          <a:lstStyle/>
          <a:p>
            <a:pPr marL="22413">
              <a:spcBef>
                <a:spcPts val="785"/>
              </a:spcBef>
            </a:pPr>
            <a:r>
              <a:rPr sz="2647" spc="4" dirty="0">
                <a:latin typeface="Calibri"/>
                <a:cs typeface="Calibri"/>
              </a:rPr>
              <a:t>Suppose </a:t>
            </a:r>
            <a:r>
              <a:rPr sz="2647" spc="-18" dirty="0">
                <a:latin typeface="Calibri"/>
                <a:cs typeface="Calibri"/>
              </a:rPr>
              <a:t>rewards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are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non-linear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in</a:t>
            </a:r>
            <a:r>
              <a:rPr sz="2647" spc="18" dirty="0">
                <a:latin typeface="Calibri"/>
                <a:cs typeface="Calibri"/>
              </a:rPr>
              <a:t> </a:t>
            </a:r>
            <a:r>
              <a:rPr sz="2647" dirty="0">
                <a:latin typeface="Cambria Math"/>
                <a:cs typeface="Cambria Math"/>
              </a:rPr>
              <a:t>𝒘</a:t>
            </a:r>
            <a:endParaRPr sz="2647">
              <a:latin typeface="Cambria Math"/>
              <a:cs typeface="Cambria Math"/>
            </a:endParaRPr>
          </a:p>
          <a:p>
            <a:pPr marL="869063" algn="ctr">
              <a:spcBef>
                <a:spcPts val="702"/>
              </a:spcBef>
              <a:tabLst>
                <a:tab pos="2091689" algn="l"/>
                <a:tab pos="2811706" algn="l"/>
              </a:tabLst>
            </a:pPr>
            <a:r>
              <a:rPr sz="2647" dirty="0">
                <a:latin typeface="Calibri"/>
                <a:cs typeface="Calibri"/>
              </a:rPr>
              <a:t>e</a:t>
            </a:r>
            <a:r>
              <a:rPr sz="2647" spc="35" dirty="0">
                <a:latin typeface="Calibri"/>
                <a:cs typeface="Calibri"/>
              </a:rPr>
              <a:t>.</a:t>
            </a:r>
            <a:r>
              <a:rPr sz="2647" dirty="0">
                <a:latin typeface="Calibri"/>
                <a:cs typeface="Calibri"/>
              </a:rPr>
              <a:t>g</a:t>
            </a:r>
            <a:r>
              <a:rPr sz="2647" spc="9" dirty="0">
                <a:latin typeface="Calibri"/>
                <a:cs typeface="Calibri"/>
              </a:rPr>
              <a:t>.</a:t>
            </a:r>
            <a:r>
              <a:rPr sz="2647" dirty="0">
                <a:latin typeface="Calibri"/>
                <a:cs typeface="Calibri"/>
              </a:rPr>
              <a:t>,</a:t>
            </a:r>
            <a:r>
              <a:rPr sz="2647" spc="4" dirty="0">
                <a:latin typeface="Calibri"/>
                <a:cs typeface="Calibri"/>
              </a:rPr>
              <a:t> </a:t>
            </a:r>
            <a:r>
              <a:rPr sz="2647" spc="-35" dirty="0">
                <a:solidFill>
                  <a:srgbClr val="990002"/>
                </a:solidFill>
                <a:latin typeface="Cambria Math"/>
                <a:cs typeface="Cambria Math"/>
              </a:rPr>
              <a:t>𝑅</a:t>
            </a:r>
            <a:r>
              <a:rPr sz="2912" baseline="-15151" dirty="0">
                <a:solidFill>
                  <a:srgbClr val="990002"/>
                </a:solidFill>
                <a:latin typeface="Cambria Math"/>
                <a:cs typeface="Cambria Math"/>
              </a:rPr>
              <a:t>𝒘	</a:t>
            </a:r>
            <a:r>
              <a:rPr sz="2647" spc="53" dirty="0">
                <a:solidFill>
                  <a:srgbClr val="990002"/>
                </a:solidFill>
                <a:latin typeface="Cambria Math"/>
                <a:cs typeface="Cambria Math"/>
              </a:rPr>
              <a:t>𝑠</a:t>
            </a:r>
            <a:r>
              <a:rPr sz="2647" dirty="0">
                <a:solidFill>
                  <a:srgbClr val="990002"/>
                </a:solidFill>
                <a:latin typeface="Cambria Math"/>
                <a:cs typeface="Cambria Math"/>
              </a:rPr>
              <a:t>,</a:t>
            </a:r>
            <a:r>
              <a:rPr sz="2647" spc="-137" dirty="0">
                <a:solidFill>
                  <a:srgbClr val="990002"/>
                </a:solidFill>
                <a:latin typeface="Cambria Math"/>
                <a:cs typeface="Cambria Math"/>
              </a:rPr>
              <a:t> </a:t>
            </a:r>
            <a:r>
              <a:rPr sz="2647" dirty="0">
                <a:solidFill>
                  <a:srgbClr val="990002"/>
                </a:solidFill>
                <a:latin typeface="Cambria Math"/>
                <a:cs typeface="Cambria Math"/>
              </a:rPr>
              <a:t>𝑎	=</a:t>
            </a:r>
            <a:r>
              <a:rPr sz="2647" spc="163" dirty="0">
                <a:solidFill>
                  <a:srgbClr val="990002"/>
                </a:solidFill>
                <a:latin typeface="Cambria Math"/>
                <a:cs typeface="Cambria Math"/>
              </a:rPr>
              <a:t> </a:t>
            </a:r>
            <a:r>
              <a:rPr sz="2647" spc="9" dirty="0">
                <a:solidFill>
                  <a:srgbClr val="990002"/>
                </a:solidFill>
                <a:latin typeface="Cambria Math"/>
                <a:cs typeface="Cambria Math"/>
              </a:rPr>
              <a:t>𝑁</a:t>
            </a:r>
            <a:r>
              <a:rPr sz="2647" spc="4" dirty="0">
                <a:solidFill>
                  <a:srgbClr val="990002"/>
                </a:solidFill>
                <a:latin typeface="Cambria Math"/>
                <a:cs typeface="Cambria Math"/>
              </a:rPr>
              <a:t>𝑒</a:t>
            </a:r>
            <a:r>
              <a:rPr sz="2647" spc="13" dirty="0">
                <a:solidFill>
                  <a:srgbClr val="990002"/>
                </a:solidFill>
                <a:latin typeface="Cambria Math"/>
                <a:cs typeface="Cambria Math"/>
              </a:rPr>
              <a:t>𝑢</a:t>
            </a:r>
            <a:r>
              <a:rPr sz="2647" spc="9" dirty="0">
                <a:solidFill>
                  <a:srgbClr val="990002"/>
                </a:solidFill>
                <a:latin typeface="Cambria Math"/>
                <a:cs typeface="Cambria Math"/>
              </a:rPr>
              <a:t>𝑟𝑎</a:t>
            </a:r>
            <a:r>
              <a:rPr sz="2647" spc="4" dirty="0">
                <a:solidFill>
                  <a:srgbClr val="990002"/>
                </a:solidFill>
                <a:latin typeface="Cambria Math"/>
                <a:cs typeface="Cambria Math"/>
              </a:rPr>
              <a:t>𝑙</a:t>
            </a:r>
            <a:r>
              <a:rPr sz="2647" spc="9" dirty="0">
                <a:solidFill>
                  <a:srgbClr val="990002"/>
                </a:solidFill>
                <a:latin typeface="Cambria Math"/>
                <a:cs typeface="Cambria Math"/>
              </a:rPr>
              <a:t>𝑁</a:t>
            </a:r>
            <a:r>
              <a:rPr sz="2647" spc="62" dirty="0">
                <a:solidFill>
                  <a:srgbClr val="990002"/>
                </a:solidFill>
                <a:latin typeface="Cambria Math"/>
                <a:cs typeface="Cambria Math"/>
              </a:rPr>
              <a:t>𝑒</a:t>
            </a:r>
            <a:r>
              <a:rPr sz="2647" spc="-40" dirty="0">
                <a:solidFill>
                  <a:srgbClr val="990002"/>
                </a:solidFill>
                <a:latin typeface="Cambria Math"/>
                <a:cs typeface="Cambria Math"/>
              </a:rPr>
              <a:t>𝑡</a:t>
            </a:r>
            <a:r>
              <a:rPr sz="2912" spc="165" baseline="-15151" dirty="0">
                <a:solidFill>
                  <a:srgbClr val="990002"/>
                </a:solidFill>
                <a:latin typeface="Cambria Math"/>
                <a:cs typeface="Cambria Math"/>
              </a:rPr>
              <a:t>𝒘</a:t>
            </a:r>
            <a:r>
              <a:rPr sz="2647" spc="4" dirty="0">
                <a:solidFill>
                  <a:srgbClr val="990002"/>
                </a:solidFill>
                <a:latin typeface="Cambria Math"/>
                <a:cs typeface="Cambria Math"/>
              </a:rPr>
              <a:t>(</a:t>
            </a:r>
            <a:r>
              <a:rPr sz="2647" spc="53" dirty="0">
                <a:solidFill>
                  <a:srgbClr val="990002"/>
                </a:solidFill>
                <a:latin typeface="Cambria Math"/>
                <a:cs typeface="Cambria Math"/>
              </a:rPr>
              <a:t>𝑠</a:t>
            </a:r>
            <a:r>
              <a:rPr sz="2647" dirty="0">
                <a:solidFill>
                  <a:srgbClr val="990002"/>
                </a:solidFill>
                <a:latin typeface="Cambria Math"/>
                <a:cs typeface="Cambria Math"/>
              </a:rPr>
              <a:t>,</a:t>
            </a:r>
            <a:r>
              <a:rPr sz="2647" spc="-137" dirty="0">
                <a:solidFill>
                  <a:srgbClr val="990002"/>
                </a:solidFill>
                <a:latin typeface="Cambria Math"/>
                <a:cs typeface="Cambria Math"/>
              </a:rPr>
              <a:t> </a:t>
            </a:r>
            <a:r>
              <a:rPr sz="2647" spc="75" dirty="0">
                <a:solidFill>
                  <a:srgbClr val="990002"/>
                </a:solidFill>
                <a:latin typeface="Cambria Math"/>
                <a:cs typeface="Cambria Math"/>
              </a:rPr>
              <a:t>𝑎</a:t>
            </a:r>
            <a:r>
              <a:rPr sz="2647" dirty="0">
                <a:solidFill>
                  <a:srgbClr val="990002"/>
                </a:solidFill>
                <a:latin typeface="Cambria Math"/>
                <a:cs typeface="Cambria Math"/>
              </a:rPr>
              <a:t>)</a:t>
            </a:r>
            <a:endParaRPr sz="2647">
              <a:latin typeface="Cambria Math"/>
              <a:cs typeface="Cambria Math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A3917-20D3-429E-BBD6-DEB42C40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95" y="3377851"/>
            <a:ext cx="7542745" cy="17316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Entropy IRL Pseudocode</a:t>
            </a:r>
            <a:endParaRPr lang="en-GB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56832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fld id="{81D60167-4931-47E6-BA6A-407CBD079E47}" type="slidenum">
              <a:rPr dirty="0"/>
              <a:pPr marL="33619">
                <a:spcBef>
                  <a:spcPts val="115"/>
                </a:spcBef>
              </a:pPr>
              <a:t>22</a:t>
            </a:fld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29CD65-482C-4FBF-B4D3-68752D90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8" y="1256973"/>
            <a:ext cx="9516257" cy="4894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22" y="1878075"/>
            <a:ext cx="10525760" cy="25882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01625" marR="5080" indent="-288925">
              <a:lnSpc>
                <a:spcPct val="101400"/>
              </a:lnSpc>
              <a:spcBef>
                <a:spcPts val="50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latin typeface="Georgia"/>
                <a:cs typeface="Georgia"/>
              </a:rPr>
              <a:t>Applicability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vanilla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Maximum Entropy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IRL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suffers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from </a:t>
            </a:r>
            <a:r>
              <a:rPr sz="2800" spc="-5" dirty="0">
                <a:latin typeface="Georgia"/>
                <a:cs typeface="Georgia"/>
              </a:rPr>
              <a:t>some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limitations:</a:t>
            </a:r>
            <a:endParaRPr sz="28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62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Linear</a:t>
            </a:r>
            <a:r>
              <a:rPr sz="24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reward</a:t>
            </a:r>
            <a:r>
              <a:rPr sz="2400" spc="-3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Need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to</a:t>
            </a:r>
            <a:r>
              <a:rPr sz="2400" spc="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learn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transition model </a:t>
            </a:r>
            <a:r>
              <a:rPr sz="2400" spc="-5" dirty="0">
                <a:latin typeface="Georgia"/>
                <a:cs typeface="Georgia"/>
              </a:rPr>
              <a:t>(model-based)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610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Need</a:t>
            </a:r>
            <a:r>
              <a:rPr sz="2400" spc="-2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to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solve</a:t>
            </a:r>
            <a:r>
              <a:rPr sz="2400" spc="-1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MDP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repeatedly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Maximum Entropy IRL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22" y="1777491"/>
            <a:ext cx="11360785" cy="192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00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latin typeface="Georgia"/>
                <a:cs typeface="Georgia"/>
              </a:rPr>
              <a:t>Extension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" dirty="0">
                <a:latin typeface="Georgia"/>
                <a:cs typeface="Georgia"/>
              </a:rPr>
              <a:t> maximum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entropy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IRL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endParaRPr sz="2800" dirty="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008000"/>
                </a:solidFill>
                <a:latin typeface="Georgia"/>
                <a:cs typeface="Georgia"/>
              </a:rPr>
              <a:t>Non-linear</a:t>
            </a:r>
            <a:r>
              <a:rPr sz="2400" spc="-10" dirty="0">
                <a:solidFill>
                  <a:srgbClr val="008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08000"/>
                </a:solidFill>
                <a:latin typeface="Georgia"/>
                <a:cs typeface="Georgia"/>
              </a:rPr>
              <a:t>reward</a:t>
            </a:r>
            <a:r>
              <a:rPr sz="2400" spc="-20" dirty="0">
                <a:solidFill>
                  <a:srgbClr val="008000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Georgia"/>
                <a:cs typeface="Georgia"/>
              </a:rPr>
              <a:t>functions</a:t>
            </a:r>
            <a:endParaRPr sz="2400" dirty="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008000"/>
                </a:solidFill>
                <a:latin typeface="Georgia"/>
                <a:cs typeface="Georgia"/>
              </a:rPr>
              <a:t>Model-free</a:t>
            </a:r>
            <a:r>
              <a:rPr sz="2400" dirty="0">
                <a:solidFill>
                  <a:srgbClr val="008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Georgia"/>
                <a:cs typeface="Georgia"/>
              </a:rPr>
              <a:t>techniques </a:t>
            </a:r>
            <a:r>
              <a:rPr sz="2400" spc="-5" dirty="0">
                <a:latin typeface="Georgia"/>
                <a:cs typeface="Georgia"/>
              </a:rPr>
              <a:t>(no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explicit transition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model)</a:t>
            </a:r>
            <a:endParaRPr sz="2400" dirty="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008000"/>
                </a:solidFill>
                <a:latin typeface="Georgia"/>
                <a:cs typeface="Georgia"/>
              </a:rPr>
              <a:t>Iterative </a:t>
            </a:r>
            <a:r>
              <a:rPr sz="2400" dirty="0">
                <a:solidFill>
                  <a:srgbClr val="008000"/>
                </a:solidFill>
                <a:latin typeface="Georgia"/>
                <a:cs typeface="Georgia"/>
              </a:rPr>
              <a:t>IRL</a:t>
            </a:r>
            <a:r>
              <a:rPr sz="2400" spc="-5" dirty="0">
                <a:solidFill>
                  <a:srgbClr val="008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(no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repeated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explicit MDP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solving)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45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Guided Cost Learning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8751" y="3180588"/>
            <a:ext cx="1789430" cy="1251585"/>
            <a:chOff x="2968751" y="3180588"/>
            <a:chExt cx="1789430" cy="1251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7143" y="3337853"/>
              <a:ext cx="1612392" cy="10055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12947" y="3224784"/>
              <a:ext cx="1701164" cy="1163320"/>
            </a:xfrm>
            <a:custGeom>
              <a:avLst/>
              <a:gdLst/>
              <a:ahLst/>
              <a:cxnLst/>
              <a:rect l="l" t="t" r="r" b="b"/>
              <a:pathLst>
                <a:path w="1701164" h="1163320">
                  <a:moveTo>
                    <a:pt x="0" y="1162812"/>
                  </a:moveTo>
                  <a:lnTo>
                    <a:pt x="1700783" y="1162812"/>
                  </a:lnTo>
                  <a:lnTo>
                    <a:pt x="1700783" y="0"/>
                  </a:lnTo>
                  <a:lnTo>
                    <a:pt x="0" y="0"/>
                  </a:lnTo>
                  <a:lnTo>
                    <a:pt x="0" y="1162812"/>
                  </a:lnTo>
                  <a:close/>
                </a:path>
              </a:pathLst>
            </a:custGeom>
            <a:ln w="883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7935" y="1058191"/>
            <a:ext cx="2316016" cy="9599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7992" y="1136771"/>
            <a:ext cx="1896035" cy="79189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267453" y="1883791"/>
            <a:ext cx="3546475" cy="810895"/>
          </a:xfrm>
          <a:custGeom>
            <a:avLst/>
            <a:gdLst/>
            <a:ahLst/>
            <a:cxnLst/>
            <a:rect l="l" t="t" r="r" b="b"/>
            <a:pathLst>
              <a:path w="3546475" h="810894">
                <a:moveTo>
                  <a:pt x="3314071" y="674886"/>
                </a:moveTo>
                <a:lnTo>
                  <a:pt x="3257550" y="742696"/>
                </a:lnTo>
                <a:lnTo>
                  <a:pt x="3546094" y="810641"/>
                </a:lnTo>
                <a:lnTo>
                  <a:pt x="3499128" y="703199"/>
                </a:lnTo>
                <a:lnTo>
                  <a:pt x="3348228" y="703199"/>
                </a:lnTo>
                <a:lnTo>
                  <a:pt x="3314071" y="674886"/>
                </a:lnTo>
                <a:close/>
              </a:path>
              <a:path w="3546475" h="810894">
                <a:moveTo>
                  <a:pt x="1817624" y="0"/>
                </a:moveTo>
                <a:lnTo>
                  <a:pt x="1705229" y="1650"/>
                </a:lnTo>
                <a:lnTo>
                  <a:pt x="1592580" y="9144"/>
                </a:lnTo>
                <a:lnTo>
                  <a:pt x="1479804" y="22479"/>
                </a:lnTo>
                <a:lnTo>
                  <a:pt x="1366774" y="41783"/>
                </a:lnTo>
                <a:lnTo>
                  <a:pt x="1253617" y="66929"/>
                </a:lnTo>
                <a:lnTo>
                  <a:pt x="1140333" y="98171"/>
                </a:lnTo>
                <a:lnTo>
                  <a:pt x="1026795" y="135128"/>
                </a:lnTo>
                <a:lnTo>
                  <a:pt x="913257" y="178054"/>
                </a:lnTo>
                <a:lnTo>
                  <a:pt x="799465" y="226822"/>
                </a:lnTo>
                <a:lnTo>
                  <a:pt x="685673" y="281432"/>
                </a:lnTo>
                <a:lnTo>
                  <a:pt x="571626" y="341884"/>
                </a:lnTo>
                <a:lnTo>
                  <a:pt x="457454" y="408178"/>
                </a:lnTo>
                <a:lnTo>
                  <a:pt x="343154" y="480313"/>
                </a:lnTo>
                <a:lnTo>
                  <a:pt x="228726" y="558164"/>
                </a:lnTo>
                <a:lnTo>
                  <a:pt x="114173" y="641858"/>
                </a:lnTo>
                <a:lnTo>
                  <a:pt x="0" y="731012"/>
                </a:lnTo>
                <a:lnTo>
                  <a:pt x="54356" y="800735"/>
                </a:lnTo>
                <a:lnTo>
                  <a:pt x="167043" y="712851"/>
                </a:lnTo>
                <a:lnTo>
                  <a:pt x="166878" y="712851"/>
                </a:lnTo>
                <a:lnTo>
                  <a:pt x="279245" y="630809"/>
                </a:lnTo>
                <a:lnTo>
                  <a:pt x="391182" y="554609"/>
                </a:lnTo>
                <a:lnTo>
                  <a:pt x="391033" y="554609"/>
                </a:lnTo>
                <a:lnTo>
                  <a:pt x="503936" y="483235"/>
                </a:lnTo>
                <a:lnTo>
                  <a:pt x="504071" y="483235"/>
                </a:lnTo>
                <a:lnTo>
                  <a:pt x="614001" y="419481"/>
                </a:lnTo>
                <a:lnTo>
                  <a:pt x="613791" y="419481"/>
                </a:lnTo>
                <a:lnTo>
                  <a:pt x="724748" y="360680"/>
                </a:lnTo>
                <a:lnTo>
                  <a:pt x="726186" y="359918"/>
                </a:lnTo>
                <a:lnTo>
                  <a:pt x="835212" y="307721"/>
                </a:lnTo>
                <a:lnTo>
                  <a:pt x="836803" y="306959"/>
                </a:lnTo>
                <a:lnTo>
                  <a:pt x="945684" y="260350"/>
                </a:lnTo>
                <a:lnTo>
                  <a:pt x="945388" y="260350"/>
                </a:lnTo>
                <a:lnTo>
                  <a:pt x="1055464" y="218821"/>
                </a:lnTo>
                <a:lnTo>
                  <a:pt x="1055243" y="218821"/>
                </a:lnTo>
                <a:lnTo>
                  <a:pt x="1057148" y="218186"/>
                </a:lnTo>
                <a:lnTo>
                  <a:pt x="1164799" y="183134"/>
                </a:lnTo>
                <a:lnTo>
                  <a:pt x="1166749" y="182499"/>
                </a:lnTo>
                <a:lnTo>
                  <a:pt x="1167025" y="182499"/>
                </a:lnTo>
                <a:lnTo>
                  <a:pt x="1274122" y="153035"/>
                </a:lnTo>
                <a:lnTo>
                  <a:pt x="1273810" y="153035"/>
                </a:lnTo>
                <a:lnTo>
                  <a:pt x="1275969" y="152526"/>
                </a:lnTo>
                <a:lnTo>
                  <a:pt x="1276101" y="152526"/>
                </a:lnTo>
                <a:lnTo>
                  <a:pt x="1383216" y="128778"/>
                </a:lnTo>
                <a:lnTo>
                  <a:pt x="1382776" y="128778"/>
                </a:lnTo>
                <a:lnTo>
                  <a:pt x="1492033" y="110109"/>
                </a:lnTo>
                <a:lnTo>
                  <a:pt x="1491361" y="110109"/>
                </a:lnTo>
                <a:lnTo>
                  <a:pt x="1600904" y="97155"/>
                </a:lnTo>
                <a:lnTo>
                  <a:pt x="1599692" y="97155"/>
                </a:lnTo>
                <a:lnTo>
                  <a:pt x="1709928" y="89916"/>
                </a:lnTo>
                <a:lnTo>
                  <a:pt x="1707642" y="89916"/>
                </a:lnTo>
                <a:lnTo>
                  <a:pt x="1815966" y="88416"/>
                </a:lnTo>
                <a:lnTo>
                  <a:pt x="1815338" y="88392"/>
                </a:lnTo>
                <a:lnTo>
                  <a:pt x="2398970" y="88392"/>
                </a:lnTo>
                <a:lnTo>
                  <a:pt x="2375916" y="81280"/>
                </a:lnTo>
                <a:lnTo>
                  <a:pt x="2264791" y="53212"/>
                </a:lnTo>
                <a:lnTo>
                  <a:pt x="2153412" y="31114"/>
                </a:lnTo>
                <a:lnTo>
                  <a:pt x="2041779" y="14859"/>
                </a:lnTo>
                <a:lnTo>
                  <a:pt x="1929892" y="4445"/>
                </a:lnTo>
                <a:lnTo>
                  <a:pt x="1817624" y="0"/>
                </a:lnTo>
                <a:close/>
              </a:path>
              <a:path w="3546475" h="810894">
                <a:moveTo>
                  <a:pt x="168021" y="712088"/>
                </a:moveTo>
                <a:lnTo>
                  <a:pt x="166878" y="712851"/>
                </a:lnTo>
                <a:lnTo>
                  <a:pt x="167043" y="712851"/>
                </a:lnTo>
                <a:lnTo>
                  <a:pt x="168021" y="712088"/>
                </a:lnTo>
                <a:close/>
              </a:path>
              <a:path w="3546475" h="810894">
                <a:moveTo>
                  <a:pt x="3370678" y="606976"/>
                </a:moveTo>
                <a:lnTo>
                  <a:pt x="3314071" y="674886"/>
                </a:lnTo>
                <a:lnTo>
                  <a:pt x="3348228" y="703199"/>
                </a:lnTo>
                <a:lnTo>
                  <a:pt x="3404616" y="635126"/>
                </a:lnTo>
                <a:lnTo>
                  <a:pt x="3370678" y="606976"/>
                </a:lnTo>
                <a:close/>
              </a:path>
              <a:path w="3546475" h="810894">
                <a:moveTo>
                  <a:pt x="3427349" y="538988"/>
                </a:moveTo>
                <a:lnTo>
                  <a:pt x="3370678" y="606976"/>
                </a:lnTo>
                <a:lnTo>
                  <a:pt x="3404616" y="635126"/>
                </a:lnTo>
                <a:lnTo>
                  <a:pt x="3348228" y="703199"/>
                </a:lnTo>
                <a:lnTo>
                  <a:pt x="3499128" y="703199"/>
                </a:lnTo>
                <a:lnTo>
                  <a:pt x="3427349" y="538988"/>
                </a:lnTo>
                <a:close/>
              </a:path>
              <a:path w="3546475" h="810894">
                <a:moveTo>
                  <a:pt x="3320218" y="667512"/>
                </a:moveTo>
                <a:lnTo>
                  <a:pt x="3305175" y="667512"/>
                </a:lnTo>
                <a:lnTo>
                  <a:pt x="3314071" y="674886"/>
                </a:lnTo>
                <a:lnTo>
                  <a:pt x="3320218" y="667512"/>
                </a:lnTo>
                <a:close/>
              </a:path>
              <a:path w="3546475" h="810894">
                <a:moveTo>
                  <a:pt x="3347599" y="588899"/>
                </a:moveTo>
                <a:lnTo>
                  <a:pt x="3200019" y="588899"/>
                </a:lnTo>
                <a:lnTo>
                  <a:pt x="3201416" y="589914"/>
                </a:lnTo>
                <a:lnTo>
                  <a:pt x="3306826" y="668909"/>
                </a:lnTo>
                <a:lnTo>
                  <a:pt x="3305175" y="667512"/>
                </a:lnTo>
                <a:lnTo>
                  <a:pt x="3320218" y="667512"/>
                </a:lnTo>
                <a:lnTo>
                  <a:pt x="3370678" y="606976"/>
                </a:lnTo>
                <a:lnTo>
                  <a:pt x="3360674" y="598678"/>
                </a:lnTo>
                <a:lnTo>
                  <a:pt x="3347599" y="588899"/>
                </a:lnTo>
                <a:close/>
              </a:path>
              <a:path w="3546475" h="810894">
                <a:moveTo>
                  <a:pt x="280288" y="630047"/>
                </a:moveTo>
                <a:lnTo>
                  <a:pt x="279146" y="630809"/>
                </a:lnTo>
                <a:lnTo>
                  <a:pt x="280288" y="630047"/>
                </a:lnTo>
                <a:close/>
              </a:path>
              <a:path w="3546475" h="810894">
                <a:moveTo>
                  <a:pt x="3200885" y="589548"/>
                </a:moveTo>
                <a:lnTo>
                  <a:pt x="3201375" y="589914"/>
                </a:lnTo>
                <a:lnTo>
                  <a:pt x="3200885" y="589548"/>
                </a:lnTo>
                <a:close/>
              </a:path>
              <a:path w="3546475" h="810894">
                <a:moveTo>
                  <a:pt x="3200019" y="588899"/>
                </a:moveTo>
                <a:lnTo>
                  <a:pt x="3200885" y="589548"/>
                </a:lnTo>
                <a:lnTo>
                  <a:pt x="3201416" y="589914"/>
                </a:lnTo>
                <a:lnTo>
                  <a:pt x="3200019" y="588899"/>
                </a:lnTo>
                <a:close/>
              </a:path>
              <a:path w="3546475" h="810894">
                <a:moveTo>
                  <a:pt x="3249772" y="515874"/>
                </a:moveTo>
                <a:lnTo>
                  <a:pt x="3094354" y="515874"/>
                </a:lnTo>
                <a:lnTo>
                  <a:pt x="3095879" y="516889"/>
                </a:lnTo>
                <a:lnTo>
                  <a:pt x="3200885" y="589548"/>
                </a:lnTo>
                <a:lnTo>
                  <a:pt x="3200019" y="588899"/>
                </a:lnTo>
                <a:lnTo>
                  <a:pt x="3347599" y="588899"/>
                </a:lnTo>
                <a:lnTo>
                  <a:pt x="3252343" y="517651"/>
                </a:lnTo>
                <a:lnTo>
                  <a:pt x="3249772" y="515874"/>
                </a:lnTo>
                <a:close/>
              </a:path>
              <a:path w="3546475" h="810894">
                <a:moveTo>
                  <a:pt x="392303" y="553847"/>
                </a:moveTo>
                <a:lnTo>
                  <a:pt x="391033" y="554609"/>
                </a:lnTo>
                <a:lnTo>
                  <a:pt x="391182" y="554609"/>
                </a:lnTo>
                <a:lnTo>
                  <a:pt x="392303" y="553847"/>
                </a:lnTo>
                <a:close/>
              </a:path>
              <a:path w="3546475" h="810894">
                <a:moveTo>
                  <a:pt x="3095201" y="516459"/>
                </a:moveTo>
                <a:lnTo>
                  <a:pt x="3095824" y="516889"/>
                </a:lnTo>
                <a:lnTo>
                  <a:pt x="3095201" y="516459"/>
                </a:lnTo>
                <a:close/>
              </a:path>
              <a:path w="3546475" h="810894">
                <a:moveTo>
                  <a:pt x="3094354" y="515874"/>
                </a:moveTo>
                <a:lnTo>
                  <a:pt x="3095201" y="516459"/>
                </a:lnTo>
                <a:lnTo>
                  <a:pt x="3095879" y="516889"/>
                </a:lnTo>
                <a:lnTo>
                  <a:pt x="3094354" y="515874"/>
                </a:lnTo>
                <a:close/>
              </a:path>
              <a:path w="3546475" h="810894">
                <a:moveTo>
                  <a:pt x="3152641" y="448691"/>
                </a:moveTo>
                <a:lnTo>
                  <a:pt x="2988564" y="448691"/>
                </a:lnTo>
                <a:lnTo>
                  <a:pt x="2990088" y="449580"/>
                </a:lnTo>
                <a:lnTo>
                  <a:pt x="3095201" y="516459"/>
                </a:lnTo>
                <a:lnTo>
                  <a:pt x="3094354" y="515874"/>
                </a:lnTo>
                <a:lnTo>
                  <a:pt x="3249772" y="515874"/>
                </a:lnTo>
                <a:lnTo>
                  <a:pt x="3152641" y="448691"/>
                </a:lnTo>
                <a:close/>
              </a:path>
              <a:path w="3546475" h="810894">
                <a:moveTo>
                  <a:pt x="504071" y="483235"/>
                </a:moveTo>
                <a:lnTo>
                  <a:pt x="503936" y="483235"/>
                </a:lnTo>
                <a:lnTo>
                  <a:pt x="502538" y="484124"/>
                </a:lnTo>
                <a:lnTo>
                  <a:pt x="504071" y="483235"/>
                </a:lnTo>
                <a:close/>
              </a:path>
              <a:path w="3546475" h="810894">
                <a:moveTo>
                  <a:pt x="2988614" y="448722"/>
                </a:moveTo>
                <a:lnTo>
                  <a:pt x="2989962" y="449580"/>
                </a:lnTo>
                <a:lnTo>
                  <a:pt x="2988614" y="448722"/>
                </a:lnTo>
                <a:close/>
              </a:path>
              <a:path w="3546475" h="810894">
                <a:moveTo>
                  <a:pt x="3056482" y="387096"/>
                </a:moveTo>
                <a:lnTo>
                  <a:pt x="2882646" y="387096"/>
                </a:lnTo>
                <a:lnTo>
                  <a:pt x="2884297" y="387985"/>
                </a:lnTo>
                <a:lnTo>
                  <a:pt x="2988614" y="448722"/>
                </a:lnTo>
                <a:lnTo>
                  <a:pt x="3152641" y="448691"/>
                </a:lnTo>
                <a:lnTo>
                  <a:pt x="3144012" y="442722"/>
                </a:lnTo>
                <a:lnTo>
                  <a:pt x="3056482" y="387096"/>
                </a:lnTo>
                <a:close/>
              </a:path>
              <a:path w="3546475" h="810894">
                <a:moveTo>
                  <a:pt x="615315" y="418719"/>
                </a:moveTo>
                <a:lnTo>
                  <a:pt x="613791" y="419481"/>
                </a:lnTo>
                <a:lnTo>
                  <a:pt x="614001" y="419481"/>
                </a:lnTo>
                <a:lnTo>
                  <a:pt x="615315" y="418719"/>
                </a:lnTo>
                <a:close/>
              </a:path>
              <a:path w="3546475" h="810894">
                <a:moveTo>
                  <a:pt x="2883044" y="387327"/>
                </a:moveTo>
                <a:lnTo>
                  <a:pt x="2884174" y="387985"/>
                </a:lnTo>
                <a:lnTo>
                  <a:pt x="2883044" y="387327"/>
                </a:lnTo>
                <a:close/>
              </a:path>
              <a:path w="3546475" h="810894">
                <a:moveTo>
                  <a:pt x="2882646" y="387096"/>
                </a:moveTo>
                <a:lnTo>
                  <a:pt x="2883044" y="387327"/>
                </a:lnTo>
                <a:lnTo>
                  <a:pt x="2884297" y="387985"/>
                </a:lnTo>
                <a:lnTo>
                  <a:pt x="2882646" y="387096"/>
                </a:lnTo>
                <a:close/>
              </a:path>
              <a:path w="3546475" h="810894">
                <a:moveTo>
                  <a:pt x="2776601" y="331470"/>
                </a:moveTo>
                <a:lnTo>
                  <a:pt x="2883044" y="387327"/>
                </a:lnTo>
                <a:lnTo>
                  <a:pt x="2882646" y="387096"/>
                </a:lnTo>
                <a:lnTo>
                  <a:pt x="3056482" y="387096"/>
                </a:lnTo>
                <a:lnTo>
                  <a:pt x="3035300" y="373634"/>
                </a:lnTo>
                <a:lnTo>
                  <a:pt x="2964171" y="332232"/>
                </a:lnTo>
                <a:lnTo>
                  <a:pt x="2778252" y="332232"/>
                </a:lnTo>
                <a:lnTo>
                  <a:pt x="2776601" y="331470"/>
                </a:lnTo>
                <a:close/>
              </a:path>
              <a:path w="3546475" h="810894">
                <a:moveTo>
                  <a:pt x="726186" y="359918"/>
                </a:moveTo>
                <a:lnTo>
                  <a:pt x="724662" y="360680"/>
                </a:lnTo>
                <a:lnTo>
                  <a:pt x="725558" y="360250"/>
                </a:lnTo>
                <a:lnTo>
                  <a:pt x="726186" y="359918"/>
                </a:lnTo>
                <a:close/>
              </a:path>
              <a:path w="3546475" h="810894">
                <a:moveTo>
                  <a:pt x="725558" y="360250"/>
                </a:moveTo>
                <a:lnTo>
                  <a:pt x="724662" y="360680"/>
                </a:lnTo>
                <a:lnTo>
                  <a:pt x="725558" y="360250"/>
                </a:lnTo>
                <a:close/>
              </a:path>
              <a:path w="3546475" h="810894">
                <a:moveTo>
                  <a:pt x="726252" y="359918"/>
                </a:moveTo>
                <a:lnTo>
                  <a:pt x="725558" y="360250"/>
                </a:lnTo>
                <a:lnTo>
                  <a:pt x="726252" y="359918"/>
                </a:lnTo>
                <a:close/>
              </a:path>
              <a:path w="3546475" h="810894">
                <a:moveTo>
                  <a:pt x="2670846" y="281628"/>
                </a:moveTo>
                <a:lnTo>
                  <a:pt x="2778252" y="332232"/>
                </a:lnTo>
                <a:lnTo>
                  <a:pt x="2964171" y="332232"/>
                </a:lnTo>
                <a:lnTo>
                  <a:pt x="2926206" y="310134"/>
                </a:lnTo>
                <a:lnTo>
                  <a:pt x="2872985" y="282194"/>
                </a:lnTo>
                <a:lnTo>
                  <a:pt x="2672206" y="282194"/>
                </a:lnTo>
                <a:lnTo>
                  <a:pt x="2670846" y="281628"/>
                </a:lnTo>
                <a:close/>
              </a:path>
              <a:path w="3546475" h="810894">
                <a:moveTo>
                  <a:pt x="836803" y="306959"/>
                </a:moveTo>
                <a:lnTo>
                  <a:pt x="835151" y="307721"/>
                </a:lnTo>
                <a:lnTo>
                  <a:pt x="835724" y="307475"/>
                </a:lnTo>
                <a:lnTo>
                  <a:pt x="836803" y="306959"/>
                </a:lnTo>
                <a:close/>
              </a:path>
              <a:path w="3546475" h="810894">
                <a:moveTo>
                  <a:pt x="835724" y="307475"/>
                </a:moveTo>
                <a:lnTo>
                  <a:pt x="835151" y="307721"/>
                </a:lnTo>
                <a:lnTo>
                  <a:pt x="835724" y="307475"/>
                </a:lnTo>
                <a:close/>
              </a:path>
              <a:path w="3546475" h="810894">
                <a:moveTo>
                  <a:pt x="836929" y="306959"/>
                </a:moveTo>
                <a:lnTo>
                  <a:pt x="835724" y="307475"/>
                </a:lnTo>
                <a:lnTo>
                  <a:pt x="836929" y="306959"/>
                </a:lnTo>
                <a:close/>
              </a:path>
              <a:path w="3546475" h="810894">
                <a:moveTo>
                  <a:pt x="2670429" y="281432"/>
                </a:moveTo>
                <a:lnTo>
                  <a:pt x="2670846" y="281628"/>
                </a:lnTo>
                <a:lnTo>
                  <a:pt x="2672206" y="282194"/>
                </a:lnTo>
                <a:lnTo>
                  <a:pt x="2670429" y="281432"/>
                </a:lnTo>
                <a:close/>
              </a:path>
              <a:path w="3546475" h="810894">
                <a:moveTo>
                  <a:pt x="2871533" y="281432"/>
                </a:moveTo>
                <a:lnTo>
                  <a:pt x="2670429" y="281432"/>
                </a:lnTo>
                <a:lnTo>
                  <a:pt x="2672206" y="282194"/>
                </a:lnTo>
                <a:lnTo>
                  <a:pt x="2872985" y="282194"/>
                </a:lnTo>
                <a:lnTo>
                  <a:pt x="2871533" y="281432"/>
                </a:lnTo>
                <a:close/>
              </a:path>
              <a:path w="3546475" h="810894">
                <a:moveTo>
                  <a:pt x="2564534" y="237456"/>
                </a:moveTo>
                <a:lnTo>
                  <a:pt x="2670846" y="281628"/>
                </a:lnTo>
                <a:lnTo>
                  <a:pt x="2670429" y="281432"/>
                </a:lnTo>
                <a:lnTo>
                  <a:pt x="2871533" y="281432"/>
                </a:lnTo>
                <a:lnTo>
                  <a:pt x="2816860" y="252730"/>
                </a:lnTo>
                <a:lnTo>
                  <a:pt x="2785586" y="237998"/>
                </a:lnTo>
                <a:lnTo>
                  <a:pt x="2566035" y="237998"/>
                </a:lnTo>
                <a:lnTo>
                  <a:pt x="2564534" y="237456"/>
                </a:lnTo>
                <a:close/>
              </a:path>
              <a:path w="3546475" h="810894">
                <a:moveTo>
                  <a:pt x="947166" y="259714"/>
                </a:moveTo>
                <a:lnTo>
                  <a:pt x="945388" y="260350"/>
                </a:lnTo>
                <a:lnTo>
                  <a:pt x="945684" y="260350"/>
                </a:lnTo>
                <a:lnTo>
                  <a:pt x="947166" y="259714"/>
                </a:lnTo>
                <a:close/>
              </a:path>
              <a:path w="3546475" h="810894">
                <a:moveTo>
                  <a:pt x="2564003" y="237236"/>
                </a:moveTo>
                <a:lnTo>
                  <a:pt x="2564534" y="237456"/>
                </a:lnTo>
                <a:lnTo>
                  <a:pt x="2566035" y="237998"/>
                </a:lnTo>
                <a:lnTo>
                  <a:pt x="2564003" y="237236"/>
                </a:lnTo>
                <a:close/>
              </a:path>
              <a:path w="3546475" h="810894">
                <a:moveTo>
                  <a:pt x="2783968" y="237236"/>
                </a:moveTo>
                <a:lnTo>
                  <a:pt x="2564003" y="237236"/>
                </a:lnTo>
                <a:lnTo>
                  <a:pt x="2566035" y="237998"/>
                </a:lnTo>
                <a:lnTo>
                  <a:pt x="2785586" y="237998"/>
                </a:lnTo>
                <a:lnTo>
                  <a:pt x="2783968" y="237236"/>
                </a:lnTo>
                <a:close/>
              </a:path>
              <a:path w="3546475" h="810894">
                <a:moveTo>
                  <a:pt x="2457776" y="198954"/>
                </a:moveTo>
                <a:lnTo>
                  <a:pt x="2564534" y="237456"/>
                </a:lnTo>
                <a:lnTo>
                  <a:pt x="2564003" y="237236"/>
                </a:lnTo>
                <a:lnTo>
                  <a:pt x="2783968" y="237236"/>
                </a:lnTo>
                <a:lnTo>
                  <a:pt x="2707131" y="201041"/>
                </a:lnTo>
                <a:lnTo>
                  <a:pt x="2703471" y="199517"/>
                </a:lnTo>
                <a:lnTo>
                  <a:pt x="2459609" y="199517"/>
                </a:lnTo>
                <a:lnTo>
                  <a:pt x="2457776" y="198954"/>
                </a:lnTo>
                <a:close/>
              </a:path>
              <a:path w="3546475" h="810894">
                <a:moveTo>
                  <a:pt x="1056867" y="218291"/>
                </a:moveTo>
                <a:lnTo>
                  <a:pt x="1055243" y="218821"/>
                </a:lnTo>
                <a:lnTo>
                  <a:pt x="1055464" y="218821"/>
                </a:lnTo>
                <a:lnTo>
                  <a:pt x="1056867" y="218291"/>
                </a:lnTo>
                <a:close/>
              </a:path>
              <a:path w="3546475" h="810894">
                <a:moveTo>
                  <a:pt x="1057192" y="218186"/>
                </a:moveTo>
                <a:lnTo>
                  <a:pt x="1056867" y="218291"/>
                </a:lnTo>
                <a:lnTo>
                  <a:pt x="1057192" y="218186"/>
                </a:lnTo>
                <a:close/>
              </a:path>
              <a:path w="3546475" h="810894">
                <a:moveTo>
                  <a:pt x="2701946" y="198882"/>
                </a:moveTo>
                <a:lnTo>
                  <a:pt x="2457577" y="198882"/>
                </a:lnTo>
                <a:lnTo>
                  <a:pt x="2459609" y="199517"/>
                </a:lnTo>
                <a:lnTo>
                  <a:pt x="2703471" y="199517"/>
                </a:lnTo>
                <a:lnTo>
                  <a:pt x="2701946" y="198882"/>
                </a:lnTo>
                <a:close/>
              </a:path>
              <a:path w="3546475" h="810894">
                <a:moveTo>
                  <a:pt x="2623253" y="166116"/>
                </a:moveTo>
                <a:lnTo>
                  <a:pt x="2350897" y="166116"/>
                </a:lnTo>
                <a:lnTo>
                  <a:pt x="2353055" y="166750"/>
                </a:lnTo>
                <a:lnTo>
                  <a:pt x="2457776" y="198954"/>
                </a:lnTo>
                <a:lnTo>
                  <a:pt x="2457577" y="198882"/>
                </a:lnTo>
                <a:lnTo>
                  <a:pt x="2701946" y="198882"/>
                </a:lnTo>
                <a:lnTo>
                  <a:pt x="2623253" y="166116"/>
                </a:lnTo>
                <a:close/>
              </a:path>
              <a:path w="3546475" h="810894">
                <a:moveTo>
                  <a:pt x="1166749" y="182499"/>
                </a:moveTo>
                <a:lnTo>
                  <a:pt x="1164717" y="183134"/>
                </a:lnTo>
                <a:lnTo>
                  <a:pt x="1165248" y="182987"/>
                </a:lnTo>
                <a:lnTo>
                  <a:pt x="1166749" y="182499"/>
                </a:lnTo>
                <a:close/>
              </a:path>
              <a:path w="3546475" h="810894">
                <a:moveTo>
                  <a:pt x="1165248" y="182987"/>
                </a:moveTo>
                <a:lnTo>
                  <a:pt x="1164717" y="183134"/>
                </a:lnTo>
                <a:lnTo>
                  <a:pt x="1165248" y="182987"/>
                </a:lnTo>
                <a:close/>
              </a:path>
              <a:path w="3546475" h="810894">
                <a:moveTo>
                  <a:pt x="1167025" y="182499"/>
                </a:moveTo>
                <a:lnTo>
                  <a:pt x="1166749" y="182499"/>
                </a:lnTo>
                <a:lnTo>
                  <a:pt x="1165248" y="182987"/>
                </a:lnTo>
                <a:lnTo>
                  <a:pt x="1167025" y="182499"/>
                </a:lnTo>
                <a:close/>
              </a:path>
              <a:path w="3546475" h="810894">
                <a:moveTo>
                  <a:pt x="2352531" y="166618"/>
                </a:moveTo>
                <a:lnTo>
                  <a:pt x="2352963" y="166750"/>
                </a:lnTo>
                <a:lnTo>
                  <a:pt x="2352531" y="166618"/>
                </a:lnTo>
                <a:close/>
              </a:path>
              <a:path w="3546475" h="810894">
                <a:moveTo>
                  <a:pt x="2350897" y="166116"/>
                </a:moveTo>
                <a:lnTo>
                  <a:pt x="2352531" y="166618"/>
                </a:lnTo>
                <a:lnTo>
                  <a:pt x="2353055" y="166750"/>
                </a:lnTo>
                <a:lnTo>
                  <a:pt x="2350897" y="166116"/>
                </a:lnTo>
                <a:close/>
              </a:path>
              <a:path w="3546475" h="810894">
                <a:moveTo>
                  <a:pt x="2245200" y="139440"/>
                </a:moveTo>
                <a:lnTo>
                  <a:pt x="2352531" y="166618"/>
                </a:lnTo>
                <a:lnTo>
                  <a:pt x="2350897" y="166116"/>
                </a:lnTo>
                <a:lnTo>
                  <a:pt x="2623253" y="166116"/>
                </a:lnTo>
                <a:lnTo>
                  <a:pt x="2597023" y="155194"/>
                </a:lnTo>
                <a:lnTo>
                  <a:pt x="2554006" y="139700"/>
                </a:lnTo>
                <a:lnTo>
                  <a:pt x="2246503" y="139700"/>
                </a:lnTo>
                <a:lnTo>
                  <a:pt x="2245200" y="139440"/>
                </a:lnTo>
                <a:close/>
              </a:path>
              <a:path w="3546475" h="810894">
                <a:moveTo>
                  <a:pt x="1275969" y="152526"/>
                </a:moveTo>
                <a:lnTo>
                  <a:pt x="1273810" y="153035"/>
                </a:lnTo>
                <a:lnTo>
                  <a:pt x="1275419" y="152678"/>
                </a:lnTo>
                <a:lnTo>
                  <a:pt x="1275969" y="152526"/>
                </a:lnTo>
                <a:close/>
              </a:path>
              <a:path w="3546475" h="810894">
                <a:moveTo>
                  <a:pt x="1275419" y="152678"/>
                </a:moveTo>
                <a:lnTo>
                  <a:pt x="1273810" y="153035"/>
                </a:lnTo>
                <a:lnTo>
                  <a:pt x="1274122" y="153035"/>
                </a:lnTo>
                <a:lnTo>
                  <a:pt x="1275419" y="152678"/>
                </a:lnTo>
                <a:close/>
              </a:path>
              <a:path w="3546475" h="810894">
                <a:moveTo>
                  <a:pt x="1276101" y="152526"/>
                </a:moveTo>
                <a:lnTo>
                  <a:pt x="1275969" y="152526"/>
                </a:lnTo>
                <a:lnTo>
                  <a:pt x="1275419" y="152678"/>
                </a:lnTo>
                <a:lnTo>
                  <a:pt x="1276101" y="152526"/>
                </a:lnTo>
                <a:close/>
              </a:path>
              <a:path w="3546475" h="810894">
                <a:moveTo>
                  <a:pt x="2244217" y="139192"/>
                </a:moveTo>
                <a:lnTo>
                  <a:pt x="2245200" y="139440"/>
                </a:lnTo>
                <a:lnTo>
                  <a:pt x="2246503" y="139700"/>
                </a:lnTo>
                <a:lnTo>
                  <a:pt x="2244217" y="139192"/>
                </a:lnTo>
                <a:close/>
              </a:path>
              <a:path w="3546475" h="810894">
                <a:moveTo>
                  <a:pt x="2552595" y="139192"/>
                </a:moveTo>
                <a:lnTo>
                  <a:pt x="2244217" y="139192"/>
                </a:lnTo>
                <a:lnTo>
                  <a:pt x="2246503" y="139700"/>
                </a:lnTo>
                <a:lnTo>
                  <a:pt x="2554006" y="139700"/>
                </a:lnTo>
                <a:lnTo>
                  <a:pt x="2552595" y="139192"/>
                </a:lnTo>
                <a:close/>
              </a:path>
              <a:path w="3546475" h="810894">
                <a:moveTo>
                  <a:pt x="2138198" y="118165"/>
                </a:moveTo>
                <a:lnTo>
                  <a:pt x="2245200" y="139440"/>
                </a:lnTo>
                <a:lnTo>
                  <a:pt x="2244217" y="139192"/>
                </a:lnTo>
                <a:lnTo>
                  <a:pt x="2552595" y="139192"/>
                </a:lnTo>
                <a:lnTo>
                  <a:pt x="2494769" y="118363"/>
                </a:lnTo>
                <a:lnTo>
                  <a:pt x="2139569" y="118363"/>
                </a:lnTo>
                <a:lnTo>
                  <a:pt x="2138198" y="118165"/>
                </a:lnTo>
                <a:close/>
              </a:path>
              <a:path w="3546475" h="810894">
                <a:moveTo>
                  <a:pt x="1384697" y="128449"/>
                </a:moveTo>
                <a:lnTo>
                  <a:pt x="1382776" y="128778"/>
                </a:lnTo>
                <a:lnTo>
                  <a:pt x="1383216" y="128778"/>
                </a:lnTo>
                <a:lnTo>
                  <a:pt x="1384697" y="128449"/>
                </a:lnTo>
                <a:close/>
              </a:path>
              <a:path w="3546475" h="810894">
                <a:moveTo>
                  <a:pt x="2137283" y="117983"/>
                </a:moveTo>
                <a:lnTo>
                  <a:pt x="2138198" y="118165"/>
                </a:lnTo>
                <a:lnTo>
                  <a:pt x="2139569" y="118363"/>
                </a:lnTo>
                <a:lnTo>
                  <a:pt x="2137283" y="117983"/>
                </a:lnTo>
                <a:close/>
              </a:path>
              <a:path w="3546475" h="810894">
                <a:moveTo>
                  <a:pt x="2493711" y="117983"/>
                </a:moveTo>
                <a:lnTo>
                  <a:pt x="2137283" y="117983"/>
                </a:lnTo>
                <a:lnTo>
                  <a:pt x="2139569" y="118363"/>
                </a:lnTo>
                <a:lnTo>
                  <a:pt x="2494769" y="118363"/>
                </a:lnTo>
                <a:lnTo>
                  <a:pt x="2493711" y="117983"/>
                </a:lnTo>
                <a:close/>
              </a:path>
              <a:path w="3546475" h="810894">
                <a:moveTo>
                  <a:pt x="2031023" y="102605"/>
                </a:moveTo>
                <a:lnTo>
                  <a:pt x="2138198" y="118165"/>
                </a:lnTo>
                <a:lnTo>
                  <a:pt x="2137283" y="117983"/>
                </a:lnTo>
                <a:lnTo>
                  <a:pt x="2493711" y="117983"/>
                </a:lnTo>
                <a:lnTo>
                  <a:pt x="2486660" y="115443"/>
                </a:lnTo>
                <a:lnTo>
                  <a:pt x="2445491" y="102743"/>
                </a:lnTo>
                <a:lnTo>
                  <a:pt x="2032508" y="102743"/>
                </a:lnTo>
                <a:lnTo>
                  <a:pt x="2031023" y="102605"/>
                </a:lnTo>
                <a:close/>
              </a:path>
              <a:path w="3546475" h="810894">
                <a:moveTo>
                  <a:pt x="1493520" y="109855"/>
                </a:moveTo>
                <a:lnTo>
                  <a:pt x="1491361" y="110109"/>
                </a:lnTo>
                <a:lnTo>
                  <a:pt x="1492033" y="110109"/>
                </a:lnTo>
                <a:lnTo>
                  <a:pt x="1493520" y="109855"/>
                </a:lnTo>
                <a:close/>
              </a:path>
              <a:path w="3546475" h="810894">
                <a:moveTo>
                  <a:pt x="2030222" y="102488"/>
                </a:moveTo>
                <a:lnTo>
                  <a:pt x="2031023" y="102605"/>
                </a:lnTo>
                <a:lnTo>
                  <a:pt x="2032508" y="102743"/>
                </a:lnTo>
                <a:lnTo>
                  <a:pt x="2030222" y="102488"/>
                </a:lnTo>
                <a:close/>
              </a:path>
              <a:path w="3546475" h="810894">
                <a:moveTo>
                  <a:pt x="2444667" y="102488"/>
                </a:moveTo>
                <a:lnTo>
                  <a:pt x="2030222" y="102488"/>
                </a:lnTo>
                <a:lnTo>
                  <a:pt x="2032508" y="102743"/>
                </a:lnTo>
                <a:lnTo>
                  <a:pt x="2445491" y="102743"/>
                </a:lnTo>
                <a:lnTo>
                  <a:pt x="2444667" y="102488"/>
                </a:lnTo>
                <a:close/>
              </a:path>
              <a:path w="3546475" h="810894">
                <a:moveTo>
                  <a:pt x="1923602" y="92647"/>
                </a:moveTo>
                <a:lnTo>
                  <a:pt x="2031023" y="102605"/>
                </a:lnTo>
                <a:lnTo>
                  <a:pt x="2030222" y="102488"/>
                </a:lnTo>
                <a:lnTo>
                  <a:pt x="2444667" y="102488"/>
                </a:lnTo>
                <a:lnTo>
                  <a:pt x="2412967" y="92710"/>
                </a:lnTo>
                <a:lnTo>
                  <a:pt x="1925193" y="92710"/>
                </a:lnTo>
                <a:lnTo>
                  <a:pt x="1923602" y="92647"/>
                </a:lnTo>
                <a:close/>
              </a:path>
              <a:path w="3546475" h="810894">
                <a:moveTo>
                  <a:pt x="1601978" y="97028"/>
                </a:moveTo>
                <a:lnTo>
                  <a:pt x="1599692" y="97155"/>
                </a:lnTo>
                <a:lnTo>
                  <a:pt x="1600904" y="97155"/>
                </a:lnTo>
                <a:lnTo>
                  <a:pt x="1601978" y="97028"/>
                </a:lnTo>
                <a:close/>
              </a:path>
              <a:path w="3546475" h="810894">
                <a:moveTo>
                  <a:pt x="1922907" y="92583"/>
                </a:moveTo>
                <a:lnTo>
                  <a:pt x="1923602" y="92647"/>
                </a:lnTo>
                <a:lnTo>
                  <a:pt x="1925193" y="92710"/>
                </a:lnTo>
                <a:lnTo>
                  <a:pt x="1922907" y="92583"/>
                </a:lnTo>
                <a:close/>
              </a:path>
              <a:path w="3546475" h="810894">
                <a:moveTo>
                  <a:pt x="2412556" y="92583"/>
                </a:moveTo>
                <a:lnTo>
                  <a:pt x="1922907" y="92583"/>
                </a:lnTo>
                <a:lnTo>
                  <a:pt x="1925193" y="92710"/>
                </a:lnTo>
                <a:lnTo>
                  <a:pt x="2412967" y="92710"/>
                </a:lnTo>
                <a:lnTo>
                  <a:pt x="2412556" y="92583"/>
                </a:lnTo>
                <a:close/>
              </a:path>
              <a:path w="3546475" h="810894">
                <a:moveTo>
                  <a:pt x="2398970" y="88392"/>
                </a:moveTo>
                <a:lnTo>
                  <a:pt x="1817751" y="88392"/>
                </a:lnTo>
                <a:lnTo>
                  <a:pt x="1815966" y="88416"/>
                </a:lnTo>
                <a:lnTo>
                  <a:pt x="1923602" y="92647"/>
                </a:lnTo>
                <a:lnTo>
                  <a:pt x="1922907" y="92583"/>
                </a:lnTo>
                <a:lnTo>
                  <a:pt x="2412556" y="92583"/>
                </a:lnTo>
                <a:lnTo>
                  <a:pt x="2398970" y="88392"/>
                </a:lnTo>
                <a:close/>
              </a:path>
              <a:path w="3546475" h="810894">
                <a:moveTo>
                  <a:pt x="1817751" y="88392"/>
                </a:moveTo>
                <a:lnTo>
                  <a:pt x="1815338" y="88392"/>
                </a:lnTo>
                <a:lnTo>
                  <a:pt x="1815966" y="88416"/>
                </a:lnTo>
                <a:lnTo>
                  <a:pt x="1817751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3130" y="1970913"/>
            <a:ext cx="265430" cy="615315"/>
          </a:xfrm>
          <a:custGeom>
            <a:avLst/>
            <a:gdLst/>
            <a:ahLst/>
            <a:cxnLst/>
            <a:rect l="l" t="t" r="r" b="b"/>
            <a:pathLst>
              <a:path w="265430" h="615314">
                <a:moveTo>
                  <a:pt x="88310" y="351367"/>
                </a:moveTo>
                <a:lnTo>
                  <a:pt x="0" y="353567"/>
                </a:lnTo>
                <a:lnTo>
                  <a:pt x="139064" y="615314"/>
                </a:lnTo>
                <a:lnTo>
                  <a:pt x="242272" y="395477"/>
                </a:lnTo>
                <a:lnTo>
                  <a:pt x="89407" y="395477"/>
                </a:lnTo>
                <a:lnTo>
                  <a:pt x="88310" y="351367"/>
                </a:lnTo>
                <a:close/>
              </a:path>
              <a:path w="265430" h="615314">
                <a:moveTo>
                  <a:pt x="176702" y="349165"/>
                </a:moveTo>
                <a:lnTo>
                  <a:pt x="88310" y="351367"/>
                </a:lnTo>
                <a:lnTo>
                  <a:pt x="89407" y="395477"/>
                </a:lnTo>
                <a:lnTo>
                  <a:pt x="177800" y="393319"/>
                </a:lnTo>
                <a:lnTo>
                  <a:pt x="176702" y="349165"/>
                </a:lnTo>
                <a:close/>
              </a:path>
              <a:path w="265430" h="615314">
                <a:moveTo>
                  <a:pt x="265049" y="346963"/>
                </a:moveTo>
                <a:lnTo>
                  <a:pt x="176702" y="349165"/>
                </a:lnTo>
                <a:lnTo>
                  <a:pt x="177800" y="393319"/>
                </a:lnTo>
                <a:lnTo>
                  <a:pt x="89407" y="395477"/>
                </a:lnTo>
                <a:lnTo>
                  <a:pt x="242272" y="395477"/>
                </a:lnTo>
                <a:lnTo>
                  <a:pt x="265049" y="346963"/>
                </a:lnTo>
                <a:close/>
              </a:path>
              <a:path w="265430" h="615314">
                <a:moveTo>
                  <a:pt x="168020" y="0"/>
                </a:moveTo>
                <a:lnTo>
                  <a:pt x="79629" y="2286"/>
                </a:lnTo>
                <a:lnTo>
                  <a:pt x="88310" y="351367"/>
                </a:lnTo>
                <a:lnTo>
                  <a:pt x="176702" y="349165"/>
                </a:lnTo>
                <a:lnTo>
                  <a:pt x="168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85631" y="2044700"/>
            <a:ext cx="265430" cy="561340"/>
          </a:xfrm>
          <a:custGeom>
            <a:avLst/>
            <a:gdLst/>
            <a:ahLst/>
            <a:cxnLst/>
            <a:rect l="l" t="t" r="r" b="b"/>
            <a:pathLst>
              <a:path w="265429" h="561339">
                <a:moveTo>
                  <a:pt x="88420" y="296629"/>
                </a:moveTo>
                <a:lnTo>
                  <a:pt x="0" y="297561"/>
                </a:lnTo>
                <a:lnTo>
                  <a:pt x="135509" y="561339"/>
                </a:lnTo>
                <a:lnTo>
                  <a:pt x="242751" y="340867"/>
                </a:lnTo>
                <a:lnTo>
                  <a:pt x="88900" y="340867"/>
                </a:lnTo>
                <a:lnTo>
                  <a:pt x="88420" y="296629"/>
                </a:lnTo>
                <a:close/>
              </a:path>
              <a:path w="265429" h="561339">
                <a:moveTo>
                  <a:pt x="176813" y="295698"/>
                </a:moveTo>
                <a:lnTo>
                  <a:pt x="88420" y="296629"/>
                </a:lnTo>
                <a:lnTo>
                  <a:pt x="88900" y="340867"/>
                </a:lnTo>
                <a:lnTo>
                  <a:pt x="177292" y="339851"/>
                </a:lnTo>
                <a:lnTo>
                  <a:pt x="176813" y="295698"/>
                </a:lnTo>
                <a:close/>
              </a:path>
              <a:path w="265429" h="561339">
                <a:moveTo>
                  <a:pt x="265175" y="294766"/>
                </a:moveTo>
                <a:lnTo>
                  <a:pt x="176813" y="295698"/>
                </a:lnTo>
                <a:lnTo>
                  <a:pt x="177292" y="339851"/>
                </a:lnTo>
                <a:lnTo>
                  <a:pt x="88900" y="340867"/>
                </a:lnTo>
                <a:lnTo>
                  <a:pt x="242751" y="340867"/>
                </a:lnTo>
                <a:lnTo>
                  <a:pt x="265175" y="294766"/>
                </a:lnTo>
                <a:close/>
              </a:path>
              <a:path w="265429" h="561339">
                <a:moveTo>
                  <a:pt x="173609" y="0"/>
                </a:moveTo>
                <a:lnTo>
                  <a:pt x="85217" y="1015"/>
                </a:lnTo>
                <a:lnTo>
                  <a:pt x="88420" y="296629"/>
                </a:lnTo>
                <a:lnTo>
                  <a:pt x="176813" y="295698"/>
                </a:lnTo>
                <a:lnTo>
                  <a:pt x="173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8847" y="4366259"/>
            <a:ext cx="3258185" cy="607060"/>
          </a:xfrm>
          <a:custGeom>
            <a:avLst/>
            <a:gdLst/>
            <a:ahLst/>
            <a:cxnLst/>
            <a:rect l="l" t="t" r="r" b="b"/>
            <a:pathLst>
              <a:path w="3258184" h="607060">
                <a:moveTo>
                  <a:pt x="247162" y="106097"/>
                </a:moveTo>
                <a:lnTo>
                  <a:pt x="199153" y="180377"/>
                </a:lnTo>
                <a:lnTo>
                  <a:pt x="245744" y="209169"/>
                </a:lnTo>
                <a:lnTo>
                  <a:pt x="338454" y="260095"/>
                </a:lnTo>
                <a:lnTo>
                  <a:pt x="431546" y="307466"/>
                </a:lnTo>
                <a:lnTo>
                  <a:pt x="525526" y="351408"/>
                </a:lnTo>
                <a:lnTo>
                  <a:pt x="620394" y="391794"/>
                </a:lnTo>
                <a:lnTo>
                  <a:pt x="716152" y="428751"/>
                </a:lnTo>
                <a:lnTo>
                  <a:pt x="812673" y="462152"/>
                </a:lnTo>
                <a:lnTo>
                  <a:pt x="910209" y="492125"/>
                </a:lnTo>
                <a:lnTo>
                  <a:pt x="1008379" y="518667"/>
                </a:lnTo>
                <a:lnTo>
                  <a:pt x="1107439" y="541654"/>
                </a:lnTo>
                <a:lnTo>
                  <a:pt x="1207389" y="561213"/>
                </a:lnTo>
                <a:lnTo>
                  <a:pt x="1308100" y="577214"/>
                </a:lnTo>
                <a:lnTo>
                  <a:pt x="1409827" y="589788"/>
                </a:lnTo>
                <a:lnTo>
                  <a:pt x="1512189" y="598932"/>
                </a:lnTo>
                <a:lnTo>
                  <a:pt x="1615439" y="604392"/>
                </a:lnTo>
                <a:lnTo>
                  <a:pt x="1719326" y="606551"/>
                </a:lnTo>
                <a:lnTo>
                  <a:pt x="1824227" y="605154"/>
                </a:lnTo>
                <a:lnTo>
                  <a:pt x="1929891" y="600328"/>
                </a:lnTo>
                <a:lnTo>
                  <a:pt x="2036318" y="591946"/>
                </a:lnTo>
                <a:lnTo>
                  <a:pt x="2143505" y="580263"/>
                </a:lnTo>
                <a:lnTo>
                  <a:pt x="2251455" y="565022"/>
                </a:lnTo>
                <a:lnTo>
                  <a:pt x="2360295" y="546226"/>
                </a:lnTo>
                <a:lnTo>
                  <a:pt x="2469769" y="524001"/>
                </a:lnTo>
                <a:lnTo>
                  <a:pt x="2494901" y="518159"/>
                </a:lnTo>
                <a:lnTo>
                  <a:pt x="1718944" y="518159"/>
                </a:lnTo>
                <a:lnTo>
                  <a:pt x="1719885" y="518148"/>
                </a:lnTo>
                <a:lnTo>
                  <a:pt x="1617979" y="516127"/>
                </a:lnTo>
                <a:lnTo>
                  <a:pt x="1619377" y="516127"/>
                </a:lnTo>
                <a:lnTo>
                  <a:pt x="1520015" y="510794"/>
                </a:lnTo>
                <a:lnTo>
                  <a:pt x="1519301" y="510794"/>
                </a:lnTo>
                <a:lnTo>
                  <a:pt x="1517650" y="510666"/>
                </a:lnTo>
                <a:lnTo>
                  <a:pt x="1517858" y="510666"/>
                </a:lnTo>
                <a:lnTo>
                  <a:pt x="1418336" y="501903"/>
                </a:lnTo>
                <a:lnTo>
                  <a:pt x="1418838" y="501903"/>
                </a:lnTo>
                <a:lnTo>
                  <a:pt x="1321826" y="489838"/>
                </a:lnTo>
                <a:lnTo>
                  <a:pt x="1321307" y="489838"/>
                </a:lnTo>
                <a:lnTo>
                  <a:pt x="1221993" y="474090"/>
                </a:lnTo>
                <a:lnTo>
                  <a:pt x="1222349" y="474090"/>
                </a:lnTo>
                <a:lnTo>
                  <a:pt x="1127162" y="455421"/>
                </a:lnTo>
                <a:lnTo>
                  <a:pt x="1126743" y="455421"/>
                </a:lnTo>
                <a:lnTo>
                  <a:pt x="1030842" y="433069"/>
                </a:lnTo>
                <a:lnTo>
                  <a:pt x="1029207" y="432688"/>
                </a:lnTo>
                <a:lnTo>
                  <a:pt x="933957" y="407034"/>
                </a:lnTo>
                <a:lnTo>
                  <a:pt x="934113" y="407034"/>
                </a:lnTo>
                <a:lnTo>
                  <a:pt x="839342" y="377951"/>
                </a:lnTo>
                <a:lnTo>
                  <a:pt x="839765" y="377951"/>
                </a:lnTo>
                <a:lnTo>
                  <a:pt x="745743" y="345439"/>
                </a:lnTo>
                <a:lnTo>
                  <a:pt x="745948" y="345439"/>
                </a:lnTo>
                <a:lnTo>
                  <a:pt x="652906" y="309625"/>
                </a:lnTo>
                <a:lnTo>
                  <a:pt x="653109" y="309625"/>
                </a:lnTo>
                <a:lnTo>
                  <a:pt x="560831" y="270382"/>
                </a:lnTo>
                <a:lnTo>
                  <a:pt x="561139" y="270382"/>
                </a:lnTo>
                <a:lnTo>
                  <a:pt x="471007" y="228345"/>
                </a:lnTo>
                <a:lnTo>
                  <a:pt x="469646" y="227710"/>
                </a:lnTo>
                <a:lnTo>
                  <a:pt x="379094" y="181737"/>
                </a:lnTo>
                <a:lnTo>
                  <a:pt x="291380" y="133350"/>
                </a:lnTo>
                <a:lnTo>
                  <a:pt x="289305" y="132206"/>
                </a:lnTo>
                <a:lnTo>
                  <a:pt x="289485" y="132206"/>
                </a:lnTo>
                <a:lnTo>
                  <a:pt x="247162" y="106097"/>
                </a:lnTo>
                <a:close/>
              </a:path>
              <a:path w="3258184" h="607060">
                <a:moveTo>
                  <a:pt x="1719885" y="518148"/>
                </a:moveTo>
                <a:lnTo>
                  <a:pt x="1718944" y="518159"/>
                </a:lnTo>
                <a:lnTo>
                  <a:pt x="1720468" y="518159"/>
                </a:lnTo>
                <a:lnTo>
                  <a:pt x="1719885" y="518148"/>
                </a:lnTo>
                <a:close/>
              </a:path>
              <a:path w="3258184" h="607060">
                <a:moveTo>
                  <a:pt x="1925065" y="512063"/>
                </a:moveTo>
                <a:lnTo>
                  <a:pt x="1820926" y="516889"/>
                </a:lnTo>
                <a:lnTo>
                  <a:pt x="1822323" y="516889"/>
                </a:lnTo>
                <a:lnTo>
                  <a:pt x="1719885" y="518148"/>
                </a:lnTo>
                <a:lnTo>
                  <a:pt x="2494950" y="518148"/>
                </a:lnTo>
                <a:lnTo>
                  <a:pt x="2520579" y="512190"/>
                </a:lnTo>
                <a:lnTo>
                  <a:pt x="1923668" y="512190"/>
                </a:lnTo>
                <a:lnTo>
                  <a:pt x="1925065" y="512063"/>
                </a:lnTo>
                <a:close/>
              </a:path>
              <a:path w="3258184" h="607060">
                <a:moveTo>
                  <a:pt x="2027843" y="504003"/>
                </a:moveTo>
                <a:lnTo>
                  <a:pt x="1923668" y="512190"/>
                </a:lnTo>
                <a:lnTo>
                  <a:pt x="2520579" y="512190"/>
                </a:lnTo>
                <a:lnTo>
                  <a:pt x="2555546" y="504063"/>
                </a:lnTo>
                <a:lnTo>
                  <a:pt x="2027301" y="504063"/>
                </a:lnTo>
                <a:lnTo>
                  <a:pt x="2027843" y="504003"/>
                </a:lnTo>
                <a:close/>
              </a:path>
              <a:path w="3258184" h="607060">
                <a:moveTo>
                  <a:pt x="1518184" y="510695"/>
                </a:moveTo>
                <a:lnTo>
                  <a:pt x="1519301" y="510794"/>
                </a:lnTo>
                <a:lnTo>
                  <a:pt x="1520015" y="510794"/>
                </a:lnTo>
                <a:lnTo>
                  <a:pt x="1518184" y="510695"/>
                </a:lnTo>
                <a:close/>
              </a:path>
              <a:path w="3258184" h="607060">
                <a:moveTo>
                  <a:pt x="1517858" y="510666"/>
                </a:moveTo>
                <a:lnTo>
                  <a:pt x="1517650" y="510666"/>
                </a:lnTo>
                <a:lnTo>
                  <a:pt x="1518184" y="510695"/>
                </a:lnTo>
                <a:lnTo>
                  <a:pt x="1517858" y="510666"/>
                </a:lnTo>
                <a:close/>
              </a:path>
              <a:path w="3258184" h="607060">
                <a:moveTo>
                  <a:pt x="2556092" y="503935"/>
                </a:moveTo>
                <a:lnTo>
                  <a:pt x="2028698" y="503935"/>
                </a:lnTo>
                <a:lnTo>
                  <a:pt x="2027301" y="504063"/>
                </a:lnTo>
                <a:lnTo>
                  <a:pt x="2555546" y="504063"/>
                </a:lnTo>
                <a:lnTo>
                  <a:pt x="2556092" y="503935"/>
                </a:lnTo>
                <a:close/>
              </a:path>
              <a:path w="3258184" h="607060">
                <a:moveTo>
                  <a:pt x="2133219" y="492378"/>
                </a:moveTo>
                <a:lnTo>
                  <a:pt x="2027843" y="504003"/>
                </a:lnTo>
                <a:lnTo>
                  <a:pt x="2028698" y="503935"/>
                </a:lnTo>
                <a:lnTo>
                  <a:pt x="2556092" y="503935"/>
                </a:lnTo>
                <a:lnTo>
                  <a:pt x="2580131" y="498347"/>
                </a:lnTo>
                <a:lnTo>
                  <a:pt x="2601968" y="492632"/>
                </a:lnTo>
                <a:lnTo>
                  <a:pt x="2131822" y="492632"/>
                </a:lnTo>
                <a:lnTo>
                  <a:pt x="2133219" y="492378"/>
                </a:lnTo>
                <a:close/>
              </a:path>
              <a:path w="3258184" h="607060">
                <a:moveTo>
                  <a:pt x="1418838" y="501903"/>
                </a:moveTo>
                <a:lnTo>
                  <a:pt x="1418336" y="501903"/>
                </a:lnTo>
                <a:lnTo>
                  <a:pt x="1419860" y="502031"/>
                </a:lnTo>
                <a:lnTo>
                  <a:pt x="1418838" y="501903"/>
                </a:lnTo>
                <a:close/>
              </a:path>
              <a:path w="3258184" h="607060">
                <a:moveTo>
                  <a:pt x="2238375" y="477519"/>
                </a:moveTo>
                <a:lnTo>
                  <a:pt x="2131822" y="492632"/>
                </a:lnTo>
                <a:lnTo>
                  <a:pt x="2601968" y="492632"/>
                </a:lnTo>
                <a:lnTo>
                  <a:pt x="2658744" y="477773"/>
                </a:lnTo>
                <a:lnTo>
                  <a:pt x="2237104" y="477773"/>
                </a:lnTo>
                <a:lnTo>
                  <a:pt x="2238375" y="477519"/>
                </a:lnTo>
                <a:close/>
              </a:path>
              <a:path w="3258184" h="607060">
                <a:moveTo>
                  <a:pt x="1319784" y="489584"/>
                </a:moveTo>
                <a:lnTo>
                  <a:pt x="1321307" y="489838"/>
                </a:lnTo>
                <a:lnTo>
                  <a:pt x="1321826" y="489838"/>
                </a:lnTo>
                <a:lnTo>
                  <a:pt x="1319784" y="489584"/>
                </a:lnTo>
                <a:close/>
              </a:path>
              <a:path w="3258184" h="607060">
                <a:moveTo>
                  <a:pt x="2725784" y="459231"/>
                </a:moveTo>
                <a:lnTo>
                  <a:pt x="2344674" y="459231"/>
                </a:lnTo>
                <a:lnTo>
                  <a:pt x="2343277" y="459485"/>
                </a:lnTo>
                <a:lnTo>
                  <a:pt x="2237104" y="477773"/>
                </a:lnTo>
                <a:lnTo>
                  <a:pt x="2658744" y="477773"/>
                </a:lnTo>
                <a:lnTo>
                  <a:pt x="2691256" y="469264"/>
                </a:lnTo>
                <a:lnTo>
                  <a:pt x="2725784" y="459231"/>
                </a:lnTo>
                <a:close/>
              </a:path>
              <a:path w="3258184" h="607060">
                <a:moveTo>
                  <a:pt x="1222349" y="474090"/>
                </a:moveTo>
                <a:lnTo>
                  <a:pt x="1221993" y="474090"/>
                </a:lnTo>
                <a:lnTo>
                  <a:pt x="1223644" y="474344"/>
                </a:lnTo>
                <a:lnTo>
                  <a:pt x="1222349" y="474090"/>
                </a:lnTo>
                <a:close/>
              </a:path>
              <a:path w="3258184" h="607060">
                <a:moveTo>
                  <a:pt x="2343710" y="459398"/>
                </a:moveTo>
                <a:lnTo>
                  <a:pt x="2343200" y="459485"/>
                </a:lnTo>
                <a:lnTo>
                  <a:pt x="2343710" y="459398"/>
                </a:lnTo>
                <a:close/>
              </a:path>
              <a:path w="3258184" h="607060">
                <a:moveTo>
                  <a:pt x="2800521" y="437514"/>
                </a:moveTo>
                <a:lnTo>
                  <a:pt x="2451607" y="437514"/>
                </a:lnTo>
                <a:lnTo>
                  <a:pt x="2343710" y="459398"/>
                </a:lnTo>
                <a:lnTo>
                  <a:pt x="2344674" y="459231"/>
                </a:lnTo>
                <a:lnTo>
                  <a:pt x="2725784" y="459231"/>
                </a:lnTo>
                <a:lnTo>
                  <a:pt x="2800521" y="437514"/>
                </a:lnTo>
                <a:close/>
              </a:path>
              <a:path w="3258184" h="607060">
                <a:moveTo>
                  <a:pt x="1125219" y="455040"/>
                </a:moveTo>
                <a:lnTo>
                  <a:pt x="1126743" y="455421"/>
                </a:lnTo>
                <a:lnTo>
                  <a:pt x="1127162" y="455421"/>
                </a:lnTo>
                <a:lnTo>
                  <a:pt x="1125219" y="455040"/>
                </a:lnTo>
                <a:close/>
              </a:path>
              <a:path w="3258184" h="607060">
                <a:moveTo>
                  <a:pt x="2878904" y="412495"/>
                </a:moveTo>
                <a:lnTo>
                  <a:pt x="2559430" y="412495"/>
                </a:lnTo>
                <a:lnTo>
                  <a:pt x="2450337" y="437769"/>
                </a:lnTo>
                <a:lnTo>
                  <a:pt x="2451607" y="437514"/>
                </a:lnTo>
                <a:lnTo>
                  <a:pt x="2800521" y="437514"/>
                </a:lnTo>
                <a:lnTo>
                  <a:pt x="2803144" y="436752"/>
                </a:lnTo>
                <a:lnTo>
                  <a:pt x="2878904" y="412495"/>
                </a:lnTo>
                <a:close/>
              </a:path>
              <a:path w="3258184" h="607060">
                <a:moveTo>
                  <a:pt x="1029207" y="432688"/>
                </a:moveTo>
                <a:lnTo>
                  <a:pt x="1030731" y="433069"/>
                </a:lnTo>
                <a:lnTo>
                  <a:pt x="1030014" y="432876"/>
                </a:lnTo>
                <a:lnTo>
                  <a:pt x="1029207" y="432688"/>
                </a:lnTo>
                <a:close/>
              </a:path>
              <a:path w="3258184" h="607060">
                <a:moveTo>
                  <a:pt x="1030014" y="432876"/>
                </a:moveTo>
                <a:lnTo>
                  <a:pt x="1030731" y="433069"/>
                </a:lnTo>
                <a:lnTo>
                  <a:pt x="1030014" y="432876"/>
                </a:lnTo>
                <a:close/>
              </a:path>
              <a:path w="3258184" h="607060">
                <a:moveTo>
                  <a:pt x="1029315" y="432688"/>
                </a:moveTo>
                <a:lnTo>
                  <a:pt x="1030014" y="432876"/>
                </a:lnTo>
                <a:lnTo>
                  <a:pt x="1029315" y="432688"/>
                </a:lnTo>
                <a:close/>
              </a:path>
              <a:path w="3258184" h="607060">
                <a:moveTo>
                  <a:pt x="2963982" y="383920"/>
                </a:moveTo>
                <a:lnTo>
                  <a:pt x="2668270" y="383920"/>
                </a:lnTo>
                <a:lnTo>
                  <a:pt x="2558287" y="412750"/>
                </a:lnTo>
                <a:lnTo>
                  <a:pt x="2559430" y="412495"/>
                </a:lnTo>
                <a:lnTo>
                  <a:pt x="2878904" y="412495"/>
                </a:lnTo>
                <a:lnTo>
                  <a:pt x="2915793" y="400684"/>
                </a:lnTo>
                <a:lnTo>
                  <a:pt x="2963982" y="383920"/>
                </a:lnTo>
                <a:close/>
              </a:path>
              <a:path w="3258184" h="607060">
                <a:moveTo>
                  <a:pt x="935218" y="407374"/>
                </a:moveTo>
                <a:lnTo>
                  <a:pt x="935354" y="407415"/>
                </a:lnTo>
                <a:lnTo>
                  <a:pt x="935218" y="407374"/>
                </a:lnTo>
                <a:close/>
              </a:path>
              <a:path w="3258184" h="607060">
                <a:moveTo>
                  <a:pt x="934113" y="407034"/>
                </a:moveTo>
                <a:lnTo>
                  <a:pt x="933957" y="407034"/>
                </a:lnTo>
                <a:lnTo>
                  <a:pt x="935218" y="407374"/>
                </a:lnTo>
                <a:lnTo>
                  <a:pt x="934113" y="407034"/>
                </a:lnTo>
                <a:close/>
              </a:path>
              <a:path w="3258184" h="607060">
                <a:moveTo>
                  <a:pt x="3053724" y="352044"/>
                </a:moveTo>
                <a:lnTo>
                  <a:pt x="2777871" y="352044"/>
                </a:lnTo>
                <a:lnTo>
                  <a:pt x="2667127" y="384175"/>
                </a:lnTo>
                <a:lnTo>
                  <a:pt x="2668270" y="383920"/>
                </a:lnTo>
                <a:lnTo>
                  <a:pt x="2963982" y="383920"/>
                </a:lnTo>
                <a:lnTo>
                  <a:pt x="3029330" y="361188"/>
                </a:lnTo>
                <a:lnTo>
                  <a:pt x="3053724" y="352044"/>
                </a:lnTo>
                <a:close/>
              </a:path>
              <a:path w="3258184" h="607060">
                <a:moveTo>
                  <a:pt x="839765" y="377951"/>
                </a:moveTo>
                <a:lnTo>
                  <a:pt x="839342" y="377951"/>
                </a:lnTo>
                <a:lnTo>
                  <a:pt x="840866" y="378332"/>
                </a:lnTo>
                <a:lnTo>
                  <a:pt x="839765" y="377951"/>
                </a:lnTo>
                <a:close/>
              </a:path>
              <a:path w="3258184" h="607060">
                <a:moveTo>
                  <a:pt x="2888360" y="316610"/>
                </a:moveTo>
                <a:lnTo>
                  <a:pt x="2776728" y="352297"/>
                </a:lnTo>
                <a:lnTo>
                  <a:pt x="2777871" y="352044"/>
                </a:lnTo>
                <a:lnTo>
                  <a:pt x="3053724" y="352044"/>
                </a:lnTo>
                <a:lnTo>
                  <a:pt x="3143504" y="318388"/>
                </a:lnTo>
                <a:lnTo>
                  <a:pt x="3146965" y="316991"/>
                </a:lnTo>
                <a:lnTo>
                  <a:pt x="2887345" y="316991"/>
                </a:lnTo>
                <a:lnTo>
                  <a:pt x="2888360" y="316610"/>
                </a:lnTo>
                <a:close/>
              </a:path>
              <a:path w="3258184" h="607060">
                <a:moveTo>
                  <a:pt x="745948" y="345439"/>
                </a:moveTo>
                <a:lnTo>
                  <a:pt x="745743" y="345439"/>
                </a:lnTo>
                <a:lnTo>
                  <a:pt x="747267" y="345947"/>
                </a:lnTo>
                <a:lnTo>
                  <a:pt x="745948" y="345439"/>
                </a:lnTo>
                <a:close/>
              </a:path>
              <a:path w="3258184" h="607060">
                <a:moveTo>
                  <a:pt x="3243439" y="235838"/>
                </a:moveTo>
                <a:lnTo>
                  <a:pt x="3111880" y="235838"/>
                </a:lnTo>
                <a:lnTo>
                  <a:pt x="2998724" y="278256"/>
                </a:lnTo>
                <a:lnTo>
                  <a:pt x="2887345" y="316991"/>
                </a:lnTo>
                <a:lnTo>
                  <a:pt x="3146965" y="316991"/>
                </a:lnTo>
                <a:lnTo>
                  <a:pt x="3258057" y="272160"/>
                </a:lnTo>
                <a:lnTo>
                  <a:pt x="3243439" y="235838"/>
                </a:lnTo>
                <a:close/>
              </a:path>
              <a:path w="3258184" h="607060">
                <a:moveTo>
                  <a:pt x="653109" y="309625"/>
                </a:moveTo>
                <a:lnTo>
                  <a:pt x="652906" y="309625"/>
                </a:lnTo>
                <a:lnTo>
                  <a:pt x="654303" y="310133"/>
                </a:lnTo>
                <a:lnTo>
                  <a:pt x="653109" y="309625"/>
                </a:lnTo>
                <a:close/>
              </a:path>
              <a:path w="3258184" h="607060">
                <a:moveTo>
                  <a:pt x="2999740" y="277875"/>
                </a:moveTo>
                <a:lnTo>
                  <a:pt x="2998645" y="278256"/>
                </a:lnTo>
                <a:lnTo>
                  <a:pt x="2999740" y="277875"/>
                </a:lnTo>
                <a:close/>
              </a:path>
              <a:path w="3258184" h="607060">
                <a:moveTo>
                  <a:pt x="561139" y="270382"/>
                </a:moveTo>
                <a:lnTo>
                  <a:pt x="560831" y="270382"/>
                </a:lnTo>
                <a:lnTo>
                  <a:pt x="562228" y="270890"/>
                </a:lnTo>
                <a:lnTo>
                  <a:pt x="561139" y="270382"/>
                </a:lnTo>
                <a:close/>
              </a:path>
              <a:path w="3258184" h="607060">
                <a:moveTo>
                  <a:pt x="0" y="0"/>
                </a:moveTo>
                <a:lnTo>
                  <a:pt x="150749" y="255269"/>
                </a:lnTo>
                <a:lnTo>
                  <a:pt x="199153" y="180377"/>
                </a:lnTo>
                <a:lnTo>
                  <a:pt x="162305" y="157606"/>
                </a:lnTo>
                <a:lnTo>
                  <a:pt x="208787" y="82422"/>
                </a:lnTo>
                <a:lnTo>
                  <a:pt x="262463" y="82422"/>
                </a:lnTo>
                <a:lnTo>
                  <a:pt x="294639" y="32638"/>
                </a:lnTo>
                <a:lnTo>
                  <a:pt x="0" y="0"/>
                </a:lnTo>
                <a:close/>
              </a:path>
              <a:path w="3258184" h="607060">
                <a:moveTo>
                  <a:pt x="3225037" y="190119"/>
                </a:moveTo>
                <a:lnTo>
                  <a:pt x="3110869" y="236218"/>
                </a:lnTo>
                <a:lnTo>
                  <a:pt x="3111880" y="235838"/>
                </a:lnTo>
                <a:lnTo>
                  <a:pt x="3243439" y="235838"/>
                </a:lnTo>
                <a:lnTo>
                  <a:pt x="3225037" y="190119"/>
                </a:lnTo>
                <a:close/>
              </a:path>
              <a:path w="3258184" h="607060">
                <a:moveTo>
                  <a:pt x="469880" y="227820"/>
                </a:moveTo>
                <a:lnTo>
                  <a:pt x="470915" y="228345"/>
                </a:lnTo>
                <a:lnTo>
                  <a:pt x="469880" y="227820"/>
                </a:lnTo>
                <a:close/>
              </a:path>
              <a:path w="3258184" h="607060">
                <a:moveTo>
                  <a:pt x="469665" y="227710"/>
                </a:moveTo>
                <a:lnTo>
                  <a:pt x="469880" y="227820"/>
                </a:lnTo>
                <a:lnTo>
                  <a:pt x="469665" y="227710"/>
                </a:lnTo>
                <a:close/>
              </a:path>
              <a:path w="3258184" h="607060">
                <a:moveTo>
                  <a:pt x="379212" y="181737"/>
                </a:moveTo>
                <a:lnTo>
                  <a:pt x="380364" y="182371"/>
                </a:lnTo>
                <a:lnTo>
                  <a:pt x="379212" y="181737"/>
                </a:lnTo>
                <a:close/>
              </a:path>
              <a:path w="3258184" h="607060">
                <a:moveTo>
                  <a:pt x="208787" y="82422"/>
                </a:moveTo>
                <a:lnTo>
                  <a:pt x="162305" y="157606"/>
                </a:lnTo>
                <a:lnTo>
                  <a:pt x="199153" y="180377"/>
                </a:lnTo>
                <a:lnTo>
                  <a:pt x="247162" y="106097"/>
                </a:lnTo>
                <a:lnTo>
                  <a:pt x="208787" y="82422"/>
                </a:lnTo>
                <a:close/>
              </a:path>
              <a:path w="3258184" h="607060">
                <a:moveTo>
                  <a:pt x="289305" y="132206"/>
                </a:moveTo>
                <a:lnTo>
                  <a:pt x="291338" y="133350"/>
                </a:lnTo>
                <a:lnTo>
                  <a:pt x="290981" y="133129"/>
                </a:lnTo>
                <a:lnTo>
                  <a:pt x="289305" y="132206"/>
                </a:lnTo>
                <a:close/>
              </a:path>
              <a:path w="3258184" h="607060">
                <a:moveTo>
                  <a:pt x="290981" y="133129"/>
                </a:moveTo>
                <a:lnTo>
                  <a:pt x="291338" y="133350"/>
                </a:lnTo>
                <a:lnTo>
                  <a:pt x="290981" y="133129"/>
                </a:lnTo>
                <a:close/>
              </a:path>
              <a:path w="3258184" h="607060">
                <a:moveTo>
                  <a:pt x="289485" y="132206"/>
                </a:moveTo>
                <a:lnTo>
                  <a:pt x="289305" y="132206"/>
                </a:lnTo>
                <a:lnTo>
                  <a:pt x="290981" y="133129"/>
                </a:lnTo>
                <a:lnTo>
                  <a:pt x="289485" y="132206"/>
                </a:lnTo>
                <a:close/>
              </a:path>
              <a:path w="3258184" h="607060">
                <a:moveTo>
                  <a:pt x="262463" y="82422"/>
                </a:moveTo>
                <a:lnTo>
                  <a:pt x="208787" y="82422"/>
                </a:lnTo>
                <a:lnTo>
                  <a:pt x="247162" y="106097"/>
                </a:lnTo>
                <a:lnTo>
                  <a:pt x="262463" y="8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62250" y="2637281"/>
            <a:ext cx="22034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Segoe UI"/>
                <a:cs typeface="Segoe UI"/>
              </a:rPr>
              <a:t>generate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policy</a:t>
            </a:r>
            <a:endParaRPr sz="2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Segoe UI"/>
                <a:cs typeface="Segoe UI"/>
              </a:rPr>
              <a:t>samples</a:t>
            </a:r>
            <a:r>
              <a:rPr sz="2500" spc="-5" dirty="0">
                <a:latin typeface="Segoe UI"/>
                <a:cs typeface="Segoe UI"/>
              </a:rPr>
              <a:t> from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π</a:t>
            </a:r>
            <a:endParaRPr sz="25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3927" y="4684521"/>
            <a:ext cx="265430" cy="755015"/>
          </a:xfrm>
          <a:custGeom>
            <a:avLst/>
            <a:gdLst/>
            <a:ahLst/>
            <a:cxnLst/>
            <a:rect l="l" t="t" r="r" b="b"/>
            <a:pathLst>
              <a:path w="265429" h="755014">
                <a:moveTo>
                  <a:pt x="0" y="488695"/>
                </a:moveTo>
                <a:lnTo>
                  <a:pt x="130937" y="754633"/>
                </a:lnTo>
                <a:lnTo>
                  <a:pt x="242996" y="533907"/>
                </a:lnTo>
                <a:lnTo>
                  <a:pt x="176530" y="533907"/>
                </a:lnTo>
                <a:lnTo>
                  <a:pt x="88137" y="533400"/>
                </a:lnTo>
                <a:lnTo>
                  <a:pt x="88401" y="489204"/>
                </a:lnTo>
                <a:lnTo>
                  <a:pt x="0" y="488695"/>
                </a:lnTo>
                <a:close/>
              </a:path>
              <a:path w="265429" h="755014">
                <a:moveTo>
                  <a:pt x="88401" y="489204"/>
                </a:moveTo>
                <a:lnTo>
                  <a:pt x="88137" y="533400"/>
                </a:lnTo>
                <a:lnTo>
                  <a:pt x="176530" y="533907"/>
                </a:lnTo>
                <a:lnTo>
                  <a:pt x="176793" y="489712"/>
                </a:lnTo>
                <a:lnTo>
                  <a:pt x="88401" y="489204"/>
                </a:lnTo>
                <a:close/>
              </a:path>
              <a:path w="265429" h="755014">
                <a:moveTo>
                  <a:pt x="176793" y="489712"/>
                </a:moveTo>
                <a:lnTo>
                  <a:pt x="176530" y="533907"/>
                </a:lnTo>
                <a:lnTo>
                  <a:pt x="242996" y="533907"/>
                </a:lnTo>
                <a:lnTo>
                  <a:pt x="265175" y="490219"/>
                </a:lnTo>
                <a:lnTo>
                  <a:pt x="176793" y="489712"/>
                </a:lnTo>
                <a:close/>
              </a:path>
              <a:path w="265429" h="755014">
                <a:moveTo>
                  <a:pt x="91312" y="0"/>
                </a:moveTo>
                <a:lnTo>
                  <a:pt x="88401" y="489204"/>
                </a:lnTo>
                <a:lnTo>
                  <a:pt x="176793" y="489712"/>
                </a:lnTo>
                <a:lnTo>
                  <a:pt x="179705" y="507"/>
                </a:lnTo>
                <a:lnTo>
                  <a:pt x="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71331" y="4709921"/>
            <a:ext cx="265430" cy="703580"/>
          </a:xfrm>
          <a:custGeom>
            <a:avLst/>
            <a:gdLst/>
            <a:ahLst/>
            <a:cxnLst/>
            <a:rect l="l" t="t" r="r" b="b"/>
            <a:pathLst>
              <a:path w="265429" h="703579">
                <a:moveTo>
                  <a:pt x="88384" y="438912"/>
                </a:moveTo>
                <a:lnTo>
                  <a:pt x="0" y="440435"/>
                </a:lnTo>
                <a:lnTo>
                  <a:pt x="137160" y="703325"/>
                </a:lnTo>
                <a:lnTo>
                  <a:pt x="242563" y="483107"/>
                </a:lnTo>
                <a:lnTo>
                  <a:pt x="89153" y="483107"/>
                </a:lnTo>
                <a:lnTo>
                  <a:pt x="88384" y="438912"/>
                </a:lnTo>
                <a:close/>
              </a:path>
              <a:path w="265429" h="703579">
                <a:moveTo>
                  <a:pt x="176776" y="437388"/>
                </a:moveTo>
                <a:lnTo>
                  <a:pt x="88384" y="438912"/>
                </a:lnTo>
                <a:lnTo>
                  <a:pt x="89153" y="483107"/>
                </a:lnTo>
                <a:lnTo>
                  <a:pt x="177546" y="481583"/>
                </a:lnTo>
                <a:lnTo>
                  <a:pt x="176776" y="437388"/>
                </a:lnTo>
                <a:close/>
              </a:path>
              <a:path w="265429" h="703579">
                <a:moveTo>
                  <a:pt x="265175" y="435863"/>
                </a:moveTo>
                <a:lnTo>
                  <a:pt x="176776" y="437388"/>
                </a:lnTo>
                <a:lnTo>
                  <a:pt x="177546" y="481583"/>
                </a:lnTo>
                <a:lnTo>
                  <a:pt x="89153" y="483107"/>
                </a:lnTo>
                <a:lnTo>
                  <a:pt x="242563" y="483107"/>
                </a:lnTo>
                <a:lnTo>
                  <a:pt x="265175" y="435863"/>
                </a:lnTo>
                <a:close/>
              </a:path>
              <a:path w="265429" h="703579">
                <a:moveTo>
                  <a:pt x="169164" y="0"/>
                </a:moveTo>
                <a:lnTo>
                  <a:pt x="80772" y="1523"/>
                </a:lnTo>
                <a:lnTo>
                  <a:pt x="88384" y="438912"/>
                </a:lnTo>
                <a:lnTo>
                  <a:pt x="176776" y="437388"/>
                </a:lnTo>
                <a:lnTo>
                  <a:pt x="169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9295" y="3855161"/>
            <a:ext cx="6860540" cy="195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6865" marR="5080" indent="-20891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Segoe UI"/>
                <a:cs typeface="Segoe UI"/>
              </a:rPr>
              <a:t>Update reward</a:t>
            </a:r>
            <a:r>
              <a:rPr sz="2500" spc="20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using </a:t>
            </a:r>
            <a:r>
              <a:rPr sz="2500" spc="-67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samples</a:t>
            </a:r>
            <a:r>
              <a:rPr sz="2500" spc="15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&amp;</a:t>
            </a:r>
            <a:r>
              <a:rPr sz="2500" spc="-20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demos</a:t>
            </a:r>
            <a:endParaRPr sz="25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550">
              <a:latin typeface="Segoe UI"/>
              <a:cs typeface="Segoe UI"/>
            </a:endParaRPr>
          </a:p>
          <a:p>
            <a:pPr marR="965835" algn="ctr">
              <a:lnSpc>
                <a:spcPts val="2885"/>
              </a:lnSpc>
            </a:pPr>
            <a:r>
              <a:rPr sz="2500" spc="-5" dirty="0">
                <a:latin typeface="Segoe UI"/>
                <a:cs typeface="Segoe UI"/>
              </a:rPr>
              <a:t>update</a:t>
            </a:r>
            <a:r>
              <a:rPr sz="2500" spc="15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π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w.r.t.</a:t>
            </a:r>
            <a:r>
              <a:rPr sz="2500" spc="5" dirty="0">
                <a:latin typeface="Segoe UI"/>
                <a:cs typeface="Segoe UI"/>
              </a:rPr>
              <a:t> </a:t>
            </a:r>
            <a:r>
              <a:rPr sz="2500" spc="-5" dirty="0">
                <a:latin typeface="Segoe UI"/>
                <a:cs typeface="Segoe UI"/>
              </a:rPr>
              <a:t>reward</a:t>
            </a:r>
            <a:endParaRPr sz="2500">
              <a:latin typeface="Segoe UI"/>
              <a:cs typeface="Segoe UI"/>
            </a:endParaRPr>
          </a:p>
          <a:p>
            <a:pPr marR="946150" algn="ctr">
              <a:lnSpc>
                <a:spcPts val="2885"/>
              </a:lnSpc>
              <a:tabLst>
                <a:tab pos="4620260" algn="l"/>
              </a:tabLst>
            </a:pPr>
            <a:r>
              <a:rPr sz="3750" b="1" spc="-15" baseline="-4444" dirty="0">
                <a:latin typeface="Segoe UI"/>
                <a:cs typeface="Segoe UI"/>
              </a:rPr>
              <a:t>policy</a:t>
            </a:r>
            <a:r>
              <a:rPr sz="3750" b="1" spc="37" baseline="-4444" dirty="0">
                <a:latin typeface="Segoe UI"/>
                <a:cs typeface="Segoe UI"/>
              </a:rPr>
              <a:t> </a:t>
            </a:r>
            <a:r>
              <a:rPr sz="3750" b="1" spc="-7" baseline="-4444" dirty="0">
                <a:latin typeface="Segoe UI"/>
                <a:cs typeface="Segoe UI"/>
              </a:rPr>
              <a:t>π	</a:t>
            </a:r>
            <a:r>
              <a:rPr sz="2500" b="1" spc="-5" dirty="0">
                <a:latin typeface="Segoe UI"/>
                <a:cs typeface="Segoe UI"/>
              </a:rPr>
              <a:t>reward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b="1" spc="-5" dirty="0">
                <a:latin typeface="Segoe UI"/>
                <a:cs typeface="Segoe UI"/>
              </a:rPr>
              <a:t>r</a:t>
            </a:r>
            <a:endParaRPr sz="2500">
              <a:latin typeface="Segoe UI"/>
              <a:cs typeface="Segoe U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Guided Cost Learning algorithm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64664" y="1499616"/>
            <a:ext cx="1452880" cy="3492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Segoe UI"/>
                <a:cs typeface="Segoe UI"/>
              </a:rPr>
              <a:t>policy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π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6723" y="2732532"/>
            <a:ext cx="3151631" cy="112013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764023" y="550163"/>
            <a:ext cx="2664460" cy="417830"/>
          </a:xfrm>
          <a:custGeom>
            <a:avLst/>
            <a:gdLst/>
            <a:ahLst/>
            <a:cxnLst/>
            <a:rect l="l" t="t" r="r" b="b"/>
            <a:pathLst>
              <a:path w="2664459" h="417830">
                <a:moveTo>
                  <a:pt x="2663952" y="0"/>
                </a:moveTo>
                <a:lnTo>
                  <a:pt x="0" y="0"/>
                </a:lnTo>
                <a:lnTo>
                  <a:pt x="0" y="417575"/>
                </a:lnTo>
                <a:lnTo>
                  <a:pt x="2663952" y="417575"/>
                </a:lnTo>
                <a:lnTo>
                  <a:pt x="2663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91278" y="567004"/>
            <a:ext cx="24098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Segoe UI Light"/>
                <a:cs typeface="Segoe UI Light"/>
              </a:rPr>
              <a:t>(Finn</a:t>
            </a:r>
            <a:r>
              <a:rPr sz="2250" spc="-45" dirty="0">
                <a:latin typeface="Segoe UI Light"/>
                <a:cs typeface="Segoe UI Light"/>
              </a:rPr>
              <a:t> </a:t>
            </a:r>
            <a:r>
              <a:rPr sz="2250" dirty="0">
                <a:latin typeface="Segoe UI Light"/>
                <a:cs typeface="Segoe UI Light"/>
              </a:rPr>
              <a:t>et</a:t>
            </a:r>
            <a:r>
              <a:rPr sz="2250" spc="-35" dirty="0">
                <a:latin typeface="Segoe UI Light"/>
                <a:cs typeface="Segoe UI Light"/>
              </a:rPr>
              <a:t> </a:t>
            </a:r>
            <a:r>
              <a:rPr sz="2250" spc="-5" dirty="0">
                <a:latin typeface="Segoe UI Light"/>
                <a:cs typeface="Segoe UI Light"/>
              </a:rPr>
              <a:t>al.</a:t>
            </a:r>
            <a:r>
              <a:rPr sz="2250" spc="-30" dirty="0">
                <a:latin typeface="Segoe UI Light"/>
                <a:cs typeface="Segoe UI Light"/>
              </a:rPr>
              <a:t> </a:t>
            </a:r>
            <a:r>
              <a:rPr sz="2250" dirty="0">
                <a:latin typeface="Segoe UI Light"/>
                <a:cs typeface="Segoe UI Light"/>
              </a:rPr>
              <a:t>ICML</a:t>
            </a:r>
            <a:r>
              <a:rPr sz="2250" spc="-40" dirty="0">
                <a:latin typeface="Segoe UI Light"/>
                <a:cs typeface="Segoe UI Light"/>
              </a:rPr>
              <a:t> </a:t>
            </a:r>
            <a:r>
              <a:rPr sz="2250" dirty="0">
                <a:latin typeface="Segoe UI Light"/>
                <a:cs typeface="Segoe UI Light"/>
              </a:rPr>
              <a:t>’16)</a:t>
            </a:r>
            <a:endParaRPr sz="225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34270" y="6605777"/>
            <a:ext cx="2157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Segoe UI"/>
                <a:cs typeface="Segoe UI"/>
              </a:rPr>
              <a:t>slides</a:t>
            </a:r>
            <a:r>
              <a:rPr sz="1400" dirty="0">
                <a:latin typeface="Segoe UI"/>
                <a:cs typeface="Segoe UI"/>
              </a:rPr>
              <a:t> adapted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from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C.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Finn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3028" y="5914644"/>
            <a:ext cx="5462016" cy="7711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95331" y="5715000"/>
            <a:ext cx="1914144" cy="6080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learning pouring with a robot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838200"/>
            <a:ext cx="9982200" cy="5623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23" y="6555130"/>
            <a:ext cx="2496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egoe UI"/>
                <a:cs typeface="Segoe UI"/>
              </a:rPr>
              <a:t>Finn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al.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Guided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cost</a:t>
            </a:r>
            <a:r>
              <a:rPr sz="1400" spc="-5" dirty="0">
                <a:latin typeface="Segoe UI"/>
                <a:cs typeface="Segoe UI"/>
              </a:rPr>
              <a:t> learning.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 looks a bit like a game…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1890" y="1714367"/>
            <a:ext cx="1894839" cy="1449705"/>
            <a:chOff x="1561890" y="1714367"/>
            <a:chExt cx="1894839" cy="1449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1890" y="1714367"/>
              <a:ext cx="1894541" cy="7918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76169" y="2548636"/>
              <a:ext cx="265430" cy="615315"/>
            </a:xfrm>
            <a:custGeom>
              <a:avLst/>
              <a:gdLst/>
              <a:ahLst/>
              <a:cxnLst/>
              <a:rect l="l" t="t" r="r" b="b"/>
              <a:pathLst>
                <a:path w="265430" h="615314">
                  <a:moveTo>
                    <a:pt x="88296" y="351071"/>
                  </a:moveTo>
                  <a:lnTo>
                    <a:pt x="0" y="353060"/>
                  </a:lnTo>
                  <a:lnTo>
                    <a:pt x="138430" y="615188"/>
                  </a:lnTo>
                  <a:lnTo>
                    <a:pt x="242316" y="395224"/>
                  </a:lnTo>
                  <a:lnTo>
                    <a:pt x="89281" y="395224"/>
                  </a:lnTo>
                  <a:lnTo>
                    <a:pt x="88296" y="351071"/>
                  </a:lnTo>
                  <a:close/>
                </a:path>
                <a:path w="265430" h="615314">
                  <a:moveTo>
                    <a:pt x="176687" y="349080"/>
                  </a:moveTo>
                  <a:lnTo>
                    <a:pt x="88296" y="351071"/>
                  </a:lnTo>
                  <a:lnTo>
                    <a:pt x="89281" y="395224"/>
                  </a:lnTo>
                  <a:lnTo>
                    <a:pt x="177673" y="393318"/>
                  </a:lnTo>
                  <a:lnTo>
                    <a:pt x="176687" y="349080"/>
                  </a:lnTo>
                  <a:close/>
                </a:path>
                <a:path w="265430" h="615314">
                  <a:moveTo>
                    <a:pt x="265049" y="347090"/>
                  </a:moveTo>
                  <a:lnTo>
                    <a:pt x="176687" y="349080"/>
                  </a:lnTo>
                  <a:lnTo>
                    <a:pt x="177673" y="393318"/>
                  </a:lnTo>
                  <a:lnTo>
                    <a:pt x="89281" y="395224"/>
                  </a:lnTo>
                  <a:lnTo>
                    <a:pt x="242316" y="395224"/>
                  </a:lnTo>
                  <a:lnTo>
                    <a:pt x="265049" y="347090"/>
                  </a:lnTo>
                  <a:close/>
                </a:path>
                <a:path w="265430" h="615314">
                  <a:moveTo>
                    <a:pt x="168910" y="0"/>
                  </a:moveTo>
                  <a:lnTo>
                    <a:pt x="80518" y="2031"/>
                  </a:lnTo>
                  <a:lnTo>
                    <a:pt x="88296" y="351071"/>
                  </a:lnTo>
                  <a:lnTo>
                    <a:pt x="176687" y="34908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7067" y="2077211"/>
            <a:ext cx="1454150" cy="3492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Segoe UI"/>
                <a:cs typeface="Segoe UI"/>
              </a:rPr>
              <a:t>policy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π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403091"/>
            <a:ext cx="2104644" cy="25298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652467" y="1669266"/>
            <a:ext cx="2316480" cy="1546860"/>
            <a:chOff x="7652467" y="1669266"/>
            <a:chExt cx="2316480" cy="15468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2467" y="1669266"/>
              <a:ext cx="2316016" cy="95846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70163" y="2654299"/>
              <a:ext cx="265430" cy="561340"/>
            </a:xfrm>
            <a:custGeom>
              <a:avLst/>
              <a:gdLst/>
              <a:ahLst/>
              <a:cxnLst/>
              <a:rect l="l" t="t" r="r" b="b"/>
              <a:pathLst>
                <a:path w="265429" h="561339">
                  <a:moveTo>
                    <a:pt x="88420" y="296629"/>
                  </a:moveTo>
                  <a:lnTo>
                    <a:pt x="0" y="297561"/>
                  </a:lnTo>
                  <a:lnTo>
                    <a:pt x="135508" y="561339"/>
                  </a:lnTo>
                  <a:lnTo>
                    <a:pt x="242751" y="340867"/>
                  </a:lnTo>
                  <a:lnTo>
                    <a:pt x="88900" y="340867"/>
                  </a:lnTo>
                  <a:lnTo>
                    <a:pt x="88420" y="296629"/>
                  </a:lnTo>
                  <a:close/>
                </a:path>
                <a:path w="265429" h="561339">
                  <a:moveTo>
                    <a:pt x="176813" y="295698"/>
                  </a:moveTo>
                  <a:lnTo>
                    <a:pt x="88420" y="296629"/>
                  </a:lnTo>
                  <a:lnTo>
                    <a:pt x="88900" y="340867"/>
                  </a:lnTo>
                  <a:lnTo>
                    <a:pt x="177291" y="339851"/>
                  </a:lnTo>
                  <a:lnTo>
                    <a:pt x="176813" y="295698"/>
                  </a:lnTo>
                  <a:close/>
                </a:path>
                <a:path w="265429" h="561339">
                  <a:moveTo>
                    <a:pt x="265175" y="294766"/>
                  </a:moveTo>
                  <a:lnTo>
                    <a:pt x="176813" y="295698"/>
                  </a:lnTo>
                  <a:lnTo>
                    <a:pt x="177291" y="339851"/>
                  </a:lnTo>
                  <a:lnTo>
                    <a:pt x="88900" y="340867"/>
                  </a:lnTo>
                  <a:lnTo>
                    <a:pt x="242751" y="340867"/>
                  </a:lnTo>
                  <a:lnTo>
                    <a:pt x="265175" y="294766"/>
                  </a:lnTo>
                  <a:close/>
                </a:path>
                <a:path w="265429" h="561339">
                  <a:moveTo>
                    <a:pt x="173608" y="0"/>
                  </a:moveTo>
                  <a:lnTo>
                    <a:pt x="85216" y="1015"/>
                  </a:lnTo>
                  <a:lnTo>
                    <a:pt x="88420" y="296629"/>
                  </a:lnTo>
                  <a:lnTo>
                    <a:pt x="176813" y="295698"/>
                  </a:lnTo>
                  <a:lnTo>
                    <a:pt x="173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44968" y="3403091"/>
            <a:ext cx="2115312" cy="25298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966459" y="3828160"/>
            <a:ext cx="5461000" cy="1504315"/>
            <a:chOff x="5966459" y="3828160"/>
            <a:chExt cx="5461000" cy="150431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6459" y="4561331"/>
              <a:ext cx="5460492" cy="7711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68003" y="3828160"/>
              <a:ext cx="265430" cy="733425"/>
            </a:xfrm>
            <a:custGeom>
              <a:avLst/>
              <a:gdLst/>
              <a:ahLst/>
              <a:cxnLst/>
              <a:rect l="l" t="t" r="r" b="b"/>
              <a:pathLst>
                <a:path w="265429" h="733425">
                  <a:moveTo>
                    <a:pt x="88304" y="468079"/>
                  </a:moveTo>
                  <a:lnTo>
                    <a:pt x="0" y="468249"/>
                  </a:lnTo>
                  <a:lnTo>
                    <a:pt x="133096" y="733170"/>
                  </a:lnTo>
                  <a:lnTo>
                    <a:pt x="242994" y="512318"/>
                  </a:lnTo>
                  <a:lnTo>
                    <a:pt x="88392" y="512318"/>
                  </a:lnTo>
                  <a:lnTo>
                    <a:pt x="88304" y="468079"/>
                  </a:lnTo>
                  <a:close/>
                </a:path>
                <a:path w="265429" h="733425">
                  <a:moveTo>
                    <a:pt x="176696" y="467910"/>
                  </a:moveTo>
                  <a:lnTo>
                    <a:pt x="88304" y="468079"/>
                  </a:lnTo>
                  <a:lnTo>
                    <a:pt x="88392" y="512318"/>
                  </a:lnTo>
                  <a:lnTo>
                    <a:pt x="176784" y="512063"/>
                  </a:lnTo>
                  <a:lnTo>
                    <a:pt x="176696" y="467910"/>
                  </a:lnTo>
                  <a:close/>
                </a:path>
                <a:path w="265429" h="733425">
                  <a:moveTo>
                    <a:pt x="265175" y="467740"/>
                  </a:moveTo>
                  <a:lnTo>
                    <a:pt x="176696" y="467910"/>
                  </a:lnTo>
                  <a:lnTo>
                    <a:pt x="176784" y="512063"/>
                  </a:lnTo>
                  <a:lnTo>
                    <a:pt x="88392" y="512318"/>
                  </a:lnTo>
                  <a:lnTo>
                    <a:pt x="242994" y="512318"/>
                  </a:lnTo>
                  <a:lnTo>
                    <a:pt x="265175" y="467740"/>
                  </a:lnTo>
                  <a:close/>
                </a:path>
                <a:path w="265429" h="733425">
                  <a:moveTo>
                    <a:pt x="175768" y="0"/>
                  </a:moveTo>
                  <a:lnTo>
                    <a:pt x="87375" y="253"/>
                  </a:lnTo>
                  <a:lnTo>
                    <a:pt x="88304" y="468079"/>
                  </a:lnTo>
                  <a:lnTo>
                    <a:pt x="176696" y="467910"/>
                  </a:lnTo>
                  <a:lnTo>
                    <a:pt x="175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640201" y="3735832"/>
            <a:ext cx="2053589" cy="930275"/>
          </a:xfrm>
          <a:custGeom>
            <a:avLst/>
            <a:gdLst/>
            <a:ahLst/>
            <a:cxnLst/>
            <a:rect l="l" t="t" r="r" b="b"/>
            <a:pathLst>
              <a:path w="2053589" h="930275">
                <a:moveTo>
                  <a:pt x="1792295" y="848643"/>
                </a:moveTo>
                <a:lnTo>
                  <a:pt x="1757552" y="929894"/>
                </a:lnTo>
                <a:lnTo>
                  <a:pt x="2053463" y="912368"/>
                </a:lnTo>
                <a:lnTo>
                  <a:pt x="2014209" y="866013"/>
                </a:lnTo>
                <a:lnTo>
                  <a:pt x="1832864" y="866013"/>
                </a:lnTo>
                <a:lnTo>
                  <a:pt x="1792295" y="848643"/>
                </a:lnTo>
                <a:close/>
              </a:path>
              <a:path w="2053589" h="930275">
                <a:moveTo>
                  <a:pt x="1827058" y="767348"/>
                </a:moveTo>
                <a:lnTo>
                  <a:pt x="1792295" y="848643"/>
                </a:lnTo>
                <a:lnTo>
                  <a:pt x="1832864" y="866013"/>
                </a:lnTo>
                <a:lnTo>
                  <a:pt x="1867662" y="784733"/>
                </a:lnTo>
                <a:lnTo>
                  <a:pt x="1827058" y="767348"/>
                </a:lnTo>
                <a:close/>
              </a:path>
              <a:path w="2053589" h="930275">
                <a:moveTo>
                  <a:pt x="1861820" y="686054"/>
                </a:moveTo>
                <a:lnTo>
                  <a:pt x="1827058" y="767348"/>
                </a:lnTo>
                <a:lnTo>
                  <a:pt x="1867662" y="784733"/>
                </a:lnTo>
                <a:lnTo>
                  <a:pt x="1832864" y="866013"/>
                </a:lnTo>
                <a:lnTo>
                  <a:pt x="2014209" y="866013"/>
                </a:lnTo>
                <a:lnTo>
                  <a:pt x="1861820" y="686054"/>
                </a:lnTo>
                <a:close/>
              </a:path>
              <a:path w="2053589" h="930275">
                <a:moveTo>
                  <a:pt x="34798" y="0"/>
                </a:moveTo>
                <a:lnTo>
                  <a:pt x="0" y="81280"/>
                </a:lnTo>
                <a:lnTo>
                  <a:pt x="1792295" y="848643"/>
                </a:lnTo>
                <a:lnTo>
                  <a:pt x="1827058" y="767348"/>
                </a:lnTo>
                <a:lnTo>
                  <a:pt x="34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0" y="5448300"/>
            <a:ext cx="5204459" cy="227075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419600" y="5052059"/>
            <a:ext cx="1219835" cy="265430"/>
          </a:xfrm>
          <a:custGeom>
            <a:avLst/>
            <a:gdLst/>
            <a:ahLst/>
            <a:cxnLst/>
            <a:rect l="l" t="t" r="r" b="b"/>
            <a:pathLst>
              <a:path w="1219835" h="265429">
                <a:moveTo>
                  <a:pt x="266700" y="0"/>
                </a:moveTo>
                <a:lnTo>
                  <a:pt x="0" y="129539"/>
                </a:lnTo>
                <a:lnTo>
                  <a:pt x="263651" y="265048"/>
                </a:lnTo>
                <a:lnTo>
                  <a:pt x="264667" y="176770"/>
                </a:lnTo>
                <a:lnTo>
                  <a:pt x="220472" y="176275"/>
                </a:lnTo>
                <a:lnTo>
                  <a:pt x="221487" y="87883"/>
                </a:lnTo>
                <a:lnTo>
                  <a:pt x="265689" y="87883"/>
                </a:lnTo>
                <a:lnTo>
                  <a:pt x="266700" y="0"/>
                </a:lnTo>
                <a:close/>
              </a:path>
              <a:path w="1219835" h="265429">
                <a:moveTo>
                  <a:pt x="265683" y="88378"/>
                </a:moveTo>
                <a:lnTo>
                  <a:pt x="264667" y="176770"/>
                </a:lnTo>
                <a:lnTo>
                  <a:pt x="1218691" y="187451"/>
                </a:lnTo>
                <a:lnTo>
                  <a:pt x="1219708" y="99059"/>
                </a:lnTo>
                <a:lnTo>
                  <a:pt x="265683" y="88378"/>
                </a:lnTo>
                <a:close/>
              </a:path>
              <a:path w="1219835" h="265429">
                <a:moveTo>
                  <a:pt x="221487" y="87883"/>
                </a:moveTo>
                <a:lnTo>
                  <a:pt x="220472" y="176275"/>
                </a:lnTo>
                <a:lnTo>
                  <a:pt x="264667" y="176770"/>
                </a:lnTo>
                <a:lnTo>
                  <a:pt x="265683" y="88378"/>
                </a:lnTo>
                <a:lnTo>
                  <a:pt x="221487" y="87883"/>
                </a:lnTo>
                <a:close/>
              </a:path>
              <a:path w="1219835" h="265429">
                <a:moveTo>
                  <a:pt x="265689" y="87883"/>
                </a:moveTo>
                <a:lnTo>
                  <a:pt x="221487" y="87883"/>
                </a:lnTo>
                <a:lnTo>
                  <a:pt x="265683" y="88378"/>
                </a:lnTo>
                <a:lnTo>
                  <a:pt x="265689" y="8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627" y="4803647"/>
            <a:ext cx="3675888" cy="7711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6719" y="5742432"/>
            <a:ext cx="3974591" cy="5303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Generative Adversarial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23" y="6555130"/>
            <a:ext cx="16370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egoe UI"/>
                <a:cs typeface="Segoe UI"/>
              </a:rPr>
              <a:t>Goodfellow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al.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‘14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276" y="838200"/>
            <a:ext cx="3505200" cy="14036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59" y="838200"/>
            <a:ext cx="3086100" cy="14036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87557" y="2349500"/>
            <a:ext cx="138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UI"/>
                <a:cs typeface="Segoe UI"/>
              </a:rPr>
              <a:t>Isola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et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al.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‘17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5870" y="2349500"/>
            <a:ext cx="1775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Arjovsky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al.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‘17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79" y="838200"/>
            <a:ext cx="4934712" cy="1403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76294" y="2349500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Zhu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et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al.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‘17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0936" y="2999232"/>
            <a:ext cx="1532427" cy="8595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0388" y="3387852"/>
            <a:ext cx="109727" cy="1112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9752" y="3317747"/>
            <a:ext cx="775715" cy="2529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9195" y="2700527"/>
            <a:ext cx="1219200" cy="22707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440177" y="3952240"/>
            <a:ext cx="265430" cy="615315"/>
          </a:xfrm>
          <a:custGeom>
            <a:avLst/>
            <a:gdLst/>
            <a:ahLst/>
            <a:cxnLst/>
            <a:rect l="l" t="t" r="r" b="b"/>
            <a:pathLst>
              <a:path w="265430" h="615314">
                <a:moveTo>
                  <a:pt x="88296" y="351071"/>
                </a:moveTo>
                <a:lnTo>
                  <a:pt x="0" y="353060"/>
                </a:lnTo>
                <a:lnTo>
                  <a:pt x="138430" y="615188"/>
                </a:lnTo>
                <a:lnTo>
                  <a:pt x="242316" y="395224"/>
                </a:lnTo>
                <a:lnTo>
                  <a:pt x="89281" y="395224"/>
                </a:lnTo>
                <a:lnTo>
                  <a:pt x="88296" y="351071"/>
                </a:lnTo>
                <a:close/>
              </a:path>
              <a:path w="265430" h="615314">
                <a:moveTo>
                  <a:pt x="176687" y="349080"/>
                </a:moveTo>
                <a:lnTo>
                  <a:pt x="88296" y="351071"/>
                </a:lnTo>
                <a:lnTo>
                  <a:pt x="89281" y="395224"/>
                </a:lnTo>
                <a:lnTo>
                  <a:pt x="177673" y="393319"/>
                </a:lnTo>
                <a:lnTo>
                  <a:pt x="176687" y="349080"/>
                </a:lnTo>
                <a:close/>
              </a:path>
              <a:path w="265430" h="615314">
                <a:moveTo>
                  <a:pt x="265049" y="347091"/>
                </a:moveTo>
                <a:lnTo>
                  <a:pt x="176687" y="349080"/>
                </a:lnTo>
                <a:lnTo>
                  <a:pt x="177673" y="393319"/>
                </a:lnTo>
                <a:lnTo>
                  <a:pt x="89281" y="395224"/>
                </a:lnTo>
                <a:lnTo>
                  <a:pt x="242316" y="395224"/>
                </a:lnTo>
                <a:lnTo>
                  <a:pt x="265049" y="347091"/>
                </a:lnTo>
                <a:close/>
              </a:path>
              <a:path w="265430" h="615314">
                <a:moveTo>
                  <a:pt x="168910" y="0"/>
                </a:moveTo>
                <a:lnTo>
                  <a:pt x="80518" y="2032"/>
                </a:lnTo>
                <a:lnTo>
                  <a:pt x="88296" y="351071"/>
                </a:lnTo>
                <a:lnTo>
                  <a:pt x="176687" y="349080"/>
                </a:lnTo>
                <a:lnTo>
                  <a:pt x="168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5336" y="4700015"/>
            <a:ext cx="2103119" cy="2529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200" y="2795016"/>
            <a:ext cx="2683763" cy="2529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3137916"/>
            <a:ext cx="1743455" cy="8381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441943" y="4057269"/>
            <a:ext cx="265430" cy="510540"/>
          </a:xfrm>
          <a:custGeom>
            <a:avLst/>
            <a:gdLst/>
            <a:ahLst/>
            <a:cxnLst/>
            <a:rect l="l" t="t" r="r" b="b"/>
            <a:pathLst>
              <a:path w="265429" h="510539">
                <a:moveTo>
                  <a:pt x="88347" y="246295"/>
                </a:moveTo>
                <a:lnTo>
                  <a:pt x="0" y="248665"/>
                </a:lnTo>
                <a:lnTo>
                  <a:pt x="139700" y="510158"/>
                </a:lnTo>
                <a:lnTo>
                  <a:pt x="242231" y="290448"/>
                </a:lnTo>
                <a:lnTo>
                  <a:pt x="89534" y="290448"/>
                </a:lnTo>
                <a:lnTo>
                  <a:pt x="88347" y="246295"/>
                </a:lnTo>
                <a:close/>
              </a:path>
              <a:path w="265429" h="510539">
                <a:moveTo>
                  <a:pt x="176740" y="243923"/>
                </a:moveTo>
                <a:lnTo>
                  <a:pt x="88347" y="246295"/>
                </a:lnTo>
                <a:lnTo>
                  <a:pt x="89534" y="290448"/>
                </a:lnTo>
                <a:lnTo>
                  <a:pt x="177926" y="288035"/>
                </a:lnTo>
                <a:lnTo>
                  <a:pt x="176740" y="243923"/>
                </a:lnTo>
                <a:close/>
              </a:path>
              <a:path w="265429" h="510539">
                <a:moveTo>
                  <a:pt x="265049" y="241553"/>
                </a:moveTo>
                <a:lnTo>
                  <a:pt x="176740" y="243923"/>
                </a:lnTo>
                <a:lnTo>
                  <a:pt x="177926" y="288035"/>
                </a:lnTo>
                <a:lnTo>
                  <a:pt x="89534" y="290448"/>
                </a:lnTo>
                <a:lnTo>
                  <a:pt x="242231" y="290448"/>
                </a:lnTo>
                <a:lnTo>
                  <a:pt x="265049" y="241553"/>
                </a:lnTo>
                <a:close/>
              </a:path>
              <a:path w="265429" h="510539">
                <a:moveTo>
                  <a:pt x="170179" y="0"/>
                </a:moveTo>
                <a:lnTo>
                  <a:pt x="81787" y="2285"/>
                </a:lnTo>
                <a:lnTo>
                  <a:pt x="88347" y="246295"/>
                </a:lnTo>
                <a:lnTo>
                  <a:pt x="176740" y="243923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90459" y="4648200"/>
            <a:ext cx="2104644" cy="25298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839590" y="4964176"/>
            <a:ext cx="1799589" cy="646430"/>
          </a:xfrm>
          <a:custGeom>
            <a:avLst/>
            <a:gdLst/>
            <a:ahLst/>
            <a:cxnLst/>
            <a:rect l="l" t="t" r="r" b="b"/>
            <a:pathLst>
              <a:path w="1799589" h="646429">
                <a:moveTo>
                  <a:pt x="1532878" y="561792"/>
                </a:moveTo>
                <a:lnTo>
                  <a:pt x="1506601" y="646163"/>
                </a:lnTo>
                <a:lnTo>
                  <a:pt x="1799209" y="598424"/>
                </a:lnTo>
                <a:lnTo>
                  <a:pt x="1774770" y="574929"/>
                </a:lnTo>
                <a:lnTo>
                  <a:pt x="1575054" y="574929"/>
                </a:lnTo>
                <a:lnTo>
                  <a:pt x="1532878" y="561792"/>
                </a:lnTo>
                <a:close/>
              </a:path>
              <a:path w="1799589" h="646429">
                <a:moveTo>
                  <a:pt x="1559179" y="477345"/>
                </a:moveTo>
                <a:lnTo>
                  <a:pt x="1532878" y="561792"/>
                </a:lnTo>
                <a:lnTo>
                  <a:pt x="1575054" y="574929"/>
                </a:lnTo>
                <a:lnTo>
                  <a:pt x="1601343" y="490474"/>
                </a:lnTo>
                <a:lnTo>
                  <a:pt x="1559179" y="477345"/>
                </a:lnTo>
                <a:close/>
              </a:path>
              <a:path w="1799589" h="646429">
                <a:moveTo>
                  <a:pt x="1585468" y="392938"/>
                </a:moveTo>
                <a:lnTo>
                  <a:pt x="1559179" y="477345"/>
                </a:lnTo>
                <a:lnTo>
                  <a:pt x="1601343" y="490474"/>
                </a:lnTo>
                <a:lnTo>
                  <a:pt x="1575054" y="574929"/>
                </a:lnTo>
                <a:lnTo>
                  <a:pt x="1774770" y="574929"/>
                </a:lnTo>
                <a:lnTo>
                  <a:pt x="1585468" y="392938"/>
                </a:lnTo>
                <a:close/>
              </a:path>
              <a:path w="1799589" h="646429">
                <a:moveTo>
                  <a:pt x="26162" y="0"/>
                </a:moveTo>
                <a:lnTo>
                  <a:pt x="0" y="84328"/>
                </a:lnTo>
                <a:lnTo>
                  <a:pt x="1532878" y="561792"/>
                </a:lnTo>
                <a:lnTo>
                  <a:pt x="1559179" y="477345"/>
                </a:lnTo>
                <a:lnTo>
                  <a:pt x="26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10702" y="4957826"/>
            <a:ext cx="265430" cy="511809"/>
          </a:xfrm>
          <a:custGeom>
            <a:avLst/>
            <a:gdLst/>
            <a:ahLst/>
            <a:cxnLst/>
            <a:rect l="l" t="t" r="r" b="b"/>
            <a:pathLst>
              <a:path w="265429" h="511810">
                <a:moveTo>
                  <a:pt x="88345" y="248073"/>
                </a:moveTo>
                <a:lnTo>
                  <a:pt x="0" y="250698"/>
                </a:lnTo>
                <a:lnTo>
                  <a:pt x="140462" y="511810"/>
                </a:lnTo>
                <a:lnTo>
                  <a:pt x="242166" y="292227"/>
                </a:lnTo>
                <a:lnTo>
                  <a:pt x="89662" y="292227"/>
                </a:lnTo>
                <a:lnTo>
                  <a:pt x="88345" y="248073"/>
                </a:lnTo>
                <a:close/>
              </a:path>
              <a:path w="265429" h="511810">
                <a:moveTo>
                  <a:pt x="176738" y="245447"/>
                </a:moveTo>
                <a:lnTo>
                  <a:pt x="88345" y="248073"/>
                </a:lnTo>
                <a:lnTo>
                  <a:pt x="89662" y="292227"/>
                </a:lnTo>
                <a:lnTo>
                  <a:pt x="178053" y="289560"/>
                </a:lnTo>
                <a:lnTo>
                  <a:pt x="176738" y="245447"/>
                </a:lnTo>
                <a:close/>
              </a:path>
              <a:path w="265429" h="511810">
                <a:moveTo>
                  <a:pt x="265049" y="242824"/>
                </a:moveTo>
                <a:lnTo>
                  <a:pt x="176738" y="245447"/>
                </a:lnTo>
                <a:lnTo>
                  <a:pt x="178053" y="289560"/>
                </a:lnTo>
                <a:lnTo>
                  <a:pt x="89662" y="292227"/>
                </a:lnTo>
                <a:lnTo>
                  <a:pt x="242166" y="292227"/>
                </a:lnTo>
                <a:lnTo>
                  <a:pt x="265049" y="242824"/>
                </a:lnTo>
                <a:close/>
              </a:path>
              <a:path w="265429" h="511810">
                <a:moveTo>
                  <a:pt x="169418" y="0"/>
                </a:moveTo>
                <a:lnTo>
                  <a:pt x="81025" y="2540"/>
                </a:lnTo>
                <a:lnTo>
                  <a:pt x="88345" y="248073"/>
                </a:lnTo>
                <a:lnTo>
                  <a:pt x="176738" y="245447"/>
                </a:lnTo>
                <a:lnTo>
                  <a:pt x="169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00344" y="5516879"/>
            <a:ext cx="6224015" cy="66446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299447" y="4111752"/>
            <a:ext cx="2710180" cy="1156970"/>
            <a:chOff x="9299447" y="4111752"/>
            <a:chExt cx="2710180" cy="115697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5114" y="4407408"/>
              <a:ext cx="1533756" cy="8610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78567" y="4806696"/>
              <a:ext cx="144779" cy="1112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99447" y="4111752"/>
              <a:ext cx="2709672" cy="263651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4047744" y="5661596"/>
            <a:ext cx="1219835" cy="265430"/>
          </a:xfrm>
          <a:custGeom>
            <a:avLst/>
            <a:gdLst/>
            <a:ahLst/>
            <a:cxnLst/>
            <a:rect l="l" t="t" r="r" b="b"/>
            <a:pathLst>
              <a:path w="1219835" h="265429">
                <a:moveTo>
                  <a:pt x="266700" y="0"/>
                </a:moveTo>
                <a:lnTo>
                  <a:pt x="0" y="129603"/>
                </a:lnTo>
                <a:lnTo>
                  <a:pt x="263651" y="265163"/>
                </a:lnTo>
                <a:lnTo>
                  <a:pt x="264668" y="176773"/>
                </a:lnTo>
                <a:lnTo>
                  <a:pt x="220471" y="176275"/>
                </a:lnTo>
                <a:lnTo>
                  <a:pt x="221487" y="87896"/>
                </a:lnTo>
                <a:lnTo>
                  <a:pt x="265689" y="87896"/>
                </a:lnTo>
                <a:lnTo>
                  <a:pt x="266700" y="0"/>
                </a:lnTo>
                <a:close/>
              </a:path>
              <a:path w="1219835" h="265429">
                <a:moveTo>
                  <a:pt x="265683" y="88393"/>
                </a:moveTo>
                <a:lnTo>
                  <a:pt x="264668" y="176773"/>
                </a:lnTo>
                <a:lnTo>
                  <a:pt x="1218691" y="187515"/>
                </a:lnTo>
                <a:lnTo>
                  <a:pt x="1219707" y="99123"/>
                </a:lnTo>
                <a:lnTo>
                  <a:pt x="265683" y="88393"/>
                </a:lnTo>
                <a:close/>
              </a:path>
              <a:path w="1219835" h="265429">
                <a:moveTo>
                  <a:pt x="221487" y="87896"/>
                </a:moveTo>
                <a:lnTo>
                  <a:pt x="220471" y="176275"/>
                </a:lnTo>
                <a:lnTo>
                  <a:pt x="264668" y="176773"/>
                </a:lnTo>
                <a:lnTo>
                  <a:pt x="265683" y="88393"/>
                </a:lnTo>
                <a:lnTo>
                  <a:pt x="221487" y="87896"/>
                </a:lnTo>
                <a:close/>
              </a:path>
              <a:path w="1219835" h="265429">
                <a:moveTo>
                  <a:pt x="265689" y="87896"/>
                </a:moveTo>
                <a:lnTo>
                  <a:pt x="221487" y="87896"/>
                </a:lnTo>
                <a:lnTo>
                  <a:pt x="265683" y="88393"/>
                </a:lnTo>
                <a:lnTo>
                  <a:pt x="265689" y="8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5423" y="5670803"/>
            <a:ext cx="3204972" cy="3566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Inverse RL as a 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26" y="6424423"/>
            <a:ext cx="11075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egoe UI"/>
                <a:cs typeface="Segoe UI"/>
              </a:rPr>
              <a:t>Finn*,</a:t>
            </a:r>
            <a:r>
              <a:rPr sz="1400" spc="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Christiano*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</a:t>
            </a:r>
            <a:r>
              <a:rPr sz="1400" spc="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al. </a:t>
            </a:r>
            <a:r>
              <a:rPr sz="1400" spc="-75" dirty="0">
                <a:latin typeface="Segoe UI"/>
                <a:cs typeface="Segoe UI"/>
              </a:rPr>
              <a:t>“A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Connection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Between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Generative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Adversarial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Networks,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Inverse</a:t>
            </a:r>
            <a:r>
              <a:rPr sz="1400" spc="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Reinforcement </a:t>
            </a:r>
            <a:r>
              <a:rPr sz="1400" dirty="0">
                <a:latin typeface="Segoe UI"/>
                <a:cs typeface="Segoe UI"/>
              </a:rPr>
              <a:t>Learning,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and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Energy-Based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-20" dirty="0">
                <a:latin typeface="Segoe UI"/>
                <a:cs typeface="Segoe UI"/>
              </a:rPr>
              <a:t>Models.”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1" y="2682239"/>
            <a:ext cx="6545580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671827"/>
            <a:ext cx="2537459" cy="59740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38200" y="1181100"/>
            <a:ext cx="2710180" cy="1156970"/>
            <a:chOff x="838200" y="1181100"/>
            <a:chExt cx="2710180" cy="11569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196" y="1476756"/>
              <a:ext cx="1532427" cy="8610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9" y="1876044"/>
              <a:ext cx="144780" cy="1112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1181100"/>
              <a:ext cx="2709672" cy="26365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8615" y="1179575"/>
            <a:ext cx="3087624" cy="1813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772" y="3930396"/>
            <a:ext cx="3700272" cy="6751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9911" y="3387852"/>
            <a:ext cx="5145024" cy="22707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271771" y="3886200"/>
            <a:ext cx="4691380" cy="1205230"/>
            <a:chOff x="4271771" y="3886200"/>
            <a:chExt cx="4691380" cy="120523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1771" y="3930396"/>
              <a:ext cx="4189476" cy="6751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6315" y="3886200"/>
              <a:ext cx="588276" cy="3977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9561" y="3931157"/>
              <a:ext cx="457200" cy="260350"/>
            </a:xfrm>
            <a:custGeom>
              <a:avLst/>
              <a:gdLst/>
              <a:ahLst/>
              <a:cxnLst/>
              <a:rect l="l" t="t" r="r" b="b"/>
              <a:pathLst>
                <a:path w="457200" h="260350">
                  <a:moveTo>
                    <a:pt x="0" y="0"/>
                  </a:moveTo>
                  <a:lnTo>
                    <a:pt x="457200" y="260223"/>
                  </a:lnTo>
                </a:path>
              </a:pathLst>
            </a:custGeom>
            <a:ln w="38100">
              <a:solidFill>
                <a:srgbClr val="C724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09515" y="4291584"/>
              <a:ext cx="588276" cy="3977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72761" y="4336541"/>
              <a:ext cx="457200" cy="260350"/>
            </a:xfrm>
            <a:custGeom>
              <a:avLst/>
              <a:gdLst/>
              <a:ahLst/>
              <a:cxnLst/>
              <a:rect l="l" t="t" r="r" b="b"/>
              <a:pathLst>
                <a:path w="457200" h="260350">
                  <a:moveTo>
                    <a:pt x="0" y="0"/>
                  </a:moveTo>
                  <a:lnTo>
                    <a:pt x="457200" y="260222"/>
                  </a:lnTo>
                </a:path>
              </a:pathLst>
            </a:custGeom>
            <a:ln w="38100">
              <a:solidFill>
                <a:srgbClr val="C724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8251" y="4274820"/>
              <a:ext cx="588276" cy="3977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51497" y="4319777"/>
              <a:ext cx="457200" cy="260350"/>
            </a:xfrm>
            <a:custGeom>
              <a:avLst/>
              <a:gdLst/>
              <a:ahLst/>
              <a:cxnLst/>
              <a:rect l="l" t="t" r="r" b="b"/>
              <a:pathLst>
                <a:path w="457200" h="260350">
                  <a:moveTo>
                    <a:pt x="0" y="0"/>
                  </a:moveTo>
                  <a:lnTo>
                    <a:pt x="457200" y="260223"/>
                  </a:lnTo>
                </a:path>
              </a:pathLst>
            </a:custGeom>
            <a:ln w="38100">
              <a:solidFill>
                <a:srgbClr val="C724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78138" y="4696968"/>
              <a:ext cx="484505" cy="394970"/>
            </a:xfrm>
            <a:custGeom>
              <a:avLst/>
              <a:gdLst/>
              <a:ahLst/>
              <a:cxnLst/>
              <a:rect l="l" t="t" r="r" b="b"/>
              <a:pathLst>
                <a:path w="484504" h="394970">
                  <a:moveTo>
                    <a:pt x="248706" y="129199"/>
                  </a:moveTo>
                  <a:lnTo>
                    <a:pt x="0" y="324865"/>
                  </a:lnTo>
                  <a:lnTo>
                    <a:pt x="54609" y="394461"/>
                  </a:lnTo>
                  <a:lnTo>
                    <a:pt x="303372" y="198727"/>
                  </a:lnTo>
                  <a:lnTo>
                    <a:pt x="248706" y="129199"/>
                  </a:lnTo>
                  <a:close/>
                </a:path>
                <a:path w="484504" h="394970">
                  <a:moveTo>
                    <a:pt x="436471" y="101853"/>
                  </a:moveTo>
                  <a:lnTo>
                    <a:pt x="283463" y="101853"/>
                  </a:lnTo>
                  <a:lnTo>
                    <a:pt x="338200" y="171322"/>
                  </a:lnTo>
                  <a:lnTo>
                    <a:pt x="303372" y="198727"/>
                  </a:lnTo>
                  <a:lnTo>
                    <a:pt x="358012" y="268223"/>
                  </a:lnTo>
                  <a:lnTo>
                    <a:pt x="436471" y="101853"/>
                  </a:lnTo>
                  <a:close/>
                </a:path>
                <a:path w="484504" h="394970">
                  <a:moveTo>
                    <a:pt x="283463" y="101853"/>
                  </a:moveTo>
                  <a:lnTo>
                    <a:pt x="248706" y="129199"/>
                  </a:lnTo>
                  <a:lnTo>
                    <a:pt x="303372" y="198727"/>
                  </a:lnTo>
                  <a:lnTo>
                    <a:pt x="338200" y="171322"/>
                  </a:lnTo>
                  <a:lnTo>
                    <a:pt x="283463" y="101853"/>
                  </a:lnTo>
                  <a:close/>
                </a:path>
                <a:path w="484504" h="394970">
                  <a:moveTo>
                    <a:pt x="484504" y="0"/>
                  </a:moveTo>
                  <a:lnTo>
                    <a:pt x="194055" y="59689"/>
                  </a:lnTo>
                  <a:lnTo>
                    <a:pt x="248706" y="129199"/>
                  </a:lnTo>
                  <a:lnTo>
                    <a:pt x="283463" y="101853"/>
                  </a:lnTo>
                  <a:lnTo>
                    <a:pt x="436471" y="101853"/>
                  </a:lnTo>
                  <a:lnTo>
                    <a:pt x="484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81800" y="5190744"/>
            <a:ext cx="2378963" cy="22707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38983" y="5590032"/>
            <a:ext cx="6134100" cy="39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EE2D2E2-FE01-4EAC-BE36-507B6771F6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0974" y="3716686"/>
            <a:ext cx="3479979" cy="927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Imitation Learning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4572000" y="1828800"/>
            <a:ext cx="3048000" cy="914400"/>
          </a:xfrm>
          <a:prstGeom prst="rect">
            <a:avLst/>
          </a:prstGeom>
          <a:solidFill>
            <a:srgbClr val="C2E4FF"/>
          </a:solidFill>
          <a:ln w="9525">
            <a:solidFill>
              <a:srgbClr val="00000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Verdana"/>
                <a:cs typeface="Verdana"/>
              </a:rPr>
              <a:t>Agent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4038600"/>
            <a:ext cx="6553200" cy="609600"/>
          </a:xfrm>
          <a:prstGeom prst="rect">
            <a:avLst/>
          </a:prstGeom>
          <a:solidFill>
            <a:srgbClr val="C2E4FF"/>
          </a:solidFill>
          <a:ln w="952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0969" y="2728711"/>
            <a:ext cx="786765" cy="1310005"/>
          </a:xfrm>
          <a:custGeom>
            <a:avLst/>
            <a:gdLst/>
            <a:ahLst/>
            <a:cxnLst/>
            <a:rect l="l" t="t" r="r" b="b"/>
            <a:pathLst>
              <a:path w="786765" h="1310004">
                <a:moveTo>
                  <a:pt x="675071" y="1176598"/>
                </a:moveTo>
                <a:lnTo>
                  <a:pt x="625812" y="1205574"/>
                </a:lnTo>
                <a:lnTo>
                  <a:pt x="786630" y="1309888"/>
                </a:lnTo>
                <a:lnTo>
                  <a:pt x="779221" y="1201226"/>
                </a:lnTo>
                <a:lnTo>
                  <a:pt x="689559" y="1201226"/>
                </a:lnTo>
                <a:lnTo>
                  <a:pt x="675071" y="1176598"/>
                </a:lnTo>
                <a:close/>
              </a:path>
              <a:path w="786765" h="1310004">
                <a:moveTo>
                  <a:pt x="724331" y="1147621"/>
                </a:moveTo>
                <a:lnTo>
                  <a:pt x="675071" y="1176598"/>
                </a:lnTo>
                <a:lnTo>
                  <a:pt x="689559" y="1201226"/>
                </a:lnTo>
                <a:lnTo>
                  <a:pt x="738818" y="1172250"/>
                </a:lnTo>
                <a:lnTo>
                  <a:pt x="724331" y="1147621"/>
                </a:lnTo>
                <a:close/>
              </a:path>
              <a:path w="786765" h="1310004">
                <a:moveTo>
                  <a:pt x="773591" y="1118645"/>
                </a:moveTo>
                <a:lnTo>
                  <a:pt x="724331" y="1147621"/>
                </a:lnTo>
                <a:lnTo>
                  <a:pt x="738818" y="1172250"/>
                </a:lnTo>
                <a:lnTo>
                  <a:pt x="689559" y="1201226"/>
                </a:lnTo>
                <a:lnTo>
                  <a:pt x="779221" y="1201226"/>
                </a:lnTo>
                <a:lnTo>
                  <a:pt x="773591" y="1118645"/>
                </a:lnTo>
                <a:close/>
              </a:path>
              <a:path w="786765" h="1310004">
                <a:moveTo>
                  <a:pt x="49259" y="0"/>
                </a:moveTo>
                <a:lnTo>
                  <a:pt x="0" y="28976"/>
                </a:lnTo>
                <a:lnTo>
                  <a:pt x="675071" y="1176598"/>
                </a:lnTo>
                <a:lnTo>
                  <a:pt x="724331" y="1147621"/>
                </a:lnTo>
                <a:lnTo>
                  <a:pt x="49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0944" y="2743200"/>
            <a:ext cx="640080" cy="1308100"/>
          </a:xfrm>
          <a:custGeom>
            <a:avLst/>
            <a:gdLst/>
            <a:ahLst/>
            <a:cxnLst/>
            <a:rect l="l" t="t" r="r" b="b"/>
            <a:pathLst>
              <a:path w="640079" h="1308100">
                <a:moveTo>
                  <a:pt x="536597" y="142963"/>
                </a:moveTo>
                <a:lnTo>
                  <a:pt x="0" y="1283232"/>
                </a:lnTo>
                <a:lnTo>
                  <a:pt x="51710" y="1307566"/>
                </a:lnTo>
                <a:lnTo>
                  <a:pt x="588307" y="167298"/>
                </a:lnTo>
                <a:lnTo>
                  <a:pt x="536597" y="142963"/>
                </a:lnTo>
                <a:close/>
              </a:path>
              <a:path w="640079" h="1308100">
                <a:moveTo>
                  <a:pt x="638244" y="117109"/>
                </a:moveTo>
                <a:lnTo>
                  <a:pt x="548764" y="117109"/>
                </a:lnTo>
                <a:lnTo>
                  <a:pt x="600475" y="141442"/>
                </a:lnTo>
                <a:lnTo>
                  <a:pt x="588307" y="167298"/>
                </a:lnTo>
                <a:lnTo>
                  <a:pt x="640019" y="191632"/>
                </a:lnTo>
                <a:lnTo>
                  <a:pt x="638244" y="117109"/>
                </a:lnTo>
                <a:close/>
              </a:path>
              <a:path w="640079" h="1308100">
                <a:moveTo>
                  <a:pt x="548764" y="117109"/>
                </a:moveTo>
                <a:lnTo>
                  <a:pt x="536597" y="142963"/>
                </a:lnTo>
                <a:lnTo>
                  <a:pt x="588307" y="167298"/>
                </a:lnTo>
                <a:lnTo>
                  <a:pt x="600475" y="141442"/>
                </a:lnTo>
                <a:lnTo>
                  <a:pt x="548764" y="117109"/>
                </a:lnTo>
                <a:close/>
              </a:path>
              <a:path w="640079" h="1308100">
                <a:moveTo>
                  <a:pt x="635455" y="0"/>
                </a:moveTo>
                <a:lnTo>
                  <a:pt x="484887" y="118629"/>
                </a:lnTo>
                <a:lnTo>
                  <a:pt x="536597" y="142963"/>
                </a:lnTo>
                <a:lnTo>
                  <a:pt x="548764" y="117109"/>
                </a:lnTo>
                <a:lnTo>
                  <a:pt x="638244" y="117109"/>
                </a:lnTo>
                <a:lnTo>
                  <a:pt x="63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6173" y="2743200"/>
            <a:ext cx="1164590" cy="1314450"/>
          </a:xfrm>
          <a:custGeom>
            <a:avLst/>
            <a:gdLst/>
            <a:ahLst/>
            <a:cxnLst/>
            <a:rect l="l" t="t" r="r" b="b"/>
            <a:pathLst>
              <a:path w="1164589" h="1314450">
                <a:moveTo>
                  <a:pt x="1029563" y="109653"/>
                </a:moveTo>
                <a:lnTo>
                  <a:pt x="0" y="1276493"/>
                </a:lnTo>
                <a:lnTo>
                  <a:pt x="42852" y="1314305"/>
                </a:lnTo>
                <a:lnTo>
                  <a:pt x="1072417" y="147465"/>
                </a:lnTo>
                <a:lnTo>
                  <a:pt x="1029563" y="109653"/>
                </a:lnTo>
                <a:close/>
              </a:path>
              <a:path w="1164589" h="1314450">
                <a:moveTo>
                  <a:pt x="1141019" y="88226"/>
                </a:moveTo>
                <a:lnTo>
                  <a:pt x="1048470" y="88226"/>
                </a:lnTo>
                <a:lnTo>
                  <a:pt x="1091323" y="126038"/>
                </a:lnTo>
                <a:lnTo>
                  <a:pt x="1072417" y="147465"/>
                </a:lnTo>
                <a:lnTo>
                  <a:pt x="1115270" y="185277"/>
                </a:lnTo>
                <a:lnTo>
                  <a:pt x="1141019" y="88226"/>
                </a:lnTo>
                <a:close/>
              </a:path>
              <a:path w="1164589" h="1314450">
                <a:moveTo>
                  <a:pt x="1048470" y="88226"/>
                </a:moveTo>
                <a:lnTo>
                  <a:pt x="1029563" y="109653"/>
                </a:lnTo>
                <a:lnTo>
                  <a:pt x="1072417" y="147465"/>
                </a:lnTo>
                <a:lnTo>
                  <a:pt x="1091323" y="126038"/>
                </a:lnTo>
                <a:lnTo>
                  <a:pt x="1048470" y="88226"/>
                </a:lnTo>
                <a:close/>
              </a:path>
              <a:path w="1164589" h="1314450">
                <a:moveTo>
                  <a:pt x="1164426" y="0"/>
                </a:moveTo>
                <a:lnTo>
                  <a:pt x="986711" y="71842"/>
                </a:lnTo>
                <a:lnTo>
                  <a:pt x="1029563" y="109653"/>
                </a:lnTo>
                <a:lnTo>
                  <a:pt x="1048470" y="88226"/>
                </a:lnTo>
                <a:lnTo>
                  <a:pt x="1141019" y="88226"/>
                </a:lnTo>
                <a:lnTo>
                  <a:pt x="1164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8066" y="2953003"/>
            <a:ext cx="70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8635" y="3181603"/>
            <a:ext cx="106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Re</a:t>
            </a:r>
            <a:r>
              <a:rPr sz="2400" spc="5" dirty="0">
                <a:latin typeface="Georgia"/>
                <a:cs typeface="Georgia"/>
              </a:rPr>
              <a:t>w</a:t>
            </a:r>
            <a:r>
              <a:rPr sz="2400" dirty="0">
                <a:latin typeface="Georgia"/>
                <a:cs typeface="Georgia"/>
              </a:rPr>
              <a:t>ard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1540" y="3084067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cti</a:t>
            </a:r>
            <a:r>
              <a:rPr sz="2400" spc="5" dirty="0">
                <a:solidFill>
                  <a:srgbClr val="990000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457" y="4976876"/>
            <a:ext cx="7982584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Georgia"/>
                <a:cs typeface="Georgia"/>
              </a:rPr>
              <a:t>Goal:</a:t>
            </a:r>
            <a:r>
              <a:rPr sz="2400" b="1" spc="-3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Learn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dirty="0">
                <a:latin typeface="Georgia"/>
                <a:cs typeface="Georgia"/>
              </a:rPr>
              <a:t> choose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actions that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imitate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expert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policy</a:t>
            </a:r>
            <a:endParaRPr sz="2400">
              <a:latin typeface="Georgia"/>
              <a:cs typeface="Georgia"/>
            </a:endParaRPr>
          </a:p>
          <a:p>
            <a:pPr marL="80010" algn="ctr">
              <a:lnSpc>
                <a:spcPts val="2005"/>
              </a:lnSpc>
              <a:spcBef>
                <a:spcPts val="25"/>
              </a:spcBef>
              <a:tabLst>
                <a:tab pos="2898140" algn="l"/>
              </a:tabLst>
            </a:pP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-7" baseline="-15432" dirty="0">
                <a:solidFill>
                  <a:srgbClr val="990000"/>
                </a:solidFill>
                <a:latin typeface="Cambria Math"/>
                <a:cs typeface="Cambria Math"/>
              </a:rPr>
              <a:t>1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89" baseline="27777" dirty="0">
                <a:solidFill>
                  <a:srgbClr val="990000"/>
                </a:solidFill>
                <a:latin typeface="Cambria Math"/>
                <a:cs typeface="Cambria Math"/>
              </a:rPr>
              <a:t>∗</a:t>
            </a:r>
            <a:r>
              <a:rPr sz="2400" spc="6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22" baseline="-15432" dirty="0">
                <a:solidFill>
                  <a:srgbClr val="990000"/>
                </a:solidFill>
                <a:latin typeface="Cambria Math"/>
                <a:cs typeface="Cambria Math"/>
              </a:rPr>
              <a:t>2</a:t>
            </a:r>
            <a:r>
              <a:rPr sz="2400" spc="15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75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112" baseline="27777" dirty="0">
                <a:solidFill>
                  <a:srgbClr val="990000"/>
                </a:solidFill>
                <a:latin typeface="Cambria Math"/>
                <a:cs typeface="Cambria Math"/>
              </a:rPr>
              <a:t>∗</a:t>
            </a:r>
            <a:r>
              <a:rPr sz="2400" spc="75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…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40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60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𝑛</a:t>
            </a:r>
            <a:r>
              <a:rPr sz="2400" spc="4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25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37" baseline="27777" dirty="0">
                <a:solidFill>
                  <a:srgbClr val="990000"/>
                </a:solidFill>
                <a:latin typeface="Cambria Math"/>
                <a:cs typeface="Cambria Math"/>
              </a:rPr>
              <a:t>∗	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→</a:t>
            </a:r>
            <a:r>
              <a:rPr sz="2400" spc="9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spc="45" dirty="0">
                <a:solidFill>
                  <a:srgbClr val="990000"/>
                </a:solidFill>
                <a:latin typeface="Cambria Math"/>
                <a:cs typeface="Cambria Math"/>
              </a:rPr>
              <a:t>𝜋</a:t>
            </a:r>
            <a:r>
              <a:rPr sz="2700" spc="67" baseline="27777" dirty="0">
                <a:solidFill>
                  <a:srgbClr val="990000"/>
                </a:solidFill>
                <a:latin typeface="Cambria Math"/>
                <a:cs typeface="Cambria Math"/>
              </a:rPr>
              <a:t>∗</a:t>
            </a:r>
            <a:r>
              <a:rPr sz="2400" spc="45" dirty="0">
                <a:solidFill>
                  <a:srgbClr val="990000"/>
                </a:solidFill>
                <a:latin typeface="Cambria Math"/>
                <a:cs typeface="Cambria Math"/>
              </a:rPr>
              <a:t>(𝑎|𝑠)</a:t>
            </a:r>
            <a:endParaRPr sz="2400">
              <a:latin typeface="Cambria Math"/>
              <a:cs typeface="Cambria Math"/>
            </a:endParaRPr>
          </a:p>
          <a:p>
            <a:pPr marL="2498090">
              <a:lnSpc>
                <a:spcPts val="1285"/>
              </a:lnSpc>
              <a:tabLst>
                <a:tab pos="3310254" algn="l"/>
                <a:tab pos="4527550" algn="l"/>
              </a:tabLst>
            </a:pPr>
            <a:r>
              <a:rPr sz="1800" spc="40" dirty="0">
                <a:solidFill>
                  <a:srgbClr val="990000"/>
                </a:solidFill>
                <a:latin typeface="Cambria Math"/>
                <a:cs typeface="Cambria Math"/>
              </a:rPr>
              <a:t>1	2	</a:t>
            </a:r>
            <a:r>
              <a:rPr sz="1800" spc="135" dirty="0">
                <a:solidFill>
                  <a:srgbClr val="99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87302" y="3128647"/>
            <a:ext cx="876300" cy="535305"/>
            <a:chOff x="5287302" y="3128647"/>
            <a:chExt cx="876300" cy="535305"/>
          </a:xfrm>
        </p:grpSpPr>
        <p:sp>
          <p:nvSpPr>
            <p:cNvPr id="13" name="object 13"/>
            <p:cNvSpPr/>
            <p:nvPr/>
          </p:nvSpPr>
          <p:spPr>
            <a:xfrm>
              <a:off x="5322152" y="3147697"/>
              <a:ext cx="822325" cy="462280"/>
            </a:xfrm>
            <a:custGeom>
              <a:avLst/>
              <a:gdLst/>
              <a:ahLst/>
              <a:cxnLst/>
              <a:rect l="l" t="t" r="r" b="b"/>
              <a:pathLst>
                <a:path w="822325" h="462279">
                  <a:moveTo>
                    <a:pt x="0" y="0"/>
                  </a:moveTo>
                  <a:lnTo>
                    <a:pt x="822276" y="461665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6352" y="3182918"/>
              <a:ext cx="822325" cy="462280"/>
            </a:xfrm>
            <a:custGeom>
              <a:avLst/>
              <a:gdLst/>
              <a:ahLst/>
              <a:cxnLst/>
              <a:rect l="l" t="t" r="r" b="b"/>
              <a:pathLst>
                <a:path w="822325" h="462279">
                  <a:moveTo>
                    <a:pt x="0" y="461665"/>
                  </a:moveTo>
                  <a:lnTo>
                    <a:pt x="822276" y="0"/>
                  </a:lnTo>
                </a:path>
              </a:pathLst>
            </a:custGeom>
            <a:ln w="381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Inverse RL as a GAN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12035"/>
            <a:ext cx="563880" cy="252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3288" y="1389888"/>
            <a:ext cx="1821180" cy="2529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642870" y="2245360"/>
            <a:ext cx="265430" cy="615315"/>
          </a:xfrm>
          <a:custGeom>
            <a:avLst/>
            <a:gdLst/>
            <a:ahLst/>
            <a:cxnLst/>
            <a:rect l="l" t="t" r="r" b="b"/>
            <a:pathLst>
              <a:path w="265430" h="615314">
                <a:moveTo>
                  <a:pt x="88296" y="351071"/>
                </a:moveTo>
                <a:lnTo>
                  <a:pt x="0" y="353060"/>
                </a:lnTo>
                <a:lnTo>
                  <a:pt x="138430" y="615188"/>
                </a:lnTo>
                <a:lnTo>
                  <a:pt x="242316" y="395224"/>
                </a:lnTo>
                <a:lnTo>
                  <a:pt x="89281" y="395224"/>
                </a:lnTo>
                <a:lnTo>
                  <a:pt x="88296" y="351071"/>
                </a:lnTo>
                <a:close/>
              </a:path>
              <a:path w="265430" h="615314">
                <a:moveTo>
                  <a:pt x="176687" y="349080"/>
                </a:moveTo>
                <a:lnTo>
                  <a:pt x="88296" y="351071"/>
                </a:lnTo>
                <a:lnTo>
                  <a:pt x="89281" y="395224"/>
                </a:lnTo>
                <a:lnTo>
                  <a:pt x="177673" y="393318"/>
                </a:lnTo>
                <a:lnTo>
                  <a:pt x="176687" y="349080"/>
                </a:lnTo>
                <a:close/>
              </a:path>
              <a:path w="265430" h="615314">
                <a:moveTo>
                  <a:pt x="265049" y="347090"/>
                </a:moveTo>
                <a:lnTo>
                  <a:pt x="176687" y="349080"/>
                </a:lnTo>
                <a:lnTo>
                  <a:pt x="177673" y="393318"/>
                </a:lnTo>
                <a:lnTo>
                  <a:pt x="89281" y="395224"/>
                </a:lnTo>
                <a:lnTo>
                  <a:pt x="242316" y="395224"/>
                </a:lnTo>
                <a:lnTo>
                  <a:pt x="265049" y="347090"/>
                </a:lnTo>
                <a:close/>
              </a:path>
              <a:path w="265430" h="615314">
                <a:moveTo>
                  <a:pt x="168910" y="0"/>
                </a:moveTo>
                <a:lnTo>
                  <a:pt x="80518" y="2031"/>
                </a:lnTo>
                <a:lnTo>
                  <a:pt x="88296" y="351071"/>
                </a:lnTo>
                <a:lnTo>
                  <a:pt x="176687" y="349080"/>
                </a:lnTo>
                <a:lnTo>
                  <a:pt x="168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8027" y="2991611"/>
            <a:ext cx="2104644" cy="252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1483" y="1516380"/>
            <a:ext cx="2293620" cy="2529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257540" y="1986152"/>
            <a:ext cx="265430" cy="511809"/>
          </a:xfrm>
          <a:custGeom>
            <a:avLst/>
            <a:gdLst/>
            <a:ahLst/>
            <a:cxnLst/>
            <a:rect l="l" t="t" r="r" b="b"/>
            <a:pathLst>
              <a:path w="265429" h="511810">
                <a:moveTo>
                  <a:pt x="88354" y="247820"/>
                </a:moveTo>
                <a:lnTo>
                  <a:pt x="0" y="250189"/>
                </a:lnTo>
                <a:lnTo>
                  <a:pt x="139700" y="511683"/>
                </a:lnTo>
                <a:lnTo>
                  <a:pt x="242335" y="291973"/>
                </a:lnTo>
                <a:lnTo>
                  <a:pt x="89534" y="291973"/>
                </a:lnTo>
                <a:lnTo>
                  <a:pt x="88354" y="247820"/>
                </a:lnTo>
                <a:close/>
              </a:path>
              <a:path w="265429" h="511810">
                <a:moveTo>
                  <a:pt x="176746" y="245449"/>
                </a:moveTo>
                <a:lnTo>
                  <a:pt x="88354" y="247820"/>
                </a:lnTo>
                <a:lnTo>
                  <a:pt x="89534" y="291973"/>
                </a:lnTo>
                <a:lnTo>
                  <a:pt x="177926" y="289560"/>
                </a:lnTo>
                <a:lnTo>
                  <a:pt x="176746" y="245449"/>
                </a:lnTo>
                <a:close/>
              </a:path>
              <a:path w="265429" h="511810">
                <a:moveTo>
                  <a:pt x="265175" y="243077"/>
                </a:moveTo>
                <a:lnTo>
                  <a:pt x="176746" y="245449"/>
                </a:lnTo>
                <a:lnTo>
                  <a:pt x="177926" y="289560"/>
                </a:lnTo>
                <a:lnTo>
                  <a:pt x="89534" y="291973"/>
                </a:lnTo>
                <a:lnTo>
                  <a:pt x="242335" y="291973"/>
                </a:lnTo>
                <a:lnTo>
                  <a:pt x="265175" y="243077"/>
                </a:lnTo>
                <a:close/>
              </a:path>
              <a:path w="265429" h="511810">
                <a:moveTo>
                  <a:pt x="170179" y="0"/>
                </a:moveTo>
                <a:lnTo>
                  <a:pt x="81787" y="2286"/>
                </a:lnTo>
                <a:lnTo>
                  <a:pt x="88354" y="247820"/>
                </a:lnTo>
                <a:lnTo>
                  <a:pt x="176746" y="245449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06056" y="2578607"/>
            <a:ext cx="2089403" cy="2529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993388" y="3202432"/>
            <a:ext cx="1799589" cy="647700"/>
          </a:xfrm>
          <a:custGeom>
            <a:avLst/>
            <a:gdLst/>
            <a:ahLst/>
            <a:cxnLst/>
            <a:rect l="l" t="t" r="r" b="b"/>
            <a:pathLst>
              <a:path w="1799589" h="647700">
                <a:moveTo>
                  <a:pt x="1533067" y="563048"/>
                </a:moveTo>
                <a:lnTo>
                  <a:pt x="1506727" y="647445"/>
                </a:lnTo>
                <a:lnTo>
                  <a:pt x="1799336" y="599947"/>
                </a:lnTo>
                <a:lnTo>
                  <a:pt x="1774662" y="576198"/>
                </a:lnTo>
                <a:lnTo>
                  <a:pt x="1575181" y="576198"/>
                </a:lnTo>
                <a:lnTo>
                  <a:pt x="1533067" y="563048"/>
                </a:lnTo>
                <a:close/>
              </a:path>
              <a:path w="1799589" h="647700">
                <a:moveTo>
                  <a:pt x="1559394" y="478692"/>
                </a:moveTo>
                <a:lnTo>
                  <a:pt x="1533067" y="563048"/>
                </a:lnTo>
                <a:lnTo>
                  <a:pt x="1575181" y="576198"/>
                </a:lnTo>
                <a:lnTo>
                  <a:pt x="1601597" y="491870"/>
                </a:lnTo>
                <a:lnTo>
                  <a:pt x="1559394" y="478692"/>
                </a:lnTo>
                <a:close/>
              </a:path>
              <a:path w="1799589" h="647700">
                <a:moveTo>
                  <a:pt x="1585722" y="394334"/>
                </a:moveTo>
                <a:lnTo>
                  <a:pt x="1559394" y="478692"/>
                </a:lnTo>
                <a:lnTo>
                  <a:pt x="1601597" y="491870"/>
                </a:lnTo>
                <a:lnTo>
                  <a:pt x="1575181" y="576198"/>
                </a:lnTo>
                <a:lnTo>
                  <a:pt x="1774662" y="576198"/>
                </a:lnTo>
                <a:lnTo>
                  <a:pt x="1585722" y="394334"/>
                </a:lnTo>
                <a:close/>
              </a:path>
              <a:path w="1799589" h="647700">
                <a:moveTo>
                  <a:pt x="26415" y="0"/>
                </a:moveTo>
                <a:lnTo>
                  <a:pt x="0" y="84327"/>
                </a:lnTo>
                <a:lnTo>
                  <a:pt x="1533067" y="563048"/>
                </a:lnTo>
                <a:lnTo>
                  <a:pt x="1559394" y="478692"/>
                </a:lnTo>
                <a:lnTo>
                  <a:pt x="2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8866" y="3037585"/>
            <a:ext cx="265430" cy="511809"/>
          </a:xfrm>
          <a:custGeom>
            <a:avLst/>
            <a:gdLst/>
            <a:ahLst/>
            <a:cxnLst/>
            <a:rect l="l" t="t" r="r" b="b"/>
            <a:pathLst>
              <a:path w="265429" h="511810">
                <a:moveTo>
                  <a:pt x="88345" y="248073"/>
                </a:moveTo>
                <a:lnTo>
                  <a:pt x="0" y="250698"/>
                </a:lnTo>
                <a:lnTo>
                  <a:pt x="140461" y="511810"/>
                </a:lnTo>
                <a:lnTo>
                  <a:pt x="242166" y="292226"/>
                </a:lnTo>
                <a:lnTo>
                  <a:pt x="89661" y="292226"/>
                </a:lnTo>
                <a:lnTo>
                  <a:pt x="88345" y="248073"/>
                </a:lnTo>
                <a:close/>
              </a:path>
              <a:path w="265429" h="511810">
                <a:moveTo>
                  <a:pt x="176738" y="245447"/>
                </a:moveTo>
                <a:lnTo>
                  <a:pt x="88345" y="248073"/>
                </a:lnTo>
                <a:lnTo>
                  <a:pt x="89661" y="292226"/>
                </a:lnTo>
                <a:lnTo>
                  <a:pt x="178053" y="289560"/>
                </a:lnTo>
                <a:lnTo>
                  <a:pt x="176738" y="245447"/>
                </a:lnTo>
                <a:close/>
              </a:path>
              <a:path w="265429" h="511810">
                <a:moveTo>
                  <a:pt x="265049" y="242824"/>
                </a:moveTo>
                <a:lnTo>
                  <a:pt x="176738" y="245447"/>
                </a:lnTo>
                <a:lnTo>
                  <a:pt x="178053" y="289560"/>
                </a:lnTo>
                <a:lnTo>
                  <a:pt x="89661" y="292226"/>
                </a:lnTo>
                <a:lnTo>
                  <a:pt x="242166" y="292226"/>
                </a:lnTo>
                <a:lnTo>
                  <a:pt x="265049" y="242824"/>
                </a:lnTo>
                <a:close/>
              </a:path>
              <a:path w="265429" h="511810">
                <a:moveTo>
                  <a:pt x="169417" y="0"/>
                </a:moveTo>
                <a:lnTo>
                  <a:pt x="81025" y="2539"/>
                </a:lnTo>
                <a:lnTo>
                  <a:pt x="88345" y="248073"/>
                </a:lnTo>
                <a:lnTo>
                  <a:pt x="176738" y="245447"/>
                </a:lnTo>
                <a:lnTo>
                  <a:pt x="169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0059" y="4228084"/>
            <a:ext cx="1736725" cy="397510"/>
          </a:xfrm>
          <a:custGeom>
            <a:avLst/>
            <a:gdLst/>
            <a:ahLst/>
            <a:cxnLst/>
            <a:rect l="l" t="t" r="r" b="b"/>
            <a:pathLst>
              <a:path w="1736725" h="397510">
                <a:moveTo>
                  <a:pt x="242315" y="135001"/>
                </a:moveTo>
                <a:lnTo>
                  <a:pt x="0" y="305816"/>
                </a:lnTo>
                <a:lnTo>
                  <a:pt x="282066" y="397129"/>
                </a:lnTo>
                <a:lnTo>
                  <a:pt x="269818" y="316357"/>
                </a:lnTo>
                <a:lnTo>
                  <a:pt x="225043" y="316357"/>
                </a:lnTo>
                <a:lnTo>
                  <a:pt x="211836" y="228981"/>
                </a:lnTo>
                <a:lnTo>
                  <a:pt x="255563" y="222355"/>
                </a:lnTo>
                <a:lnTo>
                  <a:pt x="242315" y="135001"/>
                </a:lnTo>
                <a:close/>
              </a:path>
              <a:path w="1736725" h="397510">
                <a:moveTo>
                  <a:pt x="255563" y="222355"/>
                </a:moveTo>
                <a:lnTo>
                  <a:pt x="211836" y="228981"/>
                </a:lnTo>
                <a:lnTo>
                  <a:pt x="225043" y="316357"/>
                </a:lnTo>
                <a:lnTo>
                  <a:pt x="268812" y="309725"/>
                </a:lnTo>
                <a:lnTo>
                  <a:pt x="255563" y="222355"/>
                </a:lnTo>
                <a:close/>
              </a:path>
              <a:path w="1736725" h="397510">
                <a:moveTo>
                  <a:pt x="268812" y="309725"/>
                </a:moveTo>
                <a:lnTo>
                  <a:pt x="225043" y="316357"/>
                </a:lnTo>
                <a:lnTo>
                  <a:pt x="269818" y="316357"/>
                </a:lnTo>
                <a:lnTo>
                  <a:pt x="268812" y="309725"/>
                </a:lnTo>
                <a:close/>
              </a:path>
              <a:path w="1736725" h="397510">
                <a:moveTo>
                  <a:pt x="1723136" y="0"/>
                </a:moveTo>
                <a:lnTo>
                  <a:pt x="255563" y="222355"/>
                </a:lnTo>
                <a:lnTo>
                  <a:pt x="268812" y="309725"/>
                </a:lnTo>
                <a:lnTo>
                  <a:pt x="1736343" y="87376"/>
                </a:lnTo>
                <a:lnTo>
                  <a:pt x="172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170" y="6413491"/>
            <a:ext cx="110756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egoe UI"/>
                <a:cs typeface="Segoe UI"/>
              </a:rPr>
              <a:t>Finn*,</a:t>
            </a:r>
            <a:r>
              <a:rPr sz="1400" spc="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Christiano*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</a:t>
            </a:r>
            <a:r>
              <a:rPr sz="1400" spc="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al. </a:t>
            </a:r>
            <a:r>
              <a:rPr sz="1400" spc="-75" dirty="0">
                <a:latin typeface="Segoe UI"/>
                <a:cs typeface="Segoe UI"/>
              </a:rPr>
              <a:t>“A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Connection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Between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Generative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Adversarial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Networks,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Inverse</a:t>
            </a:r>
            <a:r>
              <a:rPr sz="1400" spc="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Reinforcement </a:t>
            </a:r>
            <a:r>
              <a:rPr sz="1400" dirty="0">
                <a:latin typeface="Segoe UI"/>
                <a:cs typeface="Segoe UI"/>
              </a:rPr>
              <a:t>Learning,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and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Energy-Based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-20" dirty="0">
                <a:latin typeface="Segoe UI"/>
                <a:cs typeface="Segoe UI"/>
              </a:rPr>
              <a:t>Models.”</a:t>
            </a:r>
            <a:endParaRPr sz="1400" dirty="0"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8840" y="3750564"/>
            <a:ext cx="6132575" cy="3916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340" y="4206240"/>
            <a:ext cx="3675888" cy="771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8431" y="5146547"/>
            <a:ext cx="3974592" cy="530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E19D1D-C3E8-47CE-8A64-DFDDF7396D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944" y="4182429"/>
            <a:ext cx="4311872" cy="7302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Generalization via inverse RL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436" y="1661160"/>
            <a:ext cx="3585972" cy="3585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5525" y="5299075"/>
            <a:ext cx="139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demonstration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6160" y="1069845"/>
            <a:ext cx="5785485" cy="4180840"/>
            <a:chOff x="4936160" y="1069845"/>
            <a:chExt cx="5785485" cy="41808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6891" y="1664207"/>
              <a:ext cx="3584448" cy="3585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6160" y="1069845"/>
              <a:ext cx="2176385" cy="9220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5732" y="1094123"/>
              <a:ext cx="2092197" cy="8284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75732" y="1094123"/>
              <a:ext cx="2092325" cy="828675"/>
            </a:xfrm>
            <a:custGeom>
              <a:avLst/>
              <a:gdLst/>
              <a:ahLst/>
              <a:cxnLst/>
              <a:rect l="l" t="t" r="r" b="b"/>
              <a:pathLst>
                <a:path w="2092325" h="828675">
                  <a:moveTo>
                    <a:pt x="0" y="686416"/>
                  </a:moveTo>
                  <a:lnTo>
                    <a:pt x="21582" y="643566"/>
                  </a:lnTo>
                  <a:lnTo>
                    <a:pt x="44647" y="601932"/>
                  </a:lnTo>
                  <a:lnTo>
                    <a:pt x="69149" y="561533"/>
                  </a:lnTo>
                  <a:lnTo>
                    <a:pt x="95038" y="522384"/>
                  </a:lnTo>
                  <a:lnTo>
                    <a:pt x="122267" y="484504"/>
                  </a:lnTo>
                  <a:lnTo>
                    <a:pt x="150790" y="447909"/>
                  </a:lnTo>
                  <a:lnTo>
                    <a:pt x="180557" y="412617"/>
                  </a:lnTo>
                  <a:lnTo>
                    <a:pt x="211523" y="378645"/>
                  </a:lnTo>
                  <a:lnTo>
                    <a:pt x="243638" y="346010"/>
                  </a:lnTo>
                  <a:lnTo>
                    <a:pt x="276856" y="314729"/>
                  </a:lnTo>
                  <a:lnTo>
                    <a:pt x="311128" y="284819"/>
                  </a:lnTo>
                  <a:lnTo>
                    <a:pt x="346408" y="256299"/>
                  </a:lnTo>
                  <a:lnTo>
                    <a:pt x="382647" y="229184"/>
                  </a:lnTo>
                  <a:lnTo>
                    <a:pt x="419799" y="203492"/>
                  </a:lnTo>
                  <a:lnTo>
                    <a:pt x="457815" y="179240"/>
                  </a:lnTo>
                  <a:lnTo>
                    <a:pt x="496648" y="156446"/>
                  </a:lnTo>
                  <a:lnTo>
                    <a:pt x="536250" y="135127"/>
                  </a:lnTo>
                  <a:lnTo>
                    <a:pt x="576573" y="115300"/>
                  </a:lnTo>
                  <a:lnTo>
                    <a:pt x="617571" y="96981"/>
                  </a:lnTo>
                  <a:lnTo>
                    <a:pt x="659195" y="80189"/>
                  </a:lnTo>
                  <a:lnTo>
                    <a:pt x="701398" y="64940"/>
                  </a:lnTo>
                  <a:lnTo>
                    <a:pt x="744133" y="51253"/>
                  </a:lnTo>
                  <a:lnTo>
                    <a:pt x="787351" y="39143"/>
                  </a:lnTo>
                  <a:lnTo>
                    <a:pt x="831005" y="28628"/>
                  </a:lnTo>
                  <a:lnTo>
                    <a:pt x="875047" y="19725"/>
                  </a:lnTo>
                  <a:lnTo>
                    <a:pt x="919431" y="12452"/>
                  </a:lnTo>
                  <a:lnTo>
                    <a:pt x="964107" y="6826"/>
                  </a:lnTo>
                  <a:lnTo>
                    <a:pt x="1009030" y="2864"/>
                  </a:lnTo>
                  <a:lnTo>
                    <a:pt x="1054150" y="582"/>
                  </a:lnTo>
                  <a:lnTo>
                    <a:pt x="1099421" y="0"/>
                  </a:lnTo>
                  <a:lnTo>
                    <a:pt x="1144795" y="1132"/>
                  </a:lnTo>
                  <a:lnTo>
                    <a:pt x="1190224" y="3998"/>
                  </a:lnTo>
                  <a:lnTo>
                    <a:pt x="1235661" y="8613"/>
                  </a:lnTo>
                  <a:lnTo>
                    <a:pt x="1281058" y="14995"/>
                  </a:lnTo>
                  <a:lnTo>
                    <a:pt x="1326368" y="23162"/>
                  </a:lnTo>
                  <a:lnTo>
                    <a:pt x="1371542" y="33130"/>
                  </a:lnTo>
                  <a:lnTo>
                    <a:pt x="1416534" y="44918"/>
                  </a:lnTo>
                  <a:lnTo>
                    <a:pt x="1461296" y="58541"/>
                  </a:lnTo>
                  <a:lnTo>
                    <a:pt x="1505779" y="74017"/>
                  </a:lnTo>
                  <a:lnTo>
                    <a:pt x="1549937" y="91364"/>
                  </a:lnTo>
                  <a:lnTo>
                    <a:pt x="1593722" y="110598"/>
                  </a:lnTo>
                  <a:lnTo>
                    <a:pt x="1637807" y="132145"/>
                  </a:lnTo>
                  <a:lnTo>
                    <a:pt x="1680872" y="155445"/>
                  </a:lnTo>
                  <a:lnTo>
                    <a:pt x="1722867" y="180467"/>
                  </a:lnTo>
                  <a:lnTo>
                    <a:pt x="1763744" y="207175"/>
                  </a:lnTo>
                  <a:lnTo>
                    <a:pt x="1803450" y="235537"/>
                  </a:lnTo>
                  <a:lnTo>
                    <a:pt x="1841937" y="265519"/>
                  </a:lnTo>
                  <a:lnTo>
                    <a:pt x="1879154" y="297088"/>
                  </a:lnTo>
                  <a:lnTo>
                    <a:pt x="1915050" y="330210"/>
                  </a:lnTo>
                  <a:lnTo>
                    <a:pt x="1949576" y="364852"/>
                  </a:lnTo>
                  <a:lnTo>
                    <a:pt x="2092197" y="291954"/>
                  </a:lnTo>
                  <a:lnTo>
                    <a:pt x="1995423" y="717912"/>
                  </a:lnTo>
                  <a:lnTo>
                    <a:pt x="1490471" y="599167"/>
                  </a:lnTo>
                  <a:lnTo>
                    <a:pt x="1629537" y="528174"/>
                  </a:lnTo>
                  <a:lnTo>
                    <a:pt x="1591396" y="498850"/>
                  </a:lnTo>
                  <a:lnTo>
                    <a:pt x="1552088" y="472017"/>
                  </a:lnTo>
                  <a:lnTo>
                    <a:pt x="1511713" y="447664"/>
                  </a:lnTo>
                  <a:lnTo>
                    <a:pt x="1470374" y="425781"/>
                  </a:lnTo>
                  <a:lnTo>
                    <a:pt x="1428172" y="406356"/>
                  </a:lnTo>
                  <a:lnTo>
                    <a:pt x="1385210" y="389381"/>
                  </a:lnTo>
                  <a:lnTo>
                    <a:pt x="1341589" y="374843"/>
                  </a:lnTo>
                  <a:lnTo>
                    <a:pt x="1297411" y="362734"/>
                  </a:lnTo>
                  <a:lnTo>
                    <a:pt x="1252779" y="353042"/>
                  </a:lnTo>
                  <a:lnTo>
                    <a:pt x="1207793" y="345757"/>
                  </a:lnTo>
                  <a:lnTo>
                    <a:pt x="1162557" y="340869"/>
                  </a:lnTo>
                  <a:lnTo>
                    <a:pt x="1117173" y="338367"/>
                  </a:lnTo>
                  <a:lnTo>
                    <a:pt x="1071741" y="338241"/>
                  </a:lnTo>
                  <a:lnTo>
                    <a:pt x="1026364" y="340480"/>
                  </a:lnTo>
                  <a:lnTo>
                    <a:pt x="981144" y="345075"/>
                  </a:lnTo>
                  <a:lnTo>
                    <a:pt x="936183" y="352014"/>
                  </a:lnTo>
                  <a:lnTo>
                    <a:pt x="891583" y="361288"/>
                  </a:lnTo>
                  <a:lnTo>
                    <a:pt x="847446" y="372885"/>
                  </a:lnTo>
                  <a:lnTo>
                    <a:pt x="803874" y="386796"/>
                  </a:lnTo>
                  <a:lnTo>
                    <a:pt x="760968" y="403010"/>
                  </a:lnTo>
                  <a:lnTo>
                    <a:pt x="718831" y="421516"/>
                  </a:lnTo>
                  <a:lnTo>
                    <a:pt x="677564" y="442305"/>
                  </a:lnTo>
                  <a:lnTo>
                    <a:pt x="637270" y="465366"/>
                  </a:lnTo>
                  <a:lnTo>
                    <a:pt x="598051" y="490688"/>
                  </a:lnTo>
                  <a:lnTo>
                    <a:pt x="560008" y="518261"/>
                  </a:lnTo>
                  <a:lnTo>
                    <a:pt x="523243" y="548075"/>
                  </a:lnTo>
                  <a:lnTo>
                    <a:pt x="487859" y="580119"/>
                  </a:lnTo>
                  <a:lnTo>
                    <a:pt x="453957" y="614383"/>
                  </a:lnTo>
                  <a:lnTo>
                    <a:pt x="421639" y="650856"/>
                  </a:lnTo>
                  <a:lnTo>
                    <a:pt x="388766" y="692599"/>
                  </a:lnTo>
                  <a:lnTo>
                    <a:pt x="358584" y="736200"/>
                  </a:lnTo>
                  <a:lnTo>
                    <a:pt x="331164" y="781515"/>
                  </a:lnTo>
                  <a:lnTo>
                    <a:pt x="306577" y="828402"/>
                  </a:lnTo>
                  <a:lnTo>
                    <a:pt x="0" y="686416"/>
                  </a:lnTo>
                  <a:close/>
                </a:path>
              </a:pathLst>
            </a:custGeom>
            <a:ln w="9525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60209" y="5299075"/>
            <a:ext cx="433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reproduce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behavior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0302" y="1970023"/>
            <a:ext cx="1503680" cy="268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can we </a:t>
            </a:r>
            <a:r>
              <a:rPr sz="1800" spc="-5" dirty="0">
                <a:latin typeface="Calibri"/>
                <a:cs typeface="Calibri"/>
              </a:rPr>
              <a:t> learn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transfer</a:t>
            </a:r>
            <a:r>
              <a:rPr sz="1800" spc="-15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17475" marR="118745" indent="635" algn="ctr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decouple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goal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dynamics</a:t>
            </a:r>
            <a:r>
              <a:rPr sz="1800" spc="-5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6559" y="4837303"/>
            <a:ext cx="923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policy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reward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dynami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23" y="6555130"/>
            <a:ext cx="64865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egoe UI"/>
                <a:cs typeface="Segoe UI"/>
              </a:rPr>
              <a:t>Fu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al.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Learning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Robust </a:t>
            </a:r>
            <a:r>
              <a:rPr sz="1400" spc="-10" dirty="0">
                <a:latin typeface="Segoe UI"/>
                <a:cs typeface="Segoe UI"/>
              </a:rPr>
              <a:t>Rewards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with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Adversarial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Inverse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Reinforcement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Learning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Can we just use a regular discriminator?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12035"/>
            <a:ext cx="563880" cy="2529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3288" y="1389888"/>
            <a:ext cx="1821180" cy="2529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642870" y="2245360"/>
            <a:ext cx="265430" cy="615315"/>
          </a:xfrm>
          <a:custGeom>
            <a:avLst/>
            <a:gdLst/>
            <a:ahLst/>
            <a:cxnLst/>
            <a:rect l="l" t="t" r="r" b="b"/>
            <a:pathLst>
              <a:path w="265430" h="615314">
                <a:moveTo>
                  <a:pt x="88296" y="351071"/>
                </a:moveTo>
                <a:lnTo>
                  <a:pt x="0" y="353060"/>
                </a:lnTo>
                <a:lnTo>
                  <a:pt x="138430" y="615188"/>
                </a:lnTo>
                <a:lnTo>
                  <a:pt x="242316" y="395224"/>
                </a:lnTo>
                <a:lnTo>
                  <a:pt x="89281" y="395224"/>
                </a:lnTo>
                <a:lnTo>
                  <a:pt x="88296" y="351071"/>
                </a:lnTo>
                <a:close/>
              </a:path>
              <a:path w="265430" h="615314">
                <a:moveTo>
                  <a:pt x="176687" y="349080"/>
                </a:moveTo>
                <a:lnTo>
                  <a:pt x="88296" y="351071"/>
                </a:lnTo>
                <a:lnTo>
                  <a:pt x="89281" y="395224"/>
                </a:lnTo>
                <a:lnTo>
                  <a:pt x="177673" y="393318"/>
                </a:lnTo>
                <a:lnTo>
                  <a:pt x="176687" y="349080"/>
                </a:lnTo>
                <a:close/>
              </a:path>
              <a:path w="265430" h="615314">
                <a:moveTo>
                  <a:pt x="265049" y="347090"/>
                </a:moveTo>
                <a:lnTo>
                  <a:pt x="176687" y="349080"/>
                </a:lnTo>
                <a:lnTo>
                  <a:pt x="177673" y="393318"/>
                </a:lnTo>
                <a:lnTo>
                  <a:pt x="89281" y="395224"/>
                </a:lnTo>
                <a:lnTo>
                  <a:pt x="242316" y="395224"/>
                </a:lnTo>
                <a:lnTo>
                  <a:pt x="265049" y="347090"/>
                </a:lnTo>
                <a:close/>
              </a:path>
              <a:path w="265430" h="615314">
                <a:moveTo>
                  <a:pt x="168910" y="0"/>
                </a:moveTo>
                <a:lnTo>
                  <a:pt x="80518" y="2031"/>
                </a:lnTo>
                <a:lnTo>
                  <a:pt x="88296" y="351071"/>
                </a:lnTo>
                <a:lnTo>
                  <a:pt x="176687" y="349080"/>
                </a:lnTo>
                <a:lnTo>
                  <a:pt x="168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8027" y="2991611"/>
            <a:ext cx="2104644" cy="252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1483" y="1516380"/>
            <a:ext cx="2293620" cy="2529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257540" y="1986152"/>
            <a:ext cx="265430" cy="511809"/>
          </a:xfrm>
          <a:custGeom>
            <a:avLst/>
            <a:gdLst/>
            <a:ahLst/>
            <a:cxnLst/>
            <a:rect l="l" t="t" r="r" b="b"/>
            <a:pathLst>
              <a:path w="265429" h="511810">
                <a:moveTo>
                  <a:pt x="88354" y="247820"/>
                </a:moveTo>
                <a:lnTo>
                  <a:pt x="0" y="250189"/>
                </a:lnTo>
                <a:lnTo>
                  <a:pt x="139700" y="511683"/>
                </a:lnTo>
                <a:lnTo>
                  <a:pt x="242335" y="291973"/>
                </a:lnTo>
                <a:lnTo>
                  <a:pt x="89534" y="291973"/>
                </a:lnTo>
                <a:lnTo>
                  <a:pt x="88354" y="247820"/>
                </a:lnTo>
                <a:close/>
              </a:path>
              <a:path w="265429" h="511810">
                <a:moveTo>
                  <a:pt x="176746" y="245449"/>
                </a:moveTo>
                <a:lnTo>
                  <a:pt x="88354" y="247820"/>
                </a:lnTo>
                <a:lnTo>
                  <a:pt x="89534" y="291973"/>
                </a:lnTo>
                <a:lnTo>
                  <a:pt x="177926" y="289560"/>
                </a:lnTo>
                <a:lnTo>
                  <a:pt x="176746" y="245449"/>
                </a:lnTo>
                <a:close/>
              </a:path>
              <a:path w="265429" h="511810">
                <a:moveTo>
                  <a:pt x="265175" y="243077"/>
                </a:moveTo>
                <a:lnTo>
                  <a:pt x="176746" y="245449"/>
                </a:lnTo>
                <a:lnTo>
                  <a:pt x="177926" y="289560"/>
                </a:lnTo>
                <a:lnTo>
                  <a:pt x="89534" y="291973"/>
                </a:lnTo>
                <a:lnTo>
                  <a:pt x="242335" y="291973"/>
                </a:lnTo>
                <a:lnTo>
                  <a:pt x="265175" y="243077"/>
                </a:lnTo>
                <a:close/>
              </a:path>
              <a:path w="265429" h="511810">
                <a:moveTo>
                  <a:pt x="170179" y="0"/>
                </a:moveTo>
                <a:lnTo>
                  <a:pt x="81787" y="2286"/>
                </a:lnTo>
                <a:lnTo>
                  <a:pt x="88354" y="247820"/>
                </a:lnTo>
                <a:lnTo>
                  <a:pt x="176746" y="245449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06056" y="2578607"/>
            <a:ext cx="2089403" cy="2529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993388" y="3202432"/>
            <a:ext cx="1799589" cy="647700"/>
          </a:xfrm>
          <a:custGeom>
            <a:avLst/>
            <a:gdLst/>
            <a:ahLst/>
            <a:cxnLst/>
            <a:rect l="l" t="t" r="r" b="b"/>
            <a:pathLst>
              <a:path w="1799589" h="647700">
                <a:moveTo>
                  <a:pt x="1533067" y="563048"/>
                </a:moveTo>
                <a:lnTo>
                  <a:pt x="1506727" y="647445"/>
                </a:lnTo>
                <a:lnTo>
                  <a:pt x="1799336" y="599947"/>
                </a:lnTo>
                <a:lnTo>
                  <a:pt x="1774662" y="576198"/>
                </a:lnTo>
                <a:lnTo>
                  <a:pt x="1575181" y="576198"/>
                </a:lnTo>
                <a:lnTo>
                  <a:pt x="1533067" y="563048"/>
                </a:lnTo>
                <a:close/>
              </a:path>
              <a:path w="1799589" h="647700">
                <a:moveTo>
                  <a:pt x="1559394" y="478692"/>
                </a:moveTo>
                <a:lnTo>
                  <a:pt x="1533067" y="563048"/>
                </a:lnTo>
                <a:lnTo>
                  <a:pt x="1575181" y="576198"/>
                </a:lnTo>
                <a:lnTo>
                  <a:pt x="1601597" y="491870"/>
                </a:lnTo>
                <a:lnTo>
                  <a:pt x="1559394" y="478692"/>
                </a:lnTo>
                <a:close/>
              </a:path>
              <a:path w="1799589" h="647700">
                <a:moveTo>
                  <a:pt x="1585722" y="394334"/>
                </a:moveTo>
                <a:lnTo>
                  <a:pt x="1559394" y="478692"/>
                </a:lnTo>
                <a:lnTo>
                  <a:pt x="1601597" y="491870"/>
                </a:lnTo>
                <a:lnTo>
                  <a:pt x="1575181" y="576198"/>
                </a:lnTo>
                <a:lnTo>
                  <a:pt x="1774662" y="576198"/>
                </a:lnTo>
                <a:lnTo>
                  <a:pt x="1585722" y="394334"/>
                </a:lnTo>
                <a:close/>
              </a:path>
              <a:path w="1799589" h="647700">
                <a:moveTo>
                  <a:pt x="26415" y="0"/>
                </a:moveTo>
                <a:lnTo>
                  <a:pt x="0" y="84327"/>
                </a:lnTo>
                <a:lnTo>
                  <a:pt x="1533067" y="563048"/>
                </a:lnTo>
                <a:lnTo>
                  <a:pt x="1559394" y="478692"/>
                </a:lnTo>
                <a:lnTo>
                  <a:pt x="2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8866" y="3037585"/>
            <a:ext cx="265430" cy="511809"/>
          </a:xfrm>
          <a:custGeom>
            <a:avLst/>
            <a:gdLst/>
            <a:ahLst/>
            <a:cxnLst/>
            <a:rect l="l" t="t" r="r" b="b"/>
            <a:pathLst>
              <a:path w="265429" h="511810">
                <a:moveTo>
                  <a:pt x="88345" y="248073"/>
                </a:moveTo>
                <a:lnTo>
                  <a:pt x="0" y="250698"/>
                </a:lnTo>
                <a:lnTo>
                  <a:pt x="140461" y="511810"/>
                </a:lnTo>
                <a:lnTo>
                  <a:pt x="242166" y="292226"/>
                </a:lnTo>
                <a:lnTo>
                  <a:pt x="89661" y="292226"/>
                </a:lnTo>
                <a:lnTo>
                  <a:pt x="88345" y="248073"/>
                </a:lnTo>
                <a:close/>
              </a:path>
              <a:path w="265429" h="511810">
                <a:moveTo>
                  <a:pt x="176738" y="245447"/>
                </a:moveTo>
                <a:lnTo>
                  <a:pt x="88345" y="248073"/>
                </a:lnTo>
                <a:lnTo>
                  <a:pt x="89661" y="292226"/>
                </a:lnTo>
                <a:lnTo>
                  <a:pt x="178053" y="289560"/>
                </a:lnTo>
                <a:lnTo>
                  <a:pt x="176738" y="245447"/>
                </a:lnTo>
                <a:close/>
              </a:path>
              <a:path w="265429" h="511810">
                <a:moveTo>
                  <a:pt x="265049" y="242824"/>
                </a:moveTo>
                <a:lnTo>
                  <a:pt x="176738" y="245447"/>
                </a:lnTo>
                <a:lnTo>
                  <a:pt x="178053" y="289560"/>
                </a:lnTo>
                <a:lnTo>
                  <a:pt x="89661" y="292226"/>
                </a:lnTo>
                <a:lnTo>
                  <a:pt x="242166" y="292226"/>
                </a:lnTo>
                <a:lnTo>
                  <a:pt x="265049" y="242824"/>
                </a:lnTo>
                <a:close/>
              </a:path>
              <a:path w="265429" h="511810">
                <a:moveTo>
                  <a:pt x="169417" y="0"/>
                </a:moveTo>
                <a:lnTo>
                  <a:pt x="81025" y="2539"/>
                </a:lnTo>
                <a:lnTo>
                  <a:pt x="88345" y="248073"/>
                </a:lnTo>
                <a:lnTo>
                  <a:pt x="176738" y="245447"/>
                </a:lnTo>
                <a:lnTo>
                  <a:pt x="169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00" y="4229100"/>
            <a:ext cx="1307465" cy="453390"/>
          </a:xfrm>
          <a:custGeom>
            <a:avLst/>
            <a:gdLst/>
            <a:ahLst/>
            <a:cxnLst/>
            <a:rect l="l" t="t" r="r" b="b"/>
            <a:pathLst>
              <a:path w="1307464" h="453389">
                <a:moveTo>
                  <a:pt x="221107" y="197231"/>
                </a:moveTo>
                <a:lnTo>
                  <a:pt x="0" y="394716"/>
                </a:lnTo>
                <a:lnTo>
                  <a:pt x="290702" y="453136"/>
                </a:lnTo>
                <a:lnTo>
                  <a:pt x="270635" y="379349"/>
                </a:lnTo>
                <a:lnTo>
                  <a:pt x="224789" y="379349"/>
                </a:lnTo>
                <a:lnTo>
                  <a:pt x="201675" y="294131"/>
                </a:lnTo>
                <a:lnTo>
                  <a:pt x="244308" y="282544"/>
                </a:lnTo>
                <a:lnTo>
                  <a:pt x="221107" y="197231"/>
                </a:lnTo>
                <a:close/>
              </a:path>
              <a:path w="1307464" h="453389">
                <a:moveTo>
                  <a:pt x="244308" y="282544"/>
                </a:moveTo>
                <a:lnTo>
                  <a:pt x="201675" y="294131"/>
                </a:lnTo>
                <a:lnTo>
                  <a:pt x="224789" y="379349"/>
                </a:lnTo>
                <a:lnTo>
                  <a:pt x="267481" y="367750"/>
                </a:lnTo>
                <a:lnTo>
                  <a:pt x="244308" y="282544"/>
                </a:lnTo>
                <a:close/>
              </a:path>
              <a:path w="1307464" h="453389">
                <a:moveTo>
                  <a:pt x="267481" y="367750"/>
                </a:moveTo>
                <a:lnTo>
                  <a:pt x="224789" y="379349"/>
                </a:lnTo>
                <a:lnTo>
                  <a:pt x="270635" y="379349"/>
                </a:lnTo>
                <a:lnTo>
                  <a:pt x="267481" y="367750"/>
                </a:lnTo>
                <a:close/>
              </a:path>
              <a:path w="1307464" h="453389">
                <a:moveTo>
                  <a:pt x="1283842" y="0"/>
                </a:moveTo>
                <a:lnTo>
                  <a:pt x="244308" y="282544"/>
                </a:lnTo>
                <a:lnTo>
                  <a:pt x="267481" y="367750"/>
                </a:lnTo>
                <a:lnTo>
                  <a:pt x="1306957" y="85343"/>
                </a:lnTo>
                <a:lnTo>
                  <a:pt x="1283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63" y="6413491"/>
            <a:ext cx="4302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egoe UI"/>
                <a:cs typeface="Segoe UI"/>
              </a:rPr>
              <a:t>Ho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5" dirty="0">
                <a:latin typeface="Segoe UI"/>
                <a:cs typeface="Segoe UI"/>
              </a:rPr>
              <a:t>&amp;</a:t>
            </a:r>
            <a:r>
              <a:rPr sz="1400" dirty="0">
                <a:latin typeface="Segoe UI"/>
                <a:cs typeface="Segoe UI"/>
              </a:rPr>
              <a:t> Ermon.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Generative adversarial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imitation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learning.</a:t>
            </a: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8840" y="3750564"/>
            <a:ext cx="6132575" cy="3916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9400" y="4390644"/>
            <a:ext cx="5012436" cy="2636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340" y="4206240"/>
            <a:ext cx="4183379" cy="771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8431" y="5146547"/>
            <a:ext cx="3974592" cy="53035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31282" y="4831715"/>
            <a:ext cx="6021705" cy="15055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b="1" spc="-5" dirty="0">
                <a:latin typeface="Segoe UI"/>
                <a:cs typeface="Segoe UI"/>
              </a:rPr>
              <a:t>Pros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&amp;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cons:</a:t>
            </a:r>
            <a:endParaRPr sz="1800">
              <a:latin typeface="Segoe UI"/>
              <a:cs typeface="Segoe UI"/>
            </a:endParaRPr>
          </a:p>
          <a:p>
            <a:pPr marL="1270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92D050"/>
                </a:solidFill>
                <a:latin typeface="Segoe UI"/>
                <a:cs typeface="Segoe UI"/>
              </a:rPr>
              <a:t>+</a:t>
            </a:r>
            <a:r>
              <a:rPr sz="1800" spc="-10" dirty="0">
                <a:solidFill>
                  <a:srgbClr val="92D050"/>
                </a:solidFill>
                <a:latin typeface="Segoe UI"/>
                <a:cs typeface="Segoe UI"/>
              </a:rPr>
              <a:t> often</a:t>
            </a:r>
            <a:r>
              <a:rPr sz="1800" spc="-25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Segoe UI"/>
                <a:cs typeface="Segoe UI"/>
              </a:rPr>
              <a:t>simpler</a:t>
            </a:r>
            <a:r>
              <a:rPr sz="1800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92D050"/>
                </a:solidFill>
                <a:latin typeface="Segoe UI"/>
                <a:cs typeface="Segoe UI"/>
              </a:rPr>
              <a:t>to</a:t>
            </a:r>
            <a:r>
              <a:rPr sz="1800" spc="-15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Segoe UI"/>
                <a:cs typeface="Segoe UI"/>
              </a:rPr>
              <a:t>set</a:t>
            </a:r>
            <a:r>
              <a:rPr sz="1800" spc="-20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92D050"/>
                </a:solidFill>
                <a:latin typeface="Segoe UI"/>
                <a:cs typeface="Segoe UI"/>
              </a:rPr>
              <a:t>up </a:t>
            </a:r>
            <a:r>
              <a:rPr sz="1800" spc="-5" dirty="0">
                <a:solidFill>
                  <a:srgbClr val="92D050"/>
                </a:solidFill>
                <a:latin typeface="Segoe UI"/>
                <a:cs typeface="Segoe UI"/>
              </a:rPr>
              <a:t>optimization,</a:t>
            </a:r>
            <a:r>
              <a:rPr sz="1800" spc="-10" dirty="0">
                <a:solidFill>
                  <a:srgbClr val="92D050"/>
                </a:solidFill>
                <a:latin typeface="Segoe UI"/>
                <a:cs typeface="Segoe UI"/>
              </a:rPr>
              <a:t> fewer</a:t>
            </a:r>
            <a:r>
              <a:rPr sz="1800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Segoe UI"/>
                <a:cs typeface="Segoe UI"/>
              </a:rPr>
              <a:t>moving</a:t>
            </a:r>
            <a:r>
              <a:rPr sz="1800" spc="-20" dirty="0">
                <a:solidFill>
                  <a:srgbClr val="92D05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92D050"/>
                </a:solidFill>
                <a:latin typeface="Segoe UI"/>
                <a:cs typeface="Segoe UI"/>
              </a:rPr>
              <a:t>parts</a:t>
            </a:r>
            <a:endParaRPr sz="1800">
              <a:latin typeface="Segoe UI"/>
              <a:cs typeface="Segoe UI"/>
            </a:endParaRPr>
          </a:p>
          <a:p>
            <a:pPr marL="281305" indent="-154305">
              <a:lnSpc>
                <a:spcPct val="100000"/>
              </a:lnSpc>
              <a:spcBef>
                <a:spcPts val="770"/>
              </a:spcBef>
              <a:buChar char="-"/>
              <a:tabLst>
                <a:tab pos="281305" algn="l"/>
              </a:tabLst>
            </a:pPr>
            <a:r>
              <a:rPr sz="1800" spc="-10" dirty="0">
                <a:solidFill>
                  <a:srgbClr val="FF0000"/>
                </a:solidFill>
                <a:latin typeface="Segoe UI"/>
                <a:cs typeface="Segoe UI"/>
              </a:rPr>
              <a:t>discriminator</a:t>
            </a:r>
            <a:r>
              <a:rPr sz="1800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0000"/>
                </a:solidFill>
                <a:latin typeface="Segoe UI"/>
                <a:cs typeface="Segoe UI"/>
              </a:rPr>
              <a:t>knows</a:t>
            </a:r>
            <a:r>
              <a:rPr sz="1800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Segoe UI"/>
                <a:cs typeface="Segoe UI"/>
              </a:rPr>
              <a:t>nothing</a:t>
            </a:r>
            <a:r>
              <a:rPr sz="1800" i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0000"/>
                </a:solidFill>
                <a:latin typeface="Segoe UI"/>
                <a:cs typeface="Segoe UI"/>
              </a:rPr>
              <a:t>at </a:t>
            </a:r>
            <a:r>
              <a:rPr sz="1800" spc="-10" dirty="0">
                <a:solidFill>
                  <a:srgbClr val="FF0000"/>
                </a:solidFill>
                <a:latin typeface="Segoe UI"/>
                <a:cs typeface="Segoe UI"/>
              </a:rPr>
              <a:t>convergence</a:t>
            </a:r>
            <a:endParaRPr sz="1800">
              <a:latin typeface="Segoe UI"/>
              <a:cs typeface="Segoe UI"/>
            </a:endParaRPr>
          </a:p>
          <a:p>
            <a:pPr marL="281305" indent="-154305">
              <a:lnSpc>
                <a:spcPct val="100000"/>
              </a:lnSpc>
              <a:spcBef>
                <a:spcPts val="1060"/>
              </a:spcBef>
              <a:buChar char="-"/>
              <a:tabLst>
                <a:tab pos="281305" algn="l"/>
              </a:tabLst>
            </a:pPr>
            <a:r>
              <a:rPr sz="1800" spc="-5" dirty="0">
                <a:solidFill>
                  <a:srgbClr val="FF0000"/>
                </a:solidFill>
                <a:latin typeface="Segoe UI"/>
                <a:cs typeface="Segoe UI"/>
              </a:rPr>
              <a:t>generally</a:t>
            </a:r>
            <a:r>
              <a:rPr sz="1800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UI"/>
                <a:cs typeface="Segoe UI"/>
              </a:rPr>
              <a:t>cannot</a:t>
            </a:r>
            <a:r>
              <a:rPr sz="1800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Segoe UI"/>
                <a:cs typeface="Segoe UI"/>
              </a:rPr>
              <a:t>reoptimize </a:t>
            </a:r>
            <a:r>
              <a:rPr sz="1800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1800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Segoe UI"/>
                <a:cs typeface="Segoe UI"/>
              </a:rPr>
              <a:t>“reward”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IRL as adversarial 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5051" y="955928"/>
            <a:ext cx="3031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Generative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Adversarial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Imitation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27" y="855700"/>
            <a:ext cx="156845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Guided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ICML 2016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1560" y="3097529"/>
            <a:ext cx="1233805" cy="1449070"/>
            <a:chOff x="5851560" y="3097529"/>
            <a:chExt cx="1233805" cy="14490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1560" y="4017263"/>
              <a:ext cx="1233515" cy="5288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6133" y="3097529"/>
              <a:ext cx="76200" cy="920750"/>
            </a:xfrm>
            <a:custGeom>
              <a:avLst/>
              <a:gdLst/>
              <a:ahLst/>
              <a:cxnLst/>
              <a:rect l="l" t="t" r="r" b="b"/>
              <a:pathLst>
                <a:path w="76200" h="920750">
                  <a:moveTo>
                    <a:pt x="48005" y="63500"/>
                  </a:moveTo>
                  <a:lnTo>
                    <a:pt x="28193" y="63500"/>
                  </a:lnTo>
                  <a:lnTo>
                    <a:pt x="28193" y="920242"/>
                  </a:lnTo>
                  <a:lnTo>
                    <a:pt x="48005" y="920242"/>
                  </a:lnTo>
                  <a:lnTo>
                    <a:pt x="48005" y="63500"/>
                  </a:lnTo>
                  <a:close/>
                </a:path>
                <a:path w="76200" h="92075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075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841747" y="3097529"/>
            <a:ext cx="762000" cy="1370965"/>
            <a:chOff x="4841747" y="3097529"/>
            <a:chExt cx="762000" cy="1370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1747" y="3858767"/>
              <a:ext cx="762000" cy="609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85409" y="3097529"/>
              <a:ext cx="76200" cy="920750"/>
            </a:xfrm>
            <a:custGeom>
              <a:avLst/>
              <a:gdLst/>
              <a:ahLst/>
              <a:cxnLst/>
              <a:rect l="l" t="t" r="r" b="b"/>
              <a:pathLst>
                <a:path w="76200" h="920750">
                  <a:moveTo>
                    <a:pt x="48005" y="63500"/>
                  </a:moveTo>
                  <a:lnTo>
                    <a:pt x="28193" y="63500"/>
                  </a:lnTo>
                  <a:lnTo>
                    <a:pt x="28193" y="920242"/>
                  </a:lnTo>
                  <a:lnTo>
                    <a:pt x="48005" y="920242"/>
                  </a:lnTo>
                  <a:lnTo>
                    <a:pt x="48005" y="63500"/>
                  </a:lnTo>
                  <a:close/>
                </a:path>
                <a:path w="76200" h="92075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075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8722" y="4492879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tt</a:t>
            </a:r>
            <a:r>
              <a:rPr sz="1200" dirty="0">
                <a:latin typeface="Calibri"/>
                <a:cs typeface="Calibri"/>
              </a:rPr>
              <a:t>em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15255" y="2644139"/>
            <a:ext cx="2322830" cy="401320"/>
            <a:chOff x="4715255" y="2644139"/>
            <a:chExt cx="2322830" cy="4013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3" y="2647187"/>
              <a:ext cx="2316479" cy="3947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18303" y="2647187"/>
              <a:ext cx="2316480" cy="394970"/>
            </a:xfrm>
            <a:custGeom>
              <a:avLst/>
              <a:gdLst/>
              <a:ahLst/>
              <a:cxnLst/>
              <a:rect l="l" t="t" r="r" b="b"/>
              <a:pathLst>
                <a:path w="2316479" h="394969">
                  <a:moveTo>
                    <a:pt x="0" y="65786"/>
                  </a:moveTo>
                  <a:lnTo>
                    <a:pt x="5171" y="40183"/>
                  </a:lnTo>
                  <a:lnTo>
                    <a:pt x="19272" y="19272"/>
                  </a:lnTo>
                  <a:lnTo>
                    <a:pt x="40183" y="5171"/>
                  </a:lnTo>
                  <a:lnTo>
                    <a:pt x="65786" y="0"/>
                  </a:lnTo>
                  <a:lnTo>
                    <a:pt x="2250694" y="0"/>
                  </a:lnTo>
                  <a:lnTo>
                    <a:pt x="2276296" y="5171"/>
                  </a:lnTo>
                  <a:lnTo>
                    <a:pt x="2297207" y="19272"/>
                  </a:lnTo>
                  <a:lnTo>
                    <a:pt x="2311308" y="40183"/>
                  </a:lnTo>
                  <a:lnTo>
                    <a:pt x="2316479" y="65786"/>
                  </a:lnTo>
                  <a:lnTo>
                    <a:pt x="2316479" y="328929"/>
                  </a:lnTo>
                  <a:lnTo>
                    <a:pt x="2311308" y="354532"/>
                  </a:lnTo>
                  <a:lnTo>
                    <a:pt x="2297207" y="375443"/>
                  </a:lnTo>
                  <a:lnTo>
                    <a:pt x="2276296" y="389544"/>
                  </a:lnTo>
                  <a:lnTo>
                    <a:pt x="2250694" y="394715"/>
                  </a:lnTo>
                  <a:lnTo>
                    <a:pt x="65786" y="394715"/>
                  </a:lnTo>
                  <a:lnTo>
                    <a:pt x="40183" y="389544"/>
                  </a:lnTo>
                  <a:lnTo>
                    <a:pt x="19272" y="375443"/>
                  </a:lnTo>
                  <a:lnTo>
                    <a:pt x="5171" y="354532"/>
                  </a:lnTo>
                  <a:lnTo>
                    <a:pt x="0" y="328929"/>
                  </a:lnTo>
                  <a:lnTo>
                    <a:pt x="0" y="6578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61761" y="2679953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1694" y="2169414"/>
            <a:ext cx="76200" cy="407670"/>
          </a:xfrm>
          <a:custGeom>
            <a:avLst/>
            <a:gdLst/>
            <a:ahLst/>
            <a:cxnLst/>
            <a:rect l="l" t="t" r="r" b="b"/>
            <a:pathLst>
              <a:path w="76200" h="407669">
                <a:moveTo>
                  <a:pt x="48005" y="63500"/>
                </a:moveTo>
                <a:lnTo>
                  <a:pt x="28193" y="63500"/>
                </a:lnTo>
                <a:lnTo>
                  <a:pt x="28193" y="407670"/>
                </a:lnTo>
                <a:lnTo>
                  <a:pt x="48005" y="407670"/>
                </a:lnTo>
                <a:lnTo>
                  <a:pt x="48005" y="63500"/>
                </a:lnTo>
                <a:close/>
              </a:path>
              <a:path w="76200" h="40766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7669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6134" y="2169414"/>
            <a:ext cx="76200" cy="407670"/>
          </a:xfrm>
          <a:custGeom>
            <a:avLst/>
            <a:gdLst/>
            <a:ahLst/>
            <a:cxnLst/>
            <a:rect l="l" t="t" r="r" b="b"/>
            <a:pathLst>
              <a:path w="76200" h="407669">
                <a:moveTo>
                  <a:pt x="48005" y="63500"/>
                </a:moveTo>
                <a:lnTo>
                  <a:pt x="28193" y="63500"/>
                </a:lnTo>
                <a:lnTo>
                  <a:pt x="28193" y="407670"/>
                </a:lnTo>
                <a:lnTo>
                  <a:pt x="48005" y="407670"/>
                </a:lnTo>
                <a:lnTo>
                  <a:pt x="48005" y="63500"/>
                </a:lnTo>
                <a:close/>
              </a:path>
              <a:path w="76200" h="40766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7669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8150" y="1874520"/>
            <a:ext cx="493733" cy="1737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0808" y="1874520"/>
            <a:ext cx="537972" cy="1783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81500" y="4914900"/>
            <a:ext cx="3445763" cy="25298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23815" y="5388864"/>
            <a:ext cx="2714243" cy="2529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337684" y="1286382"/>
            <a:ext cx="1724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Ho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Ermon,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NIPS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9267" y="3327653"/>
            <a:ext cx="3142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Hausman, </a:t>
            </a:r>
            <a:r>
              <a:rPr sz="1400" spc="-20" dirty="0">
                <a:latin typeface="Calibri"/>
                <a:cs typeface="Calibri"/>
              </a:rPr>
              <a:t>Chebotar,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Schaal,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Sukhatme, Lim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8952" y="1235963"/>
            <a:ext cx="3681984" cy="207111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440293" y="6039408"/>
            <a:ext cx="2393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Peng,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Kanazawa,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Toyer,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Abbeel,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Levine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12960" y="3097529"/>
            <a:ext cx="1233805" cy="1461135"/>
            <a:chOff x="1812960" y="3097529"/>
            <a:chExt cx="1233805" cy="146113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960" y="4029455"/>
              <a:ext cx="1233515" cy="5288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58389" y="3097529"/>
              <a:ext cx="76200" cy="920750"/>
            </a:xfrm>
            <a:custGeom>
              <a:avLst/>
              <a:gdLst/>
              <a:ahLst/>
              <a:cxnLst/>
              <a:rect l="l" t="t" r="r" b="b"/>
              <a:pathLst>
                <a:path w="76200" h="92075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920242"/>
                  </a:lnTo>
                  <a:lnTo>
                    <a:pt x="48006" y="920242"/>
                  </a:lnTo>
                  <a:lnTo>
                    <a:pt x="48006" y="63500"/>
                  </a:lnTo>
                  <a:close/>
                </a:path>
                <a:path w="76200" h="92075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075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95527" y="3097529"/>
            <a:ext cx="762000" cy="1370965"/>
            <a:chOff x="795527" y="3097529"/>
            <a:chExt cx="762000" cy="1370965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7" y="3858767"/>
              <a:ext cx="762000" cy="609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39189" y="3097529"/>
              <a:ext cx="76200" cy="920750"/>
            </a:xfrm>
            <a:custGeom>
              <a:avLst/>
              <a:gdLst/>
              <a:ahLst/>
              <a:cxnLst/>
              <a:rect l="l" t="t" r="r" b="b"/>
              <a:pathLst>
                <a:path w="76200" h="92075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920242"/>
                  </a:lnTo>
                  <a:lnTo>
                    <a:pt x="48006" y="920242"/>
                  </a:lnTo>
                  <a:lnTo>
                    <a:pt x="48006" y="63500"/>
                  </a:lnTo>
                  <a:close/>
                </a:path>
                <a:path w="76200" h="92075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075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20953" y="4492879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tt</a:t>
            </a:r>
            <a:r>
              <a:rPr sz="1200" dirty="0">
                <a:latin typeface="Calibri"/>
                <a:cs typeface="Calibri"/>
              </a:rPr>
              <a:t>em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7512" y="2644139"/>
            <a:ext cx="2322830" cy="401320"/>
            <a:chOff x="667512" y="2644139"/>
            <a:chExt cx="2322830" cy="40132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60" y="2647187"/>
              <a:ext cx="2316479" cy="39471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0560" y="2647187"/>
              <a:ext cx="2316480" cy="394970"/>
            </a:xfrm>
            <a:custGeom>
              <a:avLst/>
              <a:gdLst/>
              <a:ahLst/>
              <a:cxnLst/>
              <a:rect l="l" t="t" r="r" b="b"/>
              <a:pathLst>
                <a:path w="2316480" h="394969">
                  <a:moveTo>
                    <a:pt x="0" y="65786"/>
                  </a:moveTo>
                  <a:lnTo>
                    <a:pt x="5169" y="40183"/>
                  </a:lnTo>
                  <a:lnTo>
                    <a:pt x="19267" y="19272"/>
                  </a:lnTo>
                  <a:lnTo>
                    <a:pt x="40178" y="5171"/>
                  </a:lnTo>
                  <a:lnTo>
                    <a:pt x="65786" y="0"/>
                  </a:lnTo>
                  <a:lnTo>
                    <a:pt x="2250694" y="0"/>
                  </a:lnTo>
                  <a:lnTo>
                    <a:pt x="2276296" y="5171"/>
                  </a:lnTo>
                  <a:lnTo>
                    <a:pt x="2297207" y="19272"/>
                  </a:lnTo>
                  <a:lnTo>
                    <a:pt x="2311308" y="40183"/>
                  </a:lnTo>
                  <a:lnTo>
                    <a:pt x="2316479" y="65786"/>
                  </a:lnTo>
                  <a:lnTo>
                    <a:pt x="2316479" y="328929"/>
                  </a:lnTo>
                  <a:lnTo>
                    <a:pt x="2311308" y="354532"/>
                  </a:lnTo>
                  <a:lnTo>
                    <a:pt x="2297207" y="375443"/>
                  </a:lnTo>
                  <a:lnTo>
                    <a:pt x="2276296" y="389544"/>
                  </a:lnTo>
                  <a:lnTo>
                    <a:pt x="2250694" y="394715"/>
                  </a:lnTo>
                  <a:lnTo>
                    <a:pt x="65786" y="394715"/>
                  </a:lnTo>
                  <a:lnTo>
                    <a:pt x="40178" y="389544"/>
                  </a:lnTo>
                  <a:lnTo>
                    <a:pt x="19267" y="375443"/>
                  </a:lnTo>
                  <a:lnTo>
                    <a:pt x="5169" y="354532"/>
                  </a:lnTo>
                  <a:lnTo>
                    <a:pt x="0" y="328929"/>
                  </a:lnTo>
                  <a:lnTo>
                    <a:pt x="0" y="6578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4521" y="2679953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reward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25474" y="2169414"/>
            <a:ext cx="76200" cy="407670"/>
          </a:xfrm>
          <a:custGeom>
            <a:avLst/>
            <a:gdLst/>
            <a:ahLst/>
            <a:cxnLst/>
            <a:rect l="l" t="t" r="r" b="b"/>
            <a:pathLst>
              <a:path w="76200" h="407669">
                <a:moveTo>
                  <a:pt x="48006" y="63500"/>
                </a:moveTo>
                <a:lnTo>
                  <a:pt x="28193" y="63500"/>
                </a:lnTo>
                <a:lnTo>
                  <a:pt x="28193" y="407670"/>
                </a:lnTo>
                <a:lnTo>
                  <a:pt x="48006" y="407670"/>
                </a:lnTo>
                <a:lnTo>
                  <a:pt x="48006" y="63500"/>
                </a:lnTo>
                <a:close/>
              </a:path>
              <a:path w="76200" h="40766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7669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8389" y="2169414"/>
            <a:ext cx="76200" cy="407670"/>
          </a:xfrm>
          <a:custGeom>
            <a:avLst/>
            <a:gdLst/>
            <a:ahLst/>
            <a:cxnLst/>
            <a:rect l="l" t="t" r="r" b="b"/>
            <a:pathLst>
              <a:path w="76200" h="407669">
                <a:moveTo>
                  <a:pt x="48006" y="63500"/>
                </a:moveTo>
                <a:lnTo>
                  <a:pt x="28193" y="63500"/>
                </a:lnTo>
                <a:lnTo>
                  <a:pt x="28193" y="407670"/>
                </a:lnTo>
                <a:lnTo>
                  <a:pt x="48006" y="407670"/>
                </a:lnTo>
                <a:lnTo>
                  <a:pt x="48006" y="63500"/>
                </a:lnTo>
                <a:close/>
              </a:path>
              <a:path w="76200" h="407669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07669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29967" y="1866900"/>
            <a:ext cx="1175004" cy="17830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255" y="1866900"/>
            <a:ext cx="1123188" cy="17830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6636" y="4826508"/>
            <a:ext cx="3028188" cy="20878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6636" y="5116067"/>
            <a:ext cx="2446020" cy="14782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4255" y="5410200"/>
            <a:ext cx="3086099" cy="20878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363592" y="5736335"/>
            <a:ext cx="354330" cy="286385"/>
          </a:xfrm>
          <a:custGeom>
            <a:avLst/>
            <a:gdLst/>
            <a:ahLst/>
            <a:cxnLst/>
            <a:rect l="l" t="t" r="r" b="b"/>
            <a:pathLst>
              <a:path w="354329" h="286385">
                <a:moveTo>
                  <a:pt x="199564" y="84283"/>
                </a:moveTo>
                <a:lnTo>
                  <a:pt x="0" y="240436"/>
                </a:lnTo>
                <a:lnTo>
                  <a:pt x="35814" y="286042"/>
                </a:lnTo>
                <a:lnTo>
                  <a:pt x="235282" y="129875"/>
                </a:lnTo>
                <a:lnTo>
                  <a:pt x="199564" y="84283"/>
                </a:lnTo>
                <a:close/>
              </a:path>
              <a:path w="354329" h="286385">
                <a:moveTo>
                  <a:pt x="322712" y="66433"/>
                </a:moveTo>
                <a:lnTo>
                  <a:pt x="222377" y="66433"/>
                </a:lnTo>
                <a:lnTo>
                  <a:pt x="258064" y="112039"/>
                </a:lnTo>
                <a:lnTo>
                  <a:pt x="235282" y="129875"/>
                </a:lnTo>
                <a:lnTo>
                  <a:pt x="271018" y="175488"/>
                </a:lnTo>
                <a:lnTo>
                  <a:pt x="322712" y="66433"/>
                </a:lnTo>
                <a:close/>
              </a:path>
              <a:path w="354329" h="286385">
                <a:moveTo>
                  <a:pt x="222377" y="66433"/>
                </a:moveTo>
                <a:lnTo>
                  <a:pt x="199564" y="84283"/>
                </a:lnTo>
                <a:lnTo>
                  <a:pt x="235282" y="129875"/>
                </a:lnTo>
                <a:lnTo>
                  <a:pt x="258064" y="112039"/>
                </a:lnTo>
                <a:lnTo>
                  <a:pt x="222377" y="66433"/>
                </a:lnTo>
                <a:close/>
              </a:path>
              <a:path w="354329" h="286385">
                <a:moveTo>
                  <a:pt x="354203" y="0"/>
                </a:moveTo>
                <a:lnTo>
                  <a:pt x="163830" y="38671"/>
                </a:lnTo>
                <a:lnTo>
                  <a:pt x="199564" y="84283"/>
                </a:lnTo>
                <a:lnTo>
                  <a:pt x="222377" y="66433"/>
                </a:lnTo>
                <a:lnTo>
                  <a:pt x="322712" y="66433"/>
                </a:lnTo>
                <a:lnTo>
                  <a:pt x="3542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0355" y="5736335"/>
            <a:ext cx="408305" cy="302260"/>
          </a:xfrm>
          <a:custGeom>
            <a:avLst/>
            <a:gdLst/>
            <a:ahLst/>
            <a:cxnLst/>
            <a:rect l="l" t="t" r="r" b="b"/>
            <a:pathLst>
              <a:path w="408304" h="302260">
                <a:moveTo>
                  <a:pt x="158329" y="77182"/>
                </a:moveTo>
                <a:lnTo>
                  <a:pt x="124728" y="124401"/>
                </a:lnTo>
                <a:lnTo>
                  <a:pt x="374269" y="302107"/>
                </a:lnTo>
                <a:lnTo>
                  <a:pt x="407924" y="254927"/>
                </a:lnTo>
                <a:lnTo>
                  <a:pt x="158329" y="77182"/>
                </a:lnTo>
                <a:close/>
              </a:path>
              <a:path w="408304" h="302260">
                <a:moveTo>
                  <a:pt x="0" y="0"/>
                </a:moveTo>
                <a:lnTo>
                  <a:pt x="91186" y="171538"/>
                </a:lnTo>
                <a:lnTo>
                  <a:pt x="124728" y="124401"/>
                </a:lnTo>
                <a:lnTo>
                  <a:pt x="101092" y="107568"/>
                </a:lnTo>
                <a:lnTo>
                  <a:pt x="134747" y="60388"/>
                </a:lnTo>
                <a:lnTo>
                  <a:pt x="170279" y="60388"/>
                </a:lnTo>
                <a:lnTo>
                  <a:pt x="191897" y="30010"/>
                </a:lnTo>
                <a:lnTo>
                  <a:pt x="0" y="0"/>
                </a:lnTo>
                <a:close/>
              </a:path>
              <a:path w="408304" h="302260">
                <a:moveTo>
                  <a:pt x="134747" y="60388"/>
                </a:moveTo>
                <a:lnTo>
                  <a:pt x="101092" y="107568"/>
                </a:lnTo>
                <a:lnTo>
                  <a:pt x="124728" y="124401"/>
                </a:lnTo>
                <a:lnTo>
                  <a:pt x="158329" y="77182"/>
                </a:lnTo>
                <a:lnTo>
                  <a:pt x="134747" y="60388"/>
                </a:lnTo>
                <a:close/>
              </a:path>
              <a:path w="408304" h="302260">
                <a:moveTo>
                  <a:pt x="170279" y="60388"/>
                </a:moveTo>
                <a:lnTo>
                  <a:pt x="134747" y="60388"/>
                </a:lnTo>
                <a:lnTo>
                  <a:pt x="158329" y="77182"/>
                </a:lnTo>
                <a:lnTo>
                  <a:pt x="170279" y="60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24198" y="6079642"/>
            <a:ext cx="112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actually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74335" y="6091428"/>
            <a:ext cx="2438400" cy="25298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4308" y="3913861"/>
            <a:ext cx="3408802" cy="1869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AF7BD6E-5141-427B-B510-9206DA6065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870" y="5831922"/>
            <a:ext cx="3321221" cy="7302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</p:spPr>
        <p:txBody>
          <a:bodyPr/>
          <a:lstStyle/>
          <a:p>
            <a:r>
              <a:rPr lang="en-US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175" y="1834896"/>
            <a:ext cx="8961438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Sergey Levine, </a:t>
            </a:r>
            <a:r>
              <a:rPr lang="en-GB" dirty="0">
                <a:hlinkClick r:id="rId2"/>
              </a:rPr>
              <a:t>CS 285: Deep Reinforcement Learning, UC Berkeley</a:t>
            </a:r>
            <a:endParaRPr lang="en-GB" dirty="0"/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Pascal Poupart,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CS885: Reinforcement Learning, </a:t>
            </a:r>
            <a:r>
              <a:rPr lang="en-GB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Unversity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 of Waterloo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750" y="1609852"/>
            <a:ext cx="10729595" cy="3121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7050" marR="5080" indent="-514350">
              <a:lnSpc>
                <a:spcPct val="100699"/>
              </a:lnSpc>
              <a:spcBef>
                <a:spcPts val="75"/>
              </a:spcBef>
              <a:buClr>
                <a:srgbClr val="000000"/>
              </a:buClr>
              <a:buSzPct val="85714"/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False</a:t>
            </a:r>
            <a:r>
              <a:rPr sz="280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assumption:</a:t>
            </a:r>
            <a:r>
              <a:rPr sz="2800" spc="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state-action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pairs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are</a:t>
            </a:r>
            <a:r>
              <a:rPr sz="2800" spc="-5" dirty="0">
                <a:latin typeface="Georgia"/>
                <a:cs typeface="Georgia"/>
              </a:rPr>
              <a:t> i.i.d.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(independently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identically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distributed</a:t>
            </a:r>
            <a:endParaRPr sz="2800">
              <a:latin typeface="Georgia"/>
              <a:cs typeface="Georgia"/>
            </a:endParaRPr>
          </a:p>
          <a:p>
            <a:pPr marL="698500" marR="6517640" lvl="1" indent="-228600">
              <a:lnSpc>
                <a:spcPct val="100800"/>
              </a:lnSpc>
              <a:spcBef>
                <a:spcPts val="1530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Non-smooth policy </a:t>
            </a:r>
            <a:r>
              <a:rPr sz="2400" spc="-5" dirty="0">
                <a:latin typeface="Georgia"/>
                <a:cs typeface="Georgia"/>
              </a:rPr>
              <a:t>(effect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future </a:t>
            </a:r>
            <a:r>
              <a:rPr sz="2400" spc="-5" dirty="0">
                <a:latin typeface="Georgia"/>
                <a:cs typeface="Georgia"/>
              </a:rPr>
              <a:t>states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ignored)</a:t>
            </a:r>
            <a:endParaRPr sz="2400">
              <a:latin typeface="Georgia"/>
              <a:cs typeface="Georgia"/>
            </a:endParaRPr>
          </a:p>
          <a:p>
            <a:pPr marL="698500" marR="5811520" lvl="1" indent="-228600">
              <a:lnSpc>
                <a:spcPct val="100800"/>
              </a:lnSpc>
              <a:spcBef>
                <a:spcPts val="158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Brittle policy </a:t>
            </a:r>
            <a:r>
              <a:rPr sz="2400" spc="-5" dirty="0">
                <a:latin typeface="Georgia"/>
                <a:cs typeface="Georgia"/>
              </a:rPr>
              <a:t>(can’t quantify </a:t>
            </a:r>
            <a:r>
              <a:rPr sz="2400" dirty="0">
                <a:latin typeface="Georgia"/>
                <a:cs typeface="Georgia"/>
              </a:rPr>
              <a:t> how bad are </a:t>
            </a:r>
            <a:r>
              <a:rPr sz="2400" spc="-5" dirty="0">
                <a:latin typeface="Georgia"/>
                <a:cs typeface="Georgia"/>
              </a:rPr>
              <a:t>suboptimal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actions,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errors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compound)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511" y="2678864"/>
            <a:ext cx="5597419" cy="3162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Problems with Imitation Learning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755" y="1609852"/>
            <a:ext cx="8704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400" spc="-10" dirty="0">
                <a:latin typeface="Georgia"/>
                <a:cs typeface="Georgia"/>
              </a:rPr>
              <a:t>2.	</a:t>
            </a:r>
            <a:r>
              <a:rPr sz="2800" spc="-5" dirty="0">
                <a:latin typeface="Georgia"/>
                <a:cs typeface="Georgia"/>
              </a:rPr>
              <a:t>Can’t easily transfer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what </a:t>
            </a:r>
            <a:r>
              <a:rPr sz="2800" dirty="0">
                <a:latin typeface="Georgia"/>
                <a:cs typeface="Georgia"/>
              </a:rPr>
              <a:t>is </a:t>
            </a:r>
            <a:r>
              <a:rPr sz="2800" spc="-5" dirty="0">
                <a:latin typeface="Georgia"/>
                <a:cs typeface="Georgia"/>
              </a:rPr>
              <a:t>learned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new domains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7299" y="4410140"/>
            <a:ext cx="2831839" cy="10909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32861" y="1753308"/>
            <a:ext cx="4607560" cy="3204845"/>
            <a:chOff x="2232861" y="1753308"/>
            <a:chExt cx="4607560" cy="3204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2861" y="1753308"/>
              <a:ext cx="3118853" cy="31188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13234" y="3939973"/>
              <a:ext cx="2727325" cy="1018540"/>
            </a:xfrm>
            <a:custGeom>
              <a:avLst/>
              <a:gdLst/>
              <a:ahLst/>
              <a:cxnLst/>
              <a:rect l="l" t="t" r="r" b="b"/>
              <a:pathLst>
                <a:path w="2727325" h="1018539">
                  <a:moveTo>
                    <a:pt x="2555955" y="964199"/>
                  </a:moveTo>
                  <a:lnTo>
                    <a:pt x="2536780" y="1018037"/>
                  </a:lnTo>
                  <a:lnTo>
                    <a:pt x="2727054" y="994806"/>
                  </a:lnTo>
                  <a:lnTo>
                    <a:pt x="2706875" y="973786"/>
                  </a:lnTo>
                  <a:lnTo>
                    <a:pt x="2582871" y="973786"/>
                  </a:lnTo>
                  <a:lnTo>
                    <a:pt x="2555955" y="964199"/>
                  </a:lnTo>
                  <a:close/>
                </a:path>
                <a:path w="2727325" h="1018539">
                  <a:moveTo>
                    <a:pt x="2575131" y="910361"/>
                  </a:moveTo>
                  <a:lnTo>
                    <a:pt x="2555955" y="964199"/>
                  </a:lnTo>
                  <a:lnTo>
                    <a:pt x="2582871" y="973786"/>
                  </a:lnTo>
                  <a:lnTo>
                    <a:pt x="2602047" y="919948"/>
                  </a:lnTo>
                  <a:lnTo>
                    <a:pt x="2575131" y="910361"/>
                  </a:lnTo>
                  <a:close/>
                </a:path>
                <a:path w="2727325" h="1018539">
                  <a:moveTo>
                    <a:pt x="2594306" y="856524"/>
                  </a:moveTo>
                  <a:lnTo>
                    <a:pt x="2575131" y="910361"/>
                  </a:lnTo>
                  <a:lnTo>
                    <a:pt x="2602047" y="919948"/>
                  </a:lnTo>
                  <a:lnTo>
                    <a:pt x="2582871" y="973786"/>
                  </a:lnTo>
                  <a:lnTo>
                    <a:pt x="2706875" y="973786"/>
                  </a:lnTo>
                  <a:lnTo>
                    <a:pt x="2594306" y="856524"/>
                  </a:lnTo>
                  <a:close/>
                </a:path>
                <a:path w="2727325" h="1018539">
                  <a:moveTo>
                    <a:pt x="19175" y="0"/>
                  </a:moveTo>
                  <a:lnTo>
                    <a:pt x="0" y="53837"/>
                  </a:lnTo>
                  <a:lnTo>
                    <a:pt x="2555955" y="964199"/>
                  </a:lnTo>
                  <a:lnTo>
                    <a:pt x="2575131" y="910361"/>
                  </a:lnTo>
                  <a:lnTo>
                    <a:pt x="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9567" y="4078705"/>
              <a:ext cx="650240" cy="697865"/>
            </a:xfrm>
            <a:custGeom>
              <a:avLst/>
              <a:gdLst/>
              <a:ahLst/>
              <a:cxnLst/>
              <a:rect l="l" t="t" r="r" b="b"/>
              <a:pathLst>
                <a:path w="650239" h="697864">
                  <a:moveTo>
                    <a:pt x="0" y="0"/>
                  </a:moveTo>
                  <a:lnTo>
                    <a:pt x="649706" y="697832"/>
                  </a:lnTo>
                </a:path>
              </a:pathLst>
            </a:custGeom>
            <a:ln w="635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76181" y="4255983"/>
              <a:ext cx="822325" cy="462280"/>
            </a:xfrm>
            <a:custGeom>
              <a:avLst/>
              <a:gdLst/>
              <a:ahLst/>
              <a:cxnLst/>
              <a:rect l="l" t="t" r="r" b="b"/>
              <a:pathLst>
                <a:path w="822325" h="462279">
                  <a:moveTo>
                    <a:pt x="0" y="461664"/>
                  </a:moveTo>
                  <a:lnTo>
                    <a:pt x="822276" y="0"/>
                  </a:lnTo>
                </a:path>
              </a:pathLst>
            </a:custGeom>
            <a:ln w="63500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D3C5E92A-0E88-4D37-99EF-197A9EFD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Imitation Learning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320" y="1120520"/>
            <a:ext cx="3714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Segoe UI"/>
                <a:cs typeface="Segoe UI"/>
              </a:rPr>
              <a:t>“forward”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reinforcement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learning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781" y="1120520"/>
            <a:ext cx="34404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UI"/>
                <a:cs typeface="Segoe UI"/>
              </a:rPr>
              <a:t>inverse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reinforcement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learning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1828800"/>
            <a:ext cx="617220" cy="2209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2281427"/>
            <a:ext cx="2974847" cy="230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904" y="2677667"/>
            <a:ext cx="3579876" cy="254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5904" y="3099816"/>
            <a:ext cx="2488692" cy="252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904" y="3906011"/>
            <a:ext cx="1394459" cy="2529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5904" y="1828800"/>
            <a:ext cx="615707" cy="2209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4" y="2281427"/>
            <a:ext cx="2974848" cy="2301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1344" y="2677667"/>
            <a:ext cx="3579876" cy="2545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1344" y="3099816"/>
            <a:ext cx="3634740" cy="25298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81344" y="3906011"/>
            <a:ext cx="1434083" cy="26365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977380" y="4225290"/>
            <a:ext cx="996315" cy="314960"/>
          </a:xfrm>
          <a:custGeom>
            <a:avLst/>
            <a:gdLst/>
            <a:ahLst/>
            <a:cxnLst/>
            <a:rect l="l" t="t" r="r" b="b"/>
            <a:pathLst>
              <a:path w="996315" h="314960">
                <a:moveTo>
                  <a:pt x="48194" y="75496"/>
                </a:moveTo>
                <a:lnTo>
                  <a:pt x="28345" y="76623"/>
                </a:lnTo>
                <a:lnTo>
                  <a:pt x="28955" y="84962"/>
                </a:lnTo>
                <a:lnTo>
                  <a:pt x="32003" y="105791"/>
                </a:lnTo>
                <a:lnTo>
                  <a:pt x="42037" y="146304"/>
                </a:lnTo>
                <a:lnTo>
                  <a:pt x="58800" y="184150"/>
                </a:lnTo>
                <a:lnTo>
                  <a:pt x="84454" y="219075"/>
                </a:lnTo>
                <a:lnTo>
                  <a:pt x="120776" y="249047"/>
                </a:lnTo>
                <a:lnTo>
                  <a:pt x="155701" y="268097"/>
                </a:lnTo>
                <a:lnTo>
                  <a:pt x="197866" y="283591"/>
                </a:lnTo>
                <a:lnTo>
                  <a:pt x="247903" y="295529"/>
                </a:lnTo>
                <a:lnTo>
                  <a:pt x="305308" y="304292"/>
                </a:lnTo>
                <a:lnTo>
                  <a:pt x="347091" y="308610"/>
                </a:lnTo>
                <a:lnTo>
                  <a:pt x="414909" y="312674"/>
                </a:lnTo>
                <a:lnTo>
                  <a:pt x="488061" y="314579"/>
                </a:lnTo>
                <a:lnTo>
                  <a:pt x="539369" y="314706"/>
                </a:lnTo>
                <a:lnTo>
                  <a:pt x="592454" y="314071"/>
                </a:lnTo>
                <a:lnTo>
                  <a:pt x="647192" y="312801"/>
                </a:lnTo>
                <a:lnTo>
                  <a:pt x="818515" y="305816"/>
                </a:lnTo>
                <a:lnTo>
                  <a:pt x="995934" y="296164"/>
                </a:lnTo>
                <a:lnTo>
                  <a:pt x="995868" y="294894"/>
                </a:lnTo>
                <a:lnTo>
                  <a:pt x="539115" y="294894"/>
                </a:lnTo>
                <a:lnTo>
                  <a:pt x="488188" y="294767"/>
                </a:lnTo>
                <a:lnTo>
                  <a:pt x="463423" y="294386"/>
                </a:lnTo>
                <a:lnTo>
                  <a:pt x="439166" y="293751"/>
                </a:lnTo>
                <a:lnTo>
                  <a:pt x="415671" y="292862"/>
                </a:lnTo>
                <a:lnTo>
                  <a:pt x="392684" y="291719"/>
                </a:lnTo>
                <a:lnTo>
                  <a:pt x="370331" y="290449"/>
                </a:lnTo>
                <a:lnTo>
                  <a:pt x="370459" y="290449"/>
                </a:lnTo>
                <a:lnTo>
                  <a:pt x="348615" y="288798"/>
                </a:lnTo>
                <a:lnTo>
                  <a:pt x="348869" y="288798"/>
                </a:lnTo>
                <a:lnTo>
                  <a:pt x="327787" y="286893"/>
                </a:lnTo>
                <a:lnTo>
                  <a:pt x="308722" y="284734"/>
                </a:lnTo>
                <a:lnTo>
                  <a:pt x="307721" y="284734"/>
                </a:lnTo>
                <a:lnTo>
                  <a:pt x="288973" y="282194"/>
                </a:lnTo>
                <a:lnTo>
                  <a:pt x="288290" y="282194"/>
                </a:lnTo>
                <a:lnTo>
                  <a:pt x="269367" y="279273"/>
                </a:lnTo>
                <a:lnTo>
                  <a:pt x="269621" y="279273"/>
                </a:lnTo>
                <a:lnTo>
                  <a:pt x="251587" y="276098"/>
                </a:lnTo>
                <a:lnTo>
                  <a:pt x="251841" y="276098"/>
                </a:lnTo>
                <a:lnTo>
                  <a:pt x="234569" y="272669"/>
                </a:lnTo>
                <a:lnTo>
                  <a:pt x="234823" y="272669"/>
                </a:lnTo>
                <a:lnTo>
                  <a:pt x="219091" y="268859"/>
                </a:lnTo>
                <a:lnTo>
                  <a:pt x="218948" y="268859"/>
                </a:lnTo>
                <a:lnTo>
                  <a:pt x="203326" y="264541"/>
                </a:lnTo>
                <a:lnTo>
                  <a:pt x="190019" y="260223"/>
                </a:lnTo>
                <a:lnTo>
                  <a:pt x="189611" y="260223"/>
                </a:lnTo>
                <a:lnTo>
                  <a:pt x="176022" y="255143"/>
                </a:lnTo>
                <a:lnTo>
                  <a:pt x="164065" y="250190"/>
                </a:lnTo>
                <a:lnTo>
                  <a:pt x="152538" y="244602"/>
                </a:lnTo>
                <a:lnTo>
                  <a:pt x="152400" y="244602"/>
                </a:lnTo>
                <a:lnTo>
                  <a:pt x="141811" y="238760"/>
                </a:lnTo>
                <a:lnTo>
                  <a:pt x="131318" y="232410"/>
                </a:lnTo>
                <a:lnTo>
                  <a:pt x="131456" y="232410"/>
                </a:lnTo>
                <a:lnTo>
                  <a:pt x="122047" y="225933"/>
                </a:lnTo>
                <a:lnTo>
                  <a:pt x="122197" y="225933"/>
                </a:lnTo>
                <a:lnTo>
                  <a:pt x="113792" y="219329"/>
                </a:lnTo>
                <a:lnTo>
                  <a:pt x="106379" y="212852"/>
                </a:lnTo>
                <a:lnTo>
                  <a:pt x="98678" y="205232"/>
                </a:lnTo>
                <a:lnTo>
                  <a:pt x="92651" y="198374"/>
                </a:lnTo>
                <a:lnTo>
                  <a:pt x="86233" y="190246"/>
                </a:lnTo>
                <a:lnTo>
                  <a:pt x="80772" y="182245"/>
                </a:lnTo>
                <a:lnTo>
                  <a:pt x="76217" y="174879"/>
                </a:lnTo>
                <a:lnTo>
                  <a:pt x="75819" y="174244"/>
                </a:lnTo>
                <a:lnTo>
                  <a:pt x="67757" y="158115"/>
                </a:lnTo>
                <a:lnTo>
                  <a:pt x="67310" y="157226"/>
                </a:lnTo>
                <a:lnTo>
                  <a:pt x="61040" y="140462"/>
                </a:lnTo>
                <a:lnTo>
                  <a:pt x="55372" y="121158"/>
                </a:lnTo>
                <a:lnTo>
                  <a:pt x="51542" y="102616"/>
                </a:lnTo>
                <a:lnTo>
                  <a:pt x="51488" y="102108"/>
                </a:lnTo>
                <a:lnTo>
                  <a:pt x="48751" y="83185"/>
                </a:lnTo>
                <a:lnTo>
                  <a:pt x="48711" y="82423"/>
                </a:lnTo>
                <a:lnTo>
                  <a:pt x="48194" y="75496"/>
                </a:lnTo>
                <a:close/>
              </a:path>
              <a:path w="996315" h="314960">
                <a:moveTo>
                  <a:pt x="539136" y="294893"/>
                </a:moveTo>
                <a:close/>
              </a:path>
              <a:path w="996315" h="314960">
                <a:moveTo>
                  <a:pt x="994918" y="276479"/>
                </a:moveTo>
                <a:lnTo>
                  <a:pt x="817499" y="286004"/>
                </a:lnTo>
                <a:lnTo>
                  <a:pt x="759460" y="288671"/>
                </a:lnTo>
                <a:lnTo>
                  <a:pt x="646556" y="292989"/>
                </a:lnTo>
                <a:lnTo>
                  <a:pt x="646684" y="292989"/>
                </a:lnTo>
                <a:lnTo>
                  <a:pt x="591947" y="294259"/>
                </a:lnTo>
                <a:lnTo>
                  <a:pt x="539136" y="294893"/>
                </a:lnTo>
                <a:lnTo>
                  <a:pt x="995868" y="294894"/>
                </a:lnTo>
                <a:lnTo>
                  <a:pt x="994918" y="276479"/>
                </a:lnTo>
                <a:close/>
              </a:path>
              <a:path w="996315" h="314960">
                <a:moveTo>
                  <a:pt x="307594" y="284607"/>
                </a:moveTo>
                <a:lnTo>
                  <a:pt x="308722" y="284734"/>
                </a:lnTo>
                <a:lnTo>
                  <a:pt x="307594" y="284607"/>
                </a:lnTo>
                <a:close/>
              </a:path>
              <a:path w="996315" h="314960">
                <a:moveTo>
                  <a:pt x="288036" y="282067"/>
                </a:moveTo>
                <a:lnTo>
                  <a:pt x="288290" y="282194"/>
                </a:lnTo>
                <a:lnTo>
                  <a:pt x="288973" y="282194"/>
                </a:lnTo>
                <a:lnTo>
                  <a:pt x="288036" y="282067"/>
                </a:lnTo>
                <a:close/>
              </a:path>
              <a:path w="996315" h="314960">
                <a:moveTo>
                  <a:pt x="218567" y="268732"/>
                </a:moveTo>
                <a:lnTo>
                  <a:pt x="218948" y="268859"/>
                </a:lnTo>
                <a:lnTo>
                  <a:pt x="219091" y="268859"/>
                </a:lnTo>
                <a:lnTo>
                  <a:pt x="218567" y="268732"/>
                </a:lnTo>
                <a:close/>
              </a:path>
              <a:path w="996315" h="314960">
                <a:moveTo>
                  <a:pt x="203440" y="264541"/>
                </a:moveTo>
                <a:lnTo>
                  <a:pt x="203835" y="264668"/>
                </a:lnTo>
                <a:lnTo>
                  <a:pt x="203440" y="264541"/>
                </a:lnTo>
                <a:close/>
              </a:path>
              <a:path w="996315" h="314960">
                <a:moveTo>
                  <a:pt x="189229" y="259969"/>
                </a:moveTo>
                <a:lnTo>
                  <a:pt x="189611" y="260223"/>
                </a:lnTo>
                <a:lnTo>
                  <a:pt x="190019" y="260223"/>
                </a:lnTo>
                <a:lnTo>
                  <a:pt x="189229" y="259969"/>
                </a:lnTo>
                <a:close/>
              </a:path>
              <a:path w="996315" h="314960">
                <a:moveTo>
                  <a:pt x="176094" y="255143"/>
                </a:moveTo>
                <a:lnTo>
                  <a:pt x="176402" y="255270"/>
                </a:lnTo>
                <a:lnTo>
                  <a:pt x="176094" y="255143"/>
                </a:lnTo>
                <a:close/>
              </a:path>
              <a:path w="996315" h="314960">
                <a:moveTo>
                  <a:pt x="163449" y="249936"/>
                </a:moveTo>
                <a:lnTo>
                  <a:pt x="163956" y="250190"/>
                </a:lnTo>
                <a:lnTo>
                  <a:pt x="163449" y="249936"/>
                </a:lnTo>
                <a:close/>
              </a:path>
              <a:path w="996315" h="314960">
                <a:moveTo>
                  <a:pt x="152019" y="244348"/>
                </a:moveTo>
                <a:lnTo>
                  <a:pt x="152400" y="244602"/>
                </a:lnTo>
                <a:lnTo>
                  <a:pt x="152538" y="244602"/>
                </a:lnTo>
                <a:lnTo>
                  <a:pt x="152019" y="244348"/>
                </a:lnTo>
                <a:close/>
              </a:path>
              <a:path w="996315" h="314960">
                <a:moveTo>
                  <a:pt x="141350" y="238506"/>
                </a:moveTo>
                <a:lnTo>
                  <a:pt x="141731" y="238760"/>
                </a:lnTo>
                <a:lnTo>
                  <a:pt x="141350" y="238506"/>
                </a:lnTo>
                <a:close/>
              </a:path>
              <a:path w="996315" h="314960">
                <a:moveTo>
                  <a:pt x="131456" y="232410"/>
                </a:moveTo>
                <a:lnTo>
                  <a:pt x="131318" y="232410"/>
                </a:lnTo>
                <a:lnTo>
                  <a:pt x="131825" y="232664"/>
                </a:lnTo>
                <a:lnTo>
                  <a:pt x="131456" y="232410"/>
                </a:lnTo>
                <a:close/>
              </a:path>
              <a:path w="996315" h="314960">
                <a:moveTo>
                  <a:pt x="122197" y="225933"/>
                </a:moveTo>
                <a:lnTo>
                  <a:pt x="122047" y="225933"/>
                </a:lnTo>
                <a:lnTo>
                  <a:pt x="122681" y="226314"/>
                </a:lnTo>
                <a:lnTo>
                  <a:pt x="122197" y="225933"/>
                </a:lnTo>
                <a:close/>
              </a:path>
              <a:path w="996315" h="314960">
                <a:moveTo>
                  <a:pt x="113878" y="219329"/>
                </a:moveTo>
                <a:lnTo>
                  <a:pt x="114173" y="219583"/>
                </a:lnTo>
                <a:lnTo>
                  <a:pt x="113878" y="219329"/>
                </a:lnTo>
                <a:close/>
              </a:path>
              <a:path w="996315" h="314960">
                <a:moveTo>
                  <a:pt x="105791" y="212344"/>
                </a:moveTo>
                <a:lnTo>
                  <a:pt x="106299" y="212852"/>
                </a:lnTo>
                <a:lnTo>
                  <a:pt x="105791" y="212344"/>
                </a:lnTo>
                <a:close/>
              </a:path>
              <a:path w="996315" h="314960">
                <a:moveTo>
                  <a:pt x="98722" y="205232"/>
                </a:moveTo>
                <a:lnTo>
                  <a:pt x="99060" y="205613"/>
                </a:lnTo>
                <a:lnTo>
                  <a:pt x="98722" y="205232"/>
                </a:lnTo>
                <a:close/>
              </a:path>
              <a:path w="996315" h="314960">
                <a:moveTo>
                  <a:pt x="92201" y="197866"/>
                </a:moveTo>
                <a:lnTo>
                  <a:pt x="92583" y="198374"/>
                </a:lnTo>
                <a:lnTo>
                  <a:pt x="92201" y="197866"/>
                </a:lnTo>
                <a:close/>
              </a:path>
              <a:path w="996315" h="314960">
                <a:moveTo>
                  <a:pt x="86348" y="190246"/>
                </a:moveTo>
                <a:lnTo>
                  <a:pt x="86614" y="190627"/>
                </a:lnTo>
                <a:lnTo>
                  <a:pt x="86348" y="190246"/>
                </a:lnTo>
                <a:close/>
              </a:path>
              <a:path w="996315" h="314960">
                <a:moveTo>
                  <a:pt x="80834" y="182245"/>
                </a:moveTo>
                <a:lnTo>
                  <a:pt x="81152" y="182753"/>
                </a:lnTo>
                <a:lnTo>
                  <a:pt x="80834" y="182245"/>
                </a:lnTo>
                <a:close/>
              </a:path>
              <a:path w="996315" h="314960">
                <a:moveTo>
                  <a:pt x="76130" y="174740"/>
                </a:moveTo>
                <a:lnTo>
                  <a:pt x="76200" y="174879"/>
                </a:lnTo>
                <a:lnTo>
                  <a:pt x="76130" y="174740"/>
                </a:lnTo>
                <a:close/>
              </a:path>
              <a:path w="996315" h="314960">
                <a:moveTo>
                  <a:pt x="75880" y="174244"/>
                </a:moveTo>
                <a:lnTo>
                  <a:pt x="76130" y="174740"/>
                </a:lnTo>
                <a:lnTo>
                  <a:pt x="75880" y="174244"/>
                </a:lnTo>
                <a:close/>
              </a:path>
              <a:path w="996315" h="314960">
                <a:moveTo>
                  <a:pt x="67310" y="157226"/>
                </a:moveTo>
                <a:lnTo>
                  <a:pt x="67691" y="158115"/>
                </a:lnTo>
                <a:lnTo>
                  <a:pt x="67492" y="157589"/>
                </a:lnTo>
                <a:lnTo>
                  <a:pt x="67310" y="157226"/>
                </a:lnTo>
                <a:close/>
              </a:path>
              <a:path w="996315" h="314960">
                <a:moveTo>
                  <a:pt x="67492" y="157589"/>
                </a:moveTo>
                <a:lnTo>
                  <a:pt x="67691" y="158115"/>
                </a:lnTo>
                <a:lnTo>
                  <a:pt x="67492" y="157589"/>
                </a:lnTo>
                <a:close/>
              </a:path>
              <a:path w="996315" h="314960">
                <a:moveTo>
                  <a:pt x="67356" y="157226"/>
                </a:moveTo>
                <a:lnTo>
                  <a:pt x="67492" y="157589"/>
                </a:lnTo>
                <a:lnTo>
                  <a:pt x="67356" y="157226"/>
                </a:lnTo>
                <a:close/>
              </a:path>
              <a:path w="996315" h="314960">
                <a:moveTo>
                  <a:pt x="60705" y="139573"/>
                </a:moveTo>
                <a:lnTo>
                  <a:pt x="60960" y="140462"/>
                </a:lnTo>
                <a:lnTo>
                  <a:pt x="60705" y="139573"/>
                </a:lnTo>
                <a:close/>
              </a:path>
              <a:path w="996315" h="314960">
                <a:moveTo>
                  <a:pt x="55464" y="121158"/>
                </a:moveTo>
                <a:lnTo>
                  <a:pt x="55625" y="121920"/>
                </a:lnTo>
                <a:lnTo>
                  <a:pt x="55464" y="121158"/>
                </a:lnTo>
                <a:close/>
              </a:path>
              <a:path w="996315" h="314960">
                <a:moveTo>
                  <a:pt x="51488" y="102108"/>
                </a:moveTo>
                <a:lnTo>
                  <a:pt x="51562" y="102616"/>
                </a:lnTo>
                <a:lnTo>
                  <a:pt x="51488" y="102108"/>
                </a:lnTo>
                <a:close/>
              </a:path>
              <a:path w="996315" h="314960">
                <a:moveTo>
                  <a:pt x="48711" y="82423"/>
                </a:moveTo>
                <a:lnTo>
                  <a:pt x="48768" y="83185"/>
                </a:lnTo>
                <a:lnTo>
                  <a:pt x="48711" y="82423"/>
                </a:lnTo>
                <a:close/>
              </a:path>
              <a:path w="996315" h="314960">
                <a:moveTo>
                  <a:pt x="33781" y="0"/>
                </a:moveTo>
                <a:lnTo>
                  <a:pt x="0" y="78232"/>
                </a:lnTo>
                <a:lnTo>
                  <a:pt x="28345" y="76623"/>
                </a:lnTo>
                <a:lnTo>
                  <a:pt x="27431" y="64135"/>
                </a:lnTo>
                <a:lnTo>
                  <a:pt x="47244" y="62737"/>
                </a:lnTo>
                <a:lnTo>
                  <a:pt x="69678" y="62737"/>
                </a:lnTo>
                <a:lnTo>
                  <a:pt x="33781" y="0"/>
                </a:lnTo>
                <a:close/>
              </a:path>
              <a:path w="996315" h="314960">
                <a:moveTo>
                  <a:pt x="47244" y="62737"/>
                </a:moveTo>
                <a:lnTo>
                  <a:pt x="27431" y="64135"/>
                </a:lnTo>
                <a:lnTo>
                  <a:pt x="28345" y="76623"/>
                </a:lnTo>
                <a:lnTo>
                  <a:pt x="48194" y="75496"/>
                </a:lnTo>
                <a:lnTo>
                  <a:pt x="47244" y="62737"/>
                </a:lnTo>
                <a:close/>
              </a:path>
              <a:path w="996315" h="314960">
                <a:moveTo>
                  <a:pt x="69678" y="62737"/>
                </a:moveTo>
                <a:lnTo>
                  <a:pt x="47244" y="62737"/>
                </a:lnTo>
                <a:lnTo>
                  <a:pt x="48194" y="75496"/>
                </a:lnTo>
                <a:lnTo>
                  <a:pt x="76073" y="73914"/>
                </a:lnTo>
                <a:lnTo>
                  <a:pt x="69678" y="62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23606" y="4313935"/>
            <a:ext cx="181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reward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81344" y="4856988"/>
            <a:ext cx="3663696" cy="25298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24611" y="1274053"/>
            <a:ext cx="11247120" cy="4023995"/>
            <a:chOff x="324611" y="1274053"/>
            <a:chExt cx="11247120" cy="402399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2138" y="1274053"/>
              <a:ext cx="122726" cy="39731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15761" y="1293113"/>
              <a:ext cx="0" cy="3888740"/>
            </a:xfrm>
            <a:custGeom>
              <a:avLst/>
              <a:gdLst/>
              <a:ahLst/>
              <a:cxnLst/>
              <a:rect l="l" t="t" r="r" b="b"/>
              <a:pathLst>
                <a:path h="3888740">
                  <a:moveTo>
                    <a:pt x="0" y="0"/>
                  </a:moveTo>
                  <a:lnTo>
                    <a:pt x="0" y="388874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611" y="5157165"/>
              <a:ext cx="11247120" cy="14025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001" y="5203697"/>
              <a:ext cx="11125200" cy="0"/>
            </a:xfrm>
            <a:custGeom>
              <a:avLst/>
              <a:gdLst/>
              <a:ahLst/>
              <a:cxnLst/>
              <a:rect l="l" t="t" r="r" b="b"/>
              <a:pathLst>
                <a:path w="11125200">
                  <a:moveTo>
                    <a:pt x="11125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3316" y="5715000"/>
            <a:ext cx="2488692" cy="18135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4463" y="6086855"/>
            <a:ext cx="3907536" cy="28955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0126" y="5460491"/>
            <a:ext cx="2173869" cy="12192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35540" y="5919215"/>
            <a:ext cx="1001268" cy="3291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52432" y="5867400"/>
            <a:ext cx="92891" cy="115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041635" y="6324600"/>
            <a:ext cx="1831848" cy="283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72000" y="5481828"/>
            <a:ext cx="2996183" cy="18135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38643" y="6143244"/>
            <a:ext cx="129540" cy="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8593" y="3245858"/>
            <a:ext cx="637540" cy="282575"/>
          </a:xfrm>
          <a:custGeom>
            <a:avLst/>
            <a:gdLst/>
            <a:ahLst/>
            <a:cxnLst/>
            <a:rect l="l" t="t" r="r" b="b"/>
            <a:pathLst>
              <a:path w="637539" h="282575">
                <a:moveTo>
                  <a:pt x="546891" y="0"/>
                </a:moveTo>
                <a:lnTo>
                  <a:pt x="542872" y="11460"/>
                </a:lnTo>
                <a:lnTo>
                  <a:pt x="559216" y="18552"/>
                </a:lnTo>
                <a:lnTo>
                  <a:pt x="573271" y="28370"/>
                </a:lnTo>
                <a:lnTo>
                  <a:pt x="601808" y="73878"/>
                </a:lnTo>
                <a:lnTo>
                  <a:pt x="610143" y="115662"/>
                </a:lnTo>
                <a:lnTo>
                  <a:pt x="611184" y="139749"/>
                </a:lnTo>
                <a:lnTo>
                  <a:pt x="610138" y="164650"/>
                </a:lnTo>
                <a:lnTo>
                  <a:pt x="601767" y="207587"/>
                </a:lnTo>
                <a:lnTo>
                  <a:pt x="573290" y="253826"/>
                </a:lnTo>
                <a:lnTo>
                  <a:pt x="543319" y="270866"/>
                </a:lnTo>
                <a:lnTo>
                  <a:pt x="546891" y="282327"/>
                </a:lnTo>
                <a:lnTo>
                  <a:pt x="585400" y="264263"/>
                </a:lnTo>
                <a:lnTo>
                  <a:pt x="613716" y="232990"/>
                </a:lnTo>
                <a:lnTo>
                  <a:pt x="631128" y="191113"/>
                </a:lnTo>
                <a:lnTo>
                  <a:pt x="636932" y="141237"/>
                </a:lnTo>
                <a:lnTo>
                  <a:pt x="635477" y="115355"/>
                </a:lnTo>
                <a:lnTo>
                  <a:pt x="623831" y="69479"/>
                </a:lnTo>
                <a:lnTo>
                  <a:pt x="600735" y="32133"/>
                </a:lnTo>
                <a:lnTo>
                  <a:pt x="567360" y="7390"/>
                </a:lnTo>
                <a:lnTo>
                  <a:pt x="546891" y="0"/>
                </a:lnTo>
                <a:close/>
              </a:path>
              <a:path w="63753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313" y="1454403"/>
            <a:ext cx="5984220" cy="242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288925">
              <a:lnSpc>
                <a:spcPts val="3235"/>
              </a:lnSpc>
              <a:spcBef>
                <a:spcPts val="100"/>
              </a:spcBef>
              <a:buSzPct val="85714"/>
              <a:buFont typeface="Wingdings"/>
              <a:buChar char=""/>
              <a:tabLst>
                <a:tab pos="313690" algn="l"/>
                <a:tab pos="314325" algn="l"/>
              </a:tabLst>
            </a:pPr>
            <a:r>
              <a:rPr sz="2800" spc="-5" dirty="0">
                <a:latin typeface="Georgia"/>
                <a:cs typeface="Georgia"/>
              </a:rPr>
              <a:t>Definition</a:t>
            </a:r>
            <a:endParaRPr sz="2800" dirty="0">
              <a:latin typeface="Georgia"/>
              <a:cs typeface="Georgia"/>
            </a:endParaRPr>
          </a:p>
          <a:p>
            <a:pPr marL="711200" lvl="1" indent="-228600">
              <a:lnSpc>
                <a:spcPts val="2610"/>
              </a:lnSpc>
              <a:buSzPct val="83333"/>
              <a:buFont typeface="Wingdings"/>
              <a:buChar char=""/>
              <a:tabLst>
                <a:tab pos="711200" algn="l"/>
              </a:tabLst>
            </a:pPr>
            <a:r>
              <a:rPr sz="2400" spc="-5" dirty="0">
                <a:latin typeface="Georgia"/>
                <a:cs typeface="Georgia"/>
              </a:rPr>
              <a:t>States: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Cambria Math"/>
                <a:cs typeface="Cambria Math"/>
              </a:rPr>
              <a:t>𝑠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𝑆</a:t>
            </a:r>
          </a:p>
          <a:p>
            <a:pPr marL="711200" lvl="1" indent="-228600">
              <a:lnSpc>
                <a:spcPts val="2545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7112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(Near)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optimal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actions: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25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37" baseline="27777" dirty="0">
                <a:solidFill>
                  <a:srgbClr val="990000"/>
                </a:solidFill>
                <a:latin typeface="Cambria Math"/>
                <a:cs typeface="Cambria Math"/>
              </a:rPr>
              <a:t>∗</a:t>
            </a:r>
            <a:r>
              <a:rPr sz="2700" spc="517" baseline="27777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∈</a:t>
            </a:r>
            <a:r>
              <a:rPr sz="2400" spc="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𝐴</a:t>
            </a:r>
            <a:endParaRPr sz="2400" dirty="0">
              <a:latin typeface="Cambria Math"/>
              <a:cs typeface="Cambria Math"/>
            </a:endParaRPr>
          </a:p>
          <a:p>
            <a:pPr marL="711200" lvl="1" indent="-228600">
              <a:lnSpc>
                <a:spcPts val="2545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711200" algn="l"/>
              </a:tabLst>
            </a:pP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Rewards:</a:t>
            </a:r>
            <a:r>
              <a:rPr sz="2400" spc="-25" dirty="0">
                <a:solidFill>
                  <a:srgbClr val="BFBFB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𝑟</a:t>
            </a:r>
            <a:r>
              <a:rPr sz="2400" spc="16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∈</a:t>
            </a:r>
            <a:r>
              <a:rPr sz="2400" spc="12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ℝ</a:t>
            </a:r>
            <a:endParaRPr sz="2400" dirty="0">
              <a:latin typeface="Cambria Math"/>
              <a:cs typeface="Cambria Math"/>
            </a:endParaRPr>
          </a:p>
          <a:p>
            <a:pPr marL="711200" lvl="1" indent="-228600">
              <a:lnSpc>
                <a:spcPts val="2605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711200" algn="l"/>
              </a:tabLst>
            </a:pP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T</a:t>
            </a:r>
            <a:r>
              <a:rPr sz="2400" spc="5" dirty="0">
                <a:solidFill>
                  <a:srgbClr val="BFBFBF"/>
                </a:solidFill>
                <a:latin typeface="Georgia"/>
                <a:cs typeface="Georgia"/>
              </a:rPr>
              <a:t>r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BFBFBF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siti</a:t>
            </a:r>
            <a:r>
              <a:rPr sz="2400" spc="5" dirty="0">
                <a:solidFill>
                  <a:srgbClr val="BFBFBF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BFBFB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m</a:t>
            </a:r>
            <a:r>
              <a:rPr sz="2400" spc="5" dirty="0">
                <a:solidFill>
                  <a:srgbClr val="BFBFBF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el:</a:t>
            </a:r>
            <a:r>
              <a:rPr sz="2400" spc="-10" dirty="0">
                <a:solidFill>
                  <a:srgbClr val="BFBFB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BFBFBF"/>
                </a:solidFill>
                <a:latin typeface="Cambria Math"/>
                <a:cs typeface="Cambria Math"/>
              </a:rPr>
              <a:t>P</a:t>
            </a:r>
            <a:r>
              <a:rPr sz="2400" spc="-10" dirty="0">
                <a:solidFill>
                  <a:srgbClr val="BFBFBF"/>
                </a:solidFill>
                <a:latin typeface="Cambria Math"/>
                <a:cs typeface="Cambria Math"/>
              </a:rPr>
              <a:t>r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(</a:t>
            </a:r>
            <a:r>
              <a:rPr sz="2400" spc="-55" dirty="0">
                <a:solidFill>
                  <a:srgbClr val="BFBFBF"/>
                </a:solidFill>
                <a:latin typeface="Cambria Math"/>
                <a:cs typeface="Cambria Math"/>
              </a:rPr>
              <a:t>𝑠</a:t>
            </a:r>
            <a:r>
              <a:rPr sz="2700" spc="494" baseline="-15432" dirty="0">
                <a:solidFill>
                  <a:srgbClr val="BFBFBF"/>
                </a:solidFill>
                <a:latin typeface="Cambria Math"/>
                <a:cs typeface="Cambria Math"/>
              </a:rPr>
              <a:t>𝑡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|</a:t>
            </a:r>
            <a:r>
              <a:rPr sz="2400" spc="-55" dirty="0">
                <a:solidFill>
                  <a:srgbClr val="BFBFBF"/>
                </a:solidFill>
                <a:latin typeface="Cambria Math"/>
                <a:cs typeface="Cambria Math"/>
              </a:rPr>
              <a:t>𝑠</a:t>
            </a:r>
            <a:r>
              <a:rPr sz="2700" spc="345" baseline="-15432" dirty="0">
                <a:solidFill>
                  <a:srgbClr val="BFBFBF"/>
                </a:solidFill>
                <a:latin typeface="Cambria Math"/>
                <a:cs typeface="Cambria Math"/>
              </a:rPr>
              <a:t>𝑡</a:t>
            </a:r>
            <a:r>
              <a:rPr sz="2700" spc="52" baseline="-15432" dirty="0">
                <a:solidFill>
                  <a:srgbClr val="BFBFBF"/>
                </a:solidFill>
                <a:latin typeface="Cambria Math"/>
                <a:cs typeface="Cambria Math"/>
              </a:rPr>
              <a:t>&amp;</a:t>
            </a:r>
            <a:r>
              <a:rPr sz="2700" spc="165" baseline="-15432" dirty="0">
                <a:solidFill>
                  <a:srgbClr val="BFBFB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𝑎</a:t>
            </a:r>
            <a:r>
              <a:rPr sz="2700" spc="345" baseline="-15432" dirty="0">
                <a:solidFill>
                  <a:srgbClr val="BFBFBF"/>
                </a:solidFill>
                <a:latin typeface="Cambria Math"/>
                <a:cs typeface="Cambria Math"/>
              </a:rPr>
              <a:t>𝑡</a:t>
            </a:r>
            <a:r>
              <a:rPr sz="2700" spc="52" baseline="-15432" dirty="0">
                <a:solidFill>
                  <a:srgbClr val="BFBFBF"/>
                </a:solidFill>
                <a:latin typeface="Cambria Math"/>
                <a:cs typeface="Cambria Math"/>
              </a:rPr>
              <a:t>&amp;</a:t>
            </a:r>
            <a:r>
              <a:rPr sz="2700" spc="165" baseline="-15432" dirty="0">
                <a:solidFill>
                  <a:srgbClr val="BFBFB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711200" lvl="1" indent="-228600">
              <a:lnSpc>
                <a:spcPts val="2605"/>
              </a:lnSpc>
              <a:buClr>
                <a:srgbClr val="000000"/>
              </a:buClr>
              <a:buSzPct val="83333"/>
              <a:buFont typeface="Wingdings"/>
              <a:buChar char=""/>
              <a:tabLst>
                <a:tab pos="711200" algn="l"/>
                <a:tab pos="3165475" algn="l"/>
                <a:tab pos="3814445" algn="l"/>
              </a:tabLst>
            </a:pP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Re</a:t>
            </a:r>
            <a:r>
              <a:rPr sz="2400" spc="5" dirty="0">
                <a:solidFill>
                  <a:srgbClr val="BFBFBF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ard</a:t>
            </a:r>
            <a:r>
              <a:rPr sz="2400" spc="-10" dirty="0">
                <a:solidFill>
                  <a:srgbClr val="BFBFBF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m</a:t>
            </a:r>
            <a:r>
              <a:rPr sz="2400" spc="5" dirty="0">
                <a:solidFill>
                  <a:srgbClr val="BFBFBF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BFBFBF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BFBFBF"/>
                </a:solidFill>
                <a:latin typeface="Georgia"/>
                <a:cs typeface="Georgia"/>
              </a:rPr>
              <a:t>:</a:t>
            </a:r>
            <a:r>
              <a:rPr sz="2400" spc="-10" dirty="0">
                <a:solidFill>
                  <a:srgbClr val="BFBFB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𝑅	</a:t>
            </a:r>
            <a:r>
              <a:rPr sz="2400" spc="50" dirty="0">
                <a:solidFill>
                  <a:srgbClr val="BFBFBF"/>
                </a:solidFill>
                <a:latin typeface="Cambria Math"/>
                <a:cs typeface="Cambria Math"/>
              </a:rPr>
              <a:t>𝑠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𝑎	=</a:t>
            </a:r>
            <a:r>
              <a:rPr sz="2400" spc="130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solidFill>
                  <a:srgbClr val="BFBFBF"/>
                </a:solidFill>
                <a:latin typeface="Cambria Math"/>
                <a:cs typeface="Cambria Math"/>
              </a:rPr>
              <a:t>𝐸</a:t>
            </a:r>
            <a:r>
              <a:rPr sz="2400" spc="-5" dirty="0">
                <a:solidFill>
                  <a:srgbClr val="BFBFBF"/>
                </a:solidFill>
                <a:latin typeface="Cambria Math"/>
                <a:cs typeface="Cambria Math"/>
              </a:rPr>
              <a:t>[</a:t>
            </a:r>
            <a:r>
              <a:rPr sz="2400" spc="45" dirty="0">
                <a:solidFill>
                  <a:srgbClr val="BFBFBF"/>
                </a:solidFill>
                <a:latin typeface="Cambria Math"/>
                <a:cs typeface="Cambria Math"/>
              </a:rPr>
              <a:t>𝑟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|</a:t>
            </a:r>
            <a:r>
              <a:rPr sz="2400" spc="50" dirty="0">
                <a:solidFill>
                  <a:srgbClr val="BFBFBF"/>
                </a:solidFill>
                <a:latin typeface="Cambria Math"/>
                <a:cs typeface="Cambria Math"/>
              </a:rPr>
              <a:t>𝑠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400" spc="55" dirty="0">
                <a:solidFill>
                  <a:srgbClr val="BFBFBF"/>
                </a:solidFill>
                <a:latin typeface="Cambria Math"/>
                <a:cs typeface="Cambria Math"/>
              </a:rPr>
              <a:t>𝑎</a:t>
            </a:r>
            <a:r>
              <a:rPr sz="2400" dirty="0">
                <a:solidFill>
                  <a:srgbClr val="BFBFBF"/>
                </a:solidFill>
                <a:latin typeface="Cambria Math"/>
                <a:cs typeface="Cambria Math"/>
              </a:rPr>
              <a:t>]</a:t>
            </a:r>
            <a:endParaRPr sz="2400" dirty="0">
              <a:latin typeface="Cambria Math"/>
              <a:cs typeface="Cambria Math"/>
            </a:endParaRPr>
          </a:p>
          <a:p>
            <a:pPr marL="711200" lvl="1" indent="-228600">
              <a:lnSpc>
                <a:spcPts val="2735"/>
              </a:lnSpc>
              <a:buSzPct val="83333"/>
              <a:buFont typeface="Wingdings"/>
              <a:buChar char=""/>
              <a:tabLst>
                <a:tab pos="711200" algn="l"/>
              </a:tabLst>
            </a:pPr>
            <a:r>
              <a:rPr sz="2400" spc="-5" dirty="0">
                <a:latin typeface="Georgia"/>
                <a:cs typeface="Georgia"/>
              </a:rPr>
              <a:t>Discount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factor: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𝛾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42156" y="2858515"/>
            <a:ext cx="220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unknown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9358" y="2612570"/>
            <a:ext cx="504190" cy="947419"/>
          </a:xfrm>
          <a:custGeom>
            <a:avLst/>
            <a:gdLst/>
            <a:ahLst/>
            <a:cxnLst/>
            <a:rect l="l" t="t" r="r" b="b"/>
            <a:pathLst>
              <a:path w="504190" h="947420">
                <a:moveTo>
                  <a:pt x="0" y="0"/>
                </a:moveTo>
                <a:lnTo>
                  <a:pt x="79660" y="2141"/>
                </a:lnTo>
                <a:lnTo>
                  <a:pt x="148845" y="8104"/>
                </a:lnTo>
                <a:lnTo>
                  <a:pt x="203402" y="17196"/>
                </a:lnTo>
                <a:lnTo>
                  <a:pt x="252029" y="42003"/>
                </a:lnTo>
                <a:lnTo>
                  <a:pt x="252029" y="431524"/>
                </a:lnTo>
                <a:lnTo>
                  <a:pt x="264878" y="444800"/>
                </a:lnTo>
                <a:lnTo>
                  <a:pt x="300656" y="456330"/>
                </a:lnTo>
                <a:lnTo>
                  <a:pt x="355213" y="465423"/>
                </a:lnTo>
                <a:lnTo>
                  <a:pt x="424398" y="471386"/>
                </a:lnTo>
                <a:lnTo>
                  <a:pt x="504059" y="473527"/>
                </a:lnTo>
                <a:lnTo>
                  <a:pt x="424398" y="475668"/>
                </a:lnTo>
                <a:lnTo>
                  <a:pt x="355213" y="481631"/>
                </a:lnTo>
                <a:lnTo>
                  <a:pt x="300656" y="490724"/>
                </a:lnTo>
                <a:lnTo>
                  <a:pt x="264878" y="502254"/>
                </a:lnTo>
                <a:lnTo>
                  <a:pt x="252029" y="515530"/>
                </a:lnTo>
                <a:lnTo>
                  <a:pt x="252029" y="905051"/>
                </a:lnTo>
                <a:lnTo>
                  <a:pt x="239180" y="918328"/>
                </a:lnTo>
                <a:lnTo>
                  <a:pt x="203402" y="929858"/>
                </a:lnTo>
                <a:lnTo>
                  <a:pt x="148845" y="938950"/>
                </a:lnTo>
                <a:lnTo>
                  <a:pt x="79660" y="944913"/>
                </a:lnTo>
                <a:lnTo>
                  <a:pt x="0" y="9470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Inverse RL</a:t>
            </a:r>
            <a:endParaRPr lang="en-GB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10306A4-5EF2-484B-97CB-8B6342114A30}"/>
              </a:ext>
            </a:extLst>
          </p:cNvPr>
          <p:cNvSpPr/>
          <p:nvPr/>
        </p:nvSpPr>
        <p:spPr>
          <a:xfrm>
            <a:off x="5415482" y="5123059"/>
            <a:ext cx="742950" cy="329565"/>
          </a:xfrm>
          <a:custGeom>
            <a:avLst/>
            <a:gdLst/>
            <a:ahLst/>
            <a:cxnLst/>
            <a:rect l="l" t="t" r="r" b="b"/>
            <a:pathLst>
              <a:path w="742950" h="329564">
                <a:moveTo>
                  <a:pt x="637828" y="0"/>
                </a:moveTo>
                <a:lnTo>
                  <a:pt x="633140" y="13369"/>
                </a:lnTo>
                <a:lnTo>
                  <a:pt x="652207" y="21643"/>
                </a:lnTo>
                <a:lnTo>
                  <a:pt x="668604" y="33098"/>
                </a:lnTo>
                <a:lnTo>
                  <a:pt x="693390" y="65545"/>
                </a:lnTo>
                <a:lnTo>
                  <a:pt x="707975" y="109322"/>
                </a:lnTo>
                <a:lnTo>
                  <a:pt x="712837" y="163040"/>
                </a:lnTo>
                <a:lnTo>
                  <a:pt x="711616" y="192091"/>
                </a:lnTo>
                <a:lnTo>
                  <a:pt x="701849" y="242184"/>
                </a:lnTo>
                <a:lnTo>
                  <a:pt x="682251" y="281305"/>
                </a:lnTo>
                <a:lnTo>
                  <a:pt x="652429" y="307698"/>
                </a:lnTo>
                <a:lnTo>
                  <a:pt x="633661" y="316011"/>
                </a:lnTo>
                <a:lnTo>
                  <a:pt x="637828" y="329380"/>
                </a:lnTo>
                <a:lnTo>
                  <a:pt x="682755" y="308306"/>
                </a:lnTo>
                <a:lnTo>
                  <a:pt x="715789" y="271821"/>
                </a:lnTo>
                <a:lnTo>
                  <a:pt x="736104" y="222965"/>
                </a:lnTo>
                <a:lnTo>
                  <a:pt x="742876" y="164777"/>
                </a:lnTo>
                <a:lnTo>
                  <a:pt x="741178" y="134581"/>
                </a:lnTo>
                <a:lnTo>
                  <a:pt x="727591" y="81058"/>
                </a:lnTo>
                <a:lnTo>
                  <a:pt x="700645" y="37487"/>
                </a:lnTo>
                <a:lnTo>
                  <a:pt x="661708" y="8621"/>
                </a:lnTo>
                <a:lnTo>
                  <a:pt x="637828" y="0"/>
                </a:lnTo>
                <a:close/>
              </a:path>
              <a:path w="742950" h="329564">
                <a:moveTo>
                  <a:pt x="105046" y="0"/>
                </a:moveTo>
                <a:lnTo>
                  <a:pt x="60228" y="21117"/>
                </a:lnTo>
                <a:lnTo>
                  <a:pt x="27172" y="57731"/>
                </a:lnTo>
                <a:lnTo>
                  <a:pt x="6793" y="106674"/>
                </a:lnTo>
                <a:lnTo>
                  <a:pt x="0" y="164777"/>
                </a:lnTo>
                <a:lnTo>
                  <a:pt x="1692" y="195037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6" y="320769"/>
                </a:lnTo>
                <a:lnTo>
                  <a:pt x="105046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29"/>
                </a:lnTo>
                <a:lnTo>
                  <a:pt x="49571" y="263226"/>
                </a:lnTo>
                <a:lnTo>
                  <a:pt x="34921" y="218472"/>
                </a:lnTo>
                <a:lnTo>
                  <a:pt x="30038" y="163040"/>
                </a:lnTo>
                <a:lnTo>
                  <a:pt x="31258" y="134938"/>
                </a:lnTo>
                <a:lnTo>
                  <a:pt x="41025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1599E02-1876-4D7E-BDFB-56EC411D793A}"/>
              </a:ext>
            </a:extLst>
          </p:cNvPr>
          <p:cNvSpPr txBox="1"/>
          <p:nvPr/>
        </p:nvSpPr>
        <p:spPr>
          <a:xfrm>
            <a:off x="992313" y="3827376"/>
            <a:ext cx="10464625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 indent="-228600">
              <a:lnSpc>
                <a:spcPts val="2250"/>
              </a:lnSpc>
              <a:spcBef>
                <a:spcPts val="100"/>
              </a:spcBef>
              <a:buSzPct val="85000"/>
              <a:buFont typeface="Wingdings"/>
              <a:buChar char=""/>
              <a:tabLst>
                <a:tab pos="1155065" algn="l"/>
                <a:tab pos="1155700" algn="l"/>
                <a:tab pos="3825875" algn="l"/>
              </a:tabLst>
            </a:pPr>
            <a:r>
              <a:rPr sz="2000" spc="-5" dirty="0">
                <a:latin typeface="Georgia"/>
                <a:cs typeface="Georgia"/>
              </a:rPr>
              <a:t>discounted: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Cambria Math"/>
                <a:cs typeface="Cambria Math"/>
              </a:rPr>
              <a:t>𝛾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</a:t>
            </a:r>
            <a:r>
              <a:rPr sz="2000" spc="-5" dirty="0">
                <a:latin typeface="Georgia"/>
                <a:cs typeface="Georgia"/>
              </a:rPr>
              <a:t>undiscounted: </a:t>
            </a:r>
            <a:r>
              <a:rPr sz="2000" dirty="0">
                <a:latin typeface="Cambria Math"/>
                <a:cs typeface="Cambria Math"/>
              </a:rPr>
              <a:t>𝛾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</a:p>
          <a:p>
            <a:pPr marL="698500" indent="-228600">
              <a:lnSpc>
                <a:spcPts val="2590"/>
              </a:lnSpc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latin typeface="Georgia"/>
                <a:cs typeface="Georgia"/>
              </a:rPr>
              <a:t>Horizon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(i.e., </a:t>
            </a:r>
            <a:r>
              <a:rPr sz="2400" dirty="0">
                <a:latin typeface="Georgia"/>
                <a:cs typeface="Georgia"/>
              </a:rPr>
              <a:t>#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time steps): </a:t>
            </a:r>
            <a:r>
              <a:rPr sz="2400" dirty="0">
                <a:latin typeface="Cambria Math"/>
                <a:cs typeface="Cambria Math"/>
              </a:rPr>
              <a:t>ℎ</a:t>
            </a:r>
          </a:p>
          <a:p>
            <a:pPr marL="1155700" lvl="1" indent="-228600">
              <a:lnSpc>
                <a:spcPts val="2265"/>
              </a:lnSpc>
              <a:buSzPct val="85000"/>
              <a:buFont typeface="Wingdings"/>
              <a:buChar char=""/>
              <a:tabLst>
                <a:tab pos="1155065" algn="l"/>
                <a:tab pos="1155700" algn="l"/>
                <a:tab pos="3877310" algn="l"/>
              </a:tabLst>
            </a:pPr>
            <a:r>
              <a:rPr sz="2000" dirty="0">
                <a:latin typeface="Georgia"/>
                <a:cs typeface="Georgia"/>
              </a:rPr>
              <a:t>Finite </a:t>
            </a:r>
            <a:r>
              <a:rPr sz="2000" spc="-5" dirty="0">
                <a:latin typeface="Georgia"/>
                <a:cs typeface="Georgia"/>
              </a:rPr>
              <a:t>horizon: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Cambria Math"/>
                <a:cs typeface="Cambria Math"/>
              </a:rPr>
              <a:t>ℎ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ℕ	</a:t>
            </a:r>
            <a:r>
              <a:rPr sz="2000" dirty="0">
                <a:latin typeface="Georgia"/>
                <a:cs typeface="Georgia"/>
              </a:rPr>
              <a:t>infinite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horizon: </a:t>
            </a:r>
            <a:r>
              <a:rPr sz="2000" dirty="0">
                <a:latin typeface="Cambria Math"/>
                <a:cs typeface="Cambria Math"/>
              </a:rPr>
              <a:t>ℎ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Cambria Math"/>
              <a:cs typeface="Cambria Math"/>
            </a:endParaRPr>
          </a:p>
          <a:p>
            <a:pPr marL="301625" indent="-288925">
              <a:lnSpc>
                <a:spcPct val="100000"/>
              </a:lnSpc>
              <a:spcBef>
                <a:spcPts val="5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  <a:tab pos="4538980" algn="l"/>
                <a:tab pos="5295900" algn="l"/>
              </a:tabLst>
            </a:pPr>
            <a:r>
              <a:rPr sz="2800" spc="-10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oal: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990000"/>
                </a:solidFill>
                <a:latin typeface="Georgia"/>
                <a:cs typeface="Georgia"/>
              </a:rPr>
              <a:t>fi</a:t>
            </a:r>
            <a:r>
              <a:rPr sz="2800" spc="-10" dirty="0">
                <a:solidFill>
                  <a:srgbClr val="990000"/>
                </a:solidFill>
                <a:latin typeface="Georgia"/>
                <a:cs typeface="Georgia"/>
              </a:rPr>
              <a:t>n</a:t>
            </a:r>
            <a:r>
              <a:rPr sz="2800" dirty="0">
                <a:solidFill>
                  <a:srgbClr val="990000"/>
                </a:solidFill>
                <a:latin typeface="Georgia"/>
                <a:cs typeface="Georgia"/>
              </a:rPr>
              <a:t>d r</a:t>
            </a:r>
            <a:r>
              <a:rPr sz="2800" spc="-5" dirty="0">
                <a:solidFill>
                  <a:srgbClr val="990000"/>
                </a:solidFill>
                <a:latin typeface="Cambria Math"/>
                <a:cs typeface="Cambria Math"/>
              </a:rPr>
              <a:t>e</a:t>
            </a:r>
            <a:r>
              <a:rPr sz="2800" spc="-55" dirty="0">
                <a:solidFill>
                  <a:srgbClr val="990000"/>
                </a:solidFill>
                <a:latin typeface="Cambria Math"/>
                <a:cs typeface="Cambria Math"/>
              </a:rPr>
              <a:t>w</a:t>
            </a:r>
            <a:r>
              <a:rPr sz="2800" spc="-5" dirty="0">
                <a:solidFill>
                  <a:srgbClr val="990000"/>
                </a:solidFill>
                <a:latin typeface="Cambria Math"/>
                <a:cs typeface="Cambria Math"/>
              </a:rPr>
              <a:t>a</a:t>
            </a:r>
            <a:r>
              <a:rPr sz="2800" spc="-50" dirty="0">
                <a:solidFill>
                  <a:srgbClr val="990000"/>
                </a:solidFill>
                <a:latin typeface="Cambria Math"/>
                <a:cs typeface="Cambria Math"/>
              </a:rPr>
              <a:t>r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d</a:t>
            </a:r>
            <a:r>
              <a:rPr sz="2800" spc="-1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Cambria Math"/>
                <a:cs typeface="Cambria Math"/>
              </a:rPr>
              <a:t>m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o</a:t>
            </a:r>
            <a:r>
              <a:rPr sz="2800" spc="-5" dirty="0">
                <a:solidFill>
                  <a:srgbClr val="990000"/>
                </a:solidFill>
                <a:latin typeface="Cambria Math"/>
                <a:cs typeface="Cambria Math"/>
              </a:rPr>
              <a:t>de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l</a:t>
            </a:r>
            <a:r>
              <a:rPr sz="2800" spc="-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𝑅	</a:t>
            </a:r>
            <a:r>
              <a:rPr sz="2800" spc="50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800" spc="-15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𝑎	=</a:t>
            </a:r>
            <a:r>
              <a:rPr sz="2800" spc="15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spc="110" dirty="0">
                <a:solidFill>
                  <a:srgbClr val="990000"/>
                </a:solidFill>
                <a:latin typeface="Cambria Math"/>
                <a:cs typeface="Cambria Math"/>
              </a:rPr>
              <a:t>𝐸</a:t>
            </a:r>
            <a:r>
              <a:rPr sz="2800" spc="-10" dirty="0">
                <a:solidFill>
                  <a:srgbClr val="990000"/>
                </a:solidFill>
                <a:latin typeface="Cambria Math"/>
                <a:cs typeface="Cambria Math"/>
              </a:rPr>
              <a:t>[</a:t>
            </a:r>
            <a:r>
              <a:rPr sz="2800" spc="65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|</a:t>
            </a:r>
            <a:r>
              <a:rPr sz="2800" spc="50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800" spc="-15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spc="7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800" dirty="0">
                <a:solidFill>
                  <a:srgbClr val="990000"/>
                </a:solidFill>
                <a:latin typeface="Cambria Math"/>
                <a:cs typeface="Cambria Math"/>
              </a:rPr>
              <a:t>]</a:t>
            </a:r>
            <a:r>
              <a:rPr sz="2800" spc="5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Georgia"/>
                <a:cs typeface="Georgia"/>
              </a:rPr>
              <a:t>such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dirty="0">
                <a:latin typeface="Georgia"/>
                <a:cs typeface="Georgia"/>
              </a:rPr>
              <a:t>at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8433C8F-72A2-4C6B-863F-471DC2C4C393}"/>
              </a:ext>
            </a:extLst>
          </p:cNvPr>
          <p:cNvSpPr txBox="1"/>
          <p:nvPr/>
        </p:nvSpPr>
        <p:spPr>
          <a:xfrm>
            <a:off x="5012622" y="5721008"/>
            <a:ext cx="699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9" dirty="0">
                <a:solidFill>
                  <a:srgbClr val="990000"/>
                </a:solidFill>
                <a:latin typeface="Cambria Math"/>
                <a:cs typeface="Cambria Math"/>
              </a:rPr>
              <a:t>𝑡</a:t>
            </a:r>
            <a:r>
              <a:rPr lang="en-GB" sz="1200" spc="525" dirty="0">
                <a:solidFill>
                  <a:srgbClr val="990000"/>
                </a:solidFill>
                <a:latin typeface="Cambria Math"/>
                <a:cs typeface="Cambria Math"/>
              </a:rPr>
              <a:t>=0</a:t>
            </a:r>
            <a:endParaRPr sz="1200" dirty="0">
              <a:latin typeface="Cambria Math"/>
              <a:cs typeface="Cambria Math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79095A27-1AEA-4820-81DF-4EC1AFC4C80A}"/>
              </a:ext>
            </a:extLst>
          </p:cNvPr>
          <p:cNvSpPr txBox="1"/>
          <p:nvPr/>
        </p:nvSpPr>
        <p:spPr>
          <a:xfrm>
            <a:off x="2738563" y="5428593"/>
            <a:ext cx="616413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sz="2400" spc="135" dirty="0">
                <a:solidFill>
                  <a:srgbClr val="990000"/>
                </a:solidFill>
                <a:latin typeface="Cambria Math"/>
                <a:cs typeface="Cambria Math"/>
              </a:rPr>
              <a:t>𝜋</a:t>
            </a:r>
            <a:r>
              <a:rPr sz="2700" baseline="27777" dirty="0">
                <a:solidFill>
                  <a:srgbClr val="990000"/>
                </a:solidFill>
                <a:latin typeface="Cambria Math"/>
                <a:cs typeface="Cambria Math"/>
              </a:rPr>
              <a:t>∗ </a:t>
            </a:r>
            <a:r>
              <a:rPr sz="2700" spc="-75" baseline="27777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=</a:t>
            </a:r>
            <a:r>
              <a:rPr sz="2400" spc="130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400" spc="-10" dirty="0">
                <a:solidFill>
                  <a:srgbClr val="990000"/>
                </a:solidFill>
                <a:latin typeface="Cambria Math"/>
                <a:cs typeface="Cambria Math"/>
              </a:rPr>
              <a:t>𝑔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𝑚</a:t>
            </a:r>
            <a:r>
              <a:rPr sz="2400" spc="6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400" spc="-30" dirty="0">
                <a:solidFill>
                  <a:srgbClr val="990000"/>
                </a:solidFill>
                <a:latin typeface="Cambria Math"/>
                <a:cs typeface="Cambria Math"/>
              </a:rPr>
              <a:t>𝑥</a:t>
            </a:r>
            <a:r>
              <a:rPr sz="2700" spc="300" baseline="-15432" dirty="0">
                <a:solidFill>
                  <a:srgbClr val="990000"/>
                </a:solidFill>
                <a:latin typeface="Cambria Math"/>
                <a:cs typeface="Cambria Math"/>
              </a:rPr>
              <a:t>𝜋</a:t>
            </a:r>
            <a:r>
              <a:rPr sz="2700" spc="165" baseline="-15432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3600" baseline="2314" dirty="0">
                <a:solidFill>
                  <a:srgbClr val="990000"/>
                </a:solidFill>
                <a:latin typeface="Cambria Math"/>
                <a:cs typeface="Cambria Math"/>
              </a:rPr>
              <a:t>∑</a:t>
            </a:r>
            <a:r>
              <a:rPr lang="en-GB" sz="2000" spc="517" baseline="29320" dirty="0">
                <a:solidFill>
                  <a:srgbClr val="990000"/>
                </a:solidFill>
                <a:latin typeface="Cambria Math"/>
                <a:cs typeface="Cambria Math"/>
              </a:rPr>
              <a:t>h</a:t>
            </a:r>
            <a:r>
              <a:rPr sz="2700" baseline="29320" dirty="0">
                <a:solidFill>
                  <a:srgbClr val="990000"/>
                </a:solidFill>
                <a:latin typeface="Cambria Math"/>
                <a:cs typeface="Cambria Math"/>
              </a:rPr>
              <a:t>	</a:t>
            </a:r>
            <a:r>
              <a:rPr sz="2400" spc="140" dirty="0">
                <a:solidFill>
                  <a:srgbClr val="990000"/>
                </a:solidFill>
                <a:latin typeface="Cambria Math"/>
                <a:cs typeface="Cambria Math"/>
              </a:rPr>
              <a:t>𝛾</a:t>
            </a:r>
            <a:r>
              <a:rPr sz="2700" spc="494" baseline="27777" dirty="0">
                <a:solidFill>
                  <a:srgbClr val="990000"/>
                </a:solidFill>
                <a:latin typeface="Cambria Math"/>
                <a:cs typeface="Cambria Math"/>
              </a:rPr>
              <a:t>𝑡</a:t>
            </a:r>
            <a:r>
              <a:rPr sz="2400" spc="-130" dirty="0">
                <a:solidFill>
                  <a:srgbClr val="990000"/>
                </a:solidFill>
                <a:latin typeface="Cambria Math"/>
                <a:cs typeface="Cambria Math"/>
              </a:rPr>
              <a:t>𝐸</a:t>
            </a:r>
            <a:r>
              <a:rPr sz="2700" spc="465" baseline="-15432" dirty="0">
                <a:solidFill>
                  <a:srgbClr val="990000"/>
                </a:solidFill>
                <a:latin typeface="Cambria Math"/>
                <a:cs typeface="Cambria Math"/>
              </a:rPr>
              <a:t>𝜋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[</a:t>
            </a:r>
            <a:r>
              <a:rPr sz="2400" spc="95" dirty="0">
                <a:solidFill>
                  <a:srgbClr val="990000"/>
                </a:solidFill>
                <a:latin typeface="Cambria Math"/>
                <a:cs typeface="Cambria Math"/>
              </a:rPr>
              <a:t>𝐸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[</a:t>
            </a:r>
            <a:r>
              <a:rPr sz="2400" spc="-270" dirty="0">
                <a:solidFill>
                  <a:srgbClr val="990000"/>
                </a:solidFill>
                <a:latin typeface="Cambria Math"/>
                <a:cs typeface="Cambria Math"/>
              </a:rPr>
              <a:t>𝑟</a:t>
            </a:r>
            <a:r>
              <a:rPr sz="2700" spc="494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𝑡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|</a:t>
            </a:r>
            <a:r>
              <a:rPr sz="2400" spc="-55" dirty="0">
                <a:solidFill>
                  <a:srgbClr val="990000"/>
                </a:solidFill>
                <a:latin typeface="Cambria Math"/>
                <a:cs typeface="Cambria Math"/>
              </a:rPr>
              <a:t>𝑠</a:t>
            </a:r>
            <a:r>
              <a:rPr sz="2700" spc="494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𝑡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99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𝑎</a:t>
            </a:r>
            <a:r>
              <a:rPr sz="2700" spc="494" baseline="-15432" dirty="0">
                <a:solidFill>
                  <a:srgbClr val="990000"/>
                </a:solidFill>
                <a:latin typeface="Cambria Math"/>
                <a:cs typeface="Cambria Math"/>
              </a:rPr>
              <a:t>𝑡</a:t>
            </a:r>
            <a:r>
              <a:rPr sz="2400" spc="-5" dirty="0">
                <a:solidFill>
                  <a:srgbClr val="990000"/>
                </a:solidFill>
                <a:latin typeface="Cambria Math"/>
                <a:cs typeface="Cambria Math"/>
              </a:rPr>
              <a:t>]</a:t>
            </a:r>
            <a:r>
              <a:rPr sz="2400" dirty="0">
                <a:solidFill>
                  <a:srgbClr val="990000"/>
                </a:solidFill>
                <a:latin typeface="Cambria Math"/>
                <a:cs typeface="Cambria Math"/>
              </a:rPr>
              <a:t>]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22" y="1670812"/>
            <a:ext cx="7000875" cy="306324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730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latin typeface="Georgia"/>
                <a:cs typeface="Georgia"/>
              </a:rPr>
              <a:t>Use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IRL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learn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reward function</a:t>
            </a:r>
            <a:endParaRPr sz="2800">
              <a:latin typeface="Georgia"/>
              <a:cs typeface="Georgia"/>
            </a:endParaRPr>
          </a:p>
          <a:p>
            <a:pPr marL="301625" indent="-288925">
              <a:lnSpc>
                <a:spcPct val="100000"/>
              </a:lnSpc>
              <a:spcBef>
                <a:spcPts val="1630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latin typeface="Georgia"/>
                <a:cs typeface="Georgia"/>
              </a:rPr>
              <a:t>Then </a:t>
            </a:r>
            <a:r>
              <a:rPr sz="2800" dirty="0">
                <a:latin typeface="Georgia"/>
                <a:cs typeface="Georgia"/>
              </a:rPr>
              <a:t>use</a:t>
            </a:r>
            <a:r>
              <a:rPr sz="2800" spc="-5" dirty="0">
                <a:latin typeface="Georgia"/>
                <a:cs typeface="Georgia"/>
              </a:rPr>
              <a:t> reward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function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learn policy</a:t>
            </a:r>
            <a:endParaRPr sz="2800">
              <a:latin typeface="Georgia"/>
              <a:cs typeface="Georgia"/>
            </a:endParaRPr>
          </a:p>
          <a:p>
            <a:pPr marL="301625" indent="-288925">
              <a:lnSpc>
                <a:spcPct val="100000"/>
              </a:lnSpc>
              <a:spcBef>
                <a:spcPts val="1660"/>
              </a:spcBef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latin typeface="Georgia"/>
                <a:cs typeface="Georgia"/>
              </a:rPr>
              <a:t>Advantages:</a:t>
            </a:r>
            <a:endParaRPr sz="28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No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assumption that state-action</a:t>
            </a:r>
            <a:r>
              <a:rPr sz="2400" spc="-1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pairs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 are</a:t>
            </a:r>
            <a:r>
              <a:rPr sz="2400" spc="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i.i.d.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1635"/>
              </a:spcBef>
              <a:buClr>
                <a:srgbClr val="000000"/>
              </a:buClr>
              <a:buSzPct val="83333"/>
              <a:buFont typeface="Wingdings"/>
              <a:buChar char=""/>
              <a:tabLst>
                <a:tab pos="698500" algn="l"/>
              </a:tabLst>
            </a:pP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Transfer 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reward</a:t>
            </a:r>
            <a:r>
              <a:rPr sz="2400" spc="-1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function</a:t>
            </a:r>
            <a:r>
              <a:rPr sz="2400" spc="-1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to new</a:t>
            </a:r>
            <a:r>
              <a:rPr sz="240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Georgia"/>
                <a:cs typeface="Georgia"/>
              </a:rPr>
              <a:t>environments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Approach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622" y="1670812"/>
            <a:ext cx="4988560" cy="2560957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730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Feature</a:t>
            </a:r>
            <a:r>
              <a:rPr sz="2800" spc="-30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expectation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matching</a:t>
            </a:r>
            <a:endParaRPr sz="2800" dirty="0">
              <a:latin typeface="Georgia"/>
              <a:cs typeface="Georgia"/>
            </a:endParaRPr>
          </a:p>
          <a:p>
            <a:pPr marL="301625" indent="-288925">
              <a:lnSpc>
                <a:spcPct val="100000"/>
              </a:lnSpc>
              <a:spcBef>
                <a:spcPts val="1630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Maximum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margin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IRL</a:t>
            </a:r>
            <a:endParaRPr sz="2800" dirty="0">
              <a:latin typeface="Georgia"/>
              <a:cs typeface="Georgia"/>
            </a:endParaRPr>
          </a:p>
          <a:p>
            <a:pPr marL="301625" indent="-288925">
              <a:lnSpc>
                <a:spcPct val="100000"/>
              </a:lnSpc>
              <a:spcBef>
                <a:spcPts val="1660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Maximum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entropy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IRL</a:t>
            </a:r>
            <a:endParaRPr sz="2800" dirty="0">
              <a:latin typeface="Georgia"/>
              <a:cs typeface="Georgia"/>
            </a:endParaRPr>
          </a:p>
          <a:p>
            <a:pPr marL="301625" indent="-288925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SzPct val="85714"/>
              <a:buFont typeface="Wingdings"/>
              <a:buChar char=""/>
              <a:tabLst>
                <a:tab pos="300990" algn="l"/>
                <a:tab pos="301625" algn="l"/>
              </a:tabLst>
            </a:pP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Guided</a:t>
            </a:r>
            <a:r>
              <a:rPr sz="2800" spc="-1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990000"/>
                </a:solidFill>
                <a:latin typeface="Georgia"/>
                <a:cs typeface="Georgia"/>
              </a:rPr>
              <a:t>cost</a:t>
            </a:r>
            <a:r>
              <a:rPr sz="2800" spc="-25" dirty="0">
                <a:solidFill>
                  <a:srgbClr val="990000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Georgia"/>
                <a:cs typeface="Georgia"/>
              </a:rPr>
              <a:t>learning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Inverse RL Techniques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1787</Words>
  <Application>Microsoft Office PowerPoint</Application>
  <PresentationFormat>Widescreen</PresentationFormat>
  <Paragraphs>242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Aptos</vt:lpstr>
      <vt:lpstr>Aptos Display</vt:lpstr>
      <vt:lpstr>Arial</vt:lpstr>
      <vt:lpstr>Arial MT</vt:lpstr>
      <vt:lpstr>Calibri</vt:lpstr>
      <vt:lpstr>Cambria Math</vt:lpstr>
      <vt:lpstr>Georgia</vt:lpstr>
      <vt:lpstr>Roboto</vt:lpstr>
      <vt:lpstr>Segoe UI</vt:lpstr>
      <vt:lpstr>Segoe UI Light</vt:lpstr>
      <vt:lpstr>Times New Roman</vt:lpstr>
      <vt:lpstr>Trebuchet MS</vt:lpstr>
      <vt:lpstr>Verdana</vt:lpstr>
      <vt:lpstr>Wingdings</vt:lpstr>
      <vt:lpstr>Office Theme</vt:lpstr>
      <vt:lpstr>Custom Design</vt:lpstr>
      <vt:lpstr>PowerPoint Presentation</vt:lpstr>
      <vt:lpstr>Reinforcement Learning</vt:lpstr>
      <vt:lpstr>Imitation Learning</vt:lpstr>
      <vt:lpstr>Problems with Imitation Learning</vt:lpstr>
      <vt:lpstr>Problems with Imitation Learning </vt:lpstr>
      <vt:lpstr>Inverse RL</vt:lpstr>
      <vt:lpstr>Inverse RL</vt:lpstr>
      <vt:lpstr>General Approach</vt:lpstr>
      <vt:lpstr>Inverse RL Techniques</vt:lpstr>
      <vt:lpstr>Feature Expectation Matching</vt:lpstr>
      <vt:lpstr>Feature Expectation Matching</vt:lpstr>
      <vt:lpstr>Proof</vt:lpstr>
      <vt:lpstr>Indeterminacy of Rewards</vt:lpstr>
      <vt:lpstr>Maximum Margin IRL</vt:lpstr>
      <vt:lpstr>Maximum Margin IRL</vt:lpstr>
      <vt:lpstr>Maximum Entropy</vt:lpstr>
      <vt:lpstr>Maximum Likelihood</vt:lpstr>
      <vt:lpstr>Maximum Log Likelihood (LL)</vt:lpstr>
      <vt:lpstr>Gradient estimation</vt:lpstr>
      <vt:lpstr>Maximum Entropy IRL Pseudocode</vt:lpstr>
      <vt:lpstr>Non-Linear Rewards</vt:lpstr>
      <vt:lpstr>Maximum Entropy IRL Pseudocode</vt:lpstr>
      <vt:lpstr>Limitations of Maximum Entropy IRL</vt:lpstr>
      <vt:lpstr>Guided Cost Learning</vt:lpstr>
      <vt:lpstr>Guided Cost Learning algorithm</vt:lpstr>
      <vt:lpstr>Example: learning pouring with a robot</vt:lpstr>
      <vt:lpstr>It looks a bit like a game…</vt:lpstr>
      <vt:lpstr>Generative Adversarial Networks</vt:lpstr>
      <vt:lpstr>Inverse RL as a GAN</vt:lpstr>
      <vt:lpstr>Inverse RL as a GAN</vt:lpstr>
      <vt:lpstr>Generalization via inverse RL</vt:lpstr>
      <vt:lpstr>Can we just use a regular discriminator?</vt:lpstr>
      <vt:lpstr>IRL as adversarial optimization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43</cp:revision>
  <dcterms:created xsi:type="dcterms:W3CDTF">2024-04-05T14:09:29Z</dcterms:created>
  <dcterms:modified xsi:type="dcterms:W3CDTF">2024-06-03T19:31:33Z</dcterms:modified>
</cp:coreProperties>
</file>