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6" r:id="rId2"/>
  </p:sldMasterIdLst>
  <p:notesMasterIdLst>
    <p:notesMasterId r:id="rId51"/>
  </p:notesMasterIdLst>
  <p:sldIdLst>
    <p:sldId id="412" r:id="rId3"/>
    <p:sldId id="257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41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C1E"/>
    <a:srgbClr val="5E3032"/>
    <a:srgbClr val="8C3C1E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BD81-E416-4D56-82FD-15ECCBAA999A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EBD6-9744-47F3-B980-3A690F310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70" y="12828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75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57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71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0042" y="249909"/>
            <a:ext cx="8211914" cy="74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9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4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31">
            <a:extLst>
              <a:ext uri="{FF2B5EF4-FFF2-40B4-BE49-F238E27FC236}">
                <a16:creationId xmlns:a16="http://schemas.microsoft.com/office/drawing/2014/main" id="{709A0791-8DCC-4995-A7E0-A6B84A180D00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bg object 33">
            <a:extLst>
              <a:ext uri="{FF2B5EF4-FFF2-40B4-BE49-F238E27FC236}">
                <a16:creationId xmlns:a16="http://schemas.microsoft.com/office/drawing/2014/main" id="{E12A6047-0B8F-C14D-99EE-9D598829D2A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bg object 32">
            <a:extLst>
              <a:ext uri="{FF2B5EF4-FFF2-40B4-BE49-F238E27FC236}">
                <a16:creationId xmlns:a16="http://schemas.microsoft.com/office/drawing/2014/main" id="{AEA00C43-C5B7-0398-9886-72491CC8C785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A97CAA58-8750-8AB8-720C-E3552BEF4CA8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Reinforcement Learning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B72C77F1-3BB4-D1E3-29BB-C272EAD3E492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7B454AC-7D36-0E7B-2447-E5D9C5CD4850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31">
            <a:extLst>
              <a:ext uri="{FF2B5EF4-FFF2-40B4-BE49-F238E27FC236}">
                <a16:creationId xmlns:a16="http://schemas.microsoft.com/office/drawing/2014/main" id="{61E15E6E-F905-5C7B-9E46-DBBE548472DA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g object 33">
            <a:extLst>
              <a:ext uri="{FF2B5EF4-FFF2-40B4-BE49-F238E27FC236}">
                <a16:creationId xmlns:a16="http://schemas.microsoft.com/office/drawing/2014/main" id="{1671943D-A36A-21D3-CD8A-1DE712575B6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g object 32">
            <a:extLst>
              <a:ext uri="{FF2B5EF4-FFF2-40B4-BE49-F238E27FC236}">
                <a16:creationId xmlns:a16="http://schemas.microsoft.com/office/drawing/2014/main" id="{BDCC63FC-A85F-8003-1033-DEB801E5745E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7633B542-9C1D-BCCA-D3CC-99634DBADCB7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Reinforcement Learning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FEF34E-C786-34A0-88CE-D62525CE1E4C}"/>
              </a:ext>
            </a:extLst>
          </p:cNvPr>
          <p:cNvSpPr txBox="1">
            <a:spLocks/>
          </p:cNvSpPr>
          <p:nvPr userDrawn="1"/>
        </p:nvSpPr>
        <p:spPr>
          <a:xfrm>
            <a:off x="-1" y="83516"/>
            <a:ext cx="10469217" cy="7778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3B3EBD96-5097-93D0-A34A-84E0F8AA4826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D861C429-EF97-E52C-4959-77711DB280F5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  <p:sp>
        <p:nvSpPr>
          <p:cNvPr id="2" name="bg object 31">
            <a:extLst>
              <a:ext uri="{FF2B5EF4-FFF2-40B4-BE49-F238E27FC236}">
                <a16:creationId xmlns:a16="http://schemas.microsoft.com/office/drawing/2014/main" id="{81D1A4C8-58FE-ECF3-D299-1AD1DB46C4C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bg object 32">
            <a:extLst>
              <a:ext uri="{FF2B5EF4-FFF2-40B4-BE49-F238E27FC236}">
                <a16:creationId xmlns:a16="http://schemas.microsoft.com/office/drawing/2014/main" id="{28EF4A64-311F-EB0B-40FF-2BAE2EE6CF2F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5" r:id="rId3"/>
    <p:sldLayoutId id="2147483669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4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hyperlink" Target="https://lilianweng.github.io/lil-log/2018/02/19/a-long-peek-into-reinforcement-learning.html#actor-critic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www.youtube.com/watch?v=zR11FLZ-O9M&amp;t=2145s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envs/Walker2d-v2/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air.berkeley.edu/blog/2017/10/06/soft-q-learnin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g"/><Relationship Id="rId5" Type="http://schemas.openxmlformats.org/officeDocument/2006/relationships/image" Target="../media/image35.jpg"/><Relationship Id="rId4" Type="http://schemas.openxmlformats.org/officeDocument/2006/relationships/hyperlink" Target="https://bair.berkeley.edu/blog/2017/10/06/soft-q-learnin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7" Type="http://schemas.openxmlformats.org/officeDocument/2006/relationships/image" Target="../media/image51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jpg"/><Relationship Id="rId5" Type="http://schemas.openxmlformats.org/officeDocument/2006/relationships/image" Target="../media/image49.jpg"/><Relationship Id="rId4" Type="http://schemas.openxmlformats.org/officeDocument/2006/relationships/image" Target="../media/image48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g"/><Relationship Id="rId4" Type="http://schemas.openxmlformats.org/officeDocument/2006/relationships/image" Target="../media/image54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jpg"/><Relationship Id="rId5" Type="http://schemas.openxmlformats.org/officeDocument/2006/relationships/image" Target="../media/image58.jpg"/><Relationship Id="rId4" Type="http://schemas.openxmlformats.org/officeDocument/2006/relationships/image" Target="../media/image57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1.01290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1290" TargetMode="External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1290" TargetMode="External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hyperlink" Target="https://arxiv.org/abs/1801.01290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FmMPHL3TcrE" TargetMode="External"/><Relationship Id="rId2" Type="http://schemas.openxmlformats.org/officeDocument/2006/relationships/hyperlink" Target="https://arxiv.org/abs/1801.0129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jpg"/><Relationship Id="rId5" Type="http://schemas.openxmlformats.org/officeDocument/2006/relationships/hyperlink" Target="http://www.youtube.com/watch?v=KOObeIjzXTY" TargetMode="External"/><Relationship Id="rId4" Type="http://schemas.openxmlformats.org/officeDocument/2006/relationships/image" Target="../media/image64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g"/><Relationship Id="rId2" Type="http://schemas.openxmlformats.org/officeDocument/2006/relationships/hyperlink" Target="http://www.youtube.com/watch?v=f25vEN69fZA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ites.google.com/view/sac-and-applications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1290" TargetMode="External"/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8.jpg"/><Relationship Id="rId4" Type="http://schemas.openxmlformats.org/officeDocument/2006/relationships/image" Target="../media/image32.jp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automaton/robotics/artificial-intelligence/google-large-scale-robotic-grasping-project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1.01290" TargetMode="External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hyperlink" Target="https://docs.google.com/file/d/16w9JrC5ax3DmJRqv6OEyZUoaQumYT-z3/preview" TargetMode="Externa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ir.toronto.edu/csc2621-w20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cXaic_k80uM" TargetMode="External"/><Relationship Id="rId2" Type="http://schemas.openxmlformats.org/officeDocument/2006/relationships/hyperlink" Target="https://www.youtube.com/watch?v=cXaic_k80u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10DAE-7BD3-2959-FF47-258E470E1BA3}"/>
              </a:ext>
            </a:extLst>
          </p:cNvPr>
          <p:cNvSpPr/>
          <p:nvPr/>
        </p:nvSpPr>
        <p:spPr>
          <a:xfrm>
            <a:off x="434394" y="716797"/>
            <a:ext cx="11323212" cy="882386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D1AB7A0-53EC-CA41-5027-B4F659B7D6C8}"/>
              </a:ext>
            </a:extLst>
          </p:cNvPr>
          <p:cNvSpPr txBox="1">
            <a:spLocks/>
          </p:cNvSpPr>
          <p:nvPr/>
        </p:nvSpPr>
        <p:spPr>
          <a:xfrm>
            <a:off x="1738407" y="794429"/>
            <a:ext cx="7711228" cy="727122"/>
          </a:xfrm>
          <a:prstGeom prst="rect">
            <a:avLst/>
          </a:prstGeom>
          <a:noFill/>
        </p:spPr>
        <p:txBody>
          <a:bodyPr vert="horz" wrap="square" lIns="0" tIns="49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8230">
              <a:lnSpc>
                <a:spcPct val="100000"/>
              </a:lnSpc>
              <a:spcBef>
                <a:spcPts val="390"/>
              </a:spcBef>
            </a:pPr>
            <a:r>
              <a:rPr lang="en-GB" spc="-55" dirty="0">
                <a:solidFill>
                  <a:schemeClr val="bg1"/>
                </a:solidFill>
              </a:rPr>
              <a:t>Reinforcement Learning</a:t>
            </a:r>
            <a:endParaRPr lang="en-GB" spc="-6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D00AED-3584-95E0-8261-A29F82E8886A}"/>
              </a:ext>
            </a:extLst>
          </p:cNvPr>
          <p:cNvSpPr txBox="1"/>
          <p:nvPr/>
        </p:nvSpPr>
        <p:spPr>
          <a:xfrm>
            <a:off x="4178942" y="1947389"/>
            <a:ext cx="3834115" cy="8560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335"/>
              </a:spcBef>
            </a:pPr>
            <a:r>
              <a:rPr sz="3200" spc="-65" dirty="0">
                <a:latin typeface="Trebuchet MS"/>
                <a:cs typeface="Trebuchet MS"/>
              </a:rPr>
              <a:t>Naeemullah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Khan</a:t>
            </a:r>
          </a:p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00" spc="-25" dirty="0">
                <a:solidFill>
                  <a:srgbClr val="EC008C"/>
                </a:solidFill>
                <a:latin typeface="Trebuchet MS"/>
                <a:cs typeface="Trebuchet MS"/>
                <a:hlinkClick r:id="rId2"/>
              </a:rPr>
              <a:t>naeemullah.khan@kaust.edu.sa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FA83F26-86AF-8AA7-4642-11C6FCD1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744" y="3096258"/>
            <a:ext cx="2926511" cy="85600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BAF4FB7-82B3-9592-2D5B-13324C4F2F44}"/>
              </a:ext>
            </a:extLst>
          </p:cNvPr>
          <p:cNvSpPr txBox="1"/>
          <p:nvPr/>
        </p:nvSpPr>
        <p:spPr>
          <a:xfrm>
            <a:off x="3715942" y="4650511"/>
            <a:ext cx="4760115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KAUST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Academy</a:t>
            </a:r>
            <a:endParaRPr lang="en-US" sz="1600" spc="-5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</a:pPr>
            <a:r>
              <a:rPr sz="1600" spc="25" dirty="0">
                <a:latin typeface="Trebuchet MS"/>
                <a:cs typeface="Trebuchet MS"/>
              </a:rPr>
              <a:t>King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Abdullah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University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Science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Technology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3384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Background: Policy-Based Method (Actor-Critic)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3518900" y="6469916"/>
            <a:ext cx="832781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https://lilianweng.github.io/lil-log/2018/02/19/a-long-peek-into-reinforcement-learning.html#actor-</a:t>
            </a: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critic</a:t>
            </a:r>
            <a:endParaRPr sz="1467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1901" y="1350533"/>
            <a:ext cx="11369887" cy="2410460"/>
            <a:chOff x="391425" y="1012899"/>
            <a:chExt cx="8527415" cy="18078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425" y="1012899"/>
              <a:ext cx="8527294" cy="12754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3675" y="2210912"/>
              <a:ext cx="4257674" cy="6095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9834" y="3915400"/>
            <a:ext cx="5460999" cy="4698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79834" y="4588501"/>
            <a:ext cx="5943599" cy="5333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79834" y="5248216"/>
            <a:ext cx="4930465" cy="4707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70534" y="3155685"/>
            <a:ext cx="3738033" cy="235530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1568834" algn="r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policy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gradient</a:t>
            </a:r>
            <a:endParaRPr sz="1867">
              <a:latin typeface="Arial MT"/>
              <a:cs typeface="Arial MT"/>
            </a:endParaRPr>
          </a:p>
          <a:p>
            <a:pPr>
              <a:spcBef>
                <a:spcPts val="1600"/>
              </a:spcBef>
            </a:pPr>
            <a:endParaRPr sz="1867">
              <a:latin typeface="Arial MT"/>
              <a:cs typeface="Arial MT"/>
            </a:endParaRPr>
          </a:p>
          <a:p>
            <a:pPr marR="1596773" algn="r"/>
            <a:r>
              <a:rPr sz="1867" dirty="0">
                <a:latin typeface="Arial MT"/>
                <a:cs typeface="Arial MT"/>
              </a:rPr>
              <a:t>update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actor</a:t>
            </a:r>
            <a:endParaRPr sz="1867">
              <a:latin typeface="Arial MT"/>
              <a:cs typeface="Arial MT"/>
            </a:endParaRPr>
          </a:p>
          <a:p>
            <a:pPr marL="16933" marR="6773" indent="977029">
              <a:lnSpc>
                <a:spcPct val="219200"/>
              </a:lnSpc>
              <a:spcBef>
                <a:spcPts val="880"/>
              </a:spcBef>
            </a:pPr>
            <a:r>
              <a:rPr sz="1867" dirty="0">
                <a:latin typeface="Arial MT"/>
                <a:cs typeface="Arial MT"/>
              </a:rPr>
              <a:t>correction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for</a:t>
            </a:r>
            <a:r>
              <a:rPr sz="1867" spc="-13" dirty="0">
                <a:latin typeface="Arial MT"/>
                <a:cs typeface="Arial MT"/>
              </a:rPr>
              <a:t> action-value </a:t>
            </a:r>
            <a:r>
              <a:rPr sz="1867" dirty="0">
                <a:latin typeface="Arial MT"/>
                <a:cs typeface="Arial MT"/>
              </a:rPr>
              <a:t>update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critic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Prior Work: DDPG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902401"/>
            <a:ext cx="8685953" cy="4286728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505447" indent="-488514">
              <a:spcBef>
                <a:spcPts val="552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DDPG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=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DQN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DPG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(Lillicrap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al.,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2015)</a:t>
            </a:r>
            <a:endParaRPr sz="2400">
              <a:latin typeface="Arial MT"/>
              <a:cs typeface="Arial MT"/>
            </a:endParaRPr>
          </a:p>
          <a:p>
            <a:pPr marL="1115031" marR="196422" lvl="1" indent="-489361">
              <a:lnSpc>
                <a:spcPct val="114599"/>
              </a:lnSpc>
              <a:buChar char="○"/>
              <a:tabLst>
                <a:tab pos="1115031" algn="l"/>
              </a:tabLst>
            </a:pPr>
            <a:r>
              <a:rPr sz="2400" u="heavy" spc="-13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off-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policy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actor-critic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u="heavy" spc="-13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deterministic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continuous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domain</a:t>
            </a:r>
            <a:endParaRPr sz="2400">
              <a:latin typeface="Arial MT"/>
              <a:cs typeface="Arial MT"/>
            </a:endParaRPr>
          </a:p>
          <a:p>
            <a:pPr marL="1115031" marR="6773" lvl="1" indent="-489361">
              <a:lnSpc>
                <a:spcPct val="114599"/>
              </a:lnSpc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exploration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noise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added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deterministic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27" dirty="0">
                <a:latin typeface="Arial MT"/>
                <a:cs typeface="Arial MT"/>
              </a:rPr>
              <a:t> when </a:t>
            </a:r>
            <a:r>
              <a:rPr sz="2400" dirty="0">
                <a:latin typeface="Arial MT"/>
                <a:cs typeface="Arial MT"/>
              </a:rPr>
              <a:t>select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action</a:t>
            </a:r>
            <a:endParaRPr sz="2400">
              <a:latin typeface="Arial MT"/>
              <a:cs typeface="Arial MT"/>
            </a:endParaRPr>
          </a:p>
          <a:p>
            <a:pPr lvl="1">
              <a:spcBef>
                <a:spcPts val="880"/>
              </a:spcBef>
              <a:buFont typeface="Arial MT"/>
              <a:buChar char="○"/>
            </a:pPr>
            <a:endParaRPr sz="2400">
              <a:latin typeface="Arial MT"/>
              <a:cs typeface="Arial MT"/>
            </a:endParaRPr>
          </a:p>
          <a:p>
            <a:pPr marL="1115031" marR="945703" lvl="1" indent="-489361">
              <a:lnSpc>
                <a:spcPct val="114599"/>
              </a:lnSpc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difficult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stabilize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brittle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hyperparameters </a:t>
            </a:r>
            <a:r>
              <a:rPr sz="2400" dirty="0">
                <a:latin typeface="Arial MT"/>
                <a:cs typeface="Arial MT"/>
              </a:rPr>
              <a:t>(Duan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al.,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2016,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Henderson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al.,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2017)</a:t>
            </a:r>
            <a:endParaRPr sz="2400">
              <a:latin typeface="Arial MT"/>
              <a:cs typeface="Arial MT"/>
            </a:endParaRPr>
          </a:p>
          <a:p>
            <a:pPr marL="1115031" marR="836486" lvl="1" indent="-489361">
              <a:lnSpc>
                <a:spcPct val="114599"/>
              </a:lnSpc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unscalable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complex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high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dimensions </a:t>
            </a:r>
            <a:r>
              <a:rPr sz="2400" dirty="0">
                <a:latin typeface="Arial MT"/>
                <a:cs typeface="Arial MT"/>
              </a:rPr>
              <a:t>(Gu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al.,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2017)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74965" y="6373616"/>
            <a:ext cx="4958080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https://www.youtube.com/watch?v=zR11FLZ-O9M&amp;t=2145s</a:t>
            </a:r>
            <a:endParaRPr sz="1467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69586" y="1269736"/>
            <a:ext cx="1819033" cy="47222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Main Problems: Robustness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183234"/>
            <a:ext cx="10465645" cy="8303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Training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sensitive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randomness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environment,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initialization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33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</a:t>
            </a:r>
            <a:r>
              <a:rPr sz="2400" spc="-13" dirty="0">
                <a:latin typeface="Arial MT"/>
                <a:cs typeface="Arial MT"/>
              </a:rPr>
              <a:t> implementation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933" y="2489375"/>
            <a:ext cx="7593400" cy="35154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89367" y="6488316"/>
            <a:ext cx="3540760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https://gym.openai.com/envs/Walker2d-</a:t>
            </a:r>
            <a:r>
              <a:rPr sz="1467" u="sng" spc="-3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v2/</a:t>
            </a:r>
            <a:endParaRPr sz="1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Main Problems: Robustness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183234"/>
            <a:ext cx="10193020" cy="8303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Knowing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only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way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makes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agents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vulnerable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environmental </a:t>
            </a:r>
            <a:r>
              <a:rPr sz="2400" dirty="0">
                <a:latin typeface="Arial MT"/>
                <a:cs typeface="Arial MT"/>
              </a:rPr>
              <a:t>changes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3" dirty="0">
                <a:latin typeface="Arial MT"/>
                <a:cs typeface="Arial MT"/>
              </a:rPr>
              <a:t> real-world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02449" y="2443533"/>
            <a:ext cx="3608492" cy="24618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567" y="2446733"/>
            <a:ext cx="3619415" cy="2461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04166" y="6487616"/>
            <a:ext cx="467444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https://bair.berkeley.edu/blog/2017/10/06/soft-q-learning/</a:t>
            </a:r>
            <a:endParaRPr sz="1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Background: Control as Inference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9138" y="2757731"/>
            <a:ext cx="3723565" cy="18140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12301" y="4965775"/>
            <a:ext cx="347556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Arial MT"/>
                <a:cs typeface="Arial MT"/>
              </a:rPr>
              <a:t>Traditional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Graph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33" dirty="0">
                <a:latin typeface="Arial MT"/>
                <a:cs typeface="Arial MT"/>
              </a:rPr>
              <a:t>MDP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9683" y="1719020"/>
            <a:ext cx="4062940" cy="290210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038034" y="4965775"/>
            <a:ext cx="56506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 MT"/>
                <a:cs typeface="Arial MT"/>
              </a:rPr>
              <a:t>Graphical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Model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Optimality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Variables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Background: Control as Inference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84932" y="1372808"/>
            <a:ext cx="391160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 MT"/>
                <a:cs typeface="Arial MT"/>
              </a:rPr>
              <a:t>Normal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trajectory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distribution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46628" y="3167877"/>
            <a:ext cx="3803269" cy="46608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7336" y="1872431"/>
            <a:ext cx="7251747" cy="88703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4933" y="3085391"/>
            <a:ext cx="41495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 MT"/>
                <a:cs typeface="Arial MT"/>
              </a:rPr>
              <a:t>Posterior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trajectory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distribution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8504" y="3967783"/>
            <a:ext cx="7521907" cy="26435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Background: Control as Inference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84932" y="1372808"/>
            <a:ext cx="280585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Arial MT"/>
                <a:cs typeface="Arial MT"/>
              </a:rPr>
              <a:t>Variational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Inference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367" y="1972433"/>
            <a:ext cx="6155919" cy="50272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416" y="2557233"/>
            <a:ext cx="7987341" cy="407263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Background: Max Entropy RL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14567" y="1345608"/>
            <a:ext cx="630512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 MT"/>
                <a:cs typeface="Arial MT"/>
              </a:rPr>
              <a:t>Conventional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RL</a:t>
            </a:r>
            <a:r>
              <a:rPr sz="2400" spc="-1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Objective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Expected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Reward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669" y="1924111"/>
            <a:ext cx="5104976" cy="640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41353" y="3756702"/>
            <a:ext cx="6573520" cy="2587413"/>
            <a:chOff x="706015" y="2817526"/>
            <a:chExt cx="4930140" cy="19405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6015" y="2817526"/>
              <a:ext cx="4929870" cy="65888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222999" y="2877924"/>
              <a:ext cx="1256665" cy="438150"/>
            </a:xfrm>
            <a:custGeom>
              <a:avLst/>
              <a:gdLst/>
              <a:ahLst/>
              <a:cxnLst/>
              <a:rect l="l" t="t" r="r" b="b"/>
              <a:pathLst>
                <a:path w="1256664" h="438150">
                  <a:moveTo>
                    <a:pt x="0" y="0"/>
                  </a:moveTo>
                  <a:lnTo>
                    <a:pt x="1256399" y="0"/>
                  </a:lnTo>
                  <a:lnTo>
                    <a:pt x="1256399" y="437699"/>
                  </a:lnTo>
                  <a:lnTo>
                    <a:pt x="0" y="4376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8350" y="3993462"/>
              <a:ext cx="2614925" cy="7640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14568" y="2835808"/>
            <a:ext cx="9614745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 MT"/>
                <a:cs typeface="Arial MT"/>
              </a:rPr>
              <a:t>Maximum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Entropy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RL</a:t>
            </a:r>
            <a:r>
              <a:rPr sz="2400" spc="-10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Objective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Expected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Reward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+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Entropy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Policy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5401" y="5048741"/>
            <a:ext cx="241554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 MT"/>
                <a:cs typeface="Arial MT"/>
              </a:rPr>
              <a:t>Entropy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RV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67" dirty="0">
                <a:latin typeface="Arial MT"/>
                <a:cs typeface="Arial MT"/>
              </a:rPr>
              <a:t>x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84267" y="4420834"/>
            <a:ext cx="1984587" cy="1413933"/>
          </a:xfrm>
          <a:custGeom>
            <a:avLst/>
            <a:gdLst/>
            <a:ahLst/>
            <a:cxnLst/>
            <a:rect l="l" t="t" r="r" b="b"/>
            <a:pathLst>
              <a:path w="1488439" h="1060450">
                <a:moveTo>
                  <a:pt x="1487999" y="0"/>
                </a:moveTo>
                <a:lnTo>
                  <a:pt x="0" y="1059899"/>
                </a:lnTo>
              </a:path>
            </a:pathLst>
          </a:custGeom>
          <a:ln w="952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Max Entropy RL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430466" y="1107434"/>
            <a:ext cx="9933940" cy="8303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MaxEnt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RL</a:t>
            </a:r>
            <a:r>
              <a:rPr sz="2400" spc="-1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agent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capture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different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modes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optimality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improve </a:t>
            </a:r>
            <a:r>
              <a:rPr sz="2400" dirty="0">
                <a:latin typeface="Arial MT"/>
                <a:cs typeface="Arial MT"/>
              </a:rPr>
              <a:t>robustness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against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environmental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changes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83033" y="2122265"/>
            <a:ext cx="3378200" cy="4296833"/>
            <a:chOff x="887275" y="1591698"/>
            <a:chExt cx="2533650" cy="32226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7756" y="3270521"/>
              <a:ext cx="2382925" cy="15437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7275" y="1591698"/>
              <a:ext cx="2411376" cy="164020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304166" y="6487616"/>
            <a:ext cx="467444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https://bair.berkeley.edu/blog/2017/10/06/soft-q-learning/</a:t>
            </a:r>
            <a:endParaRPr sz="1467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64900" y="4532219"/>
            <a:ext cx="3251336" cy="18867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823532" y="2122264"/>
            <a:ext cx="3142633" cy="214406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Max Entropy RL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5980" y="2194691"/>
            <a:ext cx="5771840" cy="38297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5742" y="1837096"/>
            <a:ext cx="3177233" cy="205828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8701" y="4603519"/>
            <a:ext cx="3251335" cy="18867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 Actor-Critic:</a:t>
            </a:r>
          </a:p>
          <a:p>
            <a:r>
              <a:rPr lang="en-GB"/>
              <a:t>Off-Policy Maximum Entropy Deep Reinforcement Learning with a Stochastic Actor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1704968" y="5479646"/>
            <a:ext cx="858350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i="1" spc="152" dirty="0">
                <a:solidFill>
                  <a:srgbClr val="595959"/>
                </a:solidFill>
                <a:latin typeface="Cambria"/>
                <a:cs typeface="Cambria"/>
              </a:rPr>
              <a:t>Tuomas</a:t>
            </a:r>
            <a:r>
              <a:rPr sz="2400" i="1" spc="53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2400" i="1" spc="133" dirty="0">
                <a:solidFill>
                  <a:srgbClr val="595959"/>
                </a:solidFill>
                <a:latin typeface="Cambria"/>
                <a:cs typeface="Cambria"/>
              </a:rPr>
              <a:t>Haarnoja,</a:t>
            </a:r>
            <a:r>
              <a:rPr sz="2400" i="1" spc="6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2400" i="1" spc="80" dirty="0">
                <a:solidFill>
                  <a:srgbClr val="595959"/>
                </a:solidFill>
                <a:latin typeface="Cambria"/>
                <a:cs typeface="Cambria"/>
              </a:rPr>
              <a:t>Aurick</a:t>
            </a:r>
            <a:r>
              <a:rPr sz="2400" i="1" spc="53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2400" i="1" spc="173" dirty="0">
                <a:solidFill>
                  <a:srgbClr val="595959"/>
                </a:solidFill>
                <a:latin typeface="Cambria"/>
                <a:cs typeface="Cambria"/>
              </a:rPr>
              <a:t>Zhou,</a:t>
            </a:r>
            <a:r>
              <a:rPr sz="2400" i="1" spc="6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2400" i="1" spc="87" dirty="0">
                <a:solidFill>
                  <a:srgbClr val="595959"/>
                </a:solidFill>
                <a:latin typeface="Cambria"/>
                <a:cs typeface="Cambria"/>
              </a:rPr>
              <a:t>Pieter</a:t>
            </a:r>
            <a:r>
              <a:rPr sz="2400" i="1" spc="53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2400" i="1" spc="133" dirty="0">
                <a:solidFill>
                  <a:srgbClr val="595959"/>
                </a:solidFill>
                <a:latin typeface="Cambria"/>
                <a:cs typeface="Cambria"/>
              </a:rPr>
              <a:t>Abbeel,</a:t>
            </a:r>
            <a:r>
              <a:rPr sz="2400" i="1" spc="60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2400" i="1" spc="107" dirty="0">
                <a:solidFill>
                  <a:srgbClr val="595959"/>
                </a:solidFill>
                <a:latin typeface="Cambria"/>
                <a:cs typeface="Cambria"/>
              </a:rPr>
              <a:t>Sergey</a:t>
            </a:r>
            <a:r>
              <a:rPr sz="2400" i="1" spc="53" dirty="0">
                <a:solidFill>
                  <a:srgbClr val="595959"/>
                </a:solidFill>
                <a:latin typeface="Cambria"/>
                <a:cs typeface="Cambria"/>
              </a:rPr>
              <a:t> </a:t>
            </a:r>
            <a:r>
              <a:rPr sz="2400" i="1" spc="133" dirty="0">
                <a:solidFill>
                  <a:srgbClr val="595959"/>
                </a:solidFill>
                <a:latin typeface="Cambria"/>
                <a:cs typeface="Cambria"/>
              </a:rPr>
              <a:t>Levine</a:t>
            </a:r>
            <a:endParaRPr sz="2400" dirty="0">
              <a:latin typeface="Cambria"/>
              <a:cs typeface="Cambria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6762AA15-07BB-4783-8F41-81261A2123F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8404" y="1473338"/>
            <a:ext cx="8601001" cy="39113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Prior Work: Soft Q-Learning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156400"/>
            <a:ext cx="9651153" cy="2964058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505447" indent="-488514">
              <a:spcBef>
                <a:spcPts val="552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Soft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Q-</a:t>
            </a:r>
            <a:r>
              <a:rPr sz="2400" dirty="0">
                <a:latin typeface="Arial MT"/>
                <a:cs typeface="Arial MT"/>
              </a:rPr>
              <a:t>Learning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(Haarnoja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al.,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2017)</a:t>
            </a:r>
            <a:endParaRPr sz="2400" dirty="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spc="-13" dirty="0">
                <a:latin typeface="Arial MT"/>
                <a:cs typeface="Arial MT"/>
              </a:rPr>
              <a:t>off-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algorithms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under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MaxEnt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RL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objective</a:t>
            </a:r>
            <a:endParaRPr sz="2400" dirty="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Learns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Q*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directly</a:t>
            </a:r>
            <a:endParaRPr sz="2400" dirty="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lang="en-GB" sz="2400" spc="-13" dirty="0" err="1">
                <a:latin typeface="Arial MT"/>
                <a:cs typeface="Arial MT"/>
              </a:rPr>
              <a:t>Intead</a:t>
            </a:r>
            <a:r>
              <a:rPr lang="en-GB" sz="2400" spc="-13" dirty="0">
                <a:latin typeface="Arial MT"/>
                <a:cs typeface="Arial MT"/>
              </a:rPr>
              <a:t> of taking max action, sample the action</a:t>
            </a:r>
            <a:endParaRPr sz="2400" dirty="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use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approximate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inference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methods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sample</a:t>
            </a:r>
            <a:endParaRPr sz="2400" dirty="0">
              <a:latin typeface="Arial MT"/>
              <a:cs typeface="Arial MT"/>
            </a:endParaRPr>
          </a:p>
          <a:p>
            <a:pPr marL="1724617" lvl="2" indent="-488514">
              <a:spcBef>
                <a:spcPts val="420"/>
              </a:spcBef>
              <a:buChar char="■"/>
              <a:tabLst>
                <a:tab pos="1724617" algn="l"/>
              </a:tabLst>
            </a:pPr>
            <a:r>
              <a:rPr sz="2400" dirty="0">
                <a:latin typeface="Arial MT"/>
                <a:cs typeface="Arial MT"/>
              </a:rPr>
              <a:t>Stein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variational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gradient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descent</a:t>
            </a:r>
            <a:endParaRPr sz="2400" dirty="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true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actor-</a:t>
            </a:r>
            <a:r>
              <a:rPr sz="2400" spc="-13" dirty="0">
                <a:latin typeface="Arial MT"/>
                <a:cs typeface="Arial MT"/>
              </a:rPr>
              <a:t>critic</a:t>
            </a:r>
            <a:endParaRPr sz="24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0447" y="5258684"/>
            <a:ext cx="6782499" cy="12741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16601" y="4411599"/>
            <a:ext cx="8759764" cy="4775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SAC: Contributions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183233"/>
            <a:ext cx="10870353" cy="4379830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505447" indent="-488514">
              <a:spcBef>
                <a:spcPts val="552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One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most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efficient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model-</a:t>
            </a:r>
            <a:r>
              <a:rPr sz="2400" dirty="0">
                <a:latin typeface="Arial MT"/>
                <a:cs typeface="Arial MT"/>
              </a:rPr>
              <a:t>free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algorithms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spc="-53" dirty="0">
                <a:latin typeface="Arial MT"/>
                <a:cs typeface="Arial MT"/>
              </a:rPr>
              <a:t>SOTA</a:t>
            </a:r>
            <a:r>
              <a:rPr sz="2400" spc="-14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off-policy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well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suited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real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world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robotics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learning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stochastic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continuous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action</a:t>
            </a:r>
            <a:r>
              <a:rPr sz="2400" spc="-13" dirty="0">
                <a:latin typeface="Arial MT"/>
                <a:cs typeface="Arial MT"/>
              </a:rPr>
              <a:t> domain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Robust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noise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2027"/>
              </a:spcBef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505447" indent="-488514">
              <a:buChar char="●"/>
              <a:tabLst>
                <a:tab pos="505447" algn="l"/>
              </a:tabLst>
            </a:pPr>
            <a:r>
              <a:rPr sz="2400" spc="-13" dirty="0">
                <a:latin typeface="Arial MT"/>
                <a:cs typeface="Arial MT"/>
              </a:rPr>
              <a:t>Ingredients: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Actor-critic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architecture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seperate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networks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spc="-13" dirty="0">
                <a:latin typeface="Arial MT"/>
                <a:cs typeface="Arial MT"/>
              </a:rPr>
              <a:t>Off-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formulation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reuse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previously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collected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efficiency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spc="-13" dirty="0">
                <a:latin typeface="Arial MT"/>
                <a:cs typeface="Arial MT"/>
              </a:rPr>
              <a:t>Entropy-</a:t>
            </a:r>
            <a:r>
              <a:rPr sz="2400" dirty="0">
                <a:latin typeface="Arial MT"/>
                <a:cs typeface="Arial MT"/>
              </a:rPr>
              <a:t>constrained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objective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encourage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stability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exploration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 Policy Iteration: Policy Evaluation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236573"/>
            <a:ext cx="10918612" cy="125333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evaluation: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compute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value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13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π</a:t>
            </a:r>
            <a:r>
              <a:rPr sz="2400" spc="-2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according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Max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Entropy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RL</a:t>
            </a:r>
            <a:r>
              <a:rPr sz="2400" spc="-10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Objective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960"/>
              </a:spcBef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505447" indent="-488514"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modified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Bellman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backup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operator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spc="-33" dirty="0">
                <a:latin typeface="Arial MT"/>
                <a:cs typeface="Arial MT"/>
              </a:rPr>
              <a:t>T: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66" y="4589373"/>
            <a:ext cx="8243993" cy="136875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Lemma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1: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Contraction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Mapping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Bellman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Updates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1927"/>
              </a:spcBef>
            </a:pPr>
            <a:endParaRPr sz="2400">
              <a:latin typeface="Arial MT"/>
              <a:cs typeface="Arial MT"/>
            </a:endParaRPr>
          </a:p>
          <a:p>
            <a:pPr marL="4146023"/>
            <a:r>
              <a:rPr sz="1867" dirty="0">
                <a:latin typeface="Arial MT"/>
                <a:cs typeface="Arial MT"/>
              </a:rPr>
              <a:t>converges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to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the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soft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Q-</a:t>
            </a:r>
            <a:r>
              <a:rPr sz="1867" dirty="0">
                <a:latin typeface="Arial MT"/>
                <a:cs typeface="Arial MT"/>
              </a:rPr>
              <a:t>function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of</a:t>
            </a:r>
            <a:r>
              <a:rPr sz="1867" spc="-13" dirty="0">
                <a:latin typeface="Arial MT"/>
                <a:cs typeface="Arial MT"/>
              </a:rPr>
              <a:t> </a:t>
            </a:r>
            <a:r>
              <a:rPr sz="2400" spc="-67" dirty="0">
                <a:solidFill>
                  <a:srgbClr val="222222"/>
                </a:solidFill>
                <a:latin typeface="Arial MT"/>
                <a:cs typeface="Arial MT"/>
              </a:rPr>
              <a:t>π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440365" y="2684083"/>
            <a:ext cx="7705513" cy="1493520"/>
            <a:chOff x="1080273" y="2013062"/>
            <a:chExt cx="5779135" cy="11201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273" y="2087071"/>
              <a:ext cx="5595820" cy="3524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47017" y="2736276"/>
              <a:ext cx="4812345" cy="32905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05499" y="2017824"/>
              <a:ext cx="4384040" cy="1110615"/>
            </a:xfrm>
            <a:custGeom>
              <a:avLst/>
              <a:gdLst/>
              <a:ahLst/>
              <a:cxnLst/>
              <a:rect l="l" t="t" r="r" b="b"/>
              <a:pathLst>
                <a:path w="4384040" h="1110614">
                  <a:moveTo>
                    <a:pt x="3196949" y="82701"/>
                  </a:moveTo>
                  <a:lnTo>
                    <a:pt x="3203449" y="50510"/>
                  </a:lnTo>
                  <a:lnTo>
                    <a:pt x="3221172" y="24222"/>
                  </a:lnTo>
                  <a:lnTo>
                    <a:pt x="3247460" y="6499"/>
                  </a:lnTo>
                  <a:lnTo>
                    <a:pt x="3279651" y="0"/>
                  </a:lnTo>
                  <a:lnTo>
                    <a:pt x="4150748" y="0"/>
                  </a:lnTo>
                  <a:lnTo>
                    <a:pt x="4196631" y="13894"/>
                  </a:lnTo>
                  <a:lnTo>
                    <a:pt x="4227154" y="51053"/>
                  </a:lnTo>
                  <a:lnTo>
                    <a:pt x="4233449" y="82701"/>
                  </a:lnTo>
                  <a:lnTo>
                    <a:pt x="4233449" y="413498"/>
                  </a:lnTo>
                  <a:lnTo>
                    <a:pt x="4226950" y="445689"/>
                  </a:lnTo>
                  <a:lnTo>
                    <a:pt x="4209227" y="471977"/>
                  </a:lnTo>
                  <a:lnTo>
                    <a:pt x="4182939" y="489700"/>
                  </a:lnTo>
                  <a:lnTo>
                    <a:pt x="4150748" y="496199"/>
                  </a:lnTo>
                  <a:lnTo>
                    <a:pt x="3279651" y="496199"/>
                  </a:lnTo>
                  <a:lnTo>
                    <a:pt x="3247460" y="489700"/>
                  </a:lnTo>
                  <a:lnTo>
                    <a:pt x="3221172" y="471977"/>
                  </a:lnTo>
                  <a:lnTo>
                    <a:pt x="3203449" y="445689"/>
                  </a:lnTo>
                  <a:lnTo>
                    <a:pt x="3196949" y="413498"/>
                  </a:lnTo>
                  <a:lnTo>
                    <a:pt x="3196949" y="82701"/>
                  </a:lnTo>
                  <a:close/>
                </a:path>
                <a:path w="4384040" h="1110614">
                  <a:moveTo>
                    <a:pt x="3715199" y="496199"/>
                  </a:moveTo>
                  <a:lnTo>
                    <a:pt x="0" y="743699"/>
                  </a:lnTo>
                </a:path>
                <a:path w="4384040" h="1110614">
                  <a:moveTo>
                    <a:pt x="2811249" y="697026"/>
                  </a:moveTo>
                  <a:lnTo>
                    <a:pt x="2817749" y="664835"/>
                  </a:lnTo>
                  <a:lnTo>
                    <a:pt x="2835472" y="638547"/>
                  </a:lnTo>
                  <a:lnTo>
                    <a:pt x="2861760" y="620824"/>
                  </a:lnTo>
                  <a:lnTo>
                    <a:pt x="2893951" y="614324"/>
                  </a:lnTo>
                  <a:lnTo>
                    <a:pt x="4301148" y="614324"/>
                  </a:lnTo>
                  <a:lnTo>
                    <a:pt x="4347031" y="628219"/>
                  </a:lnTo>
                  <a:lnTo>
                    <a:pt x="4377554" y="665378"/>
                  </a:lnTo>
                  <a:lnTo>
                    <a:pt x="4383849" y="697026"/>
                  </a:lnTo>
                  <a:lnTo>
                    <a:pt x="4383849" y="1027823"/>
                  </a:lnTo>
                  <a:lnTo>
                    <a:pt x="4377350" y="1060014"/>
                  </a:lnTo>
                  <a:lnTo>
                    <a:pt x="4359627" y="1086302"/>
                  </a:lnTo>
                  <a:lnTo>
                    <a:pt x="4333339" y="1104025"/>
                  </a:lnTo>
                  <a:lnTo>
                    <a:pt x="4301148" y="1110524"/>
                  </a:lnTo>
                  <a:lnTo>
                    <a:pt x="2893951" y="1110524"/>
                  </a:lnTo>
                  <a:lnTo>
                    <a:pt x="2861760" y="1104025"/>
                  </a:lnTo>
                  <a:lnTo>
                    <a:pt x="2835472" y="1086302"/>
                  </a:lnTo>
                  <a:lnTo>
                    <a:pt x="2817749" y="1060014"/>
                  </a:lnTo>
                  <a:lnTo>
                    <a:pt x="2811249" y="1027823"/>
                  </a:lnTo>
                  <a:lnTo>
                    <a:pt x="2811249" y="697026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98464" y="5489167"/>
            <a:ext cx="3156235" cy="6047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 Policy Iteration: Policy Improvement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183234"/>
            <a:ext cx="10477500" cy="257472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improvement: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update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towards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exponential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27" dirty="0">
                <a:latin typeface="Arial MT"/>
                <a:cs typeface="Arial MT"/>
              </a:rPr>
              <a:t> soft </a:t>
            </a:r>
            <a:r>
              <a:rPr sz="2400" spc="-13" dirty="0">
                <a:latin typeface="Arial MT"/>
                <a:cs typeface="Arial MT"/>
              </a:rPr>
              <a:t>Q-function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953"/>
              </a:spcBef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7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modified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Bellman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backup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operator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spc="-33" dirty="0">
                <a:latin typeface="Arial MT"/>
                <a:cs typeface="Arial MT"/>
              </a:rPr>
              <a:t>T: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choose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tractable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family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distributions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big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spc="-740" dirty="0">
                <a:solidFill>
                  <a:srgbClr val="222222"/>
                </a:solidFill>
                <a:latin typeface="Arial MT"/>
                <a:cs typeface="Arial MT"/>
              </a:rPr>
              <a:t>Π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choose</a:t>
            </a:r>
            <a:r>
              <a:rPr sz="2400" spc="-4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KL</a:t>
            </a:r>
            <a:r>
              <a:rPr sz="2400" spc="-11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divergence</a:t>
            </a:r>
            <a:r>
              <a:rPr sz="2400" spc="-3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to</a:t>
            </a:r>
            <a:r>
              <a:rPr sz="2400" spc="-3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project</a:t>
            </a:r>
            <a:r>
              <a:rPr sz="2400" spc="-2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the</a:t>
            </a:r>
            <a:r>
              <a:rPr sz="2400" spc="-3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improved</a:t>
            </a:r>
            <a:r>
              <a:rPr sz="2400" spc="-3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policy</a:t>
            </a:r>
            <a:r>
              <a:rPr sz="2400" spc="-2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into</a:t>
            </a:r>
            <a:r>
              <a:rPr sz="2400" spc="-3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big</a:t>
            </a:r>
            <a:r>
              <a:rPr sz="2400" spc="-2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spc="-740" dirty="0">
                <a:solidFill>
                  <a:srgbClr val="222222"/>
                </a:solidFill>
                <a:latin typeface="Arial MT"/>
                <a:cs typeface="Arial MT"/>
              </a:rPr>
              <a:t>Π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665" y="5008473"/>
            <a:ext cx="179324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Lemma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67" dirty="0">
                <a:latin typeface="Arial MT"/>
                <a:cs typeface="Arial MT"/>
              </a:rPr>
              <a:t>2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45700" y="5814751"/>
            <a:ext cx="24976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867" dirty="0">
                <a:latin typeface="Arial MT"/>
                <a:cs typeface="Arial MT"/>
              </a:rPr>
              <a:t>for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any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state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action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spc="-27" dirty="0">
                <a:latin typeface="Arial MT"/>
                <a:cs typeface="Arial MT"/>
              </a:rPr>
              <a:t>pair</a:t>
            </a:r>
            <a:endParaRPr sz="1867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573" y="3968315"/>
            <a:ext cx="6485344" cy="8786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5415" y="3903985"/>
            <a:ext cx="3878060" cy="10949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1934" y="5625264"/>
            <a:ext cx="5708265" cy="5461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 Policy Iteration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236573"/>
            <a:ext cx="10643445" cy="37847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soft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iteration: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evaluation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&lt;-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improvement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533"/>
              </a:spcBef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505447" marR="6773" indent="-489361">
              <a:lnSpc>
                <a:spcPct val="114599"/>
              </a:lnSpc>
              <a:spcBef>
                <a:spcPts val="7"/>
              </a:spcBef>
              <a:buChar char="●"/>
              <a:tabLst>
                <a:tab pos="505447" algn="l"/>
                <a:tab pos="5326247" algn="l"/>
              </a:tabLst>
            </a:pPr>
            <a:r>
              <a:rPr sz="2400" dirty="0">
                <a:latin typeface="Arial MT"/>
                <a:cs typeface="Arial MT"/>
              </a:rPr>
              <a:t>Theorem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1: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Repeated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application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evaluation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policy </a:t>
            </a:r>
            <a:r>
              <a:rPr sz="2400" dirty="0">
                <a:latin typeface="Arial MT"/>
                <a:cs typeface="Arial MT"/>
              </a:rPr>
              <a:t>improvement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policy</a:t>
            </a:r>
            <a:r>
              <a:rPr sz="2400" dirty="0">
                <a:latin typeface="Arial MT"/>
                <a:cs typeface="Arial MT"/>
              </a:rPr>
              <a:t>	converges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optimal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MaxEnt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policy </a:t>
            </a:r>
            <a:r>
              <a:rPr sz="2400" dirty="0">
                <a:latin typeface="Arial MT"/>
                <a:cs typeface="Arial MT"/>
              </a:rPr>
              <a:t>among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policies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3" dirty="0">
                <a:latin typeface="Arial MT"/>
                <a:cs typeface="Arial MT"/>
              </a:rPr>
              <a:t>in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exact</a:t>
            </a:r>
            <a:r>
              <a:rPr sz="2400" spc="-4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form</a:t>
            </a:r>
            <a:r>
              <a:rPr sz="2400" spc="-2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applicable</a:t>
            </a:r>
            <a:r>
              <a:rPr sz="2400" spc="-3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only</a:t>
            </a:r>
            <a:r>
              <a:rPr sz="2400" spc="-2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in</a:t>
            </a:r>
            <a:r>
              <a:rPr sz="2400" spc="-3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discrete</a:t>
            </a:r>
            <a:r>
              <a:rPr sz="2400" spc="-27" dirty="0">
                <a:solidFill>
                  <a:srgbClr val="222222"/>
                </a:solidFill>
                <a:latin typeface="Arial MT"/>
                <a:cs typeface="Arial MT"/>
              </a:rPr>
              <a:t> case</a:t>
            </a:r>
            <a:endParaRPr sz="2400">
              <a:latin typeface="Arial MT"/>
              <a:cs typeface="Arial MT"/>
            </a:endParaRPr>
          </a:p>
          <a:p>
            <a:pPr marL="1115031" marR="796693" lvl="1" indent="-489361">
              <a:lnSpc>
                <a:spcPct val="114599"/>
              </a:lnSpc>
              <a:buChar char="○"/>
              <a:tabLst>
                <a:tab pos="1115031" algn="l"/>
              </a:tabLst>
            </a:pP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need</a:t>
            </a:r>
            <a:r>
              <a:rPr sz="2400" spc="-5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function</a:t>
            </a:r>
            <a:r>
              <a:rPr sz="2400" spc="-4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approximation</a:t>
            </a:r>
            <a:r>
              <a:rPr sz="2400" spc="-3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to</a:t>
            </a:r>
            <a:r>
              <a:rPr sz="2400" spc="-4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represent</a:t>
            </a:r>
            <a:r>
              <a:rPr sz="2400" spc="-3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Q-values</a:t>
            </a:r>
            <a:r>
              <a:rPr sz="2400" spc="-40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in</a:t>
            </a:r>
            <a:r>
              <a:rPr sz="2400" spc="-3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222222"/>
                </a:solidFill>
                <a:latin typeface="Arial MT"/>
                <a:cs typeface="Arial MT"/>
              </a:rPr>
              <a:t>continuous domains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spc="-13" dirty="0">
                <a:solidFill>
                  <a:srgbClr val="222222"/>
                </a:solidFill>
                <a:latin typeface="Arial MT"/>
                <a:cs typeface="Arial MT"/>
              </a:rPr>
              <a:t>-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&gt;</a:t>
            </a:r>
            <a:r>
              <a:rPr sz="2400" spc="-13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Soft</a:t>
            </a:r>
            <a:r>
              <a:rPr sz="2400" spc="-14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222222"/>
                </a:solidFill>
                <a:latin typeface="Arial MT"/>
                <a:cs typeface="Arial MT"/>
              </a:rPr>
              <a:t>Actor-Critic</a:t>
            </a:r>
            <a:r>
              <a:rPr sz="2400" spc="-7" dirty="0">
                <a:solidFill>
                  <a:srgbClr val="222222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222222"/>
                </a:solidFill>
                <a:latin typeface="Arial MT"/>
                <a:cs typeface="Arial MT"/>
              </a:rPr>
              <a:t>(SAC)!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5428" y="2617281"/>
            <a:ext cx="794832" cy="2246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67267" y="3030828"/>
            <a:ext cx="224632" cy="22463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pc="-33" dirty="0">
                <a:latin typeface="Arial MT"/>
                <a:cs typeface="Arial MT"/>
              </a:rPr>
              <a:t>SAC - P</a:t>
            </a:r>
            <a:r>
              <a:rPr lang="en-GB" dirty="0"/>
              <a:t>arameterized soft Q-function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87767" y="2029591"/>
            <a:ext cx="6299200" cy="413014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625671" indent="-488514">
              <a:spcBef>
                <a:spcPts val="133"/>
              </a:spcBef>
              <a:buChar char="●"/>
              <a:tabLst>
                <a:tab pos="625671" algn="l"/>
              </a:tabLst>
            </a:pPr>
            <a:r>
              <a:rPr sz="2400" dirty="0">
                <a:latin typeface="Arial MT"/>
                <a:cs typeface="Arial MT"/>
              </a:rPr>
              <a:t>e.g.neural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network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160"/>
              </a:spcBef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16933"/>
            <a:r>
              <a:rPr sz="2400" dirty="0">
                <a:latin typeface="Arial MT"/>
                <a:cs typeface="Arial MT"/>
              </a:rPr>
              <a:t>parameterized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tractable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policy</a:t>
            </a:r>
            <a:endParaRPr sz="2400">
              <a:latin typeface="Arial MT"/>
              <a:cs typeface="Arial MT"/>
            </a:endParaRPr>
          </a:p>
          <a:p>
            <a:pPr marL="626518" marR="6773" indent="-489361">
              <a:lnSpc>
                <a:spcPct val="100699"/>
              </a:lnSpc>
              <a:buChar char="●"/>
              <a:tabLst>
                <a:tab pos="626518" algn="l"/>
              </a:tabLst>
            </a:pPr>
            <a:r>
              <a:rPr sz="2400" dirty="0">
                <a:latin typeface="Arial MT"/>
                <a:cs typeface="Arial MT"/>
              </a:rPr>
              <a:t>e.g.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Gaussian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mean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covariances </a:t>
            </a:r>
            <a:r>
              <a:rPr sz="2400" dirty="0">
                <a:latin typeface="Arial MT"/>
                <a:cs typeface="Arial MT"/>
              </a:rPr>
              <a:t>given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neural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networks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140"/>
              </a:spcBef>
            </a:pPr>
            <a:endParaRPr sz="2400">
              <a:latin typeface="Arial MT"/>
              <a:cs typeface="Arial MT"/>
            </a:endParaRPr>
          </a:p>
          <a:p>
            <a:pPr marL="16933" marR="582492">
              <a:lnSpc>
                <a:spcPct val="100699"/>
              </a:lnSpc>
            </a:pPr>
            <a:r>
              <a:rPr sz="2400" dirty="0">
                <a:latin typeface="Arial MT"/>
                <a:cs typeface="Arial MT"/>
              </a:rPr>
              <a:t>soft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Q-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objective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stochastic </a:t>
            </a:r>
            <a:r>
              <a:rPr sz="2400" dirty="0">
                <a:latin typeface="Arial MT"/>
                <a:cs typeface="Arial MT"/>
              </a:rPr>
              <a:t>gradient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wrt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its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parameters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140"/>
              </a:spcBef>
            </a:pPr>
            <a:endParaRPr sz="2400">
              <a:latin typeface="Arial MT"/>
              <a:cs typeface="Arial MT"/>
            </a:endParaRPr>
          </a:p>
          <a:p>
            <a:pPr marL="16933" marR="110064">
              <a:lnSpc>
                <a:spcPct val="100699"/>
              </a:lnSpc>
            </a:pP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objective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stochastic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gradient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wrt</a:t>
            </a:r>
            <a:r>
              <a:rPr sz="2400" spc="-33" dirty="0">
                <a:latin typeface="Arial MT"/>
                <a:cs typeface="Arial MT"/>
              </a:rPr>
              <a:t> its </a:t>
            </a:r>
            <a:r>
              <a:rPr sz="2400" spc="-13" dirty="0">
                <a:latin typeface="Arial MT"/>
                <a:cs typeface="Arial MT"/>
              </a:rPr>
              <a:t>parameters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4267" y="1719619"/>
            <a:ext cx="1477607" cy="4221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8346" y="2746867"/>
            <a:ext cx="1517484" cy="3793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0643" y="4414601"/>
            <a:ext cx="678691" cy="3393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25650" y="4370405"/>
            <a:ext cx="1016233" cy="36586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0633" y="5533573"/>
            <a:ext cx="678696" cy="33935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84997" y="5494203"/>
            <a:ext cx="1087080" cy="41810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666" y="1284035"/>
            <a:ext cx="10325945" cy="1674218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505447" indent="-488514">
              <a:spcBef>
                <a:spcPts val="552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Critic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-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Q-function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minimize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square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error</a:t>
            </a:r>
            <a:endParaRPr sz="2400">
              <a:latin typeface="Arial MT"/>
              <a:cs typeface="Arial MT"/>
            </a:endParaRPr>
          </a:p>
          <a:p>
            <a:pPr marL="1115031" marR="6773" lvl="1" indent="-489361">
              <a:lnSpc>
                <a:spcPct val="114599"/>
              </a:lnSpc>
              <a:buChar char="○"/>
              <a:tabLst>
                <a:tab pos="1115031" algn="l"/>
                <a:tab pos="1452844" algn="l"/>
              </a:tabLst>
            </a:pPr>
            <a:r>
              <a:rPr sz="2400" dirty="0">
                <a:latin typeface="Arial MT"/>
                <a:cs typeface="Arial MT"/>
              </a:rPr>
              <a:t>	exponential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moving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average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Q-</a:t>
            </a:r>
            <a:r>
              <a:rPr sz="2400" dirty="0">
                <a:latin typeface="Arial MT"/>
                <a:cs typeface="Arial MT"/>
              </a:rPr>
              <a:t>function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weights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stabilize </a:t>
            </a:r>
            <a:r>
              <a:rPr sz="2400" dirty="0">
                <a:latin typeface="Arial MT"/>
                <a:cs typeface="Arial MT"/>
              </a:rPr>
              <a:t>training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(DQN)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SAC: Objectives and Optimization</a:t>
            </a:r>
            <a:endParaRPr lang="en-GB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2838" y="3527550"/>
            <a:ext cx="8434999" cy="722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835" y="4971434"/>
            <a:ext cx="11562445" cy="41753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1121" y="2211085"/>
            <a:ext cx="211148" cy="3694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04583" y="4415116"/>
            <a:ext cx="4813987" cy="32916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4657" y="1340085"/>
            <a:ext cx="187790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indent="-447029">
              <a:spcBef>
                <a:spcPts val="133"/>
              </a:spcBef>
              <a:buChar char="●"/>
              <a:tabLst>
                <a:tab pos="463962" algn="l"/>
              </a:tabLst>
            </a:pPr>
            <a:r>
              <a:rPr sz="1867" dirty="0">
                <a:latin typeface="Arial MT"/>
                <a:cs typeface="Arial MT"/>
              </a:rPr>
              <a:t>Actor</a:t>
            </a:r>
            <a:r>
              <a:rPr sz="1867" spc="-2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-</a:t>
            </a:r>
            <a:r>
              <a:rPr sz="1867" spc="-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Policy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4657" y="2533885"/>
            <a:ext cx="5698067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3962" indent="-447029">
              <a:spcBef>
                <a:spcPts val="133"/>
              </a:spcBef>
              <a:buChar char="●"/>
              <a:tabLst>
                <a:tab pos="463962" algn="l"/>
              </a:tabLst>
            </a:pPr>
            <a:r>
              <a:rPr sz="1867" dirty="0">
                <a:latin typeface="Arial MT"/>
                <a:cs typeface="Arial MT"/>
              </a:rPr>
              <a:t>multiply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by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alpha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and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ignoring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the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normalization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Z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4658" y="3681964"/>
            <a:ext cx="9597812" cy="689205"/>
          </a:xfrm>
          <a:prstGeom prst="rect">
            <a:avLst/>
          </a:prstGeom>
        </p:spPr>
        <p:txBody>
          <a:bodyPr vert="horz" wrap="square" lIns="0" tIns="62653" rIns="0" bIns="0" rtlCol="0">
            <a:spAutoFit/>
          </a:bodyPr>
          <a:lstStyle/>
          <a:p>
            <a:pPr marL="463962" indent="-447029">
              <a:spcBef>
                <a:spcPts val="493"/>
              </a:spcBef>
              <a:buChar char="●"/>
              <a:tabLst>
                <a:tab pos="463962" algn="l"/>
              </a:tabLst>
            </a:pPr>
            <a:r>
              <a:rPr sz="1867" dirty="0">
                <a:latin typeface="Arial MT"/>
                <a:cs typeface="Arial MT"/>
              </a:rPr>
              <a:t>reparameterize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with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neural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network</a:t>
            </a:r>
            <a:r>
              <a:rPr sz="1867" spc="-40" dirty="0">
                <a:latin typeface="Arial MT"/>
                <a:cs typeface="Arial MT"/>
              </a:rPr>
              <a:t> </a:t>
            </a:r>
            <a:r>
              <a:rPr sz="1867" spc="-67" dirty="0">
                <a:latin typeface="Arial MT"/>
                <a:cs typeface="Arial MT"/>
              </a:rPr>
              <a:t>f</a:t>
            </a:r>
            <a:endParaRPr sz="1867">
              <a:latin typeface="Arial MT"/>
              <a:cs typeface="Arial MT"/>
            </a:endParaRPr>
          </a:p>
          <a:p>
            <a:pPr marL="1073546" lvl="1" indent="-447875">
              <a:spcBef>
                <a:spcPts val="360"/>
              </a:spcBef>
              <a:buChar char="○"/>
              <a:tabLst>
                <a:tab pos="1073546" algn="l"/>
              </a:tabLst>
            </a:pPr>
            <a:r>
              <a:rPr sz="1867" dirty="0">
                <a:latin typeface="Arial MT"/>
                <a:cs typeface="Arial MT"/>
              </a:rPr>
              <a:t>epsilon:</a:t>
            </a:r>
            <a:r>
              <a:rPr sz="1867" spc="-5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input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noise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vector,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sampled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from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fixed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distribution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(spherical</a:t>
            </a:r>
            <a:r>
              <a:rPr sz="1867" spc="-47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Gaussian)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4658" y="5802863"/>
            <a:ext cx="10701020" cy="65490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64808" marR="6773" indent="-448722">
              <a:lnSpc>
                <a:spcPct val="116100"/>
              </a:lnSpc>
              <a:spcBef>
                <a:spcPts val="133"/>
              </a:spcBef>
              <a:buChar char="●"/>
              <a:tabLst>
                <a:tab pos="464808" algn="l"/>
              </a:tabLst>
            </a:pPr>
            <a:r>
              <a:rPr sz="1867" dirty="0">
                <a:latin typeface="Arial MT"/>
                <a:cs typeface="Arial MT"/>
              </a:rPr>
              <a:t>Unbiased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gradient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estimator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that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extends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DDPG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stype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policy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gradients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to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any</a:t>
            </a:r>
            <a:r>
              <a:rPr sz="1867" spc="-27" dirty="0">
                <a:latin typeface="Arial MT"/>
                <a:cs typeface="Arial MT"/>
              </a:rPr>
              <a:t> </a:t>
            </a:r>
            <a:r>
              <a:rPr sz="1867" dirty="0">
                <a:latin typeface="Arial MT"/>
                <a:cs typeface="Arial MT"/>
              </a:rPr>
              <a:t>tractable</a:t>
            </a:r>
            <a:r>
              <a:rPr sz="1867" spc="-33" dirty="0">
                <a:latin typeface="Arial MT"/>
                <a:cs typeface="Arial MT"/>
              </a:rPr>
              <a:t> </a:t>
            </a:r>
            <a:r>
              <a:rPr sz="1867" spc="-13" dirty="0">
                <a:latin typeface="Arial MT"/>
                <a:cs typeface="Arial MT"/>
              </a:rPr>
              <a:t>stochastic policy</a:t>
            </a:r>
            <a:endParaRPr sz="1867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SAC: Objectives and Optimization</a:t>
            </a:r>
            <a:endParaRPr lang="en-GB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404" y="3069174"/>
            <a:ext cx="7255925" cy="4107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7129" y="1109266"/>
            <a:ext cx="5734639" cy="8069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31083" y="3616801"/>
            <a:ext cx="1710232" cy="514599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037491" y="4563921"/>
            <a:ext cx="9291320" cy="851747"/>
            <a:chOff x="778118" y="3422941"/>
            <a:chExt cx="6968490" cy="63881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8118" y="3422941"/>
              <a:ext cx="5188847" cy="2572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8134" y="3675662"/>
              <a:ext cx="6968364" cy="3859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SAC: Algorithm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9A5AC-3166-4BAF-BCE0-661B0EB36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691" y="73788"/>
            <a:ext cx="6052068" cy="65539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56DF62-6453-4F5A-BCA6-AA3AA4B13D22}"/>
              </a:ext>
            </a:extLst>
          </p:cNvPr>
          <p:cNvSpPr txBox="1"/>
          <p:nvPr/>
        </p:nvSpPr>
        <p:spPr>
          <a:xfrm>
            <a:off x="0" y="6389930"/>
            <a:ext cx="638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https://spinningup.openai.com/en/latest/algorithms/sac.html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Experimental Results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9345366" y="6478316"/>
            <a:ext cx="268139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https://arxiv.org/abs/1801.01290</a:t>
            </a:r>
            <a:endParaRPr sz="1467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8300" y="1514175"/>
            <a:ext cx="10656145" cy="408257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4601" indent="-487668" algn="just">
              <a:spcBef>
                <a:spcPts val="133"/>
              </a:spcBef>
              <a:buChar char="●"/>
              <a:tabLst>
                <a:tab pos="504601" algn="l"/>
              </a:tabLst>
            </a:pPr>
            <a:r>
              <a:rPr sz="2400" spc="-13" dirty="0">
                <a:latin typeface="Arial MT"/>
                <a:cs typeface="Arial MT"/>
              </a:rPr>
              <a:t>Tasks</a:t>
            </a:r>
            <a:endParaRPr sz="2400">
              <a:latin typeface="Arial MT"/>
              <a:cs typeface="Arial MT"/>
            </a:endParaRPr>
          </a:p>
          <a:p>
            <a:pPr marL="1113339" marR="216741" lvl="1" indent="-487668" algn="just">
              <a:lnSpc>
                <a:spcPct val="100699"/>
              </a:lnSpc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A</a:t>
            </a:r>
            <a:r>
              <a:rPr sz="2400" spc="-16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range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continuous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OpenAI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gym</a:t>
            </a:r>
            <a:r>
              <a:rPr sz="2400" spc="-13" dirty="0">
                <a:latin typeface="Arial MT"/>
                <a:cs typeface="Arial MT"/>
              </a:rPr>
              <a:t> benchmark 	suite</a:t>
            </a:r>
            <a:endParaRPr sz="2400">
              <a:latin typeface="Arial MT"/>
              <a:cs typeface="Arial MT"/>
            </a:endParaRPr>
          </a:p>
          <a:p>
            <a:pPr marL="1114185" lvl="1" indent="-487668" algn="just">
              <a:spcBef>
                <a:spcPts val="20"/>
              </a:spcBef>
              <a:buChar char="○"/>
              <a:tabLst>
                <a:tab pos="1114185" algn="l"/>
              </a:tabLst>
            </a:pPr>
            <a:r>
              <a:rPr sz="2400" spc="-13" dirty="0">
                <a:latin typeface="Arial MT"/>
                <a:cs typeface="Arial MT"/>
              </a:rPr>
              <a:t>RL-</a:t>
            </a:r>
            <a:r>
              <a:rPr sz="2400" dirty="0">
                <a:latin typeface="Arial MT"/>
                <a:cs typeface="Arial MT"/>
              </a:rPr>
              <a:t>Lab</a:t>
            </a:r>
            <a:r>
              <a:rPr sz="2400" spc="-5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implementation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Humanoid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27" dirty="0">
                <a:latin typeface="Arial MT"/>
                <a:cs typeface="Arial MT"/>
              </a:rPr>
              <a:t>task</a:t>
            </a:r>
            <a:endParaRPr sz="2400">
              <a:latin typeface="Arial MT"/>
              <a:cs typeface="Arial MT"/>
            </a:endParaRPr>
          </a:p>
          <a:p>
            <a:pPr marL="1113339" marR="6773" lvl="1" indent="-487668" algn="just">
              <a:lnSpc>
                <a:spcPct val="100699"/>
              </a:lnSpc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easier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solved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wide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range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different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algorithms, 	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more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complex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benchmarks,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such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21-</a:t>
            </a:r>
            <a:r>
              <a:rPr sz="2400" dirty="0">
                <a:latin typeface="Arial MT"/>
                <a:cs typeface="Arial MT"/>
              </a:rPr>
              <a:t>dimensional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Humanoid 	</a:t>
            </a:r>
            <a:r>
              <a:rPr sz="2400" dirty="0">
                <a:latin typeface="Arial MT"/>
                <a:cs typeface="Arial MT"/>
              </a:rPr>
              <a:t>(rllab)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exceptionally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difficult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solve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off-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algorithms.</a:t>
            </a:r>
            <a:endParaRPr sz="2400">
              <a:latin typeface="Arial MT"/>
              <a:cs typeface="Arial MT"/>
            </a:endParaRPr>
          </a:p>
          <a:p>
            <a:pPr marL="504601" indent="-487668" algn="just">
              <a:spcBef>
                <a:spcPts val="20"/>
              </a:spcBef>
              <a:buChar char="●"/>
              <a:tabLst>
                <a:tab pos="504601" algn="l"/>
              </a:tabLst>
            </a:pPr>
            <a:r>
              <a:rPr sz="2400" spc="-13" dirty="0">
                <a:latin typeface="Arial MT"/>
                <a:cs typeface="Arial MT"/>
              </a:rPr>
              <a:t>Baselines:</a:t>
            </a:r>
            <a:endParaRPr sz="2400">
              <a:latin typeface="Arial MT"/>
              <a:cs typeface="Arial MT"/>
            </a:endParaRPr>
          </a:p>
          <a:p>
            <a:pPr marL="1114185" lvl="1" indent="-487668" algn="just">
              <a:spcBef>
                <a:spcPts val="20"/>
              </a:spcBef>
              <a:buChar char="○"/>
              <a:tabLst>
                <a:tab pos="1114185" algn="l"/>
              </a:tabLst>
            </a:pPr>
            <a:r>
              <a:rPr sz="2400" dirty="0">
                <a:latin typeface="Arial MT"/>
                <a:cs typeface="Arial MT"/>
              </a:rPr>
              <a:t>DDPG,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SQL,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PPO,</a:t>
            </a:r>
            <a:r>
              <a:rPr sz="2400" spc="-6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TD3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(concurrent)</a:t>
            </a:r>
            <a:endParaRPr sz="2400">
              <a:latin typeface="Arial MT"/>
              <a:cs typeface="Arial MT"/>
            </a:endParaRPr>
          </a:p>
          <a:p>
            <a:pPr marL="1113339" marR="287013" lvl="1" indent="-487668" algn="just">
              <a:lnSpc>
                <a:spcPct val="100699"/>
              </a:lnSpc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TD3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extension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DDPG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first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applied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double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Q-learning 	</a:t>
            </a:r>
            <a:r>
              <a:rPr sz="2400" dirty="0">
                <a:latin typeface="Arial MT"/>
                <a:cs typeface="Arial MT"/>
              </a:rPr>
              <a:t>trick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continuous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along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other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improvements.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Main Problem: Sample Inefficiency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162068"/>
            <a:ext cx="10369127" cy="3247213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dirty="0">
                <a:latin typeface="Roboto"/>
                <a:cs typeface="Roboto"/>
              </a:rPr>
              <a:t>Number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times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agent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must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interact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with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environment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order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to </a:t>
            </a:r>
            <a:r>
              <a:rPr sz="2400" dirty="0">
                <a:latin typeface="Roboto"/>
                <a:cs typeface="Roboto"/>
              </a:rPr>
              <a:t>learn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task</a:t>
            </a:r>
            <a:endParaRPr sz="2400">
              <a:latin typeface="Roboto"/>
              <a:cs typeface="Roboto"/>
            </a:endParaRPr>
          </a:p>
          <a:p>
            <a:pPr>
              <a:spcBef>
                <a:spcPts val="713"/>
              </a:spcBef>
              <a:buFont typeface="Arial MT"/>
              <a:buChar char="●"/>
            </a:pPr>
            <a:endParaRPr sz="2400">
              <a:latin typeface="Roboto"/>
              <a:cs typeface="Roboto"/>
            </a:endParaRPr>
          </a:p>
          <a:p>
            <a:pPr marL="505447" marR="913530" indent="-489361">
              <a:lnSpc>
                <a:spcPct val="114599"/>
              </a:lnSpc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G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ood</a:t>
            </a:r>
            <a:r>
              <a:rPr sz="24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sample</a:t>
            </a:r>
            <a:r>
              <a:rPr sz="2400" spc="-33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complexity</a:t>
            </a:r>
            <a:r>
              <a:rPr sz="2400" spc="-33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is</a:t>
            </a:r>
            <a:r>
              <a:rPr sz="24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the</a:t>
            </a:r>
            <a:r>
              <a:rPr sz="2400" spc="-33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first</a:t>
            </a:r>
            <a:r>
              <a:rPr sz="2400" spc="-33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prerequisite</a:t>
            </a:r>
            <a:r>
              <a:rPr sz="2400" spc="-40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for</a:t>
            </a:r>
            <a:r>
              <a:rPr sz="2400" spc="-33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33333"/>
                </a:solidFill>
                <a:latin typeface="Arial MT"/>
                <a:cs typeface="Arial MT"/>
              </a:rPr>
              <a:t>successful</a:t>
            </a:r>
            <a:r>
              <a:rPr sz="2400" spc="-33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333333"/>
                </a:solidFill>
                <a:latin typeface="Arial MT"/>
                <a:cs typeface="Arial MT"/>
              </a:rPr>
              <a:t>skill acquisition.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2193"/>
              </a:spcBef>
              <a:buFont typeface="Arial MT"/>
              <a:buChar char="●"/>
              <a:tabLst>
                <a:tab pos="505447" algn="l"/>
              </a:tabLst>
            </a:pPr>
            <a:r>
              <a:rPr sz="2400" spc="-13" dirty="0">
                <a:latin typeface="Roboto"/>
                <a:cs typeface="Roboto"/>
              </a:rPr>
              <a:t>Learning</a:t>
            </a:r>
            <a:r>
              <a:rPr sz="2400" spc="-87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skills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real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world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can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take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substantial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amount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of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spc="-27" dirty="0">
                <a:latin typeface="Roboto"/>
                <a:cs typeface="Roboto"/>
              </a:rPr>
              <a:t>time</a:t>
            </a:r>
            <a:endParaRPr sz="2400">
              <a:latin typeface="Roboto"/>
              <a:cs typeface="Roboto"/>
            </a:endParaRPr>
          </a:p>
          <a:p>
            <a:pPr marL="1115031" lvl="1" indent="-488514">
              <a:spcBef>
                <a:spcPts val="420"/>
              </a:spcBef>
              <a:buFont typeface="Arial MT"/>
              <a:buChar char="○"/>
              <a:tabLst>
                <a:tab pos="1115031" algn="l"/>
              </a:tabLst>
            </a:pPr>
            <a:r>
              <a:rPr sz="2400" dirty="0">
                <a:latin typeface="Roboto"/>
                <a:cs typeface="Roboto"/>
              </a:rPr>
              <a:t>can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get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damaged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33" dirty="0">
                <a:latin typeface="Roboto"/>
                <a:cs typeface="Roboto"/>
              </a:rPr>
              <a:t>through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trial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-93" dirty="0">
                <a:latin typeface="Roboto"/>
                <a:cs typeface="Roboto"/>
              </a:rPr>
              <a:t> </a:t>
            </a:r>
            <a:r>
              <a:rPr sz="2400" spc="-13" dirty="0">
                <a:latin typeface="Roboto"/>
                <a:cs typeface="Roboto"/>
              </a:rPr>
              <a:t>error</a:t>
            </a:r>
            <a:endParaRPr sz="2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SAC: Results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7913" y="1104134"/>
            <a:ext cx="9608688" cy="528356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Experimental Results: Ablation Study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9100" y="1139467"/>
            <a:ext cx="6210299" cy="48894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41333" y="6207783"/>
            <a:ext cx="268139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https://arxiv.org/abs/1801.01290</a:t>
            </a:r>
            <a:endParaRPr sz="1467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065" y="1594574"/>
            <a:ext cx="4280747" cy="3730936"/>
          </a:xfrm>
          <a:prstGeom prst="rect">
            <a:avLst/>
          </a:prstGeom>
        </p:spPr>
        <p:txBody>
          <a:bodyPr vert="horz" wrap="square" lIns="0" tIns="14393" rIns="0" bIns="0" rtlCol="0">
            <a:spAutoFit/>
          </a:bodyPr>
          <a:lstStyle/>
          <a:p>
            <a:pPr marL="505447" marR="156629" indent="-489361">
              <a:lnSpc>
                <a:spcPct val="100699"/>
              </a:lnSpc>
              <a:spcBef>
                <a:spcPts val="11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does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3" dirty="0">
                <a:latin typeface="Arial MT"/>
                <a:cs typeface="Arial MT"/>
              </a:rPr>
              <a:t> stochasticity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13" dirty="0">
                <a:latin typeface="Arial MT"/>
                <a:cs typeface="Arial MT"/>
              </a:rPr>
              <a:t> entropy </a:t>
            </a:r>
            <a:r>
              <a:rPr sz="2400" dirty="0">
                <a:latin typeface="Arial MT"/>
                <a:cs typeface="Arial MT"/>
              </a:rPr>
              <a:t>maximization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affect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33" dirty="0">
                <a:latin typeface="Arial MT"/>
                <a:cs typeface="Arial MT"/>
              </a:rPr>
              <a:t>the </a:t>
            </a:r>
            <a:r>
              <a:rPr sz="2400" spc="-13" dirty="0">
                <a:latin typeface="Arial MT"/>
                <a:cs typeface="Arial MT"/>
              </a:rPr>
              <a:t>performance?</a:t>
            </a:r>
            <a:endParaRPr sz="2400">
              <a:latin typeface="Arial MT"/>
              <a:cs typeface="Arial MT"/>
            </a:endParaRPr>
          </a:p>
          <a:p>
            <a:pPr>
              <a:spcBef>
                <a:spcPts val="133"/>
              </a:spcBef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505447" marR="6773" indent="-489361">
              <a:lnSpc>
                <a:spcPct val="100699"/>
              </a:lnSpc>
              <a:spcBef>
                <a:spcPts val="7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Comparison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67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deterministic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variant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3" dirty="0">
                <a:latin typeface="Arial MT"/>
                <a:cs typeface="Arial MT"/>
              </a:rPr>
              <a:t>SAC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does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not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maximize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33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entropy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3" dirty="0">
                <a:latin typeface="Arial MT"/>
                <a:cs typeface="Arial MT"/>
              </a:rPr>
              <a:t> closely </a:t>
            </a:r>
            <a:r>
              <a:rPr sz="2400" dirty="0">
                <a:latin typeface="Arial MT"/>
                <a:cs typeface="Arial MT"/>
              </a:rPr>
              <a:t>resembles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7" dirty="0">
                <a:latin typeface="Arial MT"/>
                <a:cs typeface="Arial MT"/>
              </a:rPr>
              <a:t>DDPG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Experimental Results: Hyperparameter Sensitivity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056" y="2099773"/>
            <a:ext cx="11427313" cy="29797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289368" y="5504849"/>
            <a:ext cx="268139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https://arxiv.org/abs/1801.01290</a:t>
            </a:r>
            <a:endParaRPr sz="1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588835"/>
            <a:ext cx="10316633" cy="128719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spc="-13" dirty="0">
                <a:latin typeface="Arial MT"/>
                <a:cs typeface="Arial MT"/>
              </a:rPr>
              <a:t>Unfortunately,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SAC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also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suffers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brittleness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alpha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temperature </a:t>
            </a:r>
            <a:r>
              <a:rPr sz="2400" dirty="0">
                <a:latin typeface="Arial MT"/>
                <a:cs typeface="Arial MT"/>
              </a:rPr>
              <a:t>hyperparameter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that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controls</a:t>
            </a:r>
            <a:r>
              <a:rPr sz="2400" spc="-13" dirty="0">
                <a:latin typeface="Arial MT"/>
                <a:cs typeface="Arial MT"/>
              </a:rPr>
              <a:t> exploration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spc="-13" dirty="0">
                <a:latin typeface="Arial MT"/>
                <a:cs typeface="Arial MT"/>
              </a:rPr>
              <a:t>-</a:t>
            </a:r>
            <a:r>
              <a:rPr sz="2400" dirty="0">
                <a:latin typeface="Arial MT"/>
                <a:cs typeface="Arial MT"/>
              </a:rPr>
              <a:t>&gt;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automatic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temperature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tuning!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Contributions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3646235"/>
            <a:ext cx="10563860" cy="83039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Extend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real-</a:t>
            </a:r>
            <a:r>
              <a:rPr sz="2400" dirty="0">
                <a:latin typeface="Arial MT"/>
                <a:cs typeface="Arial MT"/>
              </a:rPr>
              <a:t>world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such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locomotion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quadrupedal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robot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3" dirty="0">
                <a:latin typeface="Arial MT"/>
                <a:cs typeface="Arial MT"/>
              </a:rPr>
              <a:t>and </a:t>
            </a:r>
            <a:r>
              <a:rPr sz="2400" dirty="0">
                <a:latin typeface="Arial MT"/>
                <a:cs typeface="Arial MT"/>
              </a:rPr>
              <a:t>robotic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manipulation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dexterous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7" dirty="0">
                <a:latin typeface="Arial MT"/>
                <a:cs typeface="Arial MT"/>
              </a:rPr>
              <a:t>hand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4566" y="6553116"/>
            <a:ext cx="268139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https://arxiv.org/abs/1801.01290</a:t>
            </a:r>
            <a:endParaRPr sz="1467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95362" y="2256217"/>
            <a:ext cx="6046047" cy="1060873"/>
            <a:chOff x="1421521" y="1692162"/>
            <a:chExt cx="4534535" cy="7956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1521" y="1881772"/>
              <a:ext cx="4534168" cy="6060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53661" y="1696924"/>
              <a:ext cx="971550" cy="236220"/>
            </a:xfrm>
            <a:custGeom>
              <a:avLst/>
              <a:gdLst/>
              <a:ahLst/>
              <a:cxnLst/>
              <a:rect l="l" t="t" r="r" b="b"/>
              <a:pathLst>
                <a:path w="971550" h="236219">
                  <a:moveTo>
                    <a:pt x="971063" y="0"/>
                  </a:moveTo>
                  <a:lnTo>
                    <a:pt x="0" y="235813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8" name="object 8"/>
            <p:cNvSpPr/>
            <p:nvPr/>
          </p:nvSpPr>
          <p:spPr>
            <a:xfrm>
              <a:off x="4611656" y="191745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45717" y="30576"/>
                  </a:moveTo>
                  <a:lnTo>
                    <a:pt x="0" y="25488"/>
                  </a:lnTo>
                  <a:lnTo>
                    <a:pt x="38292" y="0"/>
                  </a:lnTo>
                  <a:lnTo>
                    <a:pt x="45717" y="3057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sp>
          <p:nvSpPr>
            <p:cNvPr id="9" name="object 9"/>
            <p:cNvSpPr/>
            <p:nvPr/>
          </p:nvSpPr>
          <p:spPr>
            <a:xfrm>
              <a:off x="4611656" y="1917450"/>
              <a:ext cx="45720" cy="31115"/>
            </a:xfrm>
            <a:custGeom>
              <a:avLst/>
              <a:gdLst/>
              <a:ahLst/>
              <a:cxnLst/>
              <a:rect l="l" t="t" r="r" b="b"/>
              <a:pathLst>
                <a:path w="45720" h="31114">
                  <a:moveTo>
                    <a:pt x="38292" y="0"/>
                  </a:moveTo>
                  <a:lnTo>
                    <a:pt x="0" y="25488"/>
                  </a:lnTo>
                  <a:lnTo>
                    <a:pt x="45717" y="30576"/>
                  </a:lnTo>
                  <a:lnTo>
                    <a:pt x="38292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33665" y="1642176"/>
            <a:ext cx="7491307" cy="61982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lnSpc>
                <a:spcPts val="2673"/>
              </a:lnSpc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Adaptive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temperature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coefficient</a:t>
            </a:r>
            <a:endParaRPr sz="2400">
              <a:latin typeface="Arial MT"/>
              <a:cs typeface="Arial MT"/>
            </a:endParaRPr>
          </a:p>
          <a:p>
            <a:pPr marR="6773" algn="r">
              <a:lnSpc>
                <a:spcPts val="2033"/>
              </a:lnSpc>
            </a:pPr>
            <a:r>
              <a:rPr sz="1867" spc="-13" dirty="0">
                <a:latin typeface="Arial MT"/>
                <a:cs typeface="Arial MT"/>
              </a:rPr>
              <a:t>temperature</a:t>
            </a:r>
            <a:endParaRPr sz="18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Real World Robots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9394566" y="6553116"/>
            <a:ext cx="268139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https://arxiv.org/abs/1801.01290</a:t>
            </a:r>
            <a:endParaRPr sz="1467">
              <a:latin typeface="Arial MT"/>
              <a:cs typeface="Arial MT"/>
            </a:endParaRPr>
          </a:p>
        </p:txBody>
      </p:sp>
      <p:pic>
        <p:nvPicPr>
          <p:cNvPr id="4" name="object 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5833" y="2084733"/>
            <a:ext cx="4281700" cy="3211267"/>
          </a:xfrm>
          <a:prstGeom prst="rect">
            <a:avLst/>
          </a:prstGeom>
        </p:spPr>
      </p:pic>
      <p:pic>
        <p:nvPicPr>
          <p:cNvPr id="5" name="object 5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33801" y="2101249"/>
            <a:ext cx="4377700" cy="321126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Real World Robots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195934"/>
            <a:ext cx="7971367" cy="1281546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505447" indent="-488514">
              <a:spcBef>
                <a:spcPts val="552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Dexterous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Hand</a:t>
            </a:r>
            <a:r>
              <a:rPr sz="2400" spc="-13" dirty="0">
                <a:latin typeface="Arial MT"/>
                <a:cs typeface="Arial MT"/>
              </a:rPr>
              <a:t> Manipulations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20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hour </a:t>
            </a:r>
            <a:r>
              <a:rPr sz="2400" spc="-13" dirty="0">
                <a:latin typeface="Arial MT"/>
                <a:cs typeface="Arial MT"/>
              </a:rPr>
              <a:t>end-to-</a:t>
            </a:r>
            <a:r>
              <a:rPr sz="2400" dirty="0">
                <a:latin typeface="Arial MT"/>
                <a:cs typeface="Arial MT"/>
              </a:rPr>
              <a:t>end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learning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valve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position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input: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SAC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3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hours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vs.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PPO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7.4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hours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11884" y="2800499"/>
            <a:ext cx="4720233" cy="35401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99733" y="6611793"/>
            <a:ext cx="3798993" cy="22221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333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https://sites.google.com/view/sac-and-</a:t>
            </a:r>
            <a:r>
              <a:rPr sz="1333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4"/>
              </a:rPr>
              <a:t>applications</a:t>
            </a:r>
            <a:endParaRPr sz="1333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Automatic Temperature Tuning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5" y="1588835"/>
            <a:ext cx="9701107" cy="860918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505447" indent="-488514">
              <a:spcBef>
                <a:spcPts val="552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Choosing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optimal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temperature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non-</a:t>
            </a:r>
            <a:r>
              <a:rPr sz="2400" dirty="0">
                <a:latin typeface="Arial MT"/>
                <a:cs typeface="Arial MT"/>
              </a:rPr>
              <a:t>trivial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(tuned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each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task)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Constrained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optimization</a:t>
            </a:r>
            <a:r>
              <a:rPr sz="2400" spc="-7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problem: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6078" y="4303927"/>
            <a:ext cx="9519845" cy="10835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94566" y="6553116"/>
            <a:ext cx="268139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https://arxiv.org/abs/1801.01290</a:t>
            </a:r>
            <a:endParaRPr sz="1467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37805" y="2934347"/>
            <a:ext cx="6688667" cy="808567"/>
            <a:chOff x="1003354" y="2200760"/>
            <a:chExt cx="5016500" cy="60642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5546" y="2200760"/>
              <a:ext cx="4534168" cy="6060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03354" y="2360905"/>
              <a:ext cx="471374" cy="1236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Problem for the Constrained Optimization</a:t>
            </a:r>
            <a:endParaRPr lang="en-GB" dirty="0"/>
          </a:p>
        </p:txBody>
      </p:sp>
      <p:grpSp>
        <p:nvGrpSpPr>
          <p:cNvPr id="3" name="object 3"/>
          <p:cNvGrpSpPr/>
          <p:nvPr/>
        </p:nvGrpSpPr>
        <p:grpSpPr>
          <a:xfrm>
            <a:off x="1427394" y="2155931"/>
            <a:ext cx="7575973" cy="879687"/>
            <a:chOff x="1070545" y="1616948"/>
            <a:chExt cx="5681980" cy="6597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0545" y="1616948"/>
              <a:ext cx="5681910" cy="6597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41949" y="1707374"/>
              <a:ext cx="1803400" cy="469900"/>
            </a:xfrm>
            <a:custGeom>
              <a:avLst/>
              <a:gdLst/>
              <a:ahLst/>
              <a:cxnLst/>
              <a:rect l="l" t="t" r="r" b="b"/>
              <a:pathLst>
                <a:path w="1803400" h="469900">
                  <a:moveTo>
                    <a:pt x="0" y="0"/>
                  </a:moveTo>
                  <a:lnTo>
                    <a:pt x="1803299" y="0"/>
                  </a:lnTo>
                  <a:lnTo>
                    <a:pt x="1803299" y="469499"/>
                  </a:lnTo>
                  <a:lnTo>
                    <a:pt x="0" y="46949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2268" y="1527141"/>
            <a:ext cx="2981113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 MT"/>
                <a:cs typeface="Arial MT"/>
              </a:rPr>
              <a:t>Unroll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expectation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267" y="3401373"/>
            <a:ext cx="50452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last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step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trajectory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6770" y="4222802"/>
            <a:ext cx="11587729" cy="70490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539" y="5329896"/>
            <a:ext cx="7618376" cy="80708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Problem for the Constrained Optimization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473" y="5303736"/>
            <a:ext cx="7641531" cy="6434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990" y="2537211"/>
            <a:ext cx="11589001" cy="22350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52167" y="1576373"/>
            <a:ext cx="4752339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3" dirty="0">
                <a:latin typeface="Arial MT"/>
                <a:cs typeface="Arial MT"/>
              </a:rPr>
              <a:t>Similarly,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previous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7" dirty="0">
                <a:latin typeface="Arial MT"/>
                <a:cs typeface="Arial MT"/>
              </a:rPr>
              <a:t>step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Main Problem: Sample Inefficiency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162067"/>
            <a:ext cx="10656993" cy="170781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marR="6773" indent="-489361">
              <a:lnSpc>
                <a:spcPct val="114599"/>
              </a:lnSpc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"Learning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Hand-</a:t>
            </a:r>
            <a:r>
              <a:rPr sz="2400" dirty="0">
                <a:latin typeface="Arial MT"/>
                <a:cs typeface="Arial MT"/>
              </a:rPr>
              <a:t>Eye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Coordination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Robotic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Grasping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Deep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Learning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Large-</a:t>
            </a:r>
            <a:r>
              <a:rPr sz="2400" dirty="0">
                <a:latin typeface="Arial MT"/>
                <a:cs typeface="Arial MT"/>
              </a:rPr>
              <a:t>Scale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Data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Collection",</a:t>
            </a:r>
            <a:r>
              <a:rPr sz="2400" spc="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Levine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al.,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27" dirty="0">
                <a:latin typeface="Arial MT"/>
                <a:cs typeface="Arial MT"/>
              </a:rPr>
              <a:t>2016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14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robot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arms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learning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grasp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parallel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objects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started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being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picked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around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20,000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grasps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5400" y="3022832"/>
            <a:ext cx="5814299" cy="34698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89367" y="5955017"/>
            <a:ext cx="3770207" cy="688051"/>
          </a:xfrm>
          <a:prstGeom prst="rect">
            <a:avLst/>
          </a:prstGeom>
        </p:spPr>
        <p:txBody>
          <a:bodyPr vert="horz" wrap="square" lIns="0" tIns="11853" rIns="0" bIns="0" rtlCol="0">
            <a:spAutoFit/>
          </a:bodyPr>
          <a:lstStyle/>
          <a:p>
            <a:pPr marL="16933" marR="6773" algn="just">
              <a:lnSpc>
                <a:spcPct val="102299"/>
              </a:lnSpc>
              <a:spcBef>
                <a:spcPts val="9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https://spectrum.ieee.org/automaton/robotics/</a:t>
            </a:r>
            <a:r>
              <a:rPr sz="1467" spc="-13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artificial-intelligence/google-large-scale-roboti</a:t>
            </a:r>
            <a:r>
              <a:rPr sz="1467" spc="-13" dirty="0">
                <a:solidFill>
                  <a:srgbClr val="0097A7"/>
                </a:solidFill>
                <a:latin typeface="Arial MT"/>
                <a:cs typeface="Arial MT"/>
              </a:rPr>
              <a:t> </a:t>
            </a: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c-grasping-project</a:t>
            </a:r>
            <a:endParaRPr sz="1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53" y="1082621"/>
            <a:ext cx="10141513" cy="544857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9F6443D-7F61-49A8-8ACD-34094264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Experimental Results: RL Lab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1801" y="1058008"/>
            <a:ext cx="9168388" cy="53362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345366" y="6478316"/>
            <a:ext cx="2681393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3"/>
              </a:rPr>
              <a:t>https://arxiv.org/abs/1801.01290</a:t>
            </a:r>
            <a:endParaRPr sz="1467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Experimental Results: Robustness</a:t>
            </a:r>
            <a:endParaRPr lang="en-GB" dirty="0"/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0734" y="1553799"/>
            <a:ext cx="6095999" cy="457199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Limitations/Open Issues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327841"/>
            <a:ext cx="714502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Lack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experiments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3" dirty="0">
                <a:latin typeface="Arial MT"/>
                <a:cs typeface="Arial MT"/>
              </a:rPr>
              <a:t> hard-</a:t>
            </a:r>
            <a:r>
              <a:rPr sz="2400" dirty="0">
                <a:latin typeface="Arial MT"/>
                <a:cs typeface="Arial MT"/>
              </a:rPr>
              <a:t>exploration</a:t>
            </a:r>
            <a:r>
              <a:rPr sz="2400" spc="-13" dirty="0">
                <a:latin typeface="Arial MT"/>
                <a:cs typeface="Arial MT"/>
              </a:rPr>
              <a:t> problem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Limitations/Open Issues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0580" y="3332341"/>
            <a:ext cx="8925513" cy="252015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33665" y="1274501"/>
            <a:ext cx="11038840" cy="860918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505447" indent="-488514">
              <a:spcBef>
                <a:spcPts val="552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Lack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experiments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3" dirty="0">
                <a:latin typeface="Arial MT"/>
                <a:cs typeface="Arial MT"/>
              </a:rPr>
              <a:t> hard-</a:t>
            </a:r>
            <a:r>
              <a:rPr sz="2400" dirty="0">
                <a:latin typeface="Arial MT"/>
                <a:cs typeface="Arial MT"/>
              </a:rPr>
              <a:t>exploration</a:t>
            </a:r>
            <a:r>
              <a:rPr sz="2400" spc="-13" dirty="0">
                <a:latin typeface="Arial MT"/>
                <a:cs typeface="Arial MT"/>
              </a:rPr>
              <a:t> problem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Approximating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multi-</a:t>
            </a:r>
            <a:r>
              <a:rPr sz="2400" dirty="0">
                <a:latin typeface="Arial MT"/>
                <a:cs typeface="Arial MT"/>
              </a:rPr>
              <a:t>modal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Boltzmann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distribution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unimodal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Gaussian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Limitations/Open Issues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5" y="1274502"/>
            <a:ext cx="11038840" cy="1281546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505447" indent="-488514">
              <a:spcBef>
                <a:spcPts val="552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Lack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experiments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3" dirty="0">
                <a:latin typeface="Arial MT"/>
                <a:cs typeface="Arial MT"/>
              </a:rPr>
              <a:t> hard-</a:t>
            </a:r>
            <a:r>
              <a:rPr sz="2400" dirty="0">
                <a:latin typeface="Arial MT"/>
                <a:cs typeface="Arial MT"/>
              </a:rPr>
              <a:t>exploration</a:t>
            </a:r>
            <a:r>
              <a:rPr sz="2400" spc="-13" dirty="0">
                <a:latin typeface="Arial MT"/>
                <a:cs typeface="Arial MT"/>
              </a:rPr>
              <a:t> problem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Approximating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multi-</a:t>
            </a:r>
            <a:r>
              <a:rPr sz="2400" dirty="0">
                <a:latin typeface="Arial MT"/>
                <a:cs typeface="Arial MT"/>
              </a:rPr>
              <a:t>modal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Boltzmann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distribution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unimodal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Gaussian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sz="2400" spc="-13" dirty="0">
                <a:latin typeface="Arial MT"/>
                <a:cs typeface="Arial MT"/>
              </a:rPr>
              <a:t>High-</a:t>
            </a:r>
            <a:r>
              <a:rPr sz="2400" dirty="0">
                <a:latin typeface="Arial MT"/>
                <a:cs typeface="Arial MT"/>
              </a:rPr>
              <a:t>variance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automatic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temperature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tuning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Limitations/Open Issues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5" y="1274502"/>
            <a:ext cx="11038840" cy="1281546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505447" indent="-488514">
              <a:spcBef>
                <a:spcPts val="552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Lack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experiments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13" dirty="0">
                <a:latin typeface="Arial MT"/>
                <a:cs typeface="Arial MT"/>
              </a:rPr>
              <a:t> hard-</a:t>
            </a:r>
            <a:r>
              <a:rPr sz="2400" dirty="0">
                <a:latin typeface="Arial MT"/>
                <a:cs typeface="Arial MT"/>
              </a:rPr>
              <a:t>exploration</a:t>
            </a:r>
            <a:r>
              <a:rPr sz="2400" spc="-13" dirty="0">
                <a:latin typeface="Arial MT"/>
                <a:cs typeface="Arial MT"/>
              </a:rPr>
              <a:t> problem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Approximating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multi-</a:t>
            </a:r>
            <a:r>
              <a:rPr sz="2400" dirty="0">
                <a:latin typeface="Arial MT"/>
                <a:cs typeface="Arial MT"/>
              </a:rPr>
              <a:t>modal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Boltzmann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distribution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unimodal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Gaussian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sz="2400" spc="-13" dirty="0">
                <a:latin typeface="Arial MT"/>
                <a:cs typeface="Arial MT"/>
              </a:rPr>
              <a:t>High-</a:t>
            </a:r>
            <a:r>
              <a:rPr sz="2400" dirty="0">
                <a:latin typeface="Arial MT"/>
                <a:cs typeface="Arial MT"/>
              </a:rPr>
              <a:t>variance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using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automatic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temperature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tuning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8914" y="3187890"/>
            <a:ext cx="4413857" cy="3558841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Recap: SAC</a:t>
            </a:r>
            <a:endParaRPr lang="en-GB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4294967295"/>
          </p:nvPr>
        </p:nvSpPr>
        <p:spPr>
          <a:xfrm flipH="1">
            <a:off x="338665" y="1117600"/>
            <a:ext cx="11534988" cy="4871503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505447" indent="-488514">
              <a:lnSpc>
                <a:spcPct val="100000"/>
              </a:lnSpc>
              <a:spcBef>
                <a:spcPts val="552"/>
              </a:spcBef>
              <a:buChar char="●"/>
              <a:tabLst>
                <a:tab pos="505447" algn="l"/>
              </a:tabLst>
            </a:pPr>
            <a:r>
              <a:rPr dirty="0"/>
              <a:t>An</a:t>
            </a:r>
            <a:r>
              <a:rPr spc="-33" dirty="0"/>
              <a:t> </a:t>
            </a:r>
            <a:r>
              <a:rPr spc="-13" dirty="0"/>
              <a:t>off-</a:t>
            </a:r>
            <a:r>
              <a:rPr dirty="0"/>
              <a:t>policy</a:t>
            </a:r>
            <a:r>
              <a:rPr spc="-27" dirty="0"/>
              <a:t> </a:t>
            </a:r>
            <a:r>
              <a:rPr dirty="0"/>
              <a:t>maximum</a:t>
            </a:r>
            <a:r>
              <a:rPr spc="-27" dirty="0"/>
              <a:t> </a:t>
            </a:r>
            <a:r>
              <a:rPr dirty="0"/>
              <a:t>entropy</a:t>
            </a:r>
            <a:r>
              <a:rPr spc="-33" dirty="0"/>
              <a:t> </a:t>
            </a:r>
            <a:r>
              <a:rPr dirty="0"/>
              <a:t>deep</a:t>
            </a:r>
            <a:r>
              <a:rPr spc="-27" dirty="0"/>
              <a:t> </a:t>
            </a:r>
            <a:r>
              <a:rPr dirty="0"/>
              <a:t>reinforcement</a:t>
            </a:r>
            <a:r>
              <a:rPr spc="-27" dirty="0"/>
              <a:t> </a:t>
            </a:r>
            <a:r>
              <a:rPr dirty="0"/>
              <a:t>learning</a:t>
            </a:r>
            <a:r>
              <a:rPr spc="-27" dirty="0"/>
              <a:t> </a:t>
            </a:r>
            <a:r>
              <a:rPr spc="-13" dirty="0"/>
              <a:t>algorithm</a:t>
            </a:r>
          </a:p>
          <a:p>
            <a:pPr marL="1115031" lvl="1" indent="-488514">
              <a:lnSpc>
                <a:spcPct val="100000"/>
              </a:lnSpc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spc="-13" dirty="0">
                <a:latin typeface="Arial MT"/>
                <a:cs typeface="Arial MT"/>
              </a:rPr>
              <a:t>Sample-efficient</a:t>
            </a:r>
            <a:endParaRPr dirty="0">
              <a:latin typeface="Arial MT"/>
              <a:cs typeface="Arial MT"/>
            </a:endParaRPr>
          </a:p>
          <a:p>
            <a:pPr marL="1115031" lvl="1" indent="-488514">
              <a:lnSpc>
                <a:spcPct val="100000"/>
              </a:lnSpc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dirty="0">
                <a:latin typeface="Arial MT"/>
                <a:cs typeface="Arial MT"/>
              </a:rPr>
              <a:t>Scale</a:t>
            </a:r>
            <a:r>
              <a:rPr spc="-53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53" dirty="0">
                <a:latin typeface="Arial MT"/>
                <a:cs typeface="Arial MT"/>
              </a:rPr>
              <a:t> </a:t>
            </a:r>
            <a:r>
              <a:rPr spc="-13" dirty="0">
                <a:latin typeface="Arial MT"/>
                <a:cs typeface="Arial MT"/>
              </a:rPr>
              <a:t>high-</a:t>
            </a:r>
            <a:r>
              <a:rPr dirty="0">
                <a:latin typeface="Arial MT"/>
                <a:cs typeface="Arial MT"/>
              </a:rPr>
              <a:t>dimensional</a:t>
            </a:r>
            <a:r>
              <a:rPr spc="-53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observation/action</a:t>
            </a:r>
            <a:r>
              <a:rPr spc="-47" dirty="0">
                <a:latin typeface="Arial MT"/>
                <a:cs typeface="Arial MT"/>
              </a:rPr>
              <a:t> </a:t>
            </a:r>
            <a:r>
              <a:rPr spc="-13" dirty="0">
                <a:latin typeface="Arial MT"/>
                <a:cs typeface="Arial MT"/>
              </a:rPr>
              <a:t>space</a:t>
            </a:r>
            <a:endParaRPr dirty="0">
              <a:latin typeface="Arial MT"/>
              <a:cs typeface="Arial MT"/>
            </a:endParaRPr>
          </a:p>
          <a:p>
            <a:pPr marL="1115031" lvl="1" indent="-488514">
              <a:lnSpc>
                <a:spcPct val="100000"/>
              </a:lnSpc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dirty="0">
                <a:latin typeface="Arial MT"/>
                <a:cs typeface="Arial MT"/>
              </a:rPr>
              <a:t>Robustness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random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seed,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noise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spc="-13" dirty="0">
                <a:latin typeface="Arial MT"/>
                <a:cs typeface="Arial MT"/>
              </a:rPr>
              <a:t> </a:t>
            </a:r>
            <a:r>
              <a:rPr spc="-27" dirty="0">
                <a:latin typeface="Arial MT"/>
                <a:cs typeface="Arial MT"/>
              </a:rPr>
              <a:t>etc.</a:t>
            </a:r>
            <a:endParaRPr dirty="0">
              <a:latin typeface="Arial MT"/>
              <a:cs typeface="Arial MT"/>
            </a:endParaRPr>
          </a:p>
          <a:p>
            <a:pPr marL="505447" indent="-488514">
              <a:lnSpc>
                <a:spcPct val="100000"/>
              </a:lnSpc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dirty="0"/>
              <a:t>Theoretical</a:t>
            </a:r>
            <a:r>
              <a:rPr spc="-73" dirty="0"/>
              <a:t> </a:t>
            </a:r>
            <a:r>
              <a:rPr spc="-13" dirty="0"/>
              <a:t>Results</a:t>
            </a:r>
          </a:p>
          <a:p>
            <a:pPr marL="1115031" lvl="1" indent="-488514">
              <a:lnSpc>
                <a:spcPct val="100000"/>
              </a:lnSpc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dirty="0">
                <a:latin typeface="Arial MT"/>
                <a:cs typeface="Arial MT"/>
              </a:rPr>
              <a:t>Convergence</a:t>
            </a:r>
            <a:r>
              <a:rPr spc="-47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27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soft</a:t>
            </a:r>
            <a:r>
              <a:rPr spc="-33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policy</a:t>
            </a:r>
            <a:r>
              <a:rPr spc="-27" dirty="0">
                <a:latin typeface="Arial MT"/>
                <a:cs typeface="Arial MT"/>
              </a:rPr>
              <a:t> </a:t>
            </a:r>
            <a:r>
              <a:rPr spc="-13" dirty="0">
                <a:latin typeface="Arial MT"/>
                <a:cs typeface="Arial MT"/>
              </a:rPr>
              <a:t>iteration</a:t>
            </a:r>
            <a:endParaRPr dirty="0">
              <a:latin typeface="Arial MT"/>
              <a:cs typeface="Arial MT"/>
            </a:endParaRPr>
          </a:p>
          <a:p>
            <a:pPr marL="1115031" lvl="1" indent="-488514">
              <a:lnSpc>
                <a:spcPct val="100000"/>
              </a:lnSpc>
              <a:spcBef>
                <a:spcPts val="420"/>
              </a:spcBef>
              <a:buChar char="○"/>
              <a:tabLst>
                <a:tab pos="1115031" algn="l"/>
              </a:tabLst>
            </a:pPr>
            <a:r>
              <a:rPr dirty="0">
                <a:latin typeface="Arial MT"/>
                <a:cs typeface="Arial MT"/>
              </a:rPr>
              <a:t>Derivation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33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soft-actor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critic</a:t>
            </a:r>
            <a:r>
              <a:rPr spc="-33" dirty="0">
                <a:latin typeface="Arial MT"/>
                <a:cs typeface="Arial MT"/>
              </a:rPr>
              <a:t> </a:t>
            </a:r>
            <a:r>
              <a:rPr spc="-13" dirty="0">
                <a:latin typeface="Arial MT"/>
                <a:cs typeface="Arial MT"/>
              </a:rPr>
              <a:t>algorithm</a:t>
            </a:r>
            <a:endParaRPr dirty="0">
              <a:latin typeface="Arial MT"/>
              <a:cs typeface="Arial MT"/>
            </a:endParaRPr>
          </a:p>
          <a:p>
            <a:pPr marL="505447" indent="-488514">
              <a:lnSpc>
                <a:spcPct val="100000"/>
              </a:lnSpc>
              <a:spcBef>
                <a:spcPts val="420"/>
              </a:spcBef>
              <a:buChar char="●"/>
              <a:tabLst>
                <a:tab pos="505447" algn="l"/>
              </a:tabLst>
            </a:pPr>
            <a:r>
              <a:rPr dirty="0"/>
              <a:t>Empirical</a:t>
            </a:r>
            <a:r>
              <a:rPr spc="-60" dirty="0"/>
              <a:t> </a:t>
            </a:r>
            <a:r>
              <a:rPr spc="-13" dirty="0"/>
              <a:t>Results</a:t>
            </a:r>
          </a:p>
          <a:p>
            <a:pPr marL="1115031" marR="6773" lvl="1" indent="-489361">
              <a:lnSpc>
                <a:spcPct val="114599"/>
              </a:lnSpc>
              <a:buChar char="○"/>
              <a:tabLst>
                <a:tab pos="1115031" algn="l"/>
              </a:tabLst>
            </a:pPr>
            <a:r>
              <a:rPr dirty="0">
                <a:latin typeface="Arial MT"/>
                <a:cs typeface="Arial MT"/>
              </a:rPr>
              <a:t>SAC</a:t>
            </a:r>
            <a:r>
              <a:rPr spc="-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outperforms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spc="-53" dirty="0">
                <a:latin typeface="Arial MT"/>
                <a:cs typeface="Arial MT"/>
              </a:rPr>
              <a:t>SOTA</a:t>
            </a:r>
            <a:r>
              <a:rPr spc="-140" dirty="0">
                <a:latin typeface="Arial MT"/>
                <a:cs typeface="Arial MT"/>
              </a:rPr>
              <a:t> </a:t>
            </a:r>
            <a:r>
              <a:rPr spc="-13" dirty="0">
                <a:latin typeface="Arial MT"/>
                <a:cs typeface="Arial MT"/>
              </a:rPr>
              <a:t>model-</a:t>
            </a:r>
            <a:r>
              <a:rPr dirty="0">
                <a:latin typeface="Arial MT"/>
                <a:cs typeface="Arial MT"/>
              </a:rPr>
              <a:t>free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deep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RL</a:t>
            </a:r>
            <a:r>
              <a:rPr spc="-107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methods,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including</a:t>
            </a:r>
            <a:r>
              <a:rPr spc="-27" dirty="0">
                <a:latin typeface="Arial MT"/>
                <a:cs typeface="Arial MT"/>
              </a:rPr>
              <a:t> </a:t>
            </a:r>
            <a:r>
              <a:rPr spc="-13" dirty="0">
                <a:latin typeface="Arial MT"/>
                <a:cs typeface="Arial MT"/>
              </a:rPr>
              <a:t>DDPG, </a:t>
            </a:r>
            <a:r>
              <a:rPr dirty="0">
                <a:latin typeface="Arial MT"/>
                <a:cs typeface="Arial MT"/>
              </a:rPr>
              <a:t>PPO</a:t>
            </a:r>
            <a:r>
              <a:rPr spc="-47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spc="-27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Soft</a:t>
            </a:r>
            <a:r>
              <a:rPr spc="-33" dirty="0">
                <a:latin typeface="Arial MT"/>
                <a:cs typeface="Arial MT"/>
              </a:rPr>
              <a:t> </a:t>
            </a:r>
            <a:r>
              <a:rPr spc="-13" dirty="0">
                <a:latin typeface="Arial MT"/>
                <a:cs typeface="Arial MT"/>
              </a:rPr>
              <a:t>Q-</a:t>
            </a:r>
            <a:r>
              <a:rPr dirty="0">
                <a:latin typeface="Arial MT"/>
                <a:cs typeface="Arial MT"/>
              </a:rPr>
              <a:t>learning,</a:t>
            </a:r>
            <a:r>
              <a:rPr spc="-27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33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terms</a:t>
            </a:r>
            <a:r>
              <a:rPr spc="-27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33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27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policy’s</a:t>
            </a:r>
            <a:r>
              <a:rPr spc="-33" dirty="0">
                <a:latin typeface="Arial MT"/>
                <a:cs typeface="Arial MT"/>
              </a:rPr>
              <a:t> </a:t>
            </a:r>
            <a:r>
              <a:rPr spc="-13" dirty="0">
                <a:latin typeface="Arial MT"/>
                <a:cs typeface="Arial MT"/>
              </a:rPr>
              <a:t>optimality,</a:t>
            </a:r>
            <a:r>
              <a:rPr spc="-27" dirty="0">
                <a:latin typeface="Arial MT"/>
                <a:cs typeface="Arial MT"/>
              </a:rPr>
              <a:t> </a:t>
            </a:r>
            <a:r>
              <a:rPr spc="-13" dirty="0">
                <a:latin typeface="Arial MT"/>
                <a:cs typeface="Arial MT"/>
              </a:rPr>
              <a:t>sample </a:t>
            </a:r>
            <a:r>
              <a:rPr dirty="0">
                <a:latin typeface="Arial MT"/>
                <a:cs typeface="Arial MT"/>
              </a:rPr>
              <a:t>complexity</a:t>
            </a:r>
            <a:r>
              <a:rPr spc="-27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spc="-13" dirty="0">
                <a:latin typeface="Arial MT"/>
                <a:cs typeface="Arial MT"/>
              </a:rPr>
              <a:t> robustness.</a:t>
            </a: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FAAF-70F4-BB2F-071F-24493019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70" y="12828"/>
            <a:ext cx="10429461" cy="665232"/>
          </a:xfrm>
        </p:spPr>
        <p:txBody>
          <a:bodyPr/>
          <a:lstStyle/>
          <a:p>
            <a:r>
              <a:rPr lang="en-US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7AD3-B3B7-1EDA-85AA-C2966A3F25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2175" y="1834896"/>
            <a:ext cx="8961438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These slides have been adapted from</a:t>
            </a:r>
          </a:p>
          <a:p>
            <a:r>
              <a:rPr lang="en-US" dirty="0" err="1"/>
              <a:t>Animesh</a:t>
            </a:r>
            <a:r>
              <a:rPr lang="en-US" dirty="0"/>
              <a:t> Garg, </a:t>
            </a:r>
            <a:r>
              <a:rPr lang="en-GB" dirty="0">
                <a:hlinkClick r:id="rId2"/>
              </a:rPr>
              <a:t>CSC2621: Reinforcement Learning in Robotics, University of Toronto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7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Main Problem: Sample Inefficiency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7625366" y="6431916"/>
            <a:ext cx="4066540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1467" u="sng" spc="-13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 MT"/>
                <a:cs typeface="Arial MT"/>
                <a:hlinkClick r:id="rId2"/>
              </a:rPr>
              <a:t>https://www.youtube.com/watch?v=cXaic_k80uM</a:t>
            </a:r>
            <a:endParaRPr sz="1467">
              <a:latin typeface="Arial MT"/>
              <a:cs typeface="Arial MT"/>
            </a:endParaRPr>
          </a:p>
        </p:txBody>
      </p:sp>
      <p:pic>
        <p:nvPicPr>
          <p:cNvPr id="4" name="object 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65301" y="1453667"/>
            <a:ext cx="5211100" cy="390833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51881" y="2806501"/>
            <a:ext cx="6037580" cy="1304713"/>
            <a:chOff x="188910" y="2104875"/>
            <a:chExt cx="4528185" cy="978535"/>
          </a:xfrm>
        </p:grpSpPr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8910" y="2104875"/>
              <a:ext cx="4423282" cy="9495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6649" y="2336824"/>
              <a:ext cx="3995420" cy="474345"/>
            </a:xfrm>
            <a:custGeom>
              <a:avLst/>
              <a:gdLst/>
              <a:ahLst/>
              <a:cxnLst/>
              <a:rect l="l" t="t" r="r" b="b"/>
              <a:pathLst>
                <a:path w="3995420" h="474344">
                  <a:moveTo>
                    <a:pt x="3203699" y="0"/>
                  </a:moveTo>
                  <a:lnTo>
                    <a:pt x="3995099" y="0"/>
                  </a:lnTo>
                </a:path>
                <a:path w="3995420" h="474344">
                  <a:moveTo>
                    <a:pt x="3178974" y="234924"/>
                  </a:moveTo>
                  <a:lnTo>
                    <a:pt x="3995274" y="234924"/>
                  </a:lnTo>
                </a:path>
                <a:path w="3995420" h="474344">
                  <a:moveTo>
                    <a:pt x="0" y="469849"/>
                  </a:moveTo>
                  <a:lnTo>
                    <a:pt x="1208999" y="47404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27825" y="2806675"/>
              <a:ext cx="2989024" cy="2762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Main Problem: Sample Inefficiency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572299" y="1211344"/>
            <a:ext cx="4141893" cy="163549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66406" indent="-549473">
              <a:spcBef>
                <a:spcPts val="133"/>
              </a:spcBef>
              <a:buChar char="●"/>
              <a:tabLst>
                <a:tab pos="566406" algn="l"/>
              </a:tabLst>
            </a:pPr>
            <a:r>
              <a:rPr sz="3200" spc="-13" dirty="0">
                <a:latin typeface="Arial MT"/>
                <a:cs typeface="Arial MT"/>
              </a:rPr>
              <a:t>Solution?</a:t>
            </a:r>
            <a:endParaRPr sz="3200">
              <a:latin typeface="Arial MT"/>
              <a:cs typeface="Arial MT"/>
            </a:endParaRPr>
          </a:p>
          <a:p>
            <a:pPr>
              <a:spcBef>
                <a:spcPts val="1125"/>
              </a:spcBef>
              <a:buFont typeface="Arial MT"/>
              <a:buChar char="●"/>
            </a:pPr>
            <a:endParaRPr sz="3200">
              <a:latin typeface="Arial MT"/>
              <a:cs typeface="Arial MT"/>
            </a:endParaRPr>
          </a:p>
          <a:p>
            <a:pPr marL="566406" indent="-549473">
              <a:buChar char="●"/>
              <a:tabLst>
                <a:tab pos="566406" algn="l"/>
              </a:tabLst>
            </a:pPr>
            <a:r>
              <a:rPr sz="3200" spc="-33" dirty="0">
                <a:latin typeface="Arial MT"/>
                <a:cs typeface="Arial MT"/>
              </a:rPr>
              <a:t>Off-</a:t>
            </a:r>
            <a:r>
              <a:rPr sz="3200" dirty="0">
                <a:latin typeface="Arial MT"/>
                <a:cs typeface="Arial MT"/>
              </a:rPr>
              <a:t>Policy</a:t>
            </a:r>
            <a:r>
              <a:rPr sz="3200" spc="-53" dirty="0">
                <a:latin typeface="Arial MT"/>
                <a:cs typeface="Arial MT"/>
              </a:rPr>
              <a:t> </a:t>
            </a:r>
            <a:r>
              <a:rPr sz="3200" spc="-13" dirty="0">
                <a:latin typeface="Arial MT"/>
                <a:cs typeface="Arial MT"/>
              </a:rPr>
              <a:t>Learning!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Background: On-Policy vs. Off-Policy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5" y="1215407"/>
            <a:ext cx="306154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On-policy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learning: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423" y="1244534"/>
            <a:ext cx="7844367" cy="359073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7"/>
              </a:lnSpc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use</a:t>
            </a: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deterministic</a:t>
            </a: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outcomes</a:t>
            </a:r>
            <a:r>
              <a:rPr sz="2400" spc="-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or</a:t>
            </a: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samples</a:t>
            </a: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from</a:t>
            </a: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2400" spc="-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target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9501" y="1663634"/>
            <a:ext cx="3643207" cy="359073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7"/>
              </a:lnSpc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policy</a:t>
            </a: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to</a:t>
            </a: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train</a:t>
            </a: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 algorithm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43266" y="2000267"/>
            <a:ext cx="10294620" cy="1281546"/>
          </a:xfrm>
          <a:prstGeom prst="rect">
            <a:avLst/>
          </a:prstGeom>
        </p:spPr>
        <p:txBody>
          <a:bodyPr vert="horz" wrap="square" lIns="0" tIns="70272" rIns="0" bIns="0" rtlCol="0">
            <a:spAutoFit/>
          </a:bodyPr>
          <a:lstStyle/>
          <a:p>
            <a:pPr marL="505447" indent="-488514">
              <a:spcBef>
                <a:spcPts val="552"/>
              </a:spcBef>
              <a:buChar char="○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low</a:t>
            </a:r>
            <a:r>
              <a:rPr sz="2400" spc="-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sample</a:t>
            </a:r>
            <a:r>
              <a:rPr sz="2400" spc="-3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efficiency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(TRPO,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PPO,</a:t>
            </a:r>
            <a:r>
              <a:rPr sz="2400" spc="-160" dirty="0">
                <a:latin typeface="Arial MT"/>
                <a:cs typeface="Arial MT"/>
              </a:rPr>
              <a:t> </a:t>
            </a:r>
            <a:r>
              <a:rPr sz="2400" spc="-27" dirty="0">
                <a:latin typeface="Arial MT"/>
                <a:cs typeface="Arial MT"/>
              </a:rPr>
              <a:t>A3C)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○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require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new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samples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collected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nearly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every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update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policy</a:t>
            </a:r>
            <a:endParaRPr sz="2400">
              <a:latin typeface="Arial MT"/>
              <a:cs typeface="Arial MT"/>
            </a:endParaRPr>
          </a:p>
          <a:p>
            <a:pPr marL="505447" indent="-488514">
              <a:spcBef>
                <a:spcPts val="420"/>
              </a:spcBef>
              <a:buChar char="○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becomes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extremely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expensive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when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task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13" dirty="0">
                <a:latin typeface="Arial MT"/>
                <a:cs typeface="Arial MT"/>
              </a:rPr>
              <a:t> complex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666" y="3542008"/>
            <a:ext cx="31402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spc="-13" dirty="0">
                <a:latin typeface="Arial MT"/>
                <a:cs typeface="Arial MT"/>
              </a:rPr>
              <a:t>Off-</a:t>
            </a:r>
            <a:r>
              <a:rPr sz="2400" dirty="0">
                <a:latin typeface="Arial MT"/>
                <a:cs typeface="Arial MT"/>
              </a:rPr>
              <a:t>policy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methods: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44302" y="3571134"/>
            <a:ext cx="6709833" cy="359073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7"/>
              </a:lnSpc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training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on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distribution</a:t>
            </a: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of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transitions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or</a:t>
            </a: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episodes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9500" y="3990234"/>
            <a:ext cx="10517293" cy="359073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7"/>
              </a:lnSpc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produced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by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a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different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behavior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policy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rather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than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that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produced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by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the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target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9501" y="4409334"/>
            <a:ext cx="796713" cy="359073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7"/>
              </a:lnSpc>
            </a:pP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policy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3265" y="4799308"/>
            <a:ext cx="21844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2400" spc="-1027" dirty="0">
                <a:latin typeface="Arial MT"/>
                <a:cs typeface="Arial MT"/>
              </a:rPr>
              <a:t>○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49101" y="4828434"/>
            <a:ext cx="8862060" cy="359073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7"/>
              </a:lnSpc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Does</a:t>
            </a:r>
            <a:r>
              <a:rPr sz="24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not</a:t>
            </a: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require</a:t>
            </a: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full</a:t>
            </a: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trajectories</a:t>
            </a:r>
            <a:r>
              <a:rPr sz="2400" spc="-2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and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can</a:t>
            </a:r>
            <a:r>
              <a:rPr sz="2400" spc="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reuse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any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0000"/>
                </a:solidFill>
                <a:latin typeface="Arial MT"/>
                <a:cs typeface="Arial MT"/>
              </a:rPr>
              <a:t>past</a:t>
            </a:r>
            <a:r>
              <a:rPr sz="2400" spc="-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FF0000"/>
                </a:solidFill>
                <a:latin typeface="Arial MT"/>
                <a:cs typeface="Arial MT"/>
              </a:rPr>
              <a:t>episodes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49100" y="5247534"/>
            <a:ext cx="7161107" cy="359073"/>
          </a:xfrm>
          <a:prstGeom prst="rect">
            <a:avLst/>
          </a:prstGeom>
          <a:solidFill>
            <a:srgbClr val="FCFCFC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87"/>
              </a:lnSpc>
            </a:pP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(experience</a:t>
            </a:r>
            <a:r>
              <a:rPr sz="2400" spc="-40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replay)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for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much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better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111111"/>
                </a:solidFill>
                <a:latin typeface="Arial MT"/>
                <a:cs typeface="Arial MT"/>
              </a:rPr>
              <a:t>sample</a:t>
            </a:r>
            <a:r>
              <a:rPr sz="2400" spc="-27" dirty="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sz="2400" spc="-13" dirty="0">
                <a:solidFill>
                  <a:srgbClr val="111111"/>
                </a:solidFill>
                <a:latin typeface="Arial MT"/>
                <a:cs typeface="Arial MT"/>
              </a:rPr>
              <a:t>efficiency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3266" y="5637508"/>
            <a:ext cx="7940887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Char char="○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relatively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straightforward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Q-</a:t>
            </a:r>
            <a:r>
              <a:rPr sz="2400" dirty="0">
                <a:latin typeface="Arial MT"/>
                <a:cs typeface="Arial MT"/>
              </a:rPr>
              <a:t>learning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based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methods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Background: Bellman Equation</a:t>
            </a:r>
            <a:endParaRPr lang="en-GB" dirty="0"/>
          </a:p>
        </p:txBody>
      </p:sp>
      <p:sp>
        <p:nvSpPr>
          <p:cNvPr id="3" name="object 3"/>
          <p:cNvSpPr txBox="1"/>
          <p:nvPr/>
        </p:nvSpPr>
        <p:spPr>
          <a:xfrm>
            <a:off x="633666" y="1215407"/>
            <a:ext cx="5544820" cy="38643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505447" indent="-488514">
              <a:spcBef>
                <a:spcPts val="133"/>
              </a:spcBef>
              <a:buChar char="●"/>
              <a:tabLst>
                <a:tab pos="505447" algn="l"/>
              </a:tabLst>
            </a:pPr>
            <a:r>
              <a:rPr sz="2400" spc="-13" dirty="0">
                <a:latin typeface="Arial MT"/>
                <a:cs typeface="Arial MT"/>
              </a:rPr>
              <a:t>Value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Function: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good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4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state?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0334" y="4774467"/>
            <a:ext cx="7111997" cy="12406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700333" y="1612701"/>
            <a:ext cx="5603240" cy="2221652"/>
            <a:chOff x="1275250" y="1209525"/>
            <a:chExt cx="4202430" cy="166623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75250" y="1209525"/>
              <a:ext cx="4202199" cy="16661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208975" y="2765225"/>
              <a:ext cx="1354455" cy="16510"/>
            </a:xfrm>
            <a:custGeom>
              <a:avLst/>
              <a:gdLst/>
              <a:ahLst/>
              <a:cxnLst/>
              <a:rect l="l" t="t" r="r" b="b"/>
              <a:pathLst>
                <a:path w="1354454" h="16510">
                  <a:moveTo>
                    <a:pt x="0" y="0"/>
                  </a:moveTo>
                  <a:lnTo>
                    <a:pt x="1354199" y="16199"/>
                  </a:lnTo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40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3666" y="3774851"/>
            <a:ext cx="8287173" cy="1025195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2425639">
              <a:spcBef>
                <a:spcPts val="133"/>
              </a:spcBef>
            </a:pPr>
            <a:r>
              <a:rPr sz="1867" dirty="0">
                <a:solidFill>
                  <a:srgbClr val="FF0000"/>
                </a:solidFill>
                <a:latin typeface="Arial MT"/>
                <a:cs typeface="Arial MT"/>
              </a:rPr>
              <a:t>temporal</a:t>
            </a:r>
            <a:r>
              <a:rPr sz="1867" spc="-8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67" dirty="0">
                <a:solidFill>
                  <a:srgbClr val="FF0000"/>
                </a:solidFill>
                <a:latin typeface="Arial MT"/>
                <a:cs typeface="Arial MT"/>
              </a:rPr>
              <a:t>difference</a:t>
            </a:r>
            <a:r>
              <a:rPr sz="1867" spc="-73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867" spc="-13" dirty="0">
                <a:solidFill>
                  <a:srgbClr val="FF0000"/>
                </a:solidFill>
                <a:latin typeface="Arial MT"/>
                <a:cs typeface="Arial MT"/>
              </a:rPr>
              <a:t>target</a:t>
            </a:r>
            <a:endParaRPr sz="1867">
              <a:latin typeface="Arial MT"/>
              <a:cs typeface="Arial MT"/>
            </a:endParaRPr>
          </a:p>
          <a:p>
            <a:pPr>
              <a:spcBef>
                <a:spcPts val="500"/>
              </a:spcBef>
            </a:pPr>
            <a:endParaRPr sz="1867">
              <a:latin typeface="Arial MT"/>
              <a:cs typeface="Arial MT"/>
            </a:endParaRPr>
          </a:p>
          <a:p>
            <a:pPr marL="505447" indent="-488514">
              <a:buChar char="●"/>
              <a:tabLst>
                <a:tab pos="505447" algn="l"/>
              </a:tabLst>
            </a:pPr>
            <a:r>
              <a:rPr sz="2400" spc="-13" dirty="0">
                <a:latin typeface="Arial MT"/>
                <a:cs typeface="Arial MT"/>
              </a:rPr>
              <a:t>Similarly,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Q-</a:t>
            </a:r>
            <a:r>
              <a:rPr sz="2400" dirty="0">
                <a:latin typeface="Arial MT"/>
                <a:cs typeface="Arial MT"/>
              </a:rPr>
              <a:t>Function: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How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good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state-</a:t>
            </a:r>
            <a:r>
              <a:rPr sz="2400" dirty="0">
                <a:latin typeface="Arial MT"/>
                <a:cs typeface="Arial MT"/>
              </a:rPr>
              <a:t>action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pair?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Background: Value-Based Method</a:t>
            </a:r>
            <a:endParaRPr lang="en-GB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567" y="4175001"/>
            <a:ext cx="8043532" cy="84006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16567" y="1130227"/>
            <a:ext cx="7359227" cy="1063413"/>
            <a:chOff x="837425" y="847670"/>
            <a:chExt cx="5519420" cy="79756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425" y="1286799"/>
              <a:ext cx="5518923" cy="3581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612" y="847670"/>
              <a:ext cx="2835249" cy="438603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16567" y="2990266"/>
            <a:ext cx="8759764" cy="4775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33666" y="1215407"/>
            <a:ext cx="7939193" cy="55319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4416103" indent="-4399170">
              <a:spcBef>
                <a:spcPts val="133"/>
              </a:spcBef>
              <a:buChar char="●"/>
              <a:tabLst>
                <a:tab pos="4416103" algn="l"/>
              </a:tabLst>
            </a:pPr>
            <a:r>
              <a:rPr sz="2400" spc="-13" dirty="0">
                <a:latin typeface="Arial MT"/>
                <a:cs typeface="Arial MT"/>
              </a:rPr>
              <a:t>(on-policy):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>
              <a:spcBef>
                <a:spcPts val="1500"/>
              </a:spcBef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505447" indent="-488514">
              <a:buChar char="●"/>
              <a:tabLst>
                <a:tab pos="505447" algn="l"/>
              </a:tabLst>
            </a:pPr>
            <a:r>
              <a:rPr sz="2400" spc="-13" dirty="0">
                <a:latin typeface="Arial MT"/>
                <a:cs typeface="Arial MT"/>
              </a:rPr>
              <a:t>Q-</a:t>
            </a:r>
            <a:r>
              <a:rPr sz="2400" dirty="0">
                <a:latin typeface="Arial MT"/>
                <a:cs typeface="Arial MT"/>
              </a:rPr>
              <a:t>Learning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(off-policy)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>
              <a:spcBef>
                <a:spcPts val="1320"/>
              </a:spcBef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505447" indent="-488514">
              <a:buChar char="●"/>
              <a:tabLst>
                <a:tab pos="505447" algn="l"/>
              </a:tabLst>
            </a:pPr>
            <a:r>
              <a:rPr sz="2400" dirty="0">
                <a:latin typeface="Arial MT"/>
                <a:cs typeface="Arial MT"/>
              </a:rPr>
              <a:t>DQN,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Minh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et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al.,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27" dirty="0">
                <a:latin typeface="Arial MT"/>
                <a:cs typeface="Arial MT"/>
              </a:rPr>
              <a:t>2015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>
              <a:spcBef>
                <a:spcPts val="1500"/>
              </a:spcBef>
              <a:buFont typeface="Arial MT"/>
              <a:buChar char="●"/>
            </a:pPr>
            <a:endParaRPr sz="2400">
              <a:latin typeface="Arial MT"/>
              <a:cs typeface="Arial MT"/>
            </a:endParaRPr>
          </a:p>
          <a:p>
            <a:pPr marL="1115031" lvl="1" indent="-488514">
              <a:buChar char="●"/>
              <a:tabLst>
                <a:tab pos="1115031" algn="l"/>
              </a:tabLst>
            </a:pPr>
            <a:r>
              <a:rPr sz="2400" spc="-13" dirty="0">
                <a:latin typeface="Arial MT"/>
                <a:cs typeface="Arial MT"/>
              </a:rPr>
              <a:t>Function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Approximation</a:t>
            </a:r>
            <a:endParaRPr sz="2400">
              <a:latin typeface="Arial MT"/>
              <a:cs typeface="Arial MT"/>
            </a:endParaRPr>
          </a:p>
          <a:p>
            <a:pPr marL="1115031" marR="6773" lvl="1" indent="-489361">
              <a:lnSpc>
                <a:spcPct val="114599"/>
              </a:lnSpc>
              <a:buChar char="●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Experience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Replay: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samples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randomly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drawn</a:t>
            </a:r>
            <a:r>
              <a:rPr sz="2400" spc="-27" dirty="0">
                <a:latin typeface="Arial MT"/>
                <a:cs typeface="Arial MT"/>
              </a:rPr>
              <a:t> from </a:t>
            </a:r>
            <a:r>
              <a:rPr sz="2400" dirty="0">
                <a:latin typeface="Arial MT"/>
                <a:cs typeface="Arial MT"/>
              </a:rPr>
              <a:t>replay</a:t>
            </a:r>
            <a:r>
              <a:rPr sz="2400" spc="-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memory</a:t>
            </a:r>
            <a:endParaRPr sz="2400">
              <a:latin typeface="Arial MT"/>
              <a:cs typeface="Arial MT"/>
            </a:endParaRPr>
          </a:p>
          <a:p>
            <a:pPr marL="1115031" lvl="1" indent="-488514">
              <a:spcBef>
                <a:spcPts val="420"/>
              </a:spcBef>
              <a:buChar char="●"/>
              <a:tabLst>
                <a:tab pos="1115031" algn="l"/>
              </a:tabLst>
            </a:pPr>
            <a:r>
              <a:rPr sz="2400" dirty="0">
                <a:latin typeface="Arial MT"/>
                <a:cs typeface="Arial MT"/>
              </a:rPr>
              <a:t>Doesn’t</a:t>
            </a:r>
            <a:r>
              <a:rPr sz="2400" spc="-33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scale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continuous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action</a:t>
            </a:r>
            <a:r>
              <a:rPr sz="2400" spc="-27" dirty="0">
                <a:latin typeface="Arial MT"/>
                <a:cs typeface="Arial MT"/>
              </a:rPr>
              <a:t> </a:t>
            </a:r>
            <a:r>
              <a:rPr sz="2400" spc="-13" dirty="0">
                <a:latin typeface="Arial MT"/>
                <a:cs typeface="Arial MT"/>
              </a:rPr>
              <a:t>space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77659" y="1564910"/>
            <a:ext cx="1080675" cy="4157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5377</TotalTime>
  <Words>1548</Words>
  <Application>Microsoft Office PowerPoint</Application>
  <PresentationFormat>Widescreen</PresentationFormat>
  <Paragraphs>227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Aptos</vt:lpstr>
      <vt:lpstr>Aptos Display</vt:lpstr>
      <vt:lpstr>Arial</vt:lpstr>
      <vt:lpstr>Arial MT</vt:lpstr>
      <vt:lpstr>Calibri</vt:lpstr>
      <vt:lpstr>Cambria</vt:lpstr>
      <vt:lpstr>Roboto</vt:lpstr>
      <vt:lpstr>Trebuchet MS</vt:lpstr>
      <vt:lpstr>Office Theme</vt:lpstr>
      <vt:lpstr>Custom Design</vt:lpstr>
      <vt:lpstr>PowerPoint Presentation</vt:lpstr>
      <vt:lpstr>Soft Actor-Critic: Off-Policy Maximum Entropy Deep Reinforcement Learning with a Stochastic Actor</vt:lpstr>
      <vt:lpstr>Main Problem: Sample Inefficiency</vt:lpstr>
      <vt:lpstr>Main Problem: Sample Inefficiency</vt:lpstr>
      <vt:lpstr>Main Problem: Sample Inefficiency</vt:lpstr>
      <vt:lpstr>Main Problem: Sample Inefficiency</vt:lpstr>
      <vt:lpstr>Background: On-Policy vs. Off-Policy</vt:lpstr>
      <vt:lpstr>Background: Bellman Equation</vt:lpstr>
      <vt:lpstr>Background: Value-Based Method</vt:lpstr>
      <vt:lpstr>Background: Policy-Based Method (Actor-Critic)</vt:lpstr>
      <vt:lpstr>Prior Work: DDPG</vt:lpstr>
      <vt:lpstr>Main Problems: Robustness</vt:lpstr>
      <vt:lpstr>Main Problems: Robustness</vt:lpstr>
      <vt:lpstr>Background: Control as Inference</vt:lpstr>
      <vt:lpstr>Background: Control as Inference</vt:lpstr>
      <vt:lpstr>Background: Control as Inference</vt:lpstr>
      <vt:lpstr>Background: Max Entropy RL</vt:lpstr>
      <vt:lpstr>Max Entropy RL</vt:lpstr>
      <vt:lpstr>Max Entropy RL</vt:lpstr>
      <vt:lpstr>Prior Work: Soft Q-Learning</vt:lpstr>
      <vt:lpstr>SAC: Contributions</vt:lpstr>
      <vt:lpstr>Soft Policy Iteration: Policy Evaluation</vt:lpstr>
      <vt:lpstr>Soft Policy Iteration: Policy Improvement</vt:lpstr>
      <vt:lpstr>Soft Policy Iteration</vt:lpstr>
      <vt:lpstr>SAC - Parameterized soft Q-function</vt:lpstr>
      <vt:lpstr>SAC: Objectives and Optimization</vt:lpstr>
      <vt:lpstr>SAC: Objectives and Optimization</vt:lpstr>
      <vt:lpstr>SAC: Algorithm</vt:lpstr>
      <vt:lpstr>Experimental Results</vt:lpstr>
      <vt:lpstr>SAC: Results</vt:lpstr>
      <vt:lpstr>Experimental Results: Ablation Study</vt:lpstr>
      <vt:lpstr>Experimental Results: Hyperparameter Sensitivity</vt:lpstr>
      <vt:lpstr>Limitation</vt:lpstr>
      <vt:lpstr>Contributions</vt:lpstr>
      <vt:lpstr>Real World Robots</vt:lpstr>
      <vt:lpstr>Real World Robots</vt:lpstr>
      <vt:lpstr>Automatic Temperature Tuning</vt:lpstr>
      <vt:lpstr>Dual Problem for the Constrained Optimization</vt:lpstr>
      <vt:lpstr>Dual Problem for the Constrained Optimization</vt:lpstr>
      <vt:lpstr>PowerPoint Presentation</vt:lpstr>
      <vt:lpstr>Experimental Results: RL Lab</vt:lpstr>
      <vt:lpstr>Experimental Results: Robustness</vt:lpstr>
      <vt:lpstr>Limitations/Open Issues</vt:lpstr>
      <vt:lpstr>Limitations/Open Issues</vt:lpstr>
      <vt:lpstr>Limitations/Open Issues</vt:lpstr>
      <vt:lpstr>Limitations/Open Issues</vt:lpstr>
      <vt:lpstr>Recap: SAC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Mubashar</dc:creator>
  <cp:lastModifiedBy>Muhammad Mubashar</cp:lastModifiedBy>
  <cp:revision>25</cp:revision>
  <dcterms:created xsi:type="dcterms:W3CDTF">2024-04-05T14:09:29Z</dcterms:created>
  <dcterms:modified xsi:type="dcterms:W3CDTF">2024-05-13T00:31:04Z</dcterms:modified>
</cp:coreProperties>
</file>