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  <p:sldMasterId id="2147483666" r:id="rId2"/>
  </p:sldMasterIdLst>
  <p:notesMasterIdLst>
    <p:notesMasterId r:id="rId34"/>
  </p:notesMasterIdLst>
  <p:sldIdLst>
    <p:sldId id="412" r:id="rId3"/>
    <p:sldId id="258" r:id="rId4"/>
    <p:sldId id="259" r:id="rId5"/>
    <p:sldId id="260" r:id="rId6"/>
    <p:sldId id="261" r:id="rId7"/>
    <p:sldId id="262" r:id="rId8"/>
    <p:sldId id="41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410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D3C1E"/>
    <a:srgbClr val="5E3032"/>
    <a:srgbClr val="8C3C1E"/>
    <a:srgbClr val="8C15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4" d="100"/>
          <a:sy n="94" d="100"/>
        </p:scale>
        <p:origin x="692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CBBD81-E416-4D56-82FD-15ECCBAA999A}" type="datetimeFigureOut">
              <a:rPr lang="en-GB" smtClean="0"/>
              <a:t>13/05/2024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1AEBD6-9744-47F3-B980-3A690F3105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9809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D6798-6F70-6A3B-F4B5-09F4EC23D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  <a:prstGeom prst="rect">
            <a:avLst/>
          </a:prstGeom>
        </p:spPr>
        <p:txBody>
          <a:bodyPr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pic>
        <p:nvPicPr>
          <p:cNvPr id="8" name="bg object 32">
            <a:extLst>
              <a:ext uri="{FF2B5EF4-FFF2-40B4-BE49-F238E27FC236}">
                <a16:creationId xmlns:a16="http://schemas.microsoft.com/office/drawing/2014/main" id="{A16C1A6E-23F6-27FF-C85F-3C62F56AF5A4}"/>
              </a:ext>
            </a:extLst>
          </p:cNvPr>
          <p:cNvPicPr/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33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37530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72571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9471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990042" y="249909"/>
            <a:ext cx="8211914" cy="7464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50989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hlink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0954353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g object 31">
            <a:extLst>
              <a:ext uri="{FF2B5EF4-FFF2-40B4-BE49-F238E27FC236}">
                <a16:creationId xmlns:a16="http://schemas.microsoft.com/office/drawing/2014/main" id="{709A0791-8DCC-4995-A7E0-A6B84A180D00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bg object 33">
            <a:extLst>
              <a:ext uri="{FF2B5EF4-FFF2-40B4-BE49-F238E27FC236}">
                <a16:creationId xmlns:a16="http://schemas.microsoft.com/office/drawing/2014/main" id="{E12A6047-0B8F-C14D-99EE-9D598829D2A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bg object 32">
            <a:extLst>
              <a:ext uri="{FF2B5EF4-FFF2-40B4-BE49-F238E27FC236}">
                <a16:creationId xmlns:a16="http://schemas.microsoft.com/office/drawing/2014/main" id="{AEA00C43-C5B7-0398-9886-72491CC8C785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Holder 4">
            <a:extLst>
              <a:ext uri="{FF2B5EF4-FFF2-40B4-BE49-F238E27FC236}">
                <a16:creationId xmlns:a16="http://schemas.microsoft.com/office/drawing/2014/main" id="{A97CAA58-8750-8AB8-720C-E3552BEF4CA8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  <a:endParaRPr lang="en-GB" spc="-5" dirty="0">
              <a:solidFill>
                <a:srgbClr val="FF0000"/>
              </a:solidFill>
            </a:endParaRPr>
          </a:p>
        </p:txBody>
      </p:sp>
      <p:sp>
        <p:nvSpPr>
          <p:cNvPr id="6" name="Holder 4">
            <a:extLst>
              <a:ext uri="{FF2B5EF4-FFF2-40B4-BE49-F238E27FC236}">
                <a16:creationId xmlns:a16="http://schemas.microsoft.com/office/drawing/2014/main" id="{B72C77F1-3BB4-D1E3-29BB-C272EAD3E492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67B454AC-7D36-0E7B-2447-E5D9C5CD4850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866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g object 31">
            <a:extLst>
              <a:ext uri="{FF2B5EF4-FFF2-40B4-BE49-F238E27FC236}">
                <a16:creationId xmlns:a16="http://schemas.microsoft.com/office/drawing/2014/main" id="{61E15E6E-F905-5C7B-9E46-DBBE548472DA}"/>
              </a:ext>
            </a:extLst>
          </p:cNvPr>
          <p:cNvSpPr/>
          <p:nvPr userDrawn="1"/>
        </p:nvSpPr>
        <p:spPr>
          <a:xfrm>
            <a:off x="0" y="6665845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5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C7D1C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bg object 33">
            <a:extLst>
              <a:ext uri="{FF2B5EF4-FFF2-40B4-BE49-F238E27FC236}">
                <a16:creationId xmlns:a16="http://schemas.microsoft.com/office/drawing/2014/main" id="{1671943D-A36A-21D3-CD8A-1DE712575B61}"/>
              </a:ext>
            </a:extLst>
          </p:cNvPr>
          <p:cNvSpPr/>
          <p:nvPr userDrawn="1"/>
        </p:nvSpPr>
        <p:spPr>
          <a:xfrm>
            <a:off x="8121600" y="6665842"/>
            <a:ext cx="4070400" cy="192158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4C4E5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bg object 32">
            <a:extLst>
              <a:ext uri="{FF2B5EF4-FFF2-40B4-BE49-F238E27FC236}">
                <a16:creationId xmlns:a16="http://schemas.microsoft.com/office/drawing/2014/main" id="{BDCC63FC-A85F-8003-1033-DEB801E5745E}"/>
              </a:ext>
            </a:extLst>
          </p:cNvPr>
          <p:cNvSpPr/>
          <p:nvPr userDrawn="1"/>
        </p:nvSpPr>
        <p:spPr>
          <a:xfrm>
            <a:off x="4060800" y="6665844"/>
            <a:ext cx="4060800" cy="192156"/>
          </a:xfrm>
          <a:custGeom>
            <a:avLst/>
            <a:gdLst/>
            <a:ahLst/>
            <a:cxnLst/>
            <a:rect l="l" t="t" r="r" b="b"/>
            <a:pathLst>
              <a:path w="1536064" h="91439">
                <a:moveTo>
                  <a:pt x="1535976" y="0"/>
                </a:moveTo>
                <a:lnTo>
                  <a:pt x="0" y="0"/>
                </a:lnTo>
                <a:lnTo>
                  <a:pt x="0" y="91376"/>
                </a:lnTo>
                <a:lnTo>
                  <a:pt x="1535976" y="91376"/>
                </a:lnTo>
                <a:lnTo>
                  <a:pt x="1535976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Holder 4">
            <a:extLst>
              <a:ext uri="{FF2B5EF4-FFF2-40B4-BE49-F238E27FC236}">
                <a16:creationId xmlns:a16="http://schemas.microsoft.com/office/drawing/2014/main" id="{7633B542-9C1D-BCCA-D3CC-99634DBADCB7}"/>
              </a:ext>
            </a:extLst>
          </p:cNvPr>
          <p:cNvSpPr txBox="1">
            <a:spLocks/>
          </p:cNvSpPr>
          <p:nvPr userDrawn="1"/>
        </p:nvSpPr>
        <p:spPr>
          <a:xfrm>
            <a:off x="5268178" y="6752312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FF0000"/>
                </a:solidFill>
              </a:rPr>
              <a:t>Reinforcement Learning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20FEF34E-C786-34A0-88CE-D62525CE1E4C}"/>
              </a:ext>
            </a:extLst>
          </p:cNvPr>
          <p:cNvSpPr txBox="1">
            <a:spLocks/>
          </p:cNvSpPr>
          <p:nvPr userDrawn="1"/>
        </p:nvSpPr>
        <p:spPr>
          <a:xfrm>
            <a:off x="-1" y="83516"/>
            <a:ext cx="10469217" cy="777875"/>
          </a:xfrm>
          <a:prstGeom prst="rect">
            <a:avLst/>
          </a:prstGeom>
        </p:spPr>
        <p:txBody>
          <a:bodyPr anchor="b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dirty="0"/>
          </a:p>
        </p:txBody>
      </p:sp>
      <p:sp>
        <p:nvSpPr>
          <p:cNvPr id="17" name="Holder 4">
            <a:extLst>
              <a:ext uri="{FF2B5EF4-FFF2-40B4-BE49-F238E27FC236}">
                <a16:creationId xmlns:a16="http://schemas.microsoft.com/office/drawing/2014/main" id="{3B3EBD96-5097-93D0-A34A-84E0F8AA4826}"/>
              </a:ext>
            </a:extLst>
          </p:cNvPr>
          <p:cNvSpPr txBox="1">
            <a:spLocks/>
          </p:cNvSpPr>
          <p:nvPr userDrawn="1"/>
        </p:nvSpPr>
        <p:spPr>
          <a:xfrm>
            <a:off x="1432169" y="6761921"/>
            <a:ext cx="2189922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r>
              <a:rPr lang="en-GB" spc="55" dirty="0">
                <a:solidFill>
                  <a:srgbClr val="8D3C1E"/>
                </a:solidFill>
              </a:rPr>
              <a:t>KAUST Academy</a:t>
            </a:r>
            <a:endParaRPr lang="en-GB" spc="-5" dirty="0">
              <a:solidFill>
                <a:srgbClr val="8D3C1E"/>
              </a:solidFill>
            </a:endParaRPr>
          </a:p>
        </p:txBody>
      </p:sp>
      <p:sp>
        <p:nvSpPr>
          <p:cNvPr id="18" name="Holder 4">
            <a:extLst>
              <a:ext uri="{FF2B5EF4-FFF2-40B4-BE49-F238E27FC236}">
                <a16:creationId xmlns:a16="http://schemas.microsoft.com/office/drawing/2014/main" id="{D861C429-EF97-E52C-4959-77711DB280F5}"/>
              </a:ext>
            </a:extLst>
          </p:cNvPr>
          <p:cNvSpPr txBox="1">
            <a:spLocks/>
          </p:cNvSpPr>
          <p:nvPr userDrawn="1"/>
        </p:nvSpPr>
        <p:spPr>
          <a:xfrm>
            <a:off x="11779143" y="6745684"/>
            <a:ext cx="403257" cy="9008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100" b="0" i="0" kern="1200">
                <a:solidFill>
                  <a:srgbClr val="5E3032"/>
                </a:solidFill>
                <a:latin typeface="Trebuchet MS"/>
                <a:ea typeface="+mn-ea"/>
                <a:cs typeface="Trebuchet M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2700">
              <a:lnSpc>
                <a:spcPts val="580"/>
              </a:lnSpc>
            </a:pPr>
            <a:fld id="{2B804C36-74EF-43E1-91F8-554FAC8A56D6}" type="slidenum">
              <a:rPr lang="en-GB" smtClean="0">
                <a:solidFill>
                  <a:schemeClr val="bg1"/>
                </a:solidFill>
              </a:rPr>
              <a:pPr/>
              <a:t>‹#›</a:t>
            </a:fld>
            <a:endParaRPr lang="en-GB" spc="-5" dirty="0">
              <a:solidFill>
                <a:schemeClr val="bg1"/>
              </a:solidFill>
            </a:endParaRPr>
          </a:p>
        </p:txBody>
      </p:sp>
      <p:sp>
        <p:nvSpPr>
          <p:cNvPr id="2" name="bg object 31">
            <a:extLst>
              <a:ext uri="{FF2B5EF4-FFF2-40B4-BE49-F238E27FC236}">
                <a16:creationId xmlns:a16="http://schemas.microsoft.com/office/drawing/2014/main" id="{81D1A4C8-58FE-ECF3-D299-1AD1DB46C4C8}"/>
              </a:ext>
            </a:extLst>
          </p:cNvPr>
          <p:cNvSpPr/>
          <p:nvPr userDrawn="1"/>
        </p:nvSpPr>
        <p:spPr>
          <a:xfrm>
            <a:off x="0" y="-1"/>
            <a:ext cx="12182737" cy="1000539"/>
          </a:xfrm>
          <a:custGeom>
            <a:avLst/>
            <a:gdLst/>
            <a:ahLst/>
            <a:cxnLst/>
            <a:rect l="l" t="t" r="r" b="b"/>
            <a:pathLst>
              <a:path w="4608195" h="378460">
                <a:moveTo>
                  <a:pt x="4608004" y="0"/>
                </a:moveTo>
                <a:lnTo>
                  <a:pt x="0" y="0"/>
                </a:lnTo>
                <a:lnTo>
                  <a:pt x="0" y="378409"/>
                </a:lnTo>
                <a:lnTo>
                  <a:pt x="4608004" y="378409"/>
                </a:lnTo>
                <a:lnTo>
                  <a:pt x="4608004" y="0"/>
                </a:lnTo>
                <a:close/>
              </a:path>
            </a:pathLst>
          </a:custGeom>
          <a:solidFill>
            <a:srgbClr val="003366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4" name="bg object 32">
            <a:extLst>
              <a:ext uri="{FF2B5EF4-FFF2-40B4-BE49-F238E27FC236}">
                <a16:creationId xmlns:a16="http://schemas.microsoft.com/office/drawing/2014/main" id="{28EF4A64-311F-EB0B-40FF-2BAE2EE6CF2F}"/>
              </a:ext>
            </a:extLst>
          </p:cNvPr>
          <p:cNvPicPr/>
          <p:nvPr userDrawn="1"/>
        </p:nvPicPr>
        <p:blipFill>
          <a:blip r:embed="rId8" cstate="print"/>
          <a:stretch>
            <a:fillRect/>
          </a:stretch>
        </p:blipFill>
        <p:spPr>
          <a:xfrm>
            <a:off x="10495887" y="0"/>
            <a:ext cx="1696113" cy="966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771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64" r:id="rId2"/>
    <p:sldLayoutId id="2147483665" r:id="rId3"/>
    <p:sldLayoutId id="2147483669" r:id="rId4"/>
    <p:sldLayoutId id="2147483667" r:id="rId5"/>
    <p:sldLayoutId id="2147483668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49440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mailto:naeemullah.khan@kaust.edu.sa" TargetMode="Externa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7" Type="http://schemas.openxmlformats.org/officeDocument/2006/relationships/image" Target="../media/image1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16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cs.uwaterloo.ca/~ppoupart/teaching/cs486-spring23/index.html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C510DAE-7BD3-2959-FF47-258E470E1BA3}"/>
              </a:ext>
            </a:extLst>
          </p:cNvPr>
          <p:cNvSpPr/>
          <p:nvPr/>
        </p:nvSpPr>
        <p:spPr>
          <a:xfrm>
            <a:off x="434394" y="716797"/>
            <a:ext cx="11323212" cy="882386"/>
          </a:xfrm>
          <a:prstGeom prst="rect">
            <a:avLst/>
          </a:prstGeom>
          <a:solidFill>
            <a:srgbClr val="003366"/>
          </a:solidFill>
          <a:ln>
            <a:solidFill>
              <a:srgbClr val="00336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D1AB7A0-53EC-CA41-5027-B4F659B7D6C8}"/>
              </a:ext>
            </a:extLst>
          </p:cNvPr>
          <p:cNvSpPr txBox="1">
            <a:spLocks/>
          </p:cNvSpPr>
          <p:nvPr/>
        </p:nvSpPr>
        <p:spPr>
          <a:xfrm>
            <a:off x="1738407" y="794429"/>
            <a:ext cx="7711228" cy="727122"/>
          </a:xfrm>
          <a:prstGeom prst="rect">
            <a:avLst/>
          </a:prstGeom>
          <a:noFill/>
        </p:spPr>
        <p:txBody>
          <a:bodyPr vert="horz" wrap="square" lIns="0" tIns="49530" rIns="0" bIns="0" rtlCol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78230">
              <a:lnSpc>
                <a:spcPct val="100000"/>
              </a:lnSpc>
              <a:spcBef>
                <a:spcPts val="390"/>
              </a:spcBef>
            </a:pPr>
            <a:r>
              <a:rPr lang="en-GB" spc="-55" dirty="0">
                <a:solidFill>
                  <a:schemeClr val="bg1"/>
                </a:solidFill>
              </a:rPr>
              <a:t>Reinforcement Learning</a:t>
            </a:r>
            <a:endParaRPr lang="en-GB" spc="-60" dirty="0">
              <a:solidFill>
                <a:schemeClr val="bg1"/>
              </a:solidFill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EDD00AED-3584-95E0-8261-A29F82E8886A}"/>
              </a:ext>
            </a:extLst>
          </p:cNvPr>
          <p:cNvSpPr txBox="1"/>
          <p:nvPr/>
        </p:nvSpPr>
        <p:spPr>
          <a:xfrm>
            <a:off x="4178942" y="1947389"/>
            <a:ext cx="3834115" cy="856004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39370" algn="ctr">
              <a:lnSpc>
                <a:spcPct val="100000"/>
              </a:lnSpc>
              <a:spcBef>
                <a:spcPts val="335"/>
              </a:spcBef>
            </a:pPr>
            <a:r>
              <a:rPr sz="3200" spc="-65" dirty="0">
                <a:latin typeface="Trebuchet MS"/>
                <a:cs typeface="Trebuchet MS"/>
              </a:rPr>
              <a:t>Naeemullah</a:t>
            </a:r>
            <a:r>
              <a:rPr sz="3200" spc="5" dirty="0">
                <a:latin typeface="Trebuchet MS"/>
                <a:cs typeface="Trebuchet MS"/>
              </a:rPr>
              <a:t> </a:t>
            </a:r>
            <a:r>
              <a:rPr sz="3200" dirty="0">
                <a:latin typeface="Trebuchet MS"/>
                <a:cs typeface="Trebuchet MS"/>
              </a:rPr>
              <a:t>Khan</a:t>
            </a:r>
          </a:p>
          <a:p>
            <a:pPr marL="12700" algn="ctr">
              <a:lnSpc>
                <a:spcPct val="100000"/>
              </a:lnSpc>
              <a:spcBef>
                <a:spcPts val="114"/>
              </a:spcBef>
            </a:pPr>
            <a:r>
              <a:rPr sz="2000" spc="-25" dirty="0">
                <a:solidFill>
                  <a:srgbClr val="EC008C"/>
                </a:solidFill>
                <a:latin typeface="Trebuchet MS"/>
                <a:cs typeface="Trebuchet MS"/>
                <a:hlinkClick r:id="rId2"/>
              </a:rPr>
              <a:t>naeemullah.khan@kaust.edu.sa</a:t>
            </a:r>
            <a:endParaRPr sz="2000" dirty="0">
              <a:latin typeface="Trebuchet MS"/>
              <a:cs typeface="Trebuchet MS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2FA83F26-86AF-8AA7-4642-11C6FCD1D609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632744" y="3096258"/>
            <a:ext cx="2926511" cy="856004"/>
          </a:xfrm>
          <a:prstGeom prst="rect">
            <a:avLst/>
          </a:prstGeom>
        </p:spPr>
      </p:pic>
      <p:sp>
        <p:nvSpPr>
          <p:cNvPr id="6" name="object 5">
            <a:extLst>
              <a:ext uri="{FF2B5EF4-FFF2-40B4-BE49-F238E27FC236}">
                <a16:creationId xmlns:a16="http://schemas.microsoft.com/office/drawing/2014/main" id="{DBAF4FB7-82B3-9592-2D5B-13324C4F2F44}"/>
              </a:ext>
            </a:extLst>
          </p:cNvPr>
          <p:cNvSpPr txBox="1"/>
          <p:nvPr/>
        </p:nvSpPr>
        <p:spPr>
          <a:xfrm>
            <a:off x="3715942" y="4650511"/>
            <a:ext cx="4760115" cy="5918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819"/>
              </a:lnSpc>
              <a:spcBef>
                <a:spcPts val="95"/>
              </a:spcBef>
            </a:pPr>
            <a:r>
              <a:rPr sz="1600" spc="75" dirty="0">
                <a:latin typeface="Trebuchet MS"/>
                <a:cs typeface="Trebuchet MS"/>
              </a:rPr>
              <a:t>KAUST</a:t>
            </a:r>
            <a:r>
              <a:rPr sz="1600" spc="5" dirty="0">
                <a:latin typeface="Trebuchet MS"/>
                <a:cs typeface="Trebuchet MS"/>
              </a:rPr>
              <a:t> </a:t>
            </a:r>
            <a:r>
              <a:rPr sz="1600" spc="-5" dirty="0">
                <a:latin typeface="Trebuchet MS"/>
                <a:cs typeface="Trebuchet MS"/>
              </a:rPr>
              <a:t>Academy</a:t>
            </a:r>
            <a:endParaRPr lang="en-US" sz="1600" spc="-5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  <a:spcBef>
                <a:spcPts val="95"/>
              </a:spcBef>
            </a:pPr>
            <a:endParaRPr sz="1600" dirty="0">
              <a:latin typeface="Trebuchet MS"/>
              <a:cs typeface="Trebuchet MS"/>
            </a:endParaRPr>
          </a:p>
          <a:p>
            <a:pPr algn="ctr">
              <a:lnSpc>
                <a:spcPts val="819"/>
              </a:lnSpc>
            </a:pPr>
            <a:r>
              <a:rPr sz="1600" spc="25" dirty="0">
                <a:latin typeface="Trebuchet MS"/>
                <a:cs typeface="Trebuchet MS"/>
              </a:rPr>
              <a:t>King</a:t>
            </a:r>
            <a:r>
              <a:rPr sz="1600" spc="35" dirty="0">
                <a:latin typeface="Trebuchet MS"/>
                <a:cs typeface="Trebuchet MS"/>
              </a:rPr>
              <a:t> </a:t>
            </a:r>
            <a:r>
              <a:rPr sz="1600" dirty="0">
                <a:latin typeface="Trebuchet MS"/>
                <a:cs typeface="Trebuchet MS"/>
              </a:rPr>
              <a:t>Abdullah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University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25" dirty="0">
                <a:latin typeface="Trebuchet MS"/>
                <a:cs typeface="Trebuchet MS"/>
              </a:rPr>
              <a:t>of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5" dirty="0">
                <a:latin typeface="Trebuchet MS"/>
                <a:cs typeface="Trebuchet MS"/>
              </a:rPr>
              <a:t>Science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and</a:t>
            </a:r>
            <a:r>
              <a:rPr sz="1600" spc="40" dirty="0">
                <a:latin typeface="Trebuchet MS"/>
                <a:cs typeface="Trebuchet MS"/>
              </a:rPr>
              <a:t> </a:t>
            </a:r>
            <a:r>
              <a:rPr sz="1600" spc="-10" dirty="0">
                <a:latin typeface="Trebuchet MS"/>
                <a:cs typeface="Trebuchet MS"/>
              </a:rPr>
              <a:t>Technology</a:t>
            </a:r>
            <a:endParaRPr sz="1600" dirty="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600" dirty="0"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3338476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Fictitious Play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52731"/>
            <a:ext cx="9500483" cy="816124"/>
          </a:xfrm>
          <a:prstGeom prst="rect">
            <a:avLst/>
          </a:prstGeom>
        </p:spPr>
        <p:txBody>
          <a:bodyPr vert="horz" wrap="square" lIns="0" tIns="86109" rIns="0" bIns="0" rtlCol="0">
            <a:spAutoFit/>
          </a:bodyPr>
          <a:lstStyle/>
          <a:p>
            <a:pPr marL="269100" indent="-254492">
              <a:spcBef>
                <a:spcPts val="678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Each agent </a:t>
            </a:r>
            <a:r>
              <a:rPr sz="2119" spc="-12" dirty="0">
                <a:latin typeface="Georgia"/>
                <a:cs typeface="Georgia"/>
              </a:rPr>
              <a:t>assumes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that</a:t>
            </a:r>
            <a:r>
              <a:rPr sz="2119" spc="-6" dirty="0">
                <a:latin typeface="Georgia"/>
                <a:cs typeface="Georgia"/>
              </a:rPr>
              <a:t> all opponents are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playing a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stationary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mixed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 strategy</a:t>
            </a:r>
            <a:endParaRPr sz="2119">
              <a:latin typeface="Georgia"/>
              <a:cs typeface="Georgia"/>
            </a:endParaRPr>
          </a:p>
          <a:p>
            <a:pPr marL="269100" indent="-254492">
              <a:spcBef>
                <a:spcPts val="556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Agents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maintain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 count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of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number of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times another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agent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performs an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action</a:t>
            </a:r>
            <a:endParaRPr sz="2119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17" y="2697831"/>
            <a:ext cx="10329286" cy="655145"/>
          </a:xfrm>
          <a:prstGeom prst="rect">
            <a:avLst/>
          </a:prstGeom>
        </p:spPr>
        <p:txBody>
          <a:bodyPr vert="horz" wrap="square" lIns="0" tIns="39209" rIns="0" bIns="0" rtlCol="0">
            <a:spAutoFit/>
          </a:bodyPr>
          <a:lstStyle/>
          <a:p>
            <a:pPr marL="269100" marR="6151" indent="-254492">
              <a:lnSpc>
                <a:spcPts val="2397"/>
              </a:lnSpc>
              <a:spcBef>
                <a:spcPts val="308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Agents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update and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sample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 an action from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their belief </a:t>
            </a:r>
            <a:r>
              <a:rPr sz="2119" spc="-6" dirty="0">
                <a:latin typeface="Georgia"/>
                <a:cs typeface="Georgia"/>
              </a:rPr>
              <a:t>about </a:t>
            </a:r>
            <a:r>
              <a:rPr sz="2119" spc="-12" dirty="0">
                <a:latin typeface="Georgia"/>
                <a:cs typeface="Georgia"/>
              </a:rPr>
              <a:t>this</a:t>
            </a:r>
            <a:r>
              <a:rPr sz="2119" spc="-6" dirty="0">
                <a:latin typeface="Georgia"/>
                <a:cs typeface="Georgia"/>
              </a:rPr>
              <a:t> strategy at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each state </a:t>
            </a:r>
            <a:r>
              <a:rPr sz="2119" spc="-495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according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to</a:t>
            </a:r>
            <a:endParaRPr sz="2119" dirty="0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716" y="5150290"/>
            <a:ext cx="6742675" cy="816124"/>
          </a:xfrm>
          <a:prstGeom prst="rect">
            <a:avLst/>
          </a:prstGeom>
        </p:spPr>
        <p:txBody>
          <a:bodyPr vert="horz" wrap="square" lIns="0" tIns="86109" rIns="0" bIns="0" rtlCol="0">
            <a:spAutoFit/>
          </a:bodyPr>
          <a:lstStyle/>
          <a:p>
            <a:pPr marL="269100">
              <a:spcBef>
                <a:spcPts val="678"/>
              </a:spcBef>
            </a:pPr>
            <a:r>
              <a:rPr sz="2119" spc="-6" dirty="0">
                <a:latin typeface="Georgia"/>
                <a:cs typeface="Georgia"/>
              </a:rPr>
              <a:t>agent</a:t>
            </a:r>
            <a:r>
              <a:rPr sz="2119" spc="-30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(mixed</a:t>
            </a:r>
            <a:r>
              <a:rPr sz="2119" spc="-24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strategy)</a:t>
            </a:r>
            <a:endParaRPr sz="2119">
              <a:latin typeface="Georgia"/>
              <a:cs typeface="Georgia"/>
            </a:endParaRPr>
          </a:p>
          <a:p>
            <a:pPr marL="269100" indent="-254492">
              <a:spcBef>
                <a:spcPts val="556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Agents</a:t>
            </a:r>
            <a:r>
              <a:rPr sz="2119" spc="-18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calculate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best</a:t>
            </a:r>
            <a:r>
              <a:rPr sz="2119" spc="-18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responses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according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to</a:t>
            </a:r>
            <a:r>
              <a:rPr sz="2119" spc="-18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this </a:t>
            </a:r>
            <a:r>
              <a:rPr sz="2119" spc="-6" dirty="0">
                <a:latin typeface="Georgia"/>
                <a:cs typeface="Georgia"/>
              </a:rPr>
              <a:t>belief</a:t>
            </a:r>
            <a:endParaRPr sz="2119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8534" y="2372454"/>
            <a:ext cx="659660" cy="274815"/>
          </a:xfrm>
          <a:prstGeom prst="rect">
            <a:avLst/>
          </a:prstGeom>
        </p:spPr>
        <p:txBody>
          <a:bodyPr vert="horz" wrap="square" lIns="0" tIns="13839" rIns="0" bIns="0" rtlCol="0">
            <a:spAutoFit/>
          </a:bodyPr>
          <a:lstStyle/>
          <a:p>
            <a:pPr marL="15377">
              <a:spcBef>
                <a:spcPts val="109"/>
              </a:spcBef>
              <a:tabLst>
                <a:tab pos="584332" algn="l"/>
              </a:tabLst>
            </a:pPr>
            <a:r>
              <a:rPr sz="1695" i="1" spc="-6" dirty="0">
                <a:latin typeface="Times New Roman"/>
                <a:cs typeface="Times New Roman"/>
              </a:rPr>
              <a:t>t	j</a:t>
            </a:r>
            <a:endParaRPr sz="1695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10954" y="2408625"/>
            <a:ext cx="236883" cy="117839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92305" y="2209708"/>
            <a:ext cx="2118138" cy="380384"/>
          </a:xfrm>
          <a:prstGeom prst="rect">
            <a:avLst/>
          </a:prstGeom>
        </p:spPr>
        <p:txBody>
          <a:bodyPr vert="horz" wrap="square" lIns="0" tIns="16914" rIns="0" bIns="0" rtlCol="0">
            <a:spAutoFit/>
          </a:bodyPr>
          <a:lstStyle/>
          <a:p>
            <a:pPr marL="61509">
              <a:spcBef>
                <a:spcPts val="133"/>
              </a:spcBef>
              <a:tabLst>
                <a:tab pos="1338582" algn="l"/>
              </a:tabLst>
            </a:pPr>
            <a:r>
              <a:rPr sz="2361" i="1" spc="127" dirty="0">
                <a:latin typeface="Times New Roman"/>
                <a:cs typeface="Times New Roman"/>
              </a:rPr>
              <a:t>n</a:t>
            </a:r>
            <a:r>
              <a:rPr sz="2543" i="1" spc="-8" baseline="29761" dirty="0">
                <a:latin typeface="Times New Roman"/>
                <a:cs typeface="Times New Roman"/>
              </a:rPr>
              <a:t>i</a:t>
            </a:r>
            <a:r>
              <a:rPr sz="2361" spc="-115" dirty="0">
                <a:latin typeface="Cambria"/>
                <a:cs typeface="Cambria"/>
              </a:rPr>
              <a:t>(</a:t>
            </a:r>
            <a:r>
              <a:rPr sz="2361" i="1" dirty="0">
                <a:latin typeface="Times New Roman"/>
                <a:cs typeface="Times New Roman"/>
              </a:rPr>
              <a:t>s</a:t>
            </a:r>
            <a:r>
              <a:rPr sz="2361" spc="109" dirty="0">
                <a:latin typeface="Cambria"/>
                <a:cs typeface="Cambria"/>
              </a:rPr>
              <a:t>,</a:t>
            </a:r>
            <a:r>
              <a:rPr sz="2361" spc="-127" dirty="0">
                <a:latin typeface="Cambria"/>
                <a:cs typeface="Cambria"/>
              </a:rPr>
              <a:t> </a:t>
            </a:r>
            <a:r>
              <a:rPr sz="2361" i="1" spc="6" dirty="0">
                <a:latin typeface="Times New Roman"/>
                <a:cs typeface="Times New Roman"/>
              </a:rPr>
              <a:t>a</a:t>
            </a:r>
            <a:r>
              <a:rPr sz="2361" i="1" spc="-176" dirty="0">
                <a:latin typeface="Times New Roman"/>
                <a:cs typeface="Times New Roman"/>
              </a:rPr>
              <a:t> </a:t>
            </a:r>
            <a:r>
              <a:rPr sz="2361" spc="-115" dirty="0">
                <a:latin typeface="Cambria"/>
                <a:cs typeface="Cambria"/>
              </a:rPr>
              <a:t>)</a:t>
            </a:r>
            <a:r>
              <a:rPr sz="2361" dirty="0">
                <a:latin typeface="Cambria"/>
                <a:cs typeface="Cambria"/>
              </a:rPr>
              <a:t>	</a:t>
            </a:r>
            <a:r>
              <a:rPr sz="2361" spc="-121" dirty="0">
                <a:latin typeface="Cambria"/>
                <a:cs typeface="Cambria"/>
              </a:rPr>
              <a:t>1</a:t>
            </a:r>
            <a:r>
              <a:rPr sz="2361" spc="6" dirty="0">
                <a:latin typeface="Cambria"/>
                <a:cs typeface="Cambria"/>
              </a:rPr>
              <a:t> </a:t>
            </a:r>
            <a:r>
              <a:rPr sz="2361" spc="315" dirty="0">
                <a:latin typeface="Cambria"/>
                <a:cs typeface="Cambria"/>
              </a:rPr>
              <a:t>+</a:t>
            </a:r>
            <a:r>
              <a:rPr sz="2361" spc="6" dirty="0">
                <a:latin typeface="Cambria"/>
                <a:cs typeface="Cambria"/>
              </a:rPr>
              <a:t> </a:t>
            </a:r>
            <a:r>
              <a:rPr sz="2361" i="1" spc="127" dirty="0">
                <a:latin typeface="Times New Roman"/>
                <a:cs typeface="Times New Roman"/>
              </a:rPr>
              <a:t>n</a:t>
            </a:r>
            <a:r>
              <a:rPr sz="2543" i="1" spc="-8" baseline="29761" dirty="0">
                <a:latin typeface="Times New Roman"/>
                <a:cs typeface="Times New Roman"/>
              </a:rPr>
              <a:t>i</a:t>
            </a:r>
            <a:endParaRPr sz="2543" baseline="29761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344574" y="2392277"/>
            <a:ext cx="344438" cy="274815"/>
          </a:xfrm>
          <a:prstGeom prst="rect">
            <a:avLst/>
          </a:prstGeom>
        </p:spPr>
        <p:txBody>
          <a:bodyPr vert="horz" wrap="square" lIns="0" tIns="13839" rIns="0" bIns="0" rtlCol="0">
            <a:spAutoFit/>
          </a:bodyPr>
          <a:lstStyle/>
          <a:p>
            <a:pPr marL="15377">
              <a:spcBef>
                <a:spcPts val="109"/>
              </a:spcBef>
            </a:pPr>
            <a:r>
              <a:rPr sz="1695" i="1" spc="-6" dirty="0">
                <a:latin typeface="Times New Roman"/>
                <a:cs typeface="Times New Roman"/>
              </a:rPr>
              <a:t>t</a:t>
            </a:r>
            <a:r>
              <a:rPr sz="1695" spc="-194" dirty="0">
                <a:latin typeface="Lucida Sans Unicode"/>
                <a:cs typeface="Lucida Sans Unicode"/>
              </a:rPr>
              <a:t>−</a:t>
            </a:r>
            <a:r>
              <a:rPr sz="1695" spc="-97" dirty="0">
                <a:latin typeface="Cambria"/>
                <a:cs typeface="Cambria"/>
              </a:rPr>
              <a:t>1</a:t>
            </a:r>
            <a:endParaRPr sz="1695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141198" y="2372454"/>
            <a:ext cx="90722" cy="274815"/>
          </a:xfrm>
          <a:prstGeom prst="rect">
            <a:avLst/>
          </a:prstGeom>
        </p:spPr>
        <p:txBody>
          <a:bodyPr vert="horz" wrap="square" lIns="0" tIns="13839" rIns="0" bIns="0" rtlCol="0">
            <a:spAutoFit/>
          </a:bodyPr>
          <a:lstStyle/>
          <a:p>
            <a:pPr marL="15377">
              <a:spcBef>
                <a:spcPts val="109"/>
              </a:spcBef>
            </a:pPr>
            <a:r>
              <a:rPr sz="1695" i="1" spc="-6" dirty="0">
                <a:latin typeface="Times New Roman"/>
                <a:cs typeface="Times New Roman"/>
              </a:rPr>
              <a:t>j</a:t>
            </a:r>
            <a:endParaRPr sz="1695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3657625" y="2209708"/>
                <a:ext cx="1513065" cy="380384"/>
              </a:xfrm>
              <a:prstGeom prst="rect">
                <a:avLst/>
              </a:prstGeom>
            </p:spPr>
            <p:txBody>
              <a:bodyPr vert="horz" wrap="square" lIns="0" tIns="16914" rIns="0" bIns="0" rtlCol="0">
                <a:spAutoFit/>
              </a:bodyPr>
              <a:lstStyle/>
              <a:p>
                <a:pPr marL="15377">
                  <a:spcBef>
                    <a:spcPts val="133"/>
                  </a:spcBef>
                </a:pPr>
                <a:r>
                  <a:rPr sz="2361" spc="-115" dirty="0">
                    <a:latin typeface="Cambria"/>
                    <a:cs typeface="Cambria"/>
                  </a:rPr>
                  <a:t>(</a:t>
                </a:r>
                <a:r>
                  <a:rPr sz="2361" i="1" dirty="0">
                    <a:latin typeface="Times New Roman"/>
                    <a:cs typeface="Times New Roman"/>
                  </a:rPr>
                  <a:t>s</a:t>
                </a:r>
                <a:r>
                  <a:rPr sz="2361" spc="109" dirty="0">
                    <a:latin typeface="Cambria"/>
                    <a:cs typeface="Cambria"/>
                  </a:rPr>
                  <a:t>,</a:t>
                </a:r>
                <a:r>
                  <a:rPr sz="2361" spc="-127" dirty="0">
                    <a:latin typeface="Cambria"/>
                    <a:cs typeface="Cambria"/>
                  </a:rPr>
                  <a:t> </a:t>
                </a:r>
                <a:r>
                  <a:rPr sz="2361" i="1" spc="6" dirty="0">
                    <a:latin typeface="Times New Roman"/>
                    <a:cs typeface="Times New Roman"/>
                  </a:rPr>
                  <a:t>a</a:t>
                </a:r>
                <a:r>
                  <a:rPr sz="2361" i="1" spc="-176" dirty="0">
                    <a:latin typeface="Times New Roman"/>
                    <a:cs typeface="Times New Roman"/>
                  </a:rPr>
                  <a:t> </a:t>
                </a:r>
                <a:r>
                  <a:rPr sz="2361" spc="-115" dirty="0">
                    <a:latin typeface="Cambria"/>
                    <a:cs typeface="Cambria"/>
                  </a:rPr>
                  <a:t>)</a:t>
                </a:r>
                <a:r>
                  <a:rPr sz="2119" spc="-6" dirty="0">
                    <a:latin typeface="Georgia"/>
                    <a:cs typeface="Georgia"/>
                  </a:rPr>
                  <a:t>,</a:t>
                </a:r>
                <a:r>
                  <a:rPr sz="2119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pt-BR" sz="2400" i="1" spc="-79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∀</m:t>
                    </m:r>
                  </m:oMath>
                </a14:m>
                <a:r>
                  <a:rPr sz="2361" i="1" dirty="0">
                    <a:latin typeface="Times New Roman"/>
                    <a:cs typeface="Times New Roman"/>
                  </a:rPr>
                  <a:t>j</a:t>
                </a:r>
                <a:r>
                  <a:rPr sz="2361" spc="109" dirty="0">
                    <a:latin typeface="Cambria"/>
                    <a:cs typeface="Cambria"/>
                  </a:rPr>
                  <a:t>,</a:t>
                </a:r>
                <a:r>
                  <a:rPr sz="2361" spc="-127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pt-BR" sz="2000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∀ </m:t>
                    </m:r>
                  </m:oMath>
                </a14:m>
                <a:r>
                  <a:rPr sz="2361" i="1" dirty="0">
                    <a:latin typeface="Times New Roman"/>
                    <a:cs typeface="Times New Roman"/>
                  </a:rPr>
                  <a:t>i</a:t>
                </a:r>
                <a:endParaRPr sz="236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25" y="2209708"/>
                <a:ext cx="1513065" cy="380384"/>
              </a:xfrm>
              <a:prstGeom prst="rect">
                <a:avLst/>
              </a:prstGeom>
              <a:blipFill>
                <a:blip r:embed="rId3"/>
                <a:stretch>
                  <a:fillRect l="-10887" t="-19048" r="-9677" b="-4761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3117650" y="4986480"/>
            <a:ext cx="659660" cy="274815"/>
          </a:xfrm>
          <a:prstGeom prst="rect">
            <a:avLst/>
          </a:prstGeom>
        </p:spPr>
        <p:txBody>
          <a:bodyPr vert="horz" wrap="square" lIns="0" tIns="13839" rIns="0" bIns="0" rtlCol="0">
            <a:spAutoFit/>
          </a:bodyPr>
          <a:lstStyle/>
          <a:p>
            <a:pPr marL="15377">
              <a:spcBef>
                <a:spcPts val="109"/>
              </a:spcBef>
              <a:tabLst>
                <a:tab pos="584332" algn="l"/>
              </a:tabLst>
            </a:pPr>
            <a:r>
              <a:rPr sz="1695" i="1" spc="-6" dirty="0">
                <a:latin typeface="Times New Roman"/>
                <a:cs typeface="Times New Roman"/>
              </a:rPr>
              <a:t>t	j</a:t>
            </a:r>
            <a:endParaRPr sz="1695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65963" y="4823735"/>
            <a:ext cx="11385664" cy="380384"/>
          </a:xfrm>
          <a:prstGeom prst="rect">
            <a:avLst/>
          </a:prstGeom>
        </p:spPr>
        <p:txBody>
          <a:bodyPr vert="horz" wrap="square" lIns="0" tIns="16914" rIns="0" bIns="0" rtlCol="0">
            <a:spAutoFit/>
          </a:bodyPr>
          <a:lstStyle/>
          <a:p>
            <a:pPr marL="299855" indent="-254492">
              <a:spcBef>
                <a:spcPts val="133"/>
              </a:spcBef>
              <a:buSzPct val="82857"/>
              <a:buFont typeface="Trebuchet MS"/>
              <a:buChar char="▪"/>
              <a:tabLst>
                <a:tab pos="300623" algn="l"/>
              </a:tabLst>
            </a:pPr>
            <a:r>
              <a:rPr sz="2119" spc="-12" dirty="0">
                <a:latin typeface="Georgia"/>
                <a:cs typeface="Georgia"/>
              </a:rPr>
              <a:t>The</a:t>
            </a:r>
            <a:r>
              <a:rPr sz="2119" spc="-6" dirty="0">
                <a:latin typeface="Georgia"/>
                <a:cs typeface="Georgia"/>
              </a:rPr>
              <a:t> fictitious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action </a:t>
            </a:r>
            <a:r>
              <a:rPr sz="2361" i="1" dirty="0">
                <a:latin typeface="Arial"/>
                <a:cs typeface="Arial"/>
              </a:rPr>
              <a:t>µ</a:t>
            </a:r>
            <a:r>
              <a:rPr sz="2543" i="1" baseline="29761" dirty="0">
                <a:latin typeface="Times New Roman"/>
                <a:cs typeface="Times New Roman"/>
              </a:rPr>
              <a:t>i</a:t>
            </a:r>
            <a:r>
              <a:rPr sz="2361" dirty="0">
                <a:latin typeface="Cambria"/>
                <a:cs typeface="Cambria"/>
              </a:rPr>
              <a:t>(</a:t>
            </a:r>
            <a:r>
              <a:rPr sz="2361" i="1" dirty="0">
                <a:latin typeface="Times New Roman"/>
                <a:cs typeface="Times New Roman"/>
              </a:rPr>
              <a:t>s</a:t>
            </a:r>
            <a:r>
              <a:rPr sz="2361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i="1" spc="6" dirty="0">
                <a:latin typeface="Times New Roman"/>
                <a:cs typeface="Times New Roman"/>
              </a:rPr>
              <a:t>a</a:t>
            </a:r>
            <a:r>
              <a:rPr sz="2361" i="1" spc="-176" dirty="0">
                <a:latin typeface="Times New Roman"/>
                <a:cs typeface="Times New Roman"/>
              </a:rPr>
              <a:t> </a:t>
            </a:r>
            <a:r>
              <a:rPr sz="2361" spc="-115" dirty="0">
                <a:latin typeface="Cambria"/>
                <a:cs typeface="Cambria"/>
              </a:rPr>
              <a:t>)</a:t>
            </a:r>
            <a:r>
              <a:rPr sz="2361" spc="-6" dirty="0">
                <a:latin typeface="Cambria"/>
                <a:cs typeface="Cambria"/>
              </a:rPr>
              <a:t> </a:t>
            </a:r>
            <a:r>
              <a:rPr sz="2119" spc="-6" dirty="0">
                <a:latin typeface="Georgia"/>
                <a:cs typeface="Georgia"/>
              </a:rPr>
              <a:t>is </a:t>
            </a:r>
            <a:r>
              <a:rPr sz="2119" spc="-12" dirty="0">
                <a:latin typeface="Georgia"/>
                <a:cs typeface="Georgia"/>
              </a:rPr>
              <a:t>sampled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from an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empirical distribution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of past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actions of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other</a:t>
            </a:r>
            <a:endParaRPr sz="2119">
              <a:latin typeface="Georgia"/>
              <a:cs typeface="Georgia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435BC081-E81B-4F11-8511-B32A9F418A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08364" y="3639614"/>
            <a:ext cx="2984252" cy="97024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 cooperative stochastic games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66687"/>
            <a:ext cx="7985880" cy="1401697"/>
          </a:xfrm>
          <a:prstGeom prst="rect">
            <a:avLst/>
          </a:prstGeom>
        </p:spPr>
        <p:txBody>
          <a:bodyPr vert="horz" wrap="square" lIns="0" tIns="89185" rIns="0" bIns="0" rtlCol="0">
            <a:spAutoFit/>
          </a:bodyPr>
          <a:lstStyle/>
          <a:p>
            <a:pPr marL="231426" indent="-216818">
              <a:spcBef>
                <a:spcPts val="702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Algorithm:</a:t>
            </a:r>
            <a:r>
              <a:rPr sz="1756" dirty="0"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Joint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action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learner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(JAL)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or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Joint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30" dirty="0">
                <a:solidFill>
                  <a:srgbClr val="FF2600"/>
                </a:solidFill>
                <a:latin typeface="Georgia"/>
                <a:cs typeface="Georgia"/>
              </a:rPr>
              <a:t>Q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learning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(JQL)</a:t>
            </a:r>
            <a:endParaRPr sz="1756">
              <a:latin typeface="Georgia"/>
              <a:cs typeface="Georgia"/>
            </a:endParaRPr>
          </a:p>
          <a:p>
            <a:pPr marL="231426" indent="-216818">
              <a:spcBef>
                <a:spcPts val="586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Challenge: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Respond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to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environment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as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well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as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opponent(s)</a:t>
            </a:r>
            <a:endParaRPr sz="1756">
              <a:latin typeface="Georgia"/>
              <a:cs typeface="Georgia"/>
            </a:endParaRPr>
          </a:p>
          <a:p>
            <a:pPr marL="231426" indent="-216818">
              <a:spcBef>
                <a:spcPts val="593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Same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as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30" dirty="0">
                <a:latin typeface="Georgia"/>
                <a:cs typeface="Georgia"/>
              </a:rPr>
              <a:t>Q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learning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but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agents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also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include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opponent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action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in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Q-updates</a:t>
            </a:r>
            <a:endParaRPr sz="1756">
              <a:latin typeface="Georgia"/>
              <a:cs typeface="Georgia"/>
            </a:endParaRPr>
          </a:p>
          <a:p>
            <a:pPr marL="231426" indent="-216818">
              <a:spcBef>
                <a:spcPts val="586"/>
              </a:spcBef>
              <a:buClr>
                <a:srgbClr val="000000"/>
              </a:buClr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Each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agent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would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update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its </a:t>
            </a:r>
            <a:r>
              <a:rPr sz="1756" spc="18" dirty="0">
                <a:latin typeface="Georgia"/>
                <a:cs typeface="Georgia"/>
              </a:rPr>
              <a:t>Q-values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using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Bellman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update:</a:t>
            </a:r>
            <a:endParaRPr sz="1756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17" y="3316121"/>
            <a:ext cx="10856706" cy="2045591"/>
          </a:xfrm>
          <a:prstGeom prst="rect">
            <a:avLst/>
          </a:prstGeom>
        </p:spPr>
        <p:txBody>
          <a:bodyPr vert="horz" wrap="square" lIns="0" tIns="89185" rIns="0" bIns="0" rtlCol="0">
            <a:spAutoFit/>
          </a:bodyPr>
          <a:lstStyle/>
          <a:p>
            <a:pPr marL="231426" indent="-216818">
              <a:spcBef>
                <a:spcPts val="702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Need</a:t>
            </a:r>
            <a:r>
              <a:rPr sz="1756" dirty="0"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to</a:t>
            </a:r>
            <a:r>
              <a:rPr sz="175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balance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exploration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exploitation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tradeoff</a:t>
            </a:r>
            <a:endParaRPr sz="1756" dirty="0">
              <a:latin typeface="Georgia"/>
              <a:cs typeface="Georgia"/>
            </a:endParaRPr>
          </a:p>
          <a:p>
            <a:pPr marL="231426" indent="-216818">
              <a:spcBef>
                <a:spcPts val="586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Objective</a:t>
            </a:r>
            <a:r>
              <a:rPr sz="1756" dirty="0"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for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agent:</a:t>
            </a:r>
            <a:r>
              <a:rPr sz="175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Find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optimal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policy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2" dirty="0">
                <a:solidFill>
                  <a:srgbClr val="FF2600"/>
                </a:solidFill>
                <a:latin typeface="Georgia"/>
                <a:cs typeface="Georgia"/>
              </a:rPr>
              <a:t>for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best</a:t>
            </a:r>
            <a:r>
              <a:rPr sz="17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response</a:t>
            </a:r>
            <a:endParaRPr sz="1756" dirty="0">
              <a:latin typeface="Georgia"/>
              <a:cs typeface="Georgia"/>
            </a:endParaRPr>
          </a:p>
          <a:p>
            <a:pPr marL="231426" indent="-216818">
              <a:spcBef>
                <a:spcPts val="593"/>
              </a:spcBef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18" dirty="0">
                <a:latin typeface="Georgia"/>
                <a:cs typeface="Georgia"/>
              </a:rPr>
              <a:t>Objective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for </a:t>
            </a:r>
            <a:r>
              <a:rPr sz="1756" spc="18" dirty="0">
                <a:latin typeface="Georgia"/>
                <a:cs typeface="Georgia"/>
              </a:rPr>
              <a:t>system: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Find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24" dirty="0">
                <a:latin typeface="Georgia"/>
                <a:cs typeface="Georgia"/>
              </a:rPr>
              <a:t>NE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of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12" dirty="0">
                <a:latin typeface="Georgia"/>
                <a:cs typeface="Georgia"/>
              </a:rPr>
              <a:t> stochastic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24" dirty="0">
                <a:latin typeface="Georgia"/>
                <a:cs typeface="Georgia"/>
              </a:rPr>
              <a:t>game</a:t>
            </a:r>
            <a:r>
              <a:rPr sz="1756" spc="448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(or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24" dirty="0">
                <a:solidFill>
                  <a:srgbClr val="FF2600"/>
                </a:solidFill>
                <a:latin typeface="Georgia"/>
                <a:cs typeface="Georgia"/>
              </a:rPr>
              <a:t>Nash</a:t>
            </a:r>
            <a:r>
              <a:rPr sz="1756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30" dirty="0">
                <a:solidFill>
                  <a:srgbClr val="FF2600"/>
                </a:solidFill>
                <a:latin typeface="Georgia"/>
                <a:cs typeface="Georgia"/>
              </a:rPr>
              <a:t>Q</a:t>
            </a:r>
            <a:r>
              <a:rPr sz="1756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FF2600"/>
                </a:solidFill>
                <a:latin typeface="Georgia"/>
                <a:cs typeface="Georgia"/>
              </a:rPr>
              <a:t>function</a:t>
            </a:r>
            <a:r>
              <a:rPr sz="1756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for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game)</a:t>
            </a:r>
            <a:endParaRPr sz="1756" dirty="0">
              <a:latin typeface="Georgia"/>
              <a:cs typeface="Georgia"/>
            </a:endParaRPr>
          </a:p>
          <a:p>
            <a:pPr>
              <a:spcBef>
                <a:spcPts val="54"/>
              </a:spcBef>
              <a:buFont typeface="Trebuchet MS"/>
              <a:buChar char="▪"/>
            </a:pPr>
            <a:endParaRPr sz="2845" dirty="0">
              <a:latin typeface="Georgia"/>
              <a:cs typeface="Georgia"/>
            </a:endParaRPr>
          </a:p>
          <a:p>
            <a:pPr marL="231426" marR="6151" indent="-216818">
              <a:buSzPct val="86206"/>
              <a:buFont typeface="Trebuchet MS"/>
              <a:buChar char="▪"/>
              <a:tabLst>
                <a:tab pos="232195" algn="l"/>
              </a:tabLst>
            </a:pPr>
            <a:r>
              <a:rPr sz="1756" spc="24" dirty="0">
                <a:latin typeface="Georgia"/>
                <a:cs typeface="Georgia"/>
              </a:rPr>
              <a:t>Nash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30" dirty="0">
                <a:latin typeface="Georgia"/>
                <a:cs typeface="Georgia"/>
              </a:rPr>
              <a:t>Q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function: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Agent’s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immediate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reward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and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discounted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future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rewards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24" dirty="0">
                <a:latin typeface="Georgia"/>
                <a:cs typeface="Georgia"/>
              </a:rPr>
              <a:t>when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12" dirty="0">
                <a:latin typeface="Georgia"/>
                <a:cs typeface="Georgia"/>
              </a:rPr>
              <a:t>all </a:t>
            </a:r>
            <a:r>
              <a:rPr sz="1756" spc="18" dirty="0">
                <a:latin typeface="Georgia"/>
                <a:cs typeface="Georgia"/>
              </a:rPr>
              <a:t>agents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follow</a:t>
            </a:r>
            <a:r>
              <a:rPr sz="1756" spc="12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the</a:t>
            </a:r>
            <a:r>
              <a:rPr sz="1756" spc="6" dirty="0">
                <a:latin typeface="Georgia"/>
                <a:cs typeface="Georgia"/>
              </a:rPr>
              <a:t> </a:t>
            </a:r>
            <a:r>
              <a:rPr sz="1756" spc="24" dirty="0">
                <a:latin typeface="Georgia"/>
                <a:cs typeface="Georgia"/>
              </a:rPr>
              <a:t>NE </a:t>
            </a:r>
            <a:r>
              <a:rPr sz="1756" spc="-406" dirty="0">
                <a:latin typeface="Georgia"/>
                <a:cs typeface="Georgia"/>
              </a:rPr>
              <a:t> </a:t>
            </a:r>
            <a:r>
              <a:rPr sz="1756" spc="18" dirty="0">
                <a:latin typeface="Georgia"/>
                <a:cs typeface="Georgia"/>
              </a:rPr>
              <a:t>policy</a:t>
            </a:r>
            <a:endParaRPr sz="1756" dirty="0">
              <a:latin typeface="Georgia"/>
              <a:cs typeface="Georgia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B1AB1A6F-93BA-42C6-88E9-8D97C6DCCF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7252" y="2905960"/>
            <a:ext cx="7415702" cy="52304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B6574C2-CE7D-4DF6-9A32-088CE65B35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225" y="5323508"/>
            <a:ext cx="4957021" cy="74355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Joint Q learning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20F7AF8-83C4-4373-81E6-8A7747D6DF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13" y="1248937"/>
            <a:ext cx="8205288" cy="49622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65963" y="1432415"/>
                <a:ext cx="11414880" cy="4364953"/>
              </a:xfrm>
              <a:prstGeom prst="rect">
                <a:avLst/>
              </a:prstGeom>
            </p:spPr>
            <p:txBody>
              <a:bodyPr vert="horz" wrap="square" lIns="0" tIns="33060" rIns="0" bIns="0" rtlCol="0">
                <a:spAutoFit/>
              </a:bodyPr>
              <a:lstStyle/>
              <a:p>
                <a:pPr marL="293704" marR="36905" indent="-248340">
                  <a:lnSpc>
                    <a:spcPts val="2397"/>
                  </a:lnSpc>
                  <a:spcBef>
                    <a:spcPts val="260"/>
                  </a:spcBef>
                  <a:buSzPct val="85294"/>
                  <a:buFont typeface="Trebuchet MS"/>
                  <a:buChar char="▪"/>
                  <a:tabLst>
                    <a:tab pos="294471" algn="l"/>
                  </a:tabLst>
                </a:pPr>
                <a:r>
                  <a:rPr lang="en-GB" sz="2058" spc="-6" dirty="0">
                    <a:latin typeface="Georgia"/>
                    <a:cs typeface="Georgia"/>
                  </a:rPr>
                  <a:t>If</a:t>
                </a:r>
                <a:r>
                  <a:rPr lang="en-GB" sz="2058" dirty="0">
                    <a:latin typeface="Georgia"/>
                    <a:cs typeface="Georgia"/>
                  </a:rPr>
                  <a:t> </a:t>
                </a:r>
                <a:r>
                  <a:rPr lang="en-GB" sz="2058" spc="-6" dirty="0">
                    <a:latin typeface="Georgia"/>
                    <a:cs typeface="Georgia"/>
                  </a:rPr>
                  <a:t>the</a:t>
                </a:r>
                <a:r>
                  <a:rPr lang="en-GB" sz="2058" dirty="0">
                    <a:latin typeface="Georgia"/>
                    <a:cs typeface="Georgia"/>
                  </a:rPr>
                  <a:t> games is </a:t>
                </a:r>
                <a:r>
                  <a:rPr lang="en-GB" sz="2058" dirty="0">
                    <a:solidFill>
                      <a:srgbClr val="FF2600"/>
                    </a:solidFill>
                    <a:latin typeface="Georgia"/>
                    <a:cs typeface="Georgia"/>
                  </a:rPr>
                  <a:t>finite </a:t>
                </a:r>
                <a:r>
                  <a:rPr lang="en-GB" sz="2058" dirty="0">
                    <a:latin typeface="Georgia"/>
                    <a:cs typeface="Georgia"/>
                  </a:rPr>
                  <a:t>(finite agents and finite number of strategies for each agent),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then fictitious </a:t>
                </a:r>
                <a:r>
                  <a:rPr lang="en-GB" sz="2058" spc="-478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play will </a:t>
                </a:r>
                <a:r>
                  <a:rPr lang="en-GB" sz="2058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converge</a:t>
                </a:r>
                <a:r>
                  <a:rPr lang="en-GB" sz="205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to true response of opponent(s) in </a:t>
                </a:r>
                <a:r>
                  <a:rPr lang="en-GB" sz="2058" spc="-6" dirty="0">
                    <a:latin typeface="Georgia"/>
                    <a:cs typeface="Georgia"/>
                  </a:rPr>
                  <a:t>the</a:t>
                </a:r>
                <a:r>
                  <a:rPr lang="en-GB" sz="2058" dirty="0">
                    <a:latin typeface="Georgia"/>
                    <a:cs typeface="Georgia"/>
                  </a:rPr>
                  <a:t> time </a:t>
                </a:r>
                <a:r>
                  <a:rPr lang="en-GB" sz="2058" spc="-6" dirty="0">
                    <a:latin typeface="Georgia"/>
                    <a:cs typeface="Georgia"/>
                  </a:rPr>
                  <a:t>limit</a:t>
                </a:r>
                <a:r>
                  <a:rPr lang="en-GB" sz="2058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solidFill>
                      <a:srgbClr val="FF2600"/>
                    </a:solidFill>
                    <a:latin typeface="Georgia"/>
                    <a:cs typeface="Georgia"/>
                  </a:rPr>
                  <a:t>in self-play</a:t>
                </a:r>
                <a:endParaRPr lang="en-GB" sz="2058" dirty="0">
                  <a:latin typeface="Georgia"/>
                  <a:cs typeface="Georgia"/>
                </a:endParaRPr>
              </a:p>
              <a:p>
                <a:pPr marL="293704" indent="-248340">
                  <a:spcBef>
                    <a:spcPts val="551"/>
                  </a:spcBef>
                  <a:buClr>
                    <a:srgbClr val="000000"/>
                  </a:buClr>
                  <a:buSzPct val="85294"/>
                  <a:buFont typeface="Trebuchet MS"/>
                  <a:buChar char="▪"/>
                  <a:tabLst>
                    <a:tab pos="294471" algn="l"/>
                  </a:tabLst>
                </a:pPr>
                <a:r>
                  <a:rPr lang="en-GB" sz="2058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Self-play: </a:t>
                </a:r>
                <a:r>
                  <a:rPr lang="en-GB" sz="2058" spc="-6" dirty="0">
                    <a:solidFill>
                      <a:srgbClr val="212121"/>
                    </a:solidFill>
                    <a:latin typeface="Georgia"/>
                    <a:cs typeface="Georgia"/>
                  </a:rPr>
                  <a:t>All</a:t>
                </a:r>
                <a:r>
                  <a:rPr lang="en-GB" sz="2058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solidFill>
                      <a:srgbClr val="212121"/>
                    </a:solidFill>
                    <a:latin typeface="Georgia"/>
                    <a:cs typeface="Georgia"/>
                  </a:rPr>
                  <a:t>agents</a:t>
                </a:r>
                <a:r>
                  <a:rPr lang="en-GB" sz="2058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solidFill>
                      <a:srgbClr val="212121"/>
                    </a:solidFill>
                    <a:latin typeface="Georgia"/>
                    <a:cs typeface="Georgia"/>
                  </a:rPr>
                  <a:t>learn</a:t>
                </a:r>
                <a:r>
                  <a:rPr lang="en-GB" sz="2058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solidFill>
                      <a:srgbClr val="212121"/>
                    </a:solidFill>
                    <a:latin typeface="Georgia"/>
                    <a:cs typeface="Georgia"/>
                  </a:rPr>
                  <a:t>using</a:t>
                </a:r>
                <a:r>
                  <a:rPr lang="en-GB" sz="2058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spc="-6" dirty="0">
                    <a:solidFill>
                      <a:srgbClr val="212121"/>
                    </a:solidFill>
                    <a:latin typeface="Georgia"/>
                    <a:cs typeface="Georgia"/>
                  </a:rPr>
                  <a:t>the</a:t>
                </a:r>
                <a:r>
                  <a:rPr lang="en-GB" sz="2058" dirty="0">
                    <a:solidFill>
                      <a:srgbClr val="212121"/>
                    </a:solidFill>
                    <a:latin typeface="Georgia"/>
                    <a:cs typeface="Georgia"/>
                  </a:rPr>
                  <a:t> same</a:t>
                </a:r>
                <a:r>
                  <a:rPr lang="en-GB" sz="2058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spc="-6" dirty="0">
                    <a:solidFill>
                      <a:srgbClr val="212121"/>
                    </a:solidFill>
                    <a:latin typeface="Georgia"/>
                    <a:cs typeface="Georgia"/>
                  </a:rPr>
                  <a:t>algorithm</a:t>
                </a:r>
                <a:endParaRPr lang="en-GB" sz="2058" dirty="0">
                  <a:latin typeface="Georgia"/>
                  <a:cs typeface="Georgia"/>
                </a:endParaRPr>
              </a:p>
              <a:p>
                <a:pPr marL="293704" indent="-248340">
                  <a:spcBef>
                    <a:spcPts val="611"/>
                  </a:spcBef>
                  <a:buSzPct val="85294"/>
                  <a:buFont typeface="Trebuchet MS"/>
                  <a:buChar char="▪"/>
                  <a:tabLst>
                    <a:tab pos="294471" algn="l"/>
                  </a:tabLst>
                </a:pPr>
                <a:r>
                  <a:rPr lang="en-GB" sz="2058" dirty="0">
                    <a:latin typeface="Georgia"/>
                    <a:cs typeface="Georgia"/>
                  </a:rPr>
                  <a:t>Joint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Q-learning converges to </a:t>
                </a:r>
                <a:r>
                  <a:rPr lang="en-GB" sz="2058" dirty="0">
                    <a:solidFill>
                      <a:srgbClr val="FF2600"/>
                    </a:solidFill>
                    <a:latin typeface="Georgia"/>
                    <a:cs typeface="Georgia"/>
                  </a:rPr>
                  <a:t>Nash</a:t>
                </a:r>
                <a:r>
                  <a:rPr lang="en-GB" sz="2058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Q-values</a:t>
                </a:r>
                <a:r>
                  <a:rPr lang="en-GB" sz="2058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in a cooperative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stochastic game if</a:t>
                </a:r>
              </a:p>
              <a:p>
                <a:pPr marL="698892" lvl="1" indent="-196828">
                  <a:spcBef>
                    <a:spcPts val="616"/>
                  </a:spcBef>
                  <a:buSzPct val="85294"/>
                  <a:buFont typeface="Trebuchet MS"/>
                  <a:buChar char="▪"/>
                  <a:tabLst>
                    <a:tab pos="699661" algn="l"/>
                  </a:tabLst>
                </a:pPr>
                <a:r>
                  <a:rPr lang="en-GB" sz="2058" dirty="0">
                    <a:latin typeface="Georgia"/>
                    <a:cs typeface="Georgia"/>
                  </a:rPr>
                  <a:t>Every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state is visited </a:t>
                </a:r>
                <a:r>
                  <a:rPr lang="en-GB" sz="2058" spc="-6" dirty="0">
                    <a:latin typeface="Georgia"/>
                    <a:cs typeface="Georgia"/>
                  </a:rPr>
                  <a:t>infinitely</a:t>
                </a:r>
                <a:r>
                  <a:rPr lang="en-GB" sz="2058" dirty="0">
                    <a:latin typeface="Georgia"/>
                    <a:cs typeface="Georgia"/>
                  </a:rPr>
                  <a:t> often (due to exploration)</a:t>
                </a:r>
              </a:p>
              <a:p>
                <a:pPr marL="698892" marR="3750489" lvl="1" indent="-196828">
                  <a:lnSpc>
                    <a:spcPct val="110300"/>
                  </a:lnSpc>
                  <a:spcBef>
                    <a:spcPts val="357"/>
                  </a:spcBef>
                  <a:buSzPct val="85294"/>
                  <a:buFont typeface="Trebuchet MS"/>
                  <a:buChar char="▪"/>
                  <a:tabLst>
                    <a:tab pos="699661" algn="l"/>
                    <a:tab pos="2953184" algn="l"/>
                    <a:tab pos="3760484" algn="l"/>
                  </a:tabLst>
                </a:pPr>
                <a:r>
                  <a:rPr lang="en-GB" sz="2058" spc="-6" dirty="0">
                    <a:latin typeface="Georgia"/>
                    <a:cs typeface="Georgia"/>
                  </a:rPr>
                  <a:t>The</a:t>
                </a:r>
                <a:r>
                  <a:rPr lang="en-GB" sz="2058" dirty="0">
                    <a:latin typeface="Georgia"/>
                    <a:cs typeface="Georgia"/>
                  </a:rPr>
                  <a:t> learning</a:t>
                </a:r>
                <a:r>
                  <a:rPr lang="en-GB" sz="2058" spc="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rate </a:t>
                </a:r>
                <a14:m>
                  <m:oMath xmlns:m="http://schemas.openxmlformats.org/officeDocument/2006/math">
                    <m:r>
                      <a:rPr lang="en-GB" sz="2058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r>
                  <a:rPr lang="en-GB" sz="2058" dirty="0">
                    <a:latin typeface="Georgia"/>
                    <a:cs typeface="Georgia"/>
                  </a:rPr>
                  <a:t> is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decreased</a:t>
                </a:r>
                <a:r>
                  <a:rPr lang="en-GB" sz="2058" spc="-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fast</a:t>
                </a:r>
                <a:r>
                  <a:rPr lang="en-GB" sz="2058" spc="-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enough,</a:t>
                </a:r>
                <a:r>
                  <a:rPr lang="en-GB" sz="2058" spc="-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but</a:t>
                </a:r>
                <a:r>
                  <a:rPr lang="en-GB" sz="2058" spc="-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not</a:t>
                </a:r>
                <a:r>
                  <a:rPr lang="en-GB" sz="2058" spc="-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too</a:t>
                </a:r>
                <a:r>
                  <a:rPr lang="en-GB" sz="2058" spc="-6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fast </a:t>
                </a:r>
                <a:r>
                  <a:rPr lang="en-GB" sz="2058" spc="-478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(sufficient</a:t>
                </a:r>
                <a:r>
                  <a:rPr lang="en-GB" sz="2058" spc="12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conditions</a:t>
                </a:r>
                <a:r>
                  <a:rPr lang="en-GB" sz="2058" spc="18" dirty="0">
                    <a:latin typeface="Georgia"/>
                    <a:cs typeface="Georgia"/>
                  </a:rPr>
                  <a:t> </a:t>
                </a:r>
                <a:r>
                  <a:rPr lang="en-GB" sz="2058" dirty="0">
                    <a:latin typeface="Georgia"/>
                    <a:cs typeface="Georgia"/>
                  </a:rPr>
                  <a:t>for </a:t>
                </a:r>
                <a14:m>
                  <m:oMath xmlns:m="http://schemas.openxmlformats.org/officeDocument/2006/math">
                    <m:r>
                      <a:rPr lang="en-GB" sz="2058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r>
                  <a:rPr lang="en-GB" sz="2058" dirty="0">
                    <a:latin typeface="Georgia"/>
                    <a:cs typeface="Georgia"/>
                  </a:rPr>
                  <a:t>):</a:t>
                </a:r>
              </a:p>
              <a:p>
                <a:pPr>
                  <a:spcBef>
                    <a:spcPts val="18"/>
                  </a:spcBef>
                </a:pPr>
                <a:endParaRPr lang="en-GB" sz="2482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18"/>
                  </a:spcBef>
                </a:pPr>
                <a:endParaRPr lang="en-GB" sz="2482" dirty="0">
                  <a:latin typeface="Times New Roman"/>
                  <a:cs typeface="Times New Roman"/>
                </a:endParaRPr>
              </a:p>
              <a:p>
                <a:pPr>
                  <a:spcBef>
                    <a:spcPts val="18"/>
                  </a:spcBef>
                </a:pPr>
                <a:endParaRPr lang="en-GB" sz="2482" dirty="0">
                  <a:latin typeface="Times New Roman"/>
                  <a:cs typeface="Times New Roman"/>
                </a:endParaRPr>
              </a:p>
              <a:p>
                <a:pPr marL="293704" marR="66889" indent="-248340">
                  <a:lnSpc>
                    <a:spcPts val="2494"/>
                  </a:lnSpc>
                  <a:buSzPct val="82857"/>
                  <a:buFont typeface="Trebuchet MS"/>
                  <a:buChar char="▪"/>
                  <a:tabLst>
                    <a:tab pos="294471" algn="l"/>
                  </a:tabLst>
                </a:pPr>
                <a:r>
                  <a:rPr lang="en-GB" sz="2119" spc="-6" dirty="0">
                    <a:latin typeface="Times New Roman"/>
                    <a:cs typeface="Times New Roman"/>
                  </a:rPr>
                  <a:t>In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cooperative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stochastic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games,</a:t>
                </a:r>
                <a:r>
                  <a:rPr lang="en-GB" sz="2119" spc="18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the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Nash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Q-values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are</a:t>
                </a:r>
                <a:r>
                  <a:rPr lang="en-GB" sz="2119" spc="24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unique</a:t>
                </a:r>
                <a:r>
                  <a:rPr lang="en-GB" sz="2119" spc="1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(guaranteed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unique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equilibrium</a:t>
                </a:r>
                <a:r>
                  <a:rPr lang="en-GB" sz="2119" spc="18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6" dirty="0">
                    <a:latin typeface="Times New Roman"/>
                    <a:cs typeface="Times New Roman"/>
                  </a:rPr>
                  <a:t>point</a:t>
                </a:r>
                <a:r>
                  <a:rPr lang="en-GB" sz="2119" spc="12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in </a:t>
                </a:r>
                <a:r>
                  <a:rPr lang="en-GB" sz="2119" spc="-515" dirty="0">
                    <a:latin typeface="Times New Roman"/>
                    <a:cs typeface="Times New Roman"/>
                  </a:rPr>
                  <a:t> </a:t>
                </a:r>
                <a:r>
                  <a:rPr lang="en-GB" sz="2119" spc="-12" dirty="0">
                    <a:latin typeface="Times New Roman"/>
                    <a:cs typeface="Times New Roman"/>
                  </a:rPr>
                  <a:t>utilities)</a:t>
                </a:r>
                <a:endParaRPr sz="2119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" y="1432415"/>
                <a:ext cx="11414880" cy="4364953"/>
              </a:xfrm>
              <a:prstGeom prst="rect">
                <a:avLst/>
              </a:prstGeom>
              <a:blipFill>
                <a:blip r:embed="rId2"/>
                <a:stretch>
                  <a:fillRect l="-801" t="-1397" r="-1496" b="-279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Convergence of joint Q learning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89B3CA-F776-4F68-8DD6-6B41B7C60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2036" y="4091074"/>
            <a:ext cx="4702835" cy="887327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Joint Q learning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8635E80-6823-46E8-9E0B-B934FB87E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7279" y="1269257"/>
            <a:ext cx="8474090" cy="512477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Common exploration methods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96717" y="1305526"/>
                <a:ext cx="3360326" cy="1033258"/>
              </a:xfrm>
              <a:prstGeom prst="rect">
                <a:avLst/>
              </a:prstGeom>
            </p:spPr>
            <p:txBody>
              <a:bodyPr vert="horz" wrap="square" lIns="0" tIns="131471" rIns="0" bIns="0" rtlCol="0">
                <a:spAutoFit/>
              </a:bodyPr>
              <a:lstStyle/>
              <a:p>
                <a:pPr marL="461315" indent="-446706">
                  <a:spcBef>
                    <a:spcPts val="1035"/>
                  </a:spcBef>
                  <a:buSzPct val="80434"/>
                  <a:buFont typeface="Trebuchet MS"/>
                  <a:buChar char="▪"/>
                  <a:tabLst>
                    <a:tab pos="461315" algn="l"/>
                    <a:tab pos="462084" algn="l"/>
                  </a:tabLst>
                </a:pPr>
                <a14:m>
                  <m:oMath xmlns:m="http://schemas.openxmlformats.org/officeDocument/2006/math">
                    <m:r>
                      <a:rPr lang="en-GB" sz="2785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2785" dirty="0">
                    <a:latin typeface="Georgia"/>
                    <a:cs typeface="Georgia"/>
                  </a:rPr>
                  <a:t>-greedy:</a:t>
                </a:r>
              </a:p>
              <a:p>
                <a:pPr marL="700430" lvl="1" indent="-228351">
                  <a:spcBef>
                    <a:spcPts val="811"/>
                  </a:spcBef>
                  <a:buSzPct val="84615"/>
                  <a:buFont typeface="Trebuchet MS"/>
                  <a:buChar char="▪"/>
                  <a:tabLst>
                    <a:tab pos="700430" algn="l"/>
                  </a:tabLst>
                </a:pPr>
                <a:r>
                  <a:rPr sz="2361" spc="18" dirty="0">
                    <a:latin typeface="Georgia"/>
                    <a:cs typeface="Georgia"/>
                  </a:rPr>
                  <a:t>With</a:t>
                </a:r>
                <a:r>
                  <a:rPr sz="2361" spc="-54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probability</a:t>
                </a:r>
                <a:r>
                  <a:rPr lang="en-GB" sz="2361" spc="12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endParaRPr sz="2361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7" y="1305526"/>
                <a:ext cx="3360326" cy="1033258"/>
              </a:xfrm>
              <a:prstGeom prst="rect">
                <a:avLst/>
              </a:prstGeom>
              <a:blipFill>
                <a:blip r:embed="rId2"/>
                <a:stretch>
                  <a:fillRect b="-170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3410027" y="1944477"/>
            <a:ext cx="3256012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15377">
              <a:spcBef>
                <a:spcPts val="157"/>
              </a:spcBef>
            </a:pPr>
            <a:r>
              <a:rPr sz="2361" spc="6" dirty="0">
                <a:latin typeface="Arial MT"/>
                <a:cs typeface="Arial MT"/>
              </a:rPr>
              <a:t>,</a:t>
            </a:r>
            <a:r>
              <a:rPr sz="2361" spc="-12" dirty="0">
                <a:latin typeface="Arial MT"/>
                <a:cs typeface="Arial MT"/>
              </a:rPr>
              <a:t> </a:t>
            </a:r>
            <a:r>
              <a:rPr sz="2361" spc="12" dirty="0">
                <a:latin typeface="Georgia"/>
                <a:cs typeface="Georgia"/>
              </a:rPr>
              <a:t>execute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random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action</a:t>
            </a:r>
            <a:endParaRPr sz="2361">
              <a:latin typeface="Georgia"/>
              <a:cs typeface="Georgi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96716" y="3329543"/>
            <a:ext cx="7282396" cy="992668"/>
          </a:xfrm>
          <a:prstGeom prst="rect">
            <a:avLst/>
          </a:prstGeom>
        </p:spPr>
        <p:txBody>
          <a:bodyPr vert="horz" wrap="square" lIns="0" tIns="109943" rIns="0" bIns="0" rtlCol="0">
            <a:spAutoFit/>
          </a:bodyPr>
          <a:lstStyle/>
          <a:p>
            <a:pPr marL="303699" indent="-289091">
              <a:spcBef>
                <a:spcPts val="866"/>
              </a:spcBef>
              <a:buSzPct val="84782"/>
              <a:buFont typeface="Trebuchet MS"/>
              <a:buChar char="▪"/>
              <a:tabLst>
                <a:tab pos="304468" algn="l"/>
              </a:tabLst>
            </a:pPr>
            <a:r>
              <a:rPr sz="2785" dirty="0">
                <a:latin typeface="Georgia"/>
                <a:cs typeface="Georgia"/>
              </a:rPr>
              <a:t>Boltzmann</a:t>
            </a:r>
            <a:r>
              <a:rPr sz="2785" spc="-12" dirty="0">
                <a:latin typeface="Georgia"/>
                <a:cs typeface="Georgia"/>
              </a:rPr>
              <a:t> </a:t>
            </a:r>
            <a:r>
              <a:rPr sz="2785" dirty="0">
                <a:latin typeface="Georgia"/>
                <a:cs typeface="Georgia"/>
              </a:rPr>
              <a:t>exploration</a:t>
            </a:r>
            <a:endParaRPr sz="2785">
              <a:latin typeface="Georgia"/>
              <a:cs typeface="Georgia"/>
            </a:endParaRPr>
          </a:p>
          <a:p>
            <a:pPr marL="700430" lvl="1" indent="-228351">
              <a:spcBef>
                <a:spcPts val="666"/>
              </a:spcBef>
              <a:buSzPct val="84615"/>
              <a:buFont typeface="Trebuchet MS"/>
              <a:buChar char="▪"/>
              <a:tabLst>
                <a:tab pos="700430" algn="l"/>
              </a:tabLst>
            </a:pPr>
            <a:r>
              <a:rPr sz="2361" spc="12" dirty="0">
                <a:latin typeface="Georgia"/>
                <a:cs typeface="Georgia"/>
              </a:rPr>
              <a:t>Increasing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temperature</a:t>
            </a:r>
            <a:r>
              <a:rPr sz="2361" spc="569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T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increases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stochasticity</a:t>
            </a:r>
            <a:endParaRPr sz="2361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53404" y="5060344"/>
            <a:ext cx="162224" cy="327642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15377">
              <a:spcBef>
                <a:spcPts val="157"/>
              </a:spcBef>
            </a:pPr>
            <a:r>
              <a:rPr sz="1998" spc="321" dirty="0">
                <a:latin typeface="Trebuchet MS"/>
                <a:cs typeface="Trebuchet MS"/>
              </a:rPr>
              <a:t>▪</a:t>
            </a:r>
            <a:endParaRPr sz="1998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314250" y="2656304"/>
            <a:ext cx="254484" cy="277209"/>
          </a:xfrm>
          <a:prstGeom prst="rect">
            <a:avLst/>
          </a:prstGeom>
        </p:spPr>
        <p:txBody>
          <a:bodyPr vert="horz" wrap="square" lIns="0" tIns="16146" rIns="0" bIns="0" rtlCol="0">
            <a:spAutoFit/>
          </a:bodyPr>
          <a:lstStyle/>
          <a:p>
            <a:pPr marL="46131">
              <a:spcBef>
                <a:spcPts val="127"/>
              </a:spcBef>
            </a:pPr>
            <a:r>
              <a:rPr sz="2543" i="1" spc="63" baseline="-19841" dirty="0">
                <a:latin typeface="Times New Roman"/>
                <a:cs typeface="Times New Roman"/>
              </a:rPr>
              <a:t>a</a:t>
            </a:r>
            <a:r>
              <a:rPr sz="1211" i="1" spc="42" dirty="0">
                <a:latin typeface="Times New Roman"/>
                <a:cs typeface="Times New Roman"/>
              </a:rPr>
              <a:t>i</a:t>
            </a:r>
            <a:endParaRPr sz="1211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2650" y="2415423"/>
            <a:ext cx="9656556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274482" indent="-228351">
              <a:spcBef>
                <a:spcPts val="157"/>
              </a:spcBef>
              <a:buSzPct val="84615"/>
              <a:buFont typeface="Trebuchet MS"/>
              <a:buChar char="▪"/>
              <a:tabLst>
                <a:tab pos="274482" algn="l"/>
              </a:tabLst>
            </a:pPr>
            <a:r>
              <a:rPr sz="2361" spc="12" dirty="0">
                <a:latin typeface="Georgia"/>
                <a:cs typeface="Georgia"/>
              </a:rPr>
              <a:t>Otherwise execute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best action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i="1" spc="-91" dirty="0">
                <a:latin typeface="Times New Roman"/>
                <a:cs typeface="Times New Roman"/>
              </a:rPr>
              <a:t>a</a:t>
            </a:r>
            <a:r>
              <a:rPr sz="2543" i="1" spc="-136" baseline="-31746" dirty="0">
                <a:latin typeface="Times New Roman"/>
                <a:cs typeface="Times New Roman"/>
              </a:rPr>
              <a:t>i</a:t>
            </a:r>
            <a:r>
              <a:rPr sz="2361" spc="-91" dirty="0">
                <a:latin typeface="Cambria"/>
                <a:cs typeface="Cambria"/>
              </a:rPr>
              <a:t>*</a:t>
            </a:r>
            <a:r>
              <a:rPr sz="2361" spc="151" dirty="0">
                <a:latin typeface="Cambria"/>
                <a:cs typeface="Cambria"/>
              </a:rPr>
              <a:t> </a:t>
            </a:r>
            <a:r>
              <a:rPr sz="2361" spc="333" dirty="0">
                <a:latin typeface="Cambria"/>
                <a:cs typeface="Cambria"/>
              </a:rPr>
              <a:t>=</a:t>
            </a:r>
            <a:r>
              <a:rPr sz="2361" spc="157" dirty="0">
                <a:latin typeface="Cambria"/>
                <a:cs typeface="Cambria"/>
              </a:rPr>
              <a:t> </a:t>
            </a:r>
            <a:r>
              <a:rPr sz="2361" spc="-97" dirty="0">
                <a:latin typeface="Cambria"/>
                <a:cs typeface="Cambria"/>
              </a:rPr>
              <a:t>arg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spc="-48" dirty="0">
                <a:latin typeface="Cambria"/>
                <a:cs typeface="Cambria"/>
              </a:rPr>
              <a:t>max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30" dirty="0">
                <a:latin typeface="Times New Roman"/>
                <a:cs typeface="Times New Roman"/>
              </a:rPr>
              <a:t>Q</a:t>
            </a:r>
            <a:r>
              <a:rPr sz="2543" i="1" spc="45" baseline="29761" dirty="0">
                <a:latin typeface="Times New Roman"/>
                <a:cs typeface="Times New Roman"/>
              </a:rPr>
              <a:t>i</a:t>
            </a:r>
            <a:r>
              <a:rPr sz="2361" spc="30" dirty="0">
                <a:latin typeface="Cambria"/>
                <a:cs typeface="Cambria"/>
              </a:rPr>
              <a:t>(</a:t>
            </a:r>
            <a:r>
              <a:rPr sz="2361" i="1" spc="30" dirty="0">
                <a:latin typeface="Times New Roman"/>
                <a:cs typeface="Times New Roman"/>
              </a:rPr>
              <a:t>s</a:t>
            </a:r>
            <a:r>
              <a:rPr sz="2361" spc="30" dirty="0">
                <a:latin typeface="Cambria"/>
                <a:cs typeface="Cambria"/>
              </a:rPr>
              <a:t>,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85" dirty="0">
                <a:latin typeface="Times New Roman"/>
                <a:cs typeface="Times New Roman"/>
              </a:rPr>
              <a:t>a</a:t>
            </a:r>
            <a:r>
              <a:rPr sz="2543" i="1" spc="126" baseline="29761" dirty="0">
                <a:latin typeface="Times New Roman"/>
                <a:cs typeface="Times New Roman"/>
              </a:rPr>
              <a:t>i</a:t>
            </a:r>
            <a:r>
              <a:rPr sz="2361" spc="85" dirty="0">
                <a:latin typeface="Cambria"/>
                <a:cs typeface="Cambria"/>
              </a:rPr>
              <a:t>,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6" dirty="0">
                <a:latin typeface="Arial"/>
                <a:cs typeface="Arial"/>
              </a:rPr>
              <a:t>µ</a:t>
            </a:r>
            <a:r>
              <a:rPr sz="2543" i="1" spc="8" baseline="29761" dirty="0">
                <a:latin typeface="Times New Roman"/>
                <a:cs typeface="Times New Roman"/>
              </a:rPr>
              <a:t>i</a:t>
            </a:r>
            <a:r>
              <a:rPr sz="2361" spc="6" dirty="0">
                <a:latin typeface="Cambria"/>
                <a:cs typeface="Cambria"/>
              </a:rPr>
              <a:t>(</a:t>
            </a:r>
            <a:r>
              <a:rPr sz="2361" i="1" spc="6" dirty="0">
                <a:latin typeface="Times New Roman"/>
                <a:cs typeface="Times New Roman"/>
              </a:rPr>
              <a:t>s</a:t>
            </a:r>
            <a:r>
              <a:rPr sz="2361" spc="6" dirty="0">
                <a:latin typeface="Cambria"/>
                <a:cs typeface="Cambria"/>
              </a:rPr>
              <a:t>,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-36" dirty="0">
                <a:latin typeface="Times New Roman"/>
                <a:cs typeface="Times New Roman"/>
              </a:rPr>
              <a:t>a</a:t>
            </a:r>
            <a:r>
              <a:rPr sz="2543" spc="-53" baseline="-19841" dirty="0">
                <a:latin typeface="Cambria"/>
                <a:cs typeface="Cambria"/>
              </a:rPr>
              <a:t>1</a:t>
            </a:r>
            <a:r>
              <a:rPr sz="2361" spc="-36" dirty="0">
                <a:latin typeface="Cambria"/>
                <a:cs typeface="Cambria"/>
              </a:rPr>
              <a:t>),</a:t>
            </a:r>
            <a:r>
              <a:rPr sz="2361" spc="-109" dirty="0">
                <a:latin typeface="Cambria"/>
                <a:cs typeface="Cambria"/>
              </a:rPr>
              <a:t> </a:t>
            </a:r>
            <a:r>
              <a:rPr sz="2361" spc="363" dirty="0">
                <a:latin typeface="Cambria"/>
                <a:cs typeface="Cambria"/>
              </a:rPr>
              <a:t>…,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6" dirty="0">
                <a:latin typeface="Arial"/>
                <a:cs typeface="Arial"/>
              </a:rPr>
              <a:t>µ</a:t>
            </a:r>
            <a:r>
              <a:rPr sz="2543" i="1" spc="8" baseline="29761" dirty="0">
                <a:latin typeface="Times New Roman"/>
                <a:cs typeface="Times New Roman"/>
              </a:rPr>
              <a:t>i</a:t>
            </a:r>
            <a:r>
              <a:rPr sz="2361" spc="6" dirty="0">
                <a:latin typeface="Cambria"/>
                <a:cs typeface="Cambria"/>
              </a:rPr>
              <a:t>(</a:t>
            </a:r>
            <a:r>
              <a:rPr sz="2361" i="1" spc="6" dirty="0">
                <a:latin typeface="Times New Roman"/>
                <a:cs typeface="Times New Roman"/>
              </a:rPr>
              <a:t>s</a:t>
            </a:r>
            <a:r>
              <a:rPr sz="2361" spc="6" dirty="0">
                <a:latin typeface="Cambria"/>
                <a:cs typeface="Cambria"/>
              </a:rPr>
              <a:t>,</a:t>
            </a:r>
            <a:r>
              <a:rPr sz="2361" spc="-115" dirty="0">
                <a:latin typeface="Cambria"/>
                <a:cs typeface="Cambria"/>
              </a:rPr>
              <a:t> </a:t>
            </a:r>
            <a:r>
              <a:rPr sz="2361" i="1" spc="-36" dirty="0">
                <a:latin typeface="Times New Roman"/>
                <a:cs typeface="Times New Roman"/>
              </a:rPr>
              <a:t>a</a:t>
            </a:r>
            <a:r>
              <a:rPr sz="2543" i="1" spc="-53" baseline="-19841" dirty="0">
                <a:latin typeface="Times New Roman"/>
                <a:cs typeface="Times New Roman"/>
              </a:rPr>
              <a:t>N</a:t>
            </a:r>
            <a:r>
              <a:rPr sz="2361" spc="-36" dirty="0">
                <a:latin typeface="Cambria"/>
                <a:cs typeface="Cambria"/>
              </a:rPr>
              <a:t>))</a:t>
            </a:r>
            <a:endParaRPr sz="2361">
              <a:latin typeface="Cambria"/>
              <a:cs typeface="Cambri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1747" y="4743624"/>
            <a:ext cx="1114809" cy="429393"/>
          </a:xfrm>
          <a:prstGeom prst="rect">
            <a:avLst/>
          </a:prstGeom>
        </p:spPr>
        <p:txBody>
          <a:bodyPr vert="horz" wrap="square" lIns="0" tIns="19221" rIns="0" bIns="0" rtlCol="0">
            <a:spAutoFit/>
          </a:bodyPr>
          <a:lstStyle/>
          <a:p>
            <a:pPr marL="15377">
              <a:spcBef>
                <a:spcPts val="151"/>
              </a:spcBef>
            </a:pPr>
            <a:r>
              <a:rPr sz="2664" i="1" spc="-24" dirty="0">
                <a:latin typeface="Times New Roman"/>
                <a:cs typeface="Times New Roman"/>
              </a:rPr>
              <a:t>Pr</a:t>
            </a:r>
            <a:r>
              <a:rPr sz="2664" spc="-24" dirty="0">
                <a:latin typeface="Cambria"/>
                <a:cs typeface="Cambria"/>
              </a:rPr>
              <a:t>(</a:t>
            </a:r>
            <a:r>
              <a:rPr sz="2664" i="1" spc="-24" dirty="0">
                <a:latin typeface="Times New Roman"/>
                <a:cs typeface="Times New Roman"/>
              </a:rPr>
              <a:t>a</a:t>
            </a:r>
            <a:r>
              <a:rPr sz="2664" spc="-24" dirty="0">
                <a:latin typeface="Cambria"/>
                <a:cs typeface="Cambria"/>
              </a:rPr>
              <a:t>)</a:t>
            </a:r>
            <a:r>
              <a:rPr sz="2664" spc="79" dirty="0">
                <a:latin typeface="Cambria"/>
                <a:cs typeface="Cambria"/>
              </a:rPr>
              <a:t> </a:t>
            </a:r>
            <a:r>
              <a:rPr sz="2664" spc="369" dirty="0">
                <a:latin typeface="Cambria"/>
                <a:cs typeface="Cambria"/>
              </a:rPr>
              <a:t>=</a:t>
            </a:r>
            <a:endParaRPr sz="2664">
              <a:latin typeface="Cambria"/>
              <a:cs typeface="Cambri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59497" y="4502177"/>
            <a:ext cx="182983" cy="429393"/>
          </a:xfrm>
          <a:prstGeom prst="rect">
            <a:avLst/>
          </a:prstGeom>
        </p:spPr>
        <p:txBody>
          <a:bodyPr vert="horz" wrap="square" lIns="0" tIns="19221" rIns="0" bIns="0" rtlCol="0">
            <a:spAutoFit/>
          </a:bodyPr>
          <a:lstStyle/>
          <a:p>
            <a:pPr marL="15377">
              <a:spcBef>
                <a:spcPts val="151"/>
              </a:spcBef>
            </a:pPr>
            <a:r>
              <a:rPr sz="2664" i="1" spc="12" dirty="0">
                <a:latin typeface="Times New Roman"/>
                <a:cs typeface="Times New Roman"/>
              </a:rPr>
              <a:t>e</a:t>
            </a:r>
            <a:endParaRPr sz="2664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06845" y="4405148"/>
            <a:ext cx="2227312" cy="223625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46131">
              <a:spcBef>
                <a:spcPts val="145"/>
              </a:spcBef>
            </a:pPr>
            <a:r>
              <a:rPr sz="1332" i="1" spc="18" dirty="0">
                <a:latin typeface="Times New Roman"/>
                <a:cs typeface="Times New Roman"/>
              </a:rPr>
              <a:t>Q</a:t>
            </a:r>
            <a:r>
              <a:rPr sz="1998" i="1" spc="27" baseline="20202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i="1" spc="18" baseline="20202" dirty="0">
                <a:latin typeface="Times New Roman"/>
                <a:cs typeface="Times New Roman"/>
              </a:rPr>
              <a:t>i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-54" dirty="0">
                <a:latin typeface="Arial"/>
                <a:cs typeface="Arial"/>
              </a:rPr>
              <a:t>µ</a:t>
            </a:r>
            <a:r>
              <a:rPr sz="1998" i="1" spc="27" baseline="20202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spc="-91" baseline="-17676" dirty="0">
                <a:latin typeface="Cambria"/>
                <a:cs typeface="Cambria"/>
              </a:rPr>
              <a:t>1</a:t>
            </a:r>
            <a:r>
              <a:rPr sz="1332" spc="-61" dirty="0">
                <a:latin typeface="Cambria"/>
                <a:cs typeface="Cambria"/>
              </a:rPr>
              <a:t>)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spc="357" dirty="0">
                <a:latin typeface="Cambria"/>
                <a:cs typeface="Cambria"/>
              </a:rPr>
              <a:t>…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-54" dirty="0">
                <a:latin typeface="Arial"/>
                <a:cs typeface="Arial"/>
              </a:rPr>
              <a:t>µ</a:t>
            </a:r>
            <a:r>
              <a:rPr sz="1998" i="1" spc="27" baseline="20202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i="1" spc="27" baseline="-17676" dirty="0">
                <a:latin typeface="Times New Roman"/>
                <a:cs typeface="Times New Roman"/>
              </a:rPr>
              <a:t>N</a:t>
            </a:r>
            <a:r>
              <a:rPr sz="1998" i="1" spc="-291" baseline="-17676" dirty="0">
                <a:latin typeface="Times New Roman"/>
                <a:cs typeface="Times New Roman"/>
              </a:rPr>
              <a:t> </a:t>
            </a:r>
            <a:r>
              <a:rPr sz="1332" spc="-61" dirty="0">
                <a:latin typeface="Cambria"/>
                <a:cs typeface="Cambria"/>
              </a:rPr>
              <a:t>))</a:t>
            </a:r>
            <a:endParaRPr sz="1332">
              <a:latin typeface="Cambria"/>
              <a:cs typeface="Cambri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628659" y="4663771"/>
            <a:ext cx="2184258" cy="16146"/>
          </a:xfrm>
          <a:custGeom>
            <a:avLst/>
            <a:gdLst/>
            <a:ahLst/>
            <a:cxnLst/>
            <a:rect l="l" t="t" r="r" b="b"/>
            <a:pathLst>
              <a:path w="1804035" h="13335">
                <a:moveTo>
                  <a:pt x="1803415" y="0"/>
                </a:moveTo>
                <a:lnTo>
                  <a:pt x="0" y="0"/>
                </a:lnTo>
                <a:lnTo>
                  <a:pt x="0" y="13255"/>
                </a:lnTo>
                <a:lnTo>
                  <a:pt x="1803415" y="13255"/>
                </a:lnTo>
                <a:lnTo>
                  <a:pt x="180341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13" name="object 13"/>
          <p:cNvSpPr txBox="1"/>
          <p:nvPr/>
        </p:nvSpPr>
        <p:spPr>
          <a:xfrm>
            <a:off x="3657043" y="4620587"/>
            <a:ext cx="126858" cy="223625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15377">
              <a:spcBef>
                <a:spcPts val="145"/>
              </a:spcBef>
            </a:pPr>
            <a:r>
              <a:rPr sz="1332" i="1" spc="12" dirty="0">
                <a:latin typeface="Times New Roman"/>
                <a:cs typeface="Times New Roman"/>
              </a:rPr>
              <a:t>T</a:t>
            </a:r>
            <a:endParaRPr sz="1332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175764" y="5003530"/>
            <a:ext cx="2936177" cy="23065"/>
          </a:xfrm>
          <a:custGeom>
            <a:avLst/>
            <a:gdLst/>
            <a:ahLst/>
            <a:cxnLst/>
            <a:rect l="l" t="t" r="r" b="b"/>
            <a:pathLst>
              <a:path w="2425065" h="19050">
                <a:moveTo>
                  <a:pt x="2424516" y="0"/>
                </a:moveTo>
                <a:lnTo>
                  <a:pt x="0" y="0"/>
                </a:lnTo>
                <a:lnTo>
                  <a:pt x="0" y="18668"/>
                </a:lnTo>
                <a:lnTo>
                  <a:pt x="2424516" y="18668"/>
                </a:lnTo>
                <a:lnTo>
                  <a:pt x="242451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15" name="object 15"/>
          <p:cNvSpPr txBox="1"/>
          <p:nvPr/>
        </p:nvSpPr>
        <p:spPr>
          <a:xfrm>
            <a:off x="2201935" y="5147849"/>
            <a:ext cx="736543" cy="429393"/>
          </a:xfrm>
          <a:prstGeom prst="rect">
            <a:avLst/>
          </a:prstGeom>
        </p:spPr>
        <p:txBody>
          <a:bodyPr vert="horz" wrap="square" lIns="0" tIns="19221" rIns="0" bIns="0" rtlCol="0">
            <a:spAutoFit/>
          </a:bodyPr>
          <a:lstStyle/>
          <a:p>
            <a:pPr marL="46131">
              <a:spcBef>
                <a:spcPts val="151"/>
              </a:spcBef>
            </a:pPr>
            <a:r>
              <a:rPr sz="2664" spc="448" dirty="0">
                <a:latin typeface="Lucida Sans Unicode"/>
                <a:cs typeface="Lucida Sans Unicode"/>
              </a:rPr>
              <a:t>Σ</a:t>
            </a:r>
            <a:r>
              <a:rPr sz="2815" i="1" spc="672" baseline="-34050" dirty="0">
                <a:latin typeface="Times New Roman"/>
                <a:cs typeface="Times New Roman"/>
              </a:rPr>
              <a:t>a</a:t>
            </a:r>
            <a:r>
              <a:rPr sz="2815" i="1" spc="-126" baseline="-34050" dirty="0">
                <a:latin typeface="Times New Roman"/>
                <a:cs typeface="Times New Roman"/>
              </a:rPr>
              <a:t> </a:t>
            </a:r>
            <a:r>
              <a:rPr sz="2664" i="1" spc="12" dirty="0">
                <a:latin typeface="Times New Roman"/>
                <a:cs typeface="Times New Roman"/>
              </a:rPr>
              <a:t>e</a:t>
            </a:r>
            <a:endParaRPr sz="2664">
              <a:latin typeface="Times New Roman"/>
              <a:cs typeface="Times New Roma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71963" y="5063720"/>
            <a:ext cx="2227312" cy="223625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46131">
              <a:spcBef>
                <a:spcPts val="145"/>
              </a:spcBef>
            </a:pPr>
            <a:r>
              <a:rPr sz="1332" i="1" spc="18" dirty="0">
                <a:latin typeface="Times New Roman"/>
                <a:cs typeface="Times New Roman"/>
              </a:rPr>
              <a:t>Q</a:t>
            </a:r>
            <a:r>
              <a:rPr sz="1998" i="1" spc="27" baseline="15151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i="1" spc="18" baseline="15151" dirty="0">
                <a:latin typeface="Times New Roman"/>
                <a:cs typeface="Times New Roman"/>
              </a:rPr>
              <a:t>i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-54" dirty="0">
                <a:latin typeface="Arial"/>
                <a:cs typeface="Arial"/>
              </a:rPr>
              <a:t>µ</a:t>
            </a:r>
            <a:r>
              <a:rPr sz="1998" i="1" spc="27" baseline="15151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spc="-91" baseline="-17676" dirty="0">
                <a:latin typeface="Cambria"/>
                <a:cs typeface="Cambria"/>
              </a:rPr>
              <a:t>1</a:t>
            </a:r>
            <a:r>
              <a:rPr sz="1332" spc="-61" dirty="0">
                <a:latin typeface="Cambria"/>
                <a:cs typeface="Cambria"/>
              </a:rPr>
              <a:t>)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spc="357" dirty="0">
                <a:latin typeface="Cambria"/>
                <a:cs typeface="Cambria"/>
              </a:rPr>
              <a:t>…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-54" dirty="0">
                <a:latin typeface="Arial"/>
                <a:cs typeface="Arial"/>
              </a:rPr>
              <a:t>µ</a:t>
            </a:r>
            <a:r>
              <a:rPr sz="1998" i="1" spc="27" baseline="15151" dirty="0">
                <a:latin typeface="Times New Roman"/>
                <a:cs typeface="Times New Roman"/>
              </a:rPr>
              <a:t>i</a:t>
            </a:r>
            <a:r>
              <a:rPr sz="1332" spc="-61" dirty="0">
                <a:latin typeface="Cambria"/>
                <a:cs typeface="Cambria"/>
              </a:rPr>
              <a:t>(</a:t>
            </a:r>
            <a:r>
              <a:rPr sz="1332" i="1" spc="6" dirty="0">
                <a:latin typeface="Times New Roman"/>
                <a:cs typeface="Times New Roman"/>
              </a:rPr>
              <a:t>s</a:t>
            </a:r>
            <a:r>
              <a:rPr sz="1332" spc="67" dirty="0">
                <a:latin typeface="Cambria"/>
                <a:cs typeface="Cambria"/>
              </a:rPr>
              <a:t>,</a:t>
            </a:r>
            <a:r>
              <a:rPr sz="1332" spc="-73" dirty="0">
                <a:latin typeface="Cambria"/>
                <a:cs typeface="Cambria"/>
              </a:rPr>
              <a:t> </a:t>
            </a:r>
            <a:r>
              <a:rPr sz="1332" i="1" spc="12" dirty="0">
                <a:latin typeface="Times New Roman"/>
                <a:cs typeface="Times New Roman"/>
              </a:rPr>
              <a:t>a</a:t>
            </a:r>
            <a:r>
              <a:rPr sz="1998" i="1" spc="27" baseline="-17676" dirty="0">
                <a:latin typeface="Times New Roman"/>
                <a:cs typeface="Times New Roman"/>
              </a:rPr>
              <a:t>N</a:t>
            </a:r>
            <a:r>
              <a:rPr sz="1998" i="1" spc="-291" baseline="-17676" dirty="0">
                <a:latin typeface="Times New Roman"/>
                <a:cs typeface="Times New Roman"/>
              </a:rPr>
              <a:t> </a:t>
            </a:r>
            <a:r>
              <a:rPr sz="1332" spc="-61" dirty="0">
                <a:latin typeface="Cambria"/>
                <a:cs typeface="Cambria"/>
              </a:rPr>
              <a:t>))</a:t>
            </a:r>
            <a:endParaRPr sz="1332">
              <a:latin typeface="Cambria"/>
              <a:cs typeface="Cambria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2893776" y="5322342"/>
            <a:ext cx="2183489" cy="16146"/>
          </a:xfrm>
          <a:custGeom>
            <a:avLst/>
            <a:gdLst/>
            <a:ahLst/>
            <a:cxnLst/>
            <a:rect l="l" t="t" r="r" b="b"/>
            <a:pathLst>
              <a:path w="1803400" h="13335">
                <a:moveTo>
                  <a:pt x="1803204" y="0"/>
                </a:moveTo>
                <a:lnTo>
                  <a:pt x="0" y="0"/>
                </a:lnTo>
                <a:lnTo>
                  <a:pt x="0" y="13255"/>
                </a:lnTo>
                <a:lnTo>
                  <a:pt x="1803204" y="13255"/>
                </a:lnTo>
                <a:lnTo>
                  <a:pt x="180320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18" name="object 18"/>
          <p:cNvSpPr txBox="1"/>
          <p:nvPr/>
        </p:nvSpPr>
        <p:spPr>
          <a:xfrm>
            <a:off x="3922032" y="5279156"/>
            <a:ext cx="126858" cy="223625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15377">
              <a:spcBef>
                <a:spcPts val="145"/>
              </a:spcBef>
            </a:pPr>
            <a:r>
              <a:rPr sz="1332" i="1" spc="12" dirty="0">
                <a:latin typeface="Times New Roman"/>
                <a:cs typeface="Times New Roman"/>
              </a:rPr>
              <a:t>T</a:t>
            </a:r>
            <a:endParaRPr sz="1332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Competitive 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81341" y="1340541"/>
                <a:ext cx="4622998" cy="1696252"/>
              </a:xfrm>
              <a:prstGeom prst="rect">
                <a:avLst/>
              </a:prstGeom>
            </p:spPr>
            <p:txBody>
              <a:bodyPr vert="horz" wrap="square" lIns="0" tIns="59200" rIns="0" bIns="0" rtlCol="0">
                <a:spAutoFit/>
              </a:bodyPr>
              <a:lstStyle/>
              <a:p>
                <a:pPr marL="192215" indent="-162229">
                  <a:spcBef>
                    <a:spcPts val="466"/>
                  </a:spcBef>
                  <a:buSzPct val="86363"/>
                  <a:buFont typeface="Trebuchet MS"/>
                  <a:buChar char="▪"/>
                  <a:tabLst>
                    <a:tab pos="192983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(Simultaneously</a:t>
                </a:r>
                <a:r>
                  <a:rPr sz="1332" spc="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moving)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Stochastic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spc="6" dirty="0">
                    <a:latin typeface="Georgia"/>
                    <a:cs typeface="Georgia"/>
                  </a:rPr>
                  <a:t>Game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</a:t>
                </a:r>
                <a:r>
                  <a:rPr sz="1514" i="1" dirty="0">
                    <a:latin typeface="Times New Roman"/>
                    <a:cs typeface="Times New Roman"/>
                  </a:rPr>
                  <a:t>N</a:t>
                </a:r>
                <a:r>
                  <a:rPr sz="1332" dirty="0">
                    <a:latin typeface="Georgia"/>
                    <a:cs typeface="Georgia"/>
                  </a:rPr>
                  <a:t>-agent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MDP)</a:t>
                </a:r>
                <a:endParaRPr lang="en-GB" sz="1332" dirty="0">
                  <a:latin typeface="Georgia"/>
                  <a:cs typeface="Georgia"/>
                </a:endParaRPr>
              </a:p>
              <a:p>
                <a:pPr marL="649415" lvl="1" indent="-162229">
                  <a:spcBef>
                    <a:spcPts val="466"/>
                  </a:spcBef>
                  <a:buSzPct val="86363"/>
                  <a:buFont typeface="Trebuchet MS"/>
                  <a:buChar char="▪"/>
                  <a:tabLst>
                    <a:tab pos="192983" algn="l"/>
                  </a:tabLst>
                </a:pPr>
                <a:r>
                  <a:rPr lang="en-GB" sz="1332" spc="6" dirty="0">
                    <a:latin typeface="Georgia"/>
                    <a:cs typeface="Georgia"/>
                  </a:rPr>
                  <a:t>   </a:t>
                </a:r>
                <a:r>
                  <a:rPr sz="1332" spc="6" dirty="0">
                    <a:latin typeface="Georgia"/>
                    <a:cs typeface="Georgia"/>
                  </a:rPr>
                  <a:t>Tup</a:t>
                </a:r>
                <a:r>
                  <a:rPr sz="1332" spc="-6" dirty="0">
                    <a:latin typeface="Georgia"/>
                    <a:cs typeface="Georgia"/>
                  </a:rPr>
                  <a:t>l</a:t>
                </a:r>
                <a:r>
                  <a:rPr sz="1332" dirty="0">
                    <a:latin typeface="Georgia"/>
                    <a:cs typeface="Georgia"/>
                  </a:rPr>
                  <a:t>e </a:t>
                </a:r>
                <a:r>
                  <a:rPr sz="1514" spc="109" dirty="0">
                    <a:latin typeface="Lucida Sans Unicode"/>
                    <a:cs typeface="Lucida Sans Unicode"/>
                  </a:rPr>
                  <a:t>(</a:t>
                </a:r>
                <a:r>
                  <a:rPr sz="1514" i="1" spc="-6" dirty="0">
                    <a:latin typeface="Times New Roman"/>
                    <a:cs typeface="Times New Roman"/>
                  </a:rPr>
                  <a:t>N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S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12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12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2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48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R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48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R</a:t>
                </a:r>
                <a:r>
                  <a:rPr sz="1544" spc="-53" baseline="29411" dirty="0">
                    <a:latin typeface="Cambria"/>
                    <a:cs typeface="Cambria"/>
                  </a:rPr>
                  <a:t>2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T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spc="109" dirty="0">
                    <a:latin typeface="Lucida Sans Unicode"/>
                    <a:cs typeface="Lucida Sans Unicode"/>
                  </a:rPr>
                  <a:t>)</a:t>
                </a:r>
                <a:endParaRPr sz="1514" dirty="0">
                  <a:latin typeface="Lucida Sans Unicode"/>
                  <a:cs typeface="Lucida Sans Unicode"/>
                </a:endParaRPr>
              </a:p>
              <a:p>
                <a:pPr marL="772437" lvl="1" indent="-285750">
                  <a:spcBef>
                    <a:spcPts val="345"/>
                  </a:spcBef>
                  <a:buSzPct val="76000"/>
                  <a:buFont typeface="Arial" panose="020B0604020202020204" pitchFamily="34" charset="0"/>
                  <a:buChar char="•"/>
                  <a:tabLst>
                    <a:tab pos="649685" algn="l"/>
                  </a:tabLst>
                </a:pPr>
                <a:r>
                  <a:rPr sz="1514" i="1" dirty="0">
                    <a:latin typeface="Times New Roman"/>
                    <a:cs typeface="Times New Roman"/>
                  </a:rPr>
                  <a:t>N</a:t>
                </a:r>
                <a:r>
                  <a:rPr sz="1332" dirty="0">
                    <a:latin typeface="Georgia"/>
                    <a:cs typeface="Georgia"/>
                  </a:rPr>
                  <a:t>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Number</a:t>
                </a:r>
                <a:r>
                  <a:rPr sz="1332" spc="-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of</a:t>
                </a:r>
                <a:r>
                  <a:rPr sz="1332" spc="-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agents</a:t>
                </a:r>
              </a:p>
              <a:p>
                <a:pPr marL="772438" lvl="1" indent="-285750">
                  <a:spcBef>
                    <a:spcPts val="345"/>
                  </a:spcBef>
                  <a:buSzPct val="86363"/>
                  <a:buFont typeface="Arial" panose="020B0604020202020204" pitchFamily="34" charset="0"/>
                  <a:buChar char="•"/>
                  <a:tabLst>
                    <a:tab pos="744255" algn="l"/>
                    <a:tab pos="745023" algn="l"/>
                    <a:tab pos="2629494" algn="l"/>
                  </a:tabLst>
                </a:pPr>
                <a:r>
                  <a:rPr lang="en-GB" sz="1332" dirty="0">
                    <a:latin typeface="Georgia"/>
                    <a:cs typeface="Georgia"/>
                  </a:rPr>
                  <a:t>S</a:t>
                </a:r>
                <a:r>
                  <a:rPr sz="1332" dirty="0">
                    <a:latin typeface="Georgia"/>
                    <a:cs typeface="Georgia"/>
                  </a:rPr>
                  <a:t>: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Shared</a:t>
                </a:r>
                <a:r>
                  <a:rPr sz="1332" spc="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state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space</a:t>
                </a:r>
                <a:r>
                  <a:rPr sz="1332" spc="351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s</a:t>
                </a:r>
                <a:r>
                  <a:rPr lang="en-GB" sz="1514" i="1" spc="-6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1514" i="1" spc="-6" dirty="0">
                    <a:latin typeface="Times New Roman"/>
                    <a:cs typeface="Times New Roman"/>
                  </a:rPr>
                  <a:t>	S</a:t>
                </a:r>
                <a:endParaRPr sz="1514" dirty="0">
                  <a:latin typeface="Times New Roman"/>
                  <a:cs typeface="Times New Roman"/>
                </a:endParaRPr>
              </a:p>
              <a:p>
                <a:pPr marL="772437" lvl="1" indent="-285750">
                  <a:spcBef>
                    <a:spcPts val="351"/>
                  </a:spcBef>
                  <a:buSzPct val="76000"/>
                  <a:buFont typeface="Arial" panose="020B0604020202020204" pitchFamily="34" charset="0"/>
                  <a:buChar char="•"/>
                  <a:tabLst>
                    <a:tab pos="649685" algn="l"/>
                  </a:tabLst>
                </a:pPr>
                <a:r>
                  <a:rPr sz="1514" i="1" spc="24" dirty="0" err="1">
                    <a:latin typeface="Times New Roman"/>
                    <a:cs typeface="Times New Roman"/>
                  </a:rPr>
                  <a:t>A</a:t>
                </a:r>
                <a:r>
                  <a:rPr sz="1544" i="1" spc="36" baseline="29411" dirty="0" err="1">
                    <a:latin typeface="Times New Roman"/>
                    <a:cs typeface="Times New Roman"/>
                  </a:rPr>
                  <a:t>j</a:t>
                </a:r>
                <a:r>
                  <a:rPr sz="1332" spc="24" dirty="0">
                    <a:latin typeface="Georgia"/>
                    <a:cs typeface="Georgia"/>
                  </a:rPr>
                  <a:t>: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Action space of agent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j</a:t>
                </a:r>
                <a:endParaRPr sz="1514" dirty="0">
                  <a:latin typeface="Times New Roman"/>
                  <a:cs typeface="Times New Roman"/>
                </a:endParaRPr>
              </a:p>
              <a:p>
                <a:pPr marR="1541560" algn="r">
                  <a:spcBef>
                    <a:spcPts val="345"/>
                  </a:spcBef>
                </a:pPr>
                <a:r>
                  <a:rPr sz="1514" spc="109" dirty="0">
                    <a:latin typeface="Lucida Sans Unicode"/>
                    <a:cs typeface="Lucida Sans Unicode"/>
                  </a:rPr>
                  <a:t>(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2</a:t>
                </a:r>
                <a:r>
                  <a:rPr sz="1514" spc="109" dirty="0">
                    <a:latin typeface="Lucida Sans Unicode"/>
                    <a:cs typeface="Lucida Sans Unicode"/>
                  </a:rPr>
                  <a:t>)</a:t>
                </a:r>
                <a:r>
                  <a:rPr sz="1514" spc="-61" dirty="0">
                    <a:latin typeface="Lucida Sans Unicode"/>
                    <a:cs typeface="Lucida Sans Unicode"/>
                  </a:rPr>
                  <a:t> </a:t>
                </a:r>
                <a:r>
                  <a:rPr sz="1514" spc="24" dirty="0">
                    <a:latin typeface="Lucida Sans Unicode"/>
                    <a:cs typeface="Lucida Sans Unicode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44" spc="163" baseline="29411" dirty="0">
                    <a:latin typeface="Cambria"/>
                    <a:cs typeface="Cambria"/>
                  </a:rPr>
                  <a:t> </a:t>
                </a:r>
                <a:r>
                  <a:rPr sz="1514" spc="-242" dirty="0">
                    <a:latin typeface="Lucida Sans Unicode"/>
                    <a:cs typeface="Lucida Sans Unicode"/>
                  </a:rPr>
                  <a:t>×</a:t>
                </a:r>
                <a:r>
                  <a:rPr sz="1514" spc="-36" dirty="0">
                    <a:latin typeface="Lucida Sans Unicode"/>
                    <a:cs typeface="Lucida Sans Unicode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2</a:t>
                </a:r>
                <a:endParaRPr sz="1544" baseline="29411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1" y="1340541"/>
                <a:ext cx="4622998" cy="1696252"/>
              </a:xfrm>
              <a:prstGeom prst="rect">
                <a:avLst/>
              </a:prstGeom>
              <a:blipFill>
                <a:blip r:embed="rId2"/>
                <a:stretch>
                  <a:fillRect l="-1186" t="-360" r="-1186" b="-647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722651" y="3612417"/>
            <a:ext cx="3774841" cy="247763"/>
          </a:xfrm>
          <a:prstGeom prst="rect">
            <a:avLst/>
          </a:prstGeom>
        </p:spPr>
        <p:txBody>
          <a:bodyPr vert="horz" wrap="square" lIns="0" tIns="14608" rIns="0" bIns="0" rtlCol="0">
            <a:spAutoFit/>
          </a:bodyPr>
          <a:lstStyle/>
          <a:p>
            <a:pPr marL="331112" indent="-285750">
              <a:spcBef>
                <a:spcPts val="115"/>
              </a:spcBef>
              <a:buSzPct val="86363"/>
              <a:buFont typeface="Arial" panose="020B0604020202020204" pitchFamily="34" charset="0"/>
              <a:buChar char="•"/>
              <a:tabLst>
                <a:tab pos="313693" algn="l"/>
                <a:tab pos="314463" algn="l"/>
              </a:tabLst>
            </a:pPr>
            <a:r>
              <a:rPr lang="en-GB" sz="1332" dirty="0">
                <a:latin typeface="Georgia"/>
                <a:cs typeface="Georgia"/>
              </a:rPr>
              <a:t>T </a:t>
            </a:r>
            <a:r>
              <a:rPr sz="1332" dirty="0">
                <a:latin typeface="Georgia"/>
                <a:cs typeface="Georgia"/>
              </a:rPr>
              <a:t>: Transition function</a:t>
            </a:r>
            <a:r>
              <a:rPr sz="1332" spc="6" dirty="0">
                <a:latin typeface="Georgia"/>
                <a:cs typeface="Georgia"/>
              </a:rPr>
              <a:t> </a:t>
            </a:r>
            <a:r>
              <a:rPr sz="1332" dirty="0">
                <a:latin typeface="Georgia"/>
                <a:cs typeface="Georgia"/>
              </a:rPr>
              <a:t>- </a:t>
            </a:r>
            <a:r>
              <a:rPr sz="1514" i="1" spc="24" dirty="0">
                <a:latin typeface="Times New Roman"/>
                <a:cs typeface="Times New Roman"/>
              </a:rPr>
              <a:t>Pr</a:t>
            </a:r>
            <a:r>
              <a:rPr sz="1514" i="1" spc="-242" dirty="0">
                <a:latin typeface="Times New Roman"/>
                <a:cs typeface="Times New Roman"/>
              </a:rPr>
              <a:t> </a:t>
            </a:r>
            <a:r>
              <a:rPr sz="1514" spc="-30" dirty="0">
                <a:latin typeface="Cambria"/>
                <a:cs typeface="Cambria"/>
              </a:rPr>
              <a:t>(</a:t>
            </a:r>
            <a:r>
              <a:rPr sz="1514" i="1" spc="-30" dirty="0">
                <a:latin typeface="Times New Roman"/>
                <a:cs typeface="Times New Roman"/>
              </a:rPr>
              <a:t>s</a:t>
            </a:r>
            <a:r>
              <a:rPr sz="1514" spc="-30" dirty="0">
                <a:latin typeface="Lucida Sans Unicode"/>
                <a:cs typeface="Lucida Sans Unicode"/>
              </a:rPr>
              <a:t>’</a:t>
            </a:r>
            <a:r>
              <a:rPr sz="1514" spc="-30" dirty="0">
                <a:latin typeface="Cambria"/>
                <a:cs typeface="Cambria"/>
              </a:rPr>
              <a:t>|</a:t>
            </a:r>
            <a:r>
              <a:rPr sz="1514" spc="-170" dirty="0">
                <a:latin typeface="Cambria"/>
                <a:cs typeface="Cambria"/>
              </a:rPr>
              <a:t> </a:t>
            </a:r>
            <a:r>
              <a:rPr sz="1514" i="1" spc="30" dirty="0">
                <a:latin typeface="Times New Roman"/>
                <a:cs typeface="Times New Roman"/>
              </a:rPr>
              <a:t>s</a:t>
            </a:r>
            <a:r>
              <a:rPr sz="1514" spc="30" dirty="0">
                <a:latin typeface="Cambria"/>
                <a:cs typeface="Cambria"/>
              </a:rPr>
              <a:t>,</a:t>
            </a:r>
            <a:r>
              <a:rPr sz="1514" spc="-85" dirty="0">
                <a:latin typeface="Cambria"/>
                <a:cs typeface="Cambria"/>
              </a:rPr>
              <a:t> </a:t>
            </a:r>
            <a:r>
              <a:rPr sz="1514" i="1" spc="30" dirty="0">
                <a:latin typeface="Times New Roman"/>
                <a:cs typeface="Times New Roman"/>
              </a:rPr>
              <a:t>a</a:t>
            </a:r>
            <a:r>
              <a:rPr sz="1544" spc="45" baseline="29411" dirty="0">
                <a:latin typeface="Cambria"/>
                <a:cs typeface="Cambria"/>
              </a:rPr>
              <a:t>1</a:t>
            </a:r>
            <a:r>
              <a:rPr sz="1514" spc="30" dirty="0">
                <a:latin typeface="Cambria"/>
                <a:cs typeface="Cambria"/>
              </a:rPr>
              <a:t>,</a:t>
            </a:r>
            <a:r>
              <a:rPr sz="1514" spc="-79" dirty="0">
                <a:latin typeface="Cambria"/>
                <a:cs typeface="Cambria"/>
              </a:rPr>
              <a:t> </a:t>
            </a:r>
            <a:r>
              <a:rPr sz="1514" i="1" spc="-6" dirty="0">
                <a:latin typeface="Times New Roman"/>
                <a:cs typeface="Times New Roman"/>
              </a:rPr>
              <a:t>a</a:t>
            </a:r>
            <a:r>
              <a:rPr sz="1544" spc="-8" baseline="29411" dirty="0">
                <a:latin typeface="Cambria"/>
                <a:cs typeface="Cambria"/>
              </a:rPr>
              <a:t>2</a:t>
            </a:r>
            <a:r>
              <a:rPr sz="1514" spc="-6" dirty="0">
                <a:latin typeface="Cambria"/>
                <a:cs typeface="Cambria"/>
              </a:rPr>
              <a:t>)</a:t>
            </a:r>
            <a:endParaRPr sz="1514" dirty="0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53405" y="3842563"/>
                <a:ext cx="3493475" cy="577099"/>
              </a:xfrm>
              <a:prstGeom prst="rect">
                <a:avLst/>
              </a:prstGeom>
            </p:spPr>
            <p:txBody>
              <a:bodyPr vert="horz" wrap="square" lIns="0" tIns="59200" rIns="0" bIns="0" rtlCol="0">
                <a:spAutoFit/>
              </a:bodyPr>
              <a:lstStyle/>
              <a:p>
                <a:pPr marL="255261" indent="-240653">
                  <a:spcBef>
                    <a:spcPts val="466"/>
                  </a:spcBef>
                  <a:buSzPct val="86363"/>
                  <a:buFont typeface="Trebuchet MS"/>
                  <a:buChar char="▪"/>
                  <a:tabLst>
                    <a:tab pos="255261" algn="l"/>
                    <a:tab pos="256029" algn="l"/>
                  </a:tabLst>
                </a:pPr>
                <a14:m>
                  <m:oMath xmlns:m="http://schemas.openxmlformats.org/officeDocument/2006/math">
                    <m:r>
                      <a:rPr lang="en-GB" sz="1400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  <m:r>
                      <a:rPr lang="en-GB" sz="1400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sz="1332" dirty="0">
                    <a:latin typeface="Georgia"/>
                    <a:cs typeface="Georgia"/>
                  </a:rPr>
                  <a:t>: Discount factor: </a:t>
                </a:r>
                <a:r>
                  <a:rPr sz="1514" spc="-85" dirty="0">
                    <a:latin typeface="Cambria"/>
                    <a:cs typeface="Cambria"/>
                  </a:rPr>
                  <a:t>0</a:t>
                </a:r>
                <a:r>
                  <a:rPr sz="1514" spc="85" dirty="0">
                    <a:latin typeface="Cambria"/>
                    <a:cs typeface="Cambria"/>
                  </a:rPr>
                  <a:t> </a:t>
                </a:r>
                <a:r>
                  <a:rPr sz="1514" spc="-170" dirty="0">
                    <a:latin typeface="Lucida Sans Unicode"/>
                    <a:cs typeface="Lucida Sans Unicode"/>
                  </a:rPr>
                  <a:t>≤</a:t>
                </a:r>
                <a:r>
                  <a:rPr sz="1514" spc="-61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121" dirty="0">
                    <a:latin typeface="Arial"/>
                    <a:cs typeface="Arial"/>
                  </a:rPr>
                  <a:t> </a:t>
                </a:r>
                <a:r>
                  <a:rPr sz="1514" spc="-170" dirty="0">
                    <a:latin typeface="Lucida Sans Unicode"/>
                    <a:cs typeface="Lucida Sans Unicode"/>
                  </a:rPr>
                  <a:t>≤</a:t>
                </a:r>
                <a:r>
                  <a:rPr lang="en-GB" sz="1514" spc="-170" dirty="0">
                    <a:latin typeface="Lucida Sans Unicode"/>
                    <a:cs typeface="Lucida Sans Unicode"/>
                  </a:rPr>
                  <a:t> 1</a:t>
                </a:r>
                <a:endParaRPr sz="1514" dirty="0">
                  <a:latin typeface="Lucida Sans Unicode"/>
                  <a:cs typeface="Lucida Sans Unicode"/>
                </a:endParaRPr>
              </a:p>
              <a:p>
                <a:pPr marL="633539" lvl="1" indent="-162229">
                  <a:spcBef>
                    <a:spcPts val="351"/>
                  </a:spcBef>
                  <a:buSzPct val="86363"/>
                  <a:buFont typeface="Trebuchet MS"/>
                  <a:buChar char="▪"/>
                  <a:tabLst>
                    <a:tab pos="634308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Discounted: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36" dirty="0">
                    <a:latin typeface="Arial"/>
                    <a:cs typeface="Arial"/>
                  </a:rPr>
                  <a:t> </a:t>
                </a:r>
                <a:r>
                  <a:rPr sz="1514" spc="194" dirty="0">
                    <a:latin typeface="Cambria"/>
                    <a:cs typeface="Cambria"/>
                  </a:rPr>
                  <a:t>&lt;</a:t>
                </a:r>
                <a:r>
                  <a:rPr lang="en-GB" sz="1514" spc="194" dirty="0">
                    <a:latin typeface="Cambria"/>
                    <a:cs typeface="Cambria"/>
                  </a:rPr>
                  <a:t> 1</a:t>
                </a:r>
                <a:endParaRPr sz="1514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3842563"/>
                <a:ext cx="3493475" cy="577099"/>
              </a:xfrm>
              <a:prstGeom prst="rect">
                <a:avLst/>
              </a:prstGeom>
              <a:blipFill>
                <a:blip r:embed="rId3"/>
                <a:stretch>
                  <a:fillRect l="-2269" t="-315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753405" y="4395702"/>
                <a:ext cx="2593277" cy="542383"/>
              </a:xfrm>
              <a:prstGeom prst="rect">
                <a:avLst/>
              </a:prstGeom>
            </p:spPr>
            <p:txBody>
              <a:bodyPr vert="horz" wrap="square" lIns="0" tIns="56125" rIns="0" bIns="0" rtlCol="0">
                <a:spAutoFit/>
              </a:bodyPr>
              <a:lstStyle/>
              <a:p>
                <a:pPr marL="176837" indent="-162229">
                  <a:spcBef>
                    <a:spcPts val="442"/>
                  </a:spcBef>
                  <a:buSzPct val="86363"/>
                  <a:buFont typeface="Trebuchet MS"/>
                  <a:buChar char="▪"/>
                  <a:tabLst>
                    <a:tab pos="177606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Horizon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(i.e., </a:t>
                </a:r>
                <a:r>
                  <a:rPr sz="1332" spc="6" dirty="0">
                    <a:latin typeface="Georgia"/>
                    <a:cs typeface="Georgia"/>
                  </a:rPr>
                  <a:t>#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of time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steps): </a:t>
                </a:r>
                <a:r>
                  <a:rPr sz="1332" spc="6" dirty="0">
                    <a:latin typeface="Georgia"/>
                    <a:cs typeface="Georgia"/>
                  </a:rPr>
                  <a:t>h</a:t>
                </a:r>
                <a:endParaRPr sz="1332" dirty="0">
                  <a:latin typeface="Georgia"/>
                  <a:cs typeface="Georgia"/>
                </a:endParaRPr>
              </a:p>
              <a:p>
                <a:pPr marL="633539" lvl="1" indent="-162229">
                  <a:spcBef>
                    <a:spcPts val="345"/>
                  </a:spcBef>
                  <a:buSzPct val="86363"/>
                  <a:buFont typeface="Trebuchet MS"/>
                  <a:buChar char="▪"/>
                  <a:tabLst>
                    <a:tab pos="634308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Finite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horizon: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h</a:t>
                </a:r>
                <a:r>
                  <a:rPr lang="en-GB" sz="1400" i="1" spc="18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ℕ</m:t>
                    </m:r>
                  </m:oMath>
                </a14:m>
                <a:endParaRPr sz="15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4395702"/>
                <a:ext cx="2593277" cy="542383"/>
              </a:xfrm>
              <a:prstGeom prst="rect">
                <a:avLst/>
              </a:prstGeom>
              <a:blipFill>
                <a:blip r:embed="rId4"/>
                <a:stretch>
                  <a:fillRect l="-3059" t="-1124" r="-3059" b="-19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7"/>
              <p:cNvSpPr txBox="1"/>
              <p:nvPr/>
            </p:nvSpPr>
            <p:spPr>
              <a:xfrm>
                <a:off x="3374083" y="4161911"/>
                <a:ext cx="2297554" cy="1021116"/>
              </a:xfrm>
              <a:prstGeom prst="rect">
                <a:avLst/>
              </a:prstGeom>
            </p:spPr>
            <p:txBody>
              <a:bodyPr vert="horz" wrap="square" lIns="0" tIns="14608" rIns="0" bIns="0" rtlCol="0">
                <a:spAutoFit/>
              </a:bodyPr>
              <a:lstStyle/>
              <a:p>
                <a:pPr marL="43056">
                  <a:spcBef>
                    <a:spcPts val="115"/>
                  </a:spcBef>
                </a:pPr>
                <a:r>
                  <a:rPr sz="1332" dirty="0">
                    <a:latin typeface="Georgia"/>
                    <a:cs typeface="Georgia"/>
                  </a:rPr>
                  <a:t>Undiscounted: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133" dirty="0">
                    <a:latin typeface="Arial"/>
                    <a:cs typeface="Arial"/>
                  </a:rPr>
                  <a:t> </a:t>
                </a:r>
                <a:r>
                  <a:rPr sz="1514" spc="194" dirty="0">
                    <a:latin typeface="Cambria"/>
                    <a:cs typeface="Cambria"/>
                  </a:rPr>
                  <a:t>=</a:t>
                </a:r>
                <a:r>
                  <a:rPr lang="en-GB" sz="1514" spc="194" dirty="0">
                    <a:latin typeface="Cambria"/>
                    <a:cs typeface="Cambria"/>
                  </a:rPr>
                  <a:t> 1</a:t>
                </a:r>
                <a:endParaRPr sz="1514" dirty="0">
                  <a:latin typeface="Cambria"/>
                  <a:cs typeface="Cambria"/>
                </a:endParaRPr>
              </a:p>
              <a:p>
                <a:pPr>
                  <a:spcBef>
                    <a:spcPts val="24"/>
                  </a:spcBef>
                </a:pPr>
                <a:endParaRPr sz="1937" dirty="0">
                  <a:latin typeface="Cambria"/>
                  <a:cs typeface="Cambria"/>
                </a:endParaRPr>
              </a:p>
              <a:p>
                <a:pPr marL="15377"/>
                <a:r>
                  <a:rPr sz="1332" dirty="0">
                    <a:latin typeface="Georgia"/>
                    <a:cs typeface="Georgia"/>
                  </a:rPr>
                  <a:t>Infinite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horizon: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h</a:t>
                </a:r>
                <a:r>
                  <a:rPr lang="en-GB" sz="1400" i="1" spc="18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</m:t>
                    </m:r>
                  </m:oMath>
                </a14:m>
                <a:endParaRPr lang="en-GB" sz="1400" dirty="0">
                  <a:latin typeface="Times New Roman"/>
                  <a:cs typeface="Times New Roman"/>
                </a:endParaRPr>
              </a:p>
              <a:p>
                <a:pPr marL="15377"/>
                <a:endParaRPr sz="15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83" y="4161911"/>
                <a:ext cx="2297554" cy="1021116"/>
              </a:xfrm>
              <a:prstGeom prst="rect">
                <a:avLst/>
              </a:prstGeom>
              <a:blipFill>
                <a:blip r:embed="rId5"/>
                <a:stretch>
                  <a:fillRect l="-3714" t="-4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bject 8"/>
          <p:cNvSpPr txBox="1"/>
          <p:nvPr/>
        </p:nvSpPr>
        <p:spPr>
          <a:xfrm>
            <a:off x="4770219" y="3236803"/>
            <a:ext cx="836491" cy="179403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46131">
              <a:spcBef>
                <a:spcPts val="163"/>
              </a:spcBef>
              <a:tabLst>
                <a:tab pos="275250" algn="l"/>
                <a:tab pos="492069" algn="l"/>
                <a:tab pos="751174" algn="l"/>
              </a:tabLst>
            </a:pPr>
            <a:r>
              <a:rPr sz="1029" i="1" spc="12" dirty="0">
                <a:latin typeface="Times New Roman"/>
                <a:cs typeface="Times New Roman"/>
              </a:rPr>
              <a:t>t	</a:t>
            </a:r>
            <a:r>
              <a:rPr sz="1544" i="1" spc="18" baseline="6535" dirty="0">
                <a:latin typeface="Times New Roman"/>
                <a:cs typeface="Times New Roman"/>
              </a:rPr>
              <a:t>t	t	t</a:t>
            </a:r>
            <a:endParaRPr sz="1544" baseline="6535" dirty="0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692007" y="2998370"/>
                <a:ext cx="5515588" cy="356063"/>
              </a:xfrm>
              <a:prstGeom prst="rect">
                <a:avLst/>
              </a:prstGeom>
            </p:spPr>
            <p:txBody>
              <a:bodyPr vert="horz" wrap="square" lIns="0" tIns="14608" rIns="0" bIns="0" rtlCol="0">
                <a:spAutoFit/>
              </a:bodyPr>
              <a:lstStyle/>
              <a:p>
                <a:pPr marL="207592" indent="-162229">
                  <a:spcBef>
                    <a:spcPts val="115"/>
                  </a:spcBef>
                  <a:buSzPct val="76000"/>
                  <a:buFont typeface="Trebuchet MS"/>
                  <a:buChar char="▪"/>
                  <a:tabLst>
                    <a:tab pos="208361" algn="l"/>
                  </a:tabLst>
                </a:pPr>
                <a:r>
                  <a:rPr sz="2270" i="1" spc="36" baseline="2222" dirty="0">
                    <a:latin typeface="Times New Roman"/>
                    <a:cs typeface="Times New Roman"/>
                  </a:rPr>
                  <a:t>R</a:t>
                </a:r>
                <a:r>
                  <a:rPr sz="1544" i="1" spc="36" baseline="32679" dirty="0">
                    <a:latin typeface="Times New Roman"/>
                    <a:cs typeface="Times New Roman"/>
                  </a:rPr>
                  <a:t>j</a:t>
                </a:r>
                <a:r>
                  <a:rPr sz="1998" spc="36" baseline="2525" dirty="0">
                    <a:latin typeface="Georgia"/>
                    <a:cs typeface="Georgia"/>
                  </a:rPr>
                  <a:t>:</a:t>
                </a:r>
                <a:r>
                  <a:rPr sz="1998" baseline="2525" dirty="0">
                    <a:latin typeface="Georgia"/>
                    <a:cs typeface="Georgia"/>
                  </a:rPr>
                  <a:t> </a:t>
                </a:r>
                <a:r>
                  <a:rPr sz="1998" spc="8" baseline="2525" dirty="0">
                    <a:latin typeface="Georgia"/>
                    <a:cs typeface="Georgia"/>
                  </a:rPr>
                  <a:t>Reward</a:t>
                </a:r>
                <a:r>
                  <a:rPr sz="1998" baseline="2525" dirty="0">
                    <a:latin typeface="Georgia"/>
                    <a:cs typeface="Georgia"/>
                  </a:rPr>
                  <a:t> function</a:t>
                </a:r>
                <a:r>
                  <a:rPr sz="1998" spc="8" baseline="2525" dirty="0">
                    <a:latin typeface="Georgia"/>
                    <a:cs typeface="Georgia"/>
                  </a:rPr>
                  <a:t> </a:t>
                </a:r>
                <a:r>
                  <a:rPr sz="1998" baseline="2525" dirty="0">
                    <a:latin typeface="Georgia"/>
                    <a:cs typeface="Georgia"/>
                  </a:rPr>
                  <a:t>for agent</a:t>
                </a:r>
                <a:r>
                  <a:rPr sz="1998" spc="8" baseline="2525" dirty="0">
                    <a:latin typeface="Georgia"/>
                    <a:cs typeface="Georgia"/>
                  </a:rPr>
                  <a:t> </a:t>
                </a:r>
                <a:r>
                  <a:rPr sz="2270" i="1" spc="-8" baseline="2222" dirty="0">
                    <a:latin typeface="Times New Roman"/>
                    <a:cs typeface="Times New Roman"/>
                  </a:rPr>
                  <a:t>j</a:t>
                </a:r>
                <a:r>
                  <a:rPr sz="2270" i="1" spc="-81" baseline="2222" dirty="0">
                    <a:latin typeface="Times New Roman"/>
                    <a:cs typeface="Times New Roman"/>
                  </a:rPr>
                  <a:t> </a:t>
                </a:r>
                <a:r>
                  <a:rPr sz="1998" baseline="2525" dirty="0">
                    <a:latin typeface="Georgia"/>
                    <a:cs typeface="Georgia"/>
                  </a:rPr>
                  <a:t>- </a:t>
                </a:r>
                <a:r>
                  <a:rPr sz="2270" i="1" spc="27" baseline="2222" dirty="0">
                    <a:latin typeface="Times New Roman"/>
                    <a:cs typeface="Times New Roman"/>
                  </a:rPr>
                  <a:t>R</a:t>
                </a:r>
                <a:r>
                  <a:rPr sz="1544" i="1" spc="27" baseline="32679" dirty="0">
                    <a:latin typeface="Times New Roman"/>
                    <a:cs typeface="Times New Roman"/>
                  </a:rPr>
                  <a:t>j</a:t>
                </a:r>
                <a:r>
                  <a:rPr sz="2270" spc="27" baseline="2222" dirty="0">
                    <a:latin typeface="Cambria"/>
                    <a:cs typeface="Cambria"/>
                  </a:rPr>
                  <a:t>(</a:t>
                </a:r>
                <a:r>
                  <a:rPr sz="2270" i="1" spc="27" baseline="2222" dirty="0">
                    <a:latin typeface="Times New Roman"/>
                    <a:cs typeface="Times New Roman"/>
                  </a:rPr>
                  <a:t>s</a:t>
                </a:r>
                <a:r>
                  <a:rPr sz="2270" spc="27" baseline="2222" dirty="0">
                    <a:latin typeface="Cambria"/>
                    <a:cs typeface="Cambria"/>
                  </a:rPr>
                  <a:t>,</a:t>
                </a:r>
                <a:r>
                  <a:rPr sz="2270" spc="-117" baseline="2222" dirty="0">
                    <a:latin typeface="Cambria"/>
                    <a:cs typeface="Cambria"/>
                  </a:rPr>
                  <a:t> </a:t>
                </a:r>
                <a:r>
                  <a:rPr sz="2270" i="1" spc="45" baseline="2222" dirty="0">
                    <a:latin typeface="Times New Roman"/>
                    <a:cs typeface="Times New Roman"/>
                  </a:rPr>
                  <a:t>a</a:t>
                </a:r>
                <a:r>
                  <a:rPr sz="1544" spc="45" baseline="32679" dirty="0">
                    <a:latin typeface="Cambria"/>
                    <a:cs typeface="Cambria"/>
                  </a:rPr>
                  <a:t>1</a:t>
                </a:r>
                <a:r>
                  <a:rPr sz="2270" spc="45" baseline="2222" dirty="0">
                    <a:latin typeface="Cambria"/>
                    <a:cs typeface="Cambria"/>
                  </a:rPr>
                  <a:t>,</a:t>
                </a:r>
                <a:r>
                  <a:rPr sz="2270" spc="-126" baseline="2222" dirty="0">
                    <a:latin typeface="Cambria"/>
                    <a:cs typeface="Cambria"/>
                  </a:rPr>
                  <a:t> </a:t>
                </a:r>
                <a:r>
                  <a:rPr sz="2270" i="1" spc="-8" baseline="2222" dirty="0">
                    <a:latin typeface="Times New Roman"/>
                    <a:cs typeface="Times New Roman"/>
                  </a:rPr>
                  <a:t>a</a:t>
                </a:r>
                <a:r>
                  <a:rPr sz="1544" spc="-8" baseline="32679" dirty="0">
                    <a:latin typeface="Cambria"/>
                    <a:cs typeface="Cambria"/>
                  </a:rPr>
                  <a:t>2</a:t>
                </a:r>
                <a:r>
                  <a:rPr sz="2270" spc="-8" baseline="2222" dirty="0">
                    <a:latin typeface="Cambria"/>
                    <a:cs typeface="Cambria"/>
                  </a:rPr>
                  <a:t>)</a:t>
                </a:r>
                <a:r>
                  <a:rPr sz="2270" spc="136" baseline="2222" dirty="0">
                    <a:latin typeface="Cambria"/>
                    <a:cs typeface="Cambria"/>
                  </a:rPr>
                  <a:t> </a:t>
                </a:r>
                <a:r>
                  <a:rPr sz="2270" spc="291" baseline="2222" dirty="0">
                    <a:latin typeface="Cambria"/>
                    <a:cs typeface="Cambria"/>
                  </a:rPr>
                  <a:t>=</a:t>
                </a:r>
                <a:r>
                  <a:rPr sz="2270" spc="126" baseline="2222" dirty="0">
                    <a:latin typeface="Cambria"/>
                    <a:cs typeface="Cambria"/>
                  </a:rPr>
                  <a:t> </a:t>
                </a:r>
                <a:r>
                  <a:rPr sz="2270" i="1" spc="36" baseline="2222" dirty="0">
                    <a:latin typeface="Times New Roman"/>
                    <a:cs typeface="Times New Roman"/>
                  </a:rPr>
                  <a:t>Pr</a:t>
                </a:r>
                <a:r>
                  <a:rPr sz="2270" i="1" spc="-363" baseline="2222" dirty="0">
                    <a:latin typeface="Times New Roman"/>
                    <a:cs typeface="Times New Roman"/>
                  </a:rPr>
                  <a:t> </a:t>
                </a:r>
                <a:r>
                  <a:rPr sz="2270" spc="-63" baseline="2222" dirty="0">
                    <a:latin typeface="Cambria"/>
                    <a:cs typeface="Cambria"/>
                  </a:rPr>
                  <a:t>(</a:t>
                </a:r>
                <a:r>
                  <a:rPr sz="2270" i="1" spc="-63" baseline="2222" dirty="0">
                    <a:latin typeface="Times New Roman"/>
                    <a:cs typeface="Times New Roman"/>
                  </a:rPr>
                  <a:t>r</a:t>
                </a:r>
                <a:r>
                  <a:rPr sz="2270" i="1" spc="-190" baseline="2222" dirty="0">
                    <a:latin typeface="Times New Roman"/>
                    <a:cs typeface="Times New Roman"/>
                  </a:rPr>
                  <a:t> </a:t>
                </a:r>
                <a:r>
                  <a:rPr sz="1544" i="1" spc="18" baseline="35947" dirty="0">
                    <a:latin typeface="Times New Roman"/>
                    <a:cs typeface="Times New Roman"/>
                  </a:rPr>
                  <a:t>j</a:t>
                </a:r>
                <a:r>
                  <a:rPr sz="1544" i="1" spc="-136" baseline="35947" dirty="0">
                    <a:latin typeface="Times New Roman"/>
                    <a:cs typeface="Times New Roman"/>
                  </a:rPr>
                  <a:t> </a:t>
                </a:r>
                <a:r>
                  <a:rPr sz="2270" baseline="2222" dirty="0">
                    <a:latin typeface="Cambria"/>
                    <a:cs typeface="Cambria"/>
                  </a:rPr>
                  <a:t>|</a:t>
                </a:r>
                <a:r>
                  <a:rPr sz="2270" spc="-253" baseline="2222" dirty="0">
                    <a:latin typeface="Cambria"/>
                    <a:cs typeface="Cambria"/>
                  </a:rPr>
                  <a:t> </a:t>
                </a:r>
                <a:r>
                  <a:rPr sz="2270" i="1" spc="-8" baseline="2222" dirty="0">
                    <a:latin typeface="Times New Roman"/>
                    <a:cs typeface="Times New Roman"/>
                  </a:rPr>
                  <a:t>s</a:t>
                </a:r>
                <a:r>
                  <a:rPr sz="2270" i="1" spc="-154" baseline="2222" dirty="0">
                    <a:latin typeface="Times New Roman"/>
                    <a:cs typeface="Times New Roman"/>
                  </a:rPr>
                  <a:t> </a:t>
                </a:r>
                <a:r>
                  <a:rPr sz="2270" spc="99" baseline="2222" dirty="0">
                    <a:latin typeface="Cambria"/>
                    <a:cs typeface="Cambria"/>
                  </a:rPr>
                  <a:t>,</a:t>
                </a:r>
                <a:r>
                  <a:rPr sz="2270" spc="-117" baseline="2222" dirty="0">
                    <a:latin typeface="Cambria"/>
                    <a:cs typeface="Cambria"/>
                  </a:rPr>
                  <a:t> </a:t>
                </a:r>
                <a:r>
                  <a:rPr sz="2270" i="1" spc="73" baseline="2222" dirty="0">
                    <a:latin typeface="Times New Roman"/>
                    <a:cs typeface="Times New Roman"/>
                  </a:rPr>
                  <a:t>a</a:t>
                </a:r>
                <a:r>
                  <a:rPr sz="1544" spc="73" baseline="32679" dirty="0">
                    <a:latin typeface="Cambria"/>
                    <a:cs typeface="Cambria"/>
                  </a:rPr>
                  <a:t>1</a:t>
                </a:r>
                <a:r>
                  <a:rPr sz="2270" spc="73" baseline="2222" dirty="0">
                    <a:latin typeface="Cambria"/>
                    <a:cs typeface="Cambria"/>
                  </a:rPr>
                  <a:t>,</a:t>
                </a:r>
                <a:r>
                  <a:rPr sz="2270" spc="-126" baseline="2222" dirty="0">
                    <a:latin typeface="Cambria"/>
                    <a:cs typeface="Cambria"/>
                  </a:rPr>
                  <a:t> </a:t>
                </a:r>
                <a:r>
                  <a:rPr sz="2270" i="1" spc="36" baseline="2222" dirty="0">
                    <a:latin typeface="Times New Roman"/>
                    <a:cs typeface="Times New Roman"/>
                  </a:rPr>
                  <a:t>a</a:t>
                </a:r>
                <a:r>
                  <a:rPr sz="1544" spc="36" baseline="32679" dirty="0">
                    <a:latin typeface="Cambria"/>
                    <a:cs typeface="Cambria"/>
                  </a:rPr>
                  <a:t>2</a:t>
                </a:r>
                <a:r>
                  <a:rPr sz="2270" spc="36" baseline="2222" dirty="0">
                    <a:latin typeface="Cambria"/>
                    <a:cs typeface="Cambria"/>
                  </a:rPr>
                  <a:t>),</a:t>
                </a:r>
                <a:r>
                  <a:rPr sz="2270" spc="-126" baseline="2222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70" i="1" spc="-126" baseline="222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∀</m:t>
                    </m:r>
                  </m:oMath>
                </a14:m>
                <a:r>
                  <a:rPr sz="2270" i="1" spc="-27" baseline="2222" dirty="0">
                    <a:latin typeface="Times New Roman"/>
                    <a:cs typeface="Times New Roman"/>
                  </a:rPr>
                  <a:t>j</a:t>
                </a:r>
                <a:endParaRPr sz="2270" baseline="2222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07" y="2998370"/>
                <a:ext cx="5515588" cy="356063"/>
              </a:xfrm>
              <a:prstGeom prst="rect">
                <a:avLst/>
              </a:prstGeom>
              <a:blipFill>
                <a:blip r:embed="rId6"/>
                <a:stretch>
                  <a:fillRect l="-1659" b="-3275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3375981" y="3314932"/>
            <a:ext cx="471295" cy="179338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  <a:tabLst>
                <a:tab pos="387504" algn="l"/>
              </a:tabLst>
            </a:pPr>
            <a:r>
              <a:rPr sz="1029" spc="-36" dirty="0">
                <a:solidFill>
                  <a:srgbClr val="FF2600"/>
                </a:solidFill>
                <a:latin typeface="Cambria"/>
                <a:cs typeface="Cambria"/>
              </a:rPr>
              <a:t>1	2</a:t>
            </a:r>
            <a:endParaRPr sz="1029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object 11"/>
              <p:cNvSpPr txBox="1"/>
              <p:nvPr/>
            </p:nvSpPr>
            <p:spPr>
              <a:xfrm>
                <a:off x="722652" y="3330274"/>
                <a:ext cx="4181687" cy="255329"/>
              </a:xfrm>
              <a:prstGeom prst="rect">
                <a:avLst/>
              </a:prstGeom>
            </p:spPr>
            <p:txBody>
              <a:bodyPr vert="horz" wrap="square" lIns="0" tIns="14608" rIns="0" bIns="0" rtlCol="0">
                <a:spAutoFit/>
              </a:bodyPr>
              <a:lstStyle/>
              <a:p>
                <a:pPr marL="207592" indent="-162229">
                  <a:spcBef>
                    <a:spcPts val="115"/>
                  </a:spcBef>
                  <a:buSzPct val="86363"/>
                  <a:buFont typeface="Trebuchet MS"/>
                  <a:buChar char="▪"/>
                  <a:tabLst>
                    <a:tab pos="208361" algn="l"/>
                    <a:tab pos="3668990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Condition</a:t>
                </a:r>
                <a:r>
                  <a:rPr sz="1332" spc="6" dirty="0">
                    <a:latin typeface="Georgia"/>
                    <a:cs typeface="Georgia"/>
                  </a:rPr>
                  <a:t> on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spc="6" dirty="0">
                    <a:latin typeface="Georgia"/>
                    <a:cs typeface="Georgia"/>
                  </a:rPr>
                  <a:t>Reward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function: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514" i="1" spc="-24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544" i="1" spc="-36" baseline="-1960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sz="1544" i="1" spc="699" baseline="-1960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514" spc="194" dirty="0">
                    <a:solidFill>
                      <a:srgbClr val="FF2600"/>
                    </a:solidFill>
                    <a:latin typeface="Cambria"/>
                    <a:cs typeface="Cambria"/>
                  </a:rPr>
                  <a:t>+</a:t>
                </a:r>
                <a:r>
                  <a:rPr sz="1514" spc="12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i="1" spc="-1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sz="1544" i="1" spc="-18" baseline="-1960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t</a:t>
                </a:r>
                <a:r>
                  <a:rPr sz="1544" i="1" spc="817" baseline="-1960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514" spc="194" dirty="0">
                    <a:solidFill>
                      <a:srgbClr val="FF2600"/>
                    </a:solidFill>
                    <a:latin typeface="Cambria"/>
                    <a:cs typeface="Cambria"/>
                  </a:rPr>
                  <a:t>=</a:t>
                </a:r>
                <a:r>
                  <a:rPr sz="1514" spc="10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spc="-42" dirty="0">
                    <a:solidFill>
                      <a:srgbClr val="FF2600"/>
                    </a:solidFill>
                    <a:latin typeface="Cambria"/>
                    <a:cs typeface="Cambria"/>
                  </a:rPr>
                  <a:t>0</a:t>
                </a:r>
                <a:r>
                  <a:rPr sz="1332" spc="-42" dirty="0">
                    <a:latin typeface="Georgia"/>
                    <a:cs typeface="Georgia"/>
                  </a:rPr>
                  <a:t>,	</a:t>
                </a:r>
                <a:r>
                  <a:rPr lang="en-GB" sz="1600" spc="-126" baseline="2222" dirty="0">
                    <a:ea typeface="Cambria Math" panose="02040503050406030204" pitchFamily="18" charset="0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-126" baseline="2222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∀ </m:t>
                    </m:r>
                  </m:oMath>
                </a14:m>
                <a:r>
                  <a:rPr sz="1514" i="1" spc="-6" dirty="0">
                    <a:latin typeface="Times New Roman"/>
                    <a:cs typeface="Times New Roman"/>
                  </a:rPr>
                  <a:t>t</a:t>
                </a:r>
                <a:endParaRPr sz="15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52" y="3330274"/>
                <a:ext cx="4181687" cy="255329"/>
              </a:xfrm>
              <a:prstGeom prst="rect">
                <a:avLst/>
              </a:prstGeom>
              <a:blipFill>
                <a:blip r:embed="rId7"/>
                <a:stretch>
                  <a:fillRect l="-1166" t="-14286" b="-452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3695816" y="5056430"/>
            <a:ext cx="151460" cy="75346"/>
          </a:xfrm>
          <a:custGeom>
            <a:avLst/>
            <a:gdLst/>
            <a:ahLst/>
            <a:cxnLst/>
            <a:rect l="l" t="t" r="r" b="b"/>
            <a:pathLst>
              <a:path w="125094" h="62229">
                <a:moveTo>
                  <a:pt x="86961" y="0"/>
                </a:moveTo>
                <a:lnTo>
                  <a:pt x="83794" y="3009"/>
                </a:lnTo>
                <a:lnTo>
                  <a:pt x="87279" y="8237"/>
                </a:lnTo>
                <a:lnTo>
                  <a:pt x="92189" y="13780"/>
                </a:lnTo>
                <a:lnTo>
                  <a:pt x="98367" y="19800"/>
                </a:lnTo>
                <a:lnTo>
                  <a:pt x="99001" y="20750"/>
                </a:lnTo>
                <a:lnTo>
                  <a:pt x="99001" y="23759"/>
                </a:lnTo>
                <a:lnTo>
                  <a:pt x="96466" y="25661"/>
                </a:lnTo>
                <a:lnTo>
                  <a:pt x="0" y="25661"/>
                </a:lnTo>
                <a:lnTo>
                  <a:pt x="0" y="36116"/>
                </a:lnTo>
                <a:lnTo>
                  <a:pt x="97576" y="36116"/>
                </a:lnTo>
                <a:lnTo>
                  <a:pt x="98842" y="37699"/>
                </a:lnTo>
                <a:lnTo>
                  <a:pt x="98842" y="40551"/>
                </a:lnTo>
                <a:lnTo>
                  <a:pt x="98050" y="42293"/>
                </a:lnTo>
                <a:lnTo>
                  <a:pt x="91873" y="48629"/>
                </a:lnTo>
                <a:lnTo>
                  <a:pt x="87279" y="53698"/>
                </a:lnTo>
                <a:lnTo>
                  <a:pt x="83637" y="58925"/>
                </a:lnTo>
                <a:lnTo>
                  <a:pt x="86804" y="61935"/>
                </a:lnTo>
                <a:lnTo>
                  <a:pt x="94967" y="53042"/>
                </a:lnTo>
                <a:lnTo>
                  <a:pt x="103872" y="44728"/>
                </a:lnTo>
                <a:lnTo>
                  <a:pt x="113668" y="37454"/>
                </a:lnTo>
                <a:lnTo>
                  <a:pt x="124504" y="31680"/>
                </a:lnTo>
                <a:lnTo>
                  <a:pt x="124504" y="30096"/>
                </a:lnTo>
                <a:lnTo>
                  <a:pt x="113671" y="24391"/>
                </a:lnTo>
                <a:lnTo>
                  <a:pt x="103892" y="17127"/>
                </a:lnTo>
                <a:lnTo>
                  <a:pt x="95033" y="8823"/>
                </a:lnTo>
                <a:lnTo>
                  <a:pt x="86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13" name="object 13"/>
          <p:cNvSpPr txBox="1"/>
          <p:nvPr/>
        </p:nvSpPr>
        <p:spPr>
          <a:xfrm>
            <a:off x="2254765" y="5812669"/>
            <a:ext cx="53818" cy="179338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029" i="1" spc="-206" dirty="0">
                <a:latin typeface="Times New Roman"/>
                <a:cs typeface="Times New Roman"/>
              </a:rPr>
              <a:t>i</a:t>
            </a:r>
            <a:endParaRPr sz="1029">
              <a:latin typeface="Times New Roman"/>
              <a:cs typeface="Times New Roman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bject 14"/>
              <p:cNvSpPr txBox="1"/>
              <p:nvPr/>
            </p:nvSpPr>
            <p:spPr>
              <a:xfrm>
                <a:off x="235210" y="4900606"/>
                <a:ext cx="5860789" cy="618253"/>
              </a:xfrm>
              <a:prstGeom prst="rect">
                <a:avLst/>
              </a:prstGeom>
            </p:spPr>
            <p:txBody>
              <a:bodyPr vert="horz" wrap="square" lIns="0" tIns="72270" rIns="0" bIns="0" rtlCol="0">
                <a:spAutoFit/>
              </a:bodyPr>
              <a:lstStyle/>
              <a:p>
                <a:pPr marL="695048" indent="-162229">
                  <a:spcBef>
                    <a:spcPts val="569"/>
                  </a:spcBef>
                  <a:buSzPct val="86363"/>
                  <a:buFont typeface="Trebuchet MS"/>
                  <a:buChar char="▪"/>
                  <a:tabLst>
                    <a:tab pos="695816" algn="l"/>
                    <a:tab pos="3553662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Policy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(strategy)</a:t>
                </a:r>
                <a:r>
                  <a:rPr sz="1332" spc="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for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agent</a:t>
                </a:r>
                <a:r>
                  <a:rPr lang="en-GB" sz="1332" dirty="0">
                    <a:latin typeface="Georgia"/>
                    <a:cs typeface="Georgia"/>
                  </a:rPr>
                  <a:t> </a:t>
                </a:r>
                <a:r>
                  <a:rPr lang="en-GB" sz="1332" dirty="0" err="1">
                    <a:latin typeface="Georgia"/>
                    <a:cs typeface="Georgia"/>
                  </a:rPr>
                  <a:t>i</a:t>
                </a:r>
                <a:r>
                  <a:rPr sz="1332" dirty="0">
                    <a:latin typeface="Georgia"/>
                    <a:cs typeface="Georgia"/>
                  </a:rPr>
                  <a:t>  </a:t>
                </a:r>
                <a:r>
                  <a:rPr sz="1332" spc="13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-</a:t>
                </a:r>
                <a:r>
                  <a:rPr sz="1332" spc="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544" i="1" spc="73" baseline="29411" dirty="0">
                    <a:latin typeface="Times New Roman"/>
                    <a:cs typeface="Times New Roman"/>
                  </a:rPr>
                  <a:t>i</a:t>
                </a:r>
                <a:r>
                  <a:rPr sz="1544" i="1" spc="263" baseline="29411" dirty="0">
                    <a:latin typeface="Times New Roman"/>
                    <a:cs typeface="Times New Roman"/>
                  </a:rPr>
                  <a:t> </a:t>
                </a:r>
                <a:r>
                  <a:rPr sz="1514" spc="18" dirty="0">
                    <a:latin typeface="Cambria"/>
                    <a:cs typeface="Cambria"/>
                  </a:rPr>
                  <a:t>:</a:t>
                </a:r>
                <a:r>
                  <a:rPr sz="1514" spc="103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S	</a:t>
                </a:r>
                <a:r>
                  <a:rPr lang="en-GB" sz="1514" i="1" spc="-6" dirty="0">
                    <a:latin typeface="Times New Roman"/>
                    <a:cs typeface="Times New Roman"/>
                  </a:rPr>
                  <a:t>  </a:t>
                </a:r>
                <a:r>
                  <a:rPr sz="1514" spc="-24" dirty="0">
                    <a:latin typeface="Lucida Sans Unicode"/>
                    <a:cs typeface="Lucida Sans Unicode"/>
                  </a:rPr>
                  <a:t>Ω</a:t>
                </a:r>
                <a:r>
                  <a:rPr sz="1514" spc="-24" dirty="0">
                    <a:latin typeface="Cambria"/>
                    <a:cs typeface="Cambria"/>
                  </a:rPr>
                  <a:t>(</a:t>
                </a:r>
                <a:r>
                  <a:rPr sz="1514" i="1" spc="-24" dirty="0">
                    <a:latin typeface="Times New Roman"/>
                    <a:cs typeface="Times New Roman"/>
                  </a:rPr>
                  <a:t>A</a:t>
                </a:r>
                <a:r>
                  <a:rPr sz="1544" i="1" spc="-36" baseline="29411" dirty="0">
                    <a:latin typeface="Times New Roman"/>
                    <a:cs typeface="Times New Roman"/>
                  </a:rPr>
                  <a:t>i</a:t>
                </a:r>
                <a:r>
                  <a:rPr sz="1514" spc="-24" dirty="0">
                    <a:latin typeface="Cambria"/>
                    <a:cs typeface="Cambria"/>
                  </a:rPr>
                  <a:t>)</a:t>
                </a:r>
                <a:endParaRPr sz="1514" dirty="0">
                  <a:latin typeface="Cambria"/>
                  <a:cs typeface="Cambria"/>
                </a:endParaRPr>
              </a:p>
              <a:p>
                <a:pPr marL="238346" indent="-162229">
                  <a:spcBef>
                    <a:spcPts val="454"/>
                  </a:spcBef>
                  <a:buSzPct val="86363"/>
                  <a:buFont typeface="Trebuchet MS"/>
                  <a:buChar char="▪"/>
                  <a:tabLst>
                    <a:tab pos="239115" algn="l"/>
                  </a:tabLst>
                </a:pPr>
                <a:r>
                  <a:rPr sz="1998" baseline="5050" dirty="0">
                    <a:latin typeface="Georgia"/>
                    <a:cs typeface="Georgia"/>
                  </a:rPr>
                  <a:t>Goal: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Find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optimal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policy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such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that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2270" spc="8" baseline="4444" dirty="0">
                    <a:latin typeface="Cambria"/>
                    <a:cs typeface="Cambria"/>
                  </a:rPr>
                  <a:t>*</a:t>
                </a:r>
                <a:r>
                  <a:rPr sz="2270" spc="145" baseline="4444" dirty="0">
                    <a:latin typeface="Cambria"/>
                    <a:cs typeface="Cambria"/>
                  </a:rPr>
                  <a:t> </a:t>
                </a:r>
                <a:r>
                  <a:rPr sz="2270" spc="291" baseline="4444" dirty="0">
                    <a:latin typeface="Cambria"/>
                    <a:cs typeface="Cambria"/>
                  </a:rPr>
                  <a:t>=</a:t>
                </a:r>
                <a:r>
                  <a:rPr sz="2270" spc="136" baseline="4444" dirty="0">
                    <a:latin typeface="Cambria"/>
                    <a:cs typeface="Cambria"/>
                  </a:rPr>
                  <a:t> </a:t>
                </a:r>
                <a:r>
                  <a:rPr sz="2270" spc="-73" baseline="4444" dirty="0">
                    <a:latin typeface="Cambria"/>
                    <a:cs typeface="Cambria"/>
                  </a:rPr>
                  <a:t>{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sz="1544" spc="-73" baseline="-29411" dirty="0">
                    <a:latin typeface="Cambria"/>
                    <a:cs typeface="Cambria"/>
                  </a:rPr>
                  <a:t>1</a:t>
                </a:r>
                <a:r>
                  <a:rPr sz="2270" spc="-73" baseline="4444" dirty="0">
                    <a:latin typeface="Cambria"/>
                    <a:cs typeface="Cambria"/>
                  </a:rPr>
                  <a:t>*,</a:t>
                </a:r>
                <a:r>
                  <a:rPr sz="2270" spc="-117" baseline="4444" dirty="0">
                    <a:latin typeface="Cambria"/>
                    <a:cs typeface="Cambria"/>
                  </a:rPr>
                  <a:t> </a:t>
                </a:r>
                <a:r>
                  <a:rPr sz="2270" spc="327" baseline="4444" dirty="0">
                    <a:latin typeface="Cambria"/>
                    <a:cs typeface="Cambria"/>
                  </a:rPr>
                  <a:t>…,</a:t>
                </a:r>
                <a:r>
                  <a:rPr sz="2270" spc="-117" baseline="4444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sz="1544" i="1" spc="-126" baseline="-26143" dirty="0">
                    <a:latin typeface="Times New Roman"/>
                    <a:cs typeface="Times New Roman"/>
                  </a:rPr>
                  <a:t>N</a:t>
                </a:r>
                <a:r>
                  <a:rPr sz="2270" spc="-126" baseline="4444" dirty="0">
                    <a:latin typeface="Cambria"/>
                    <a:cs typeface="Cambria"/>
                  </a:rPr>
                  <a:t>*}</a:t>
                </a:r>
                <a:r>
                  <a:rPr sz="1998" spc="-126" baseline="5050" dirty="0">
                    <a:latin typeface="Georgia"/>
                    <a:cs typeface="Georgia"/>
                  </a:rPr>
                  <a:t>,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where</a:t>
                </a:r>
              </a:p>
            </p:txBody>
          </p:sp>
        </mc:Choice>
        <mc:Fallback xmlns="">
          <p:sp>
            <p:nvSpPr>
              <p:cNvPr id="14" name="object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0" y="4900606"/>
                <a:ext cx="5860789" cy="618253"/>
              </a:xfrm>
              <a:prstGeom prst="rect">
                <a:avLst/>
              </a:prstGeom>
              <a:blipFill>
                <a:blip r:embed="rId8"/>
                <a:stretch>
                  <a:fillRect l="-937" b="-20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object 25"/>
          <p:cNvSpPr txBox="1"/>
          <p:nvPr/>
        </p:nvSpPr>
        <p:spPr>
          <a:xfrm>
            <a:off x="6610462" y="3136729"/>
            <a:ext cx="1817524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Unknown</a:t>
            </a:r>
            <a:r>
              <a:rPr sz="1756" spc="-42" dirty="0">
                <a:solidFill>
                  <a:srgbClr val="009051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Models</a:t>
            </a:r>
            <a:endParaRPr sz="1756">
              <a:latin typeface="Georgia"/>
              <a:cs typeface="Georgia"/>
            </a:endParaRP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134E71F4-2E81-43AB-A1F4-0A29687A224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4765" y="5751896"/>
            <a:ext cx="6380281" cy="68392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Optimal 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418502"/>
            <a:ext cx="11123491" cy="2084695"/>
          </a:xfrm>
          <a:prstGeom prst="rect">
            <a:avLst/>
          </a:prstGeom>
        </p:spPr>
        <p:txBody>
          <a:bodyPr vert="horz" wrap="square" lIns="0" tIns="45361" rIns="0" bIns="0" rtlCol="0">
            <a:spAutoFit/>
          </a:bodyPr>
          <a:lstStyle/>
          <a:p>
            <a:pPr marL="255261" marR="6151" indent="-240653">
              <a:lnSpc>
                <a:spcPts val="2700"/>
              </a:lnSpc>
              <a:spcBef>
                <a:spcPts val="357"/>
              </a:spcBef>
              <a:buChar char="•"/>
              <a:tabLst>
                <a:tab pos="256029" algn="l"/>
              </a:tabLst>
            </a:pPr>
            <a:r>
              <a:rPr sz="2361" spc="18" dirty="0">
                <a:latin typeface="Georgia"/>
                <a:cs typeface="Georgia"/>
              </a:rPr>
              <a:t>The </a:t>
            </a:r>
            <a:r>
              <a:rPr sz="2361" spc="12" dirty="0">
                <a:latin typeface="Georgia"/>
                <a:cs typeface="Georgia"/>
              </a:rPr>
              <a:t>equilibrium in the case of competitive stochastic </a:t>
            </a:r>
            <a:r>
              <a:rPr sz="2361" spc="18" dirty="0">
                <a:latin typeface="Georgia"/>
                <a:cs typeface="Georgia"/>
              </a:rPr>
              <a:t>games </a:t>
            </a:r>
            <a:r>
              <a:rPr sz="2361" spc="12" dirty="0">
                <a:latin typeface="Georgia"/>
                <a:cs typeface="Georgia"/>
              </a:rPr>
              <a:t>is the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min-max Nash </a:t>
            </a:r>
            <a:r>
              <a:rPr sz="2361" spc="-5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endParaRPr sz="2361">
              <a:latin typeface="Georgia"/>
              <a:cs typeface="Georgia"/>
            </a:endParaRPr>
          </a:p>
          <a:p>
            <a:pPr marL="255261" indent="-240653">
              <a:spcBef>
                <a:spcPts val="592"/>
              </a:spcBef>
              <a:buChar char="•"/>
              <a:tabLst>
                <a:tab pos="256029" algn="l"/>
              </a:tabLst>
            </a:pPr>
            <a:r>
              <a:rPr sz="2361" spc="18" dirty="0">
                <a:latin typeface="Georgia"/>
                <a:cs typeface="Georgia"/>
              </a:rPr>
              <a:t>Each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stage </a:t>
            </a:r>
            <a:r>
              <a:rPr sz="2361" spc="18" dirty="0">
                <a:latin typeface="Georgia"/>
                <a:cs typeface="Georgia"/>
              </a:rPr>
              <a:t>game</a:t>
            </a:r>
            <a:r>
              <a:rPr sz="2361" spc="12" dirty="0">
                <a:latin typeface="Georgia"/>
                <a:cs typeface="Georgia"/>
              </a:rPr>
              <a:t> of </a:t>
            </a:r>
            <a:r>
              <a:rPr sz="2361" spc="6" dirty="0">
                <a:latin typeface="Georgia"/>
                <a:cs typeface="Georgia"/>
              </a:rPr>
              <a:t>this </a:t>
            </a:r>
            <a:r>
              <a:rPr sz="2361" spc="12" dirty="0">
                <a:latin typeface="Georgia"/>
                <a:cs typeface="Georgia"/>
              </a:rPr>
              <a:t>stochastic </a:t>
            </a:r>
            <a:r>
              <a:rPr sz="2361" spc="18" dirty="0">
                <a:latin typeface="Georgia"/>
                <a:cs typeface="Georgia"/>
              </a:rPr>
              <a:t>game</a:t>
            </a:r>
            <a:r>
              <a:rPr sz="2361" spc="12" dirty="0">
                <a:latin typeface="Georgia"/>
                <a:cs typeface="Georgia"/>
              </a:rPr>
              <a:t> faces </a:t>
            </a:r>
            <a:r>
              <a:rPr sz="2361" spc="18" dirty="0">
                <a:latin typeface="Georgia"/>
                <a:cs typeface="Georgia"/>
              </a:rPr>
              <a:t>a</a:t>
            </a:r>
            <a:r>
              <a:rPr sz="2361" spc="12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zero-sum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game</a:t>
            </a:r>
            <a:endParaRPr sz="2361">
              <a:latin typeface="Georgia"/>
              <a:cs typeface="Georgia"/>
            </a:endParaRPr>
          </a:p>
          <a:p>
            <a:pPr marL="255261" indent="-240653">
              <a:spcBef>
                <a:spcPts val="660"/>
              </a:spcBef>
              <a:buChar char="•"/>
              <a:tabLst>
                <a:tab pos="256029" algn="l"/>
              </a:tabLst>
            </a:pPr>
            <a:r>
              <a:rPr sz="2361" spc="12" dirty="0">
                <a:latin typeface="Georgia"/>
                <a:cs typeface="Georgia"/>
              </a:rPr>
              <a:t>There exists </a:t>
            </a:r>
            <a:r>
              <a:rPr sz="2361" spc="18" dirty="0">
                <a:latin typeface="Georgia"/>
                <a:cs typeface="Georgia"/>
              </a:rPr>
              <a:t>a</a:t>
            </a:r>
            <a:r>
              <a:rPr sz="2361" spc="12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unique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min-max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 (Nash) equilibrium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in utilities</a:t>
            </a:r>
            <a:endParaRPr sz="2361">
              <a:latin typeface="Georgia"/>
              <a:cs typeface="Georgia"/>
            </a:endParaRPr>
          </a:p>
          <a:p>
            <a:pPr marL="255261" indent="-240653">
              <a:spcBef>
                <a:spcPts val="666"/>
              </a:spcBef>
              <a:buClr>
                <a:srgbClr val="000000"/>
              </a:buClr>
              <a:buChar char="•"/>
              <a:tabLst>
                <a:tab pos="256029" algn="l"/>
              </a:tabLst>
            </a:pP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Optimal</a:t>
            </a:r>
            <a:r>
              <a:rPr sz="236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min-max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value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function</a:t>
            </a:r>
            <a:endParaRPr sz="2361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6717" y="4498186"/>
            <a:ext cx="10961267" cy="1087401"/>
          </a:xfrm>
          <a:prstGeom prst="rect">
            <a:avLst/>
          </a:prstGeom>
        </p:spPr>
        <p:txBody>
          <a:bodyPr vert="horz" wrap="square" lIns="0" tIns="41517" rIns="0" bIns="0" rtlCol="0">
            <a:spAutoFit/>
          </a:bodyPr>
          <a:lstStyle/>
          <a:p>
            <a:pPr marL="1327049" algn="ctr">
              <a:spcBef>
                <a:spcPts val="327"/>
              </a:spcBef>
            </a:pPr>
            <a:endParaRPr sz="1877" dirty="0">
              <a:latin typeface="Lucida Sans Unicode"/>
              <a:cs typeface="Lucida Sans Unicode"/>
            </a:endParaRPr>
          </a:p>
          <a:p>
            <a:pPr marL="255261" marR="6151" indent="-240653">
              <a:lnSpc>
                <a:spcPts val="2700"/>
              </a:lnSpc>
              <a:spcBef>
                <a:spcPts val="460"/>
              </a:spcBef>
              <a:buChar char="•"/>
              <a:tabLst>
                <a:tab pos="256029" algn="l"/>
              </a:tabLst>
            </a:pPr>
            <a:r>
              <a:rPr sz="2361" spc="18" dirty="0">
                <a:latin typeface="Georgia"/>
                <a:cs typeface="Georgia"/>
              </a:rPr>
              <a:t>For a </a:t>
            </a:r>
            <a:r>
              <a:rPr sz="2361" spc="12" dirty="0">
                <a:latin typeface="Georgia"/>
                <a:cs typeface="Georgia"/>
              </a:rPr>
              <a:t>competitive stochastic </a:t>
            </a:r>
            <a:r>
              <a:rPr sz="2361" spc="18" dirty="0">
                <a:latin typeface="Georgia"/>
                <a:cs typeface="Georgia"/>
              </a:rPr>
              <a:t>game </a:t>
            </a:r>
            <a:r>
              <a:rPr sz="2361" spc="12" dirty="0">
                <a:latin typeface="Georgia"/>
                <a:cs typeface="Georgia"/>
              </a:rPr>
              <a:t>there exists </a:t>
            </a:r>
            <a:r>
              <a:rPr sz="2361" spc="18" dirty="0">
                <a:latin typeface="Georgia"/>
                <a:cs typeface="Georgia"/>
              </a:rPr>
              <a:t>a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unique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min-max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value function </a:t>
            </a:r>
            <a:r>
              <a:rPr sz="2361" spc="-5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and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hence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a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unique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min-max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Q-function</a:t>
            </a:r>
            <a:endParaRPr sz="2361" dirty="0">
              <a:latin typeface="Georgia"/>
              <a:cs typeface="Georgia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222C241-6069-494C-9402-4C06594E0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2906" y="3722600"/>
            <a:ext cx="8155492" cy="883266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 competitive stochastic 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3392" y="4706167"/>
            <a:ext cx="247652" cy="12319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48380" y="5568047"/>
            <a:ext cx="247651" cy="1231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265962" y="1358284"/>
                <a:ext cx="8451317" cy="4621562"/>
              </a:xfrm>
              <a:prstGeom prst="rect">
                <a:avLst/>
              </a:prstGeom>
            </p:spPr>
            <p:txBody>
              <a:bodyPr vert="horz" wrap="square" lIns="0" tIns="83034" rIns="0" bIns="0" rtlCol="0">
                <a:spAutoFit/>
              </a:bodyPr>
              <a:lstStyle/>
              <a:p>
                <a:pPr marL="311387" indent="-266025">
                  <a:spcBef>
                    <a:spcPts val="654"/>
                  </a:spcBef>
                  <a:buSzPct val="86111"/>
                  <a:buFont typeface="Trebuchet MS"/>
                  <a:buChar char="▪"/>
                  <a:tabLst>
                    <a:tab pos="312156" algn="l"/>
                  </a:tabLst>
                </a:pPr>
                <a:r>
                  <a:rPr sz="2179" spc="6" dirty="0">
                    <a:latin typeface="Georgia"/>
                    <a:cs typeface="Georgia"/>
                  </a:rPr>
                  <a:t>Algorithm:</a:t>
                </a:r>
                <a:r>
                  <a:rPr sz="2179" dirty="0">
                    <a:latin typeface="Georgia"/>
                    <a:cs typeface="Georgia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Minimax</a:t>
                </a:r>
                <a:r>
                  <a:rPr sz="2179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Q-Learning</a:t>
                </a:r>
                <a:endParaRPr sz="2179" dirty="0">
                  <a:latin typeface="Georgia"/>
                  <a:cs typeface="Georgia"/>
                </a:endParaRPr>
              </a:p>
              <a:p>
                <a:pPr marL="311387" indent="-266025">
                  <a:spcBef>
                    <a:spcPts val="575"/>
                  </a:spcBef>
                  <a:buSzPct val="86111"/>
                  <a:buFont typeface="Trebuchet MS"/>
                  <a:buChar char="▪"/>
                  <a:tabLst>
                    <a:tab pos="312156" algn="l"/>
                  </a:tabLst>
                </a:pPr>
                <a:r>
                  <a:rPr sz="2179" spc="6" dirty="0">
                    <a:latin typeface="Georgia"/>
                    <a:cs typeface="Georgia"/>
                  </a:rPr>
                  <a:t>Q-values for</a:t>
                </a:r>
                <a:r>
                  <a:rPr sz="2179" spc="12" dirty="0">
                    <a:latin typeface="Georgia"/>
                    <a:cs typeface="Georgia"/>
                  </a:rPr>
                  <a:t> each</a:t>
                </a:r>
                <a:r>
                  <a:rPr sz="2179" spc="6" dirty="0">
                    <a:latin typeface="Georgia"/>
                    <a:cs typeface="Georgia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agent </a:t>
                </a:r>
                <a:r>
                  <a:rPr sz="2482" i="1" dirty="0">
                    <a:latin typeface="Times New Roman"/>
                    <a:cs typeface="Times New Roman"/>
                  </a:rPr>
                  <a:t>j</a:t>
                </a:r>
                <a:r>
                  <a:rPr sz="2482" i="1" spc="-91" dirty="0">
                    <a:latin typeface="Times New Roman"/>
                    <a:cs typeface="Times New Roman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are over</a:t>
                </a:r>
                <a:r>
                  <a:rPr sz="2179" spc="6" dirty="0">
                    <a:latin typeface="Georgia"/>
                    <a:cs typeface="Georgia"/>
                  </a:rPr>
                  <a:t> joint</a:t>
                </a:r>
                <a:r>
                  <a:rPr sz="2179" spc="12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actions: </a:t>
                </a:r>
                <a:r>
                  <a:rPr sz="2482" i="1" spc="36" dirty="0">
                    <a:latin typeface="Times New Roman"/>
                    <a:cs typeface="Times New Roman"/>
                  </a:rPr>
                  <a:t>Q</a:t>
                </a:r>
                <a:r>
                  <a:rPr sz="2633" i="1" spc="5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36" dirty="0">
                    <a:latin typeface="Cambria"/>
                    <a:cs typeface="Cambria"/>
                  </a:rPr>
                  <a:t>(</a:t>
                </a:r>
                <a:r>
                  <a:rPr sz="2482" i="1" spc="36" dirty="0">
                    <a:latin typeface="Times New Roman"/>
                    <a:cs typeface="Times New Roman"/>
                  </a:rPr>
                  <a:t>s</a:t>
                </a:r>
                <a:r>
                  <a:rPr sz="2482" spc="36" dirty="0">
                    <a:latin typeface="Cambria"/>
                    <a:cs typeface="Cambria"/>
                  </a:rPr>
                  <a:t>,</a:t>
                </a:r>
                <a:r>
                  <a:rPr sz="2482" spc="-127" dirty="0">
                    <a:latin typeface="Cambria"/>
                    <a:cs typeface="Cambria"/>
                  </a:rPr>
                  <a:t> </a:t>
                </a:r>
                <a:r>
                  <a:rPr sz="2482" i="1" spc="85" dirty="0">
                    <a:latin typeface="Times New Roman"/>
                    <a:cs typeface="Times New Roman"/>
                  </a:rPr>
                  <a:t>a</a:t>
                </a:r>
                <a:r>
                  <a:rPr sz="2633" i="1" spc="126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85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-42" dirty="0">
                    <a:latin typeface="Times New Roman"/>
                    <a:cs typeface="Times New Roman"/>
                  </a:rPr>
                  <a:t>a</a:t>
                </a:r>
                <a:r>
                  <a:rPr sz="2633" spc="-63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-6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42" dirty="0">
                    <a:latin typeface="Cambria"/>
                    <a:cs typeface="Cambria"/>
                  </a:rPr>
                  <a:t>)</a:t>
                </a:r>
                <a:endParaRPr sz="2482" dirty="0">
                  <a:latin typeface="Cambria"/>
                  <a:cs typeface="Cambria"/>
                </a:endParaRPr>
              </a:p>
              <a:p>
                <a:pPr marL="502833">
                  <a:spcBef>
                    <a:spcPts val="878"/>
                  </a:spcBef>
                  <a:tabLst>
                    <a:tab pos="957997" algn="l"/>
                  </a:tabLst>
                </a:pPr>
                <a:r>
                  <a:rPr sz="2815" spc="418" baseline="1792" dirty="0">
                    <a:latin typeface="Trebuchet MS"/>
                    <a:cs typeface="Trebuchet MS"/>
                  </a:rPr>
                  <a:t>▪</a:t>
                </a:r>
                <a:r>
                  <a:rPr lang="en-GB" sz="2815" spc="418" baseline="1792" dirty="0">
                    <a:latin typeface="Trebuchet MS"/>
                    <a:cs typeface="Trebuchet MS"/>
                  </a:rPr>
                  <a:t>  </a:t>
                </a:r>
                <a:r>
                  <a:rPr lang="en-GB" sz="2179" i="1" dirty="0">
                    <a:latin typeface="Georgia"/>
                  </a:rPr>
                  <a:t>s</a:t>
                </a:r>
                <a:r>
                  <a:rPr lang="en-GB" sz="2179" dirty="0">
                    <a:latin typeface="Georgia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=</a:t>
                </a:r>
                <a:r>
                  <a:rPr sz="2179" spc="-36" dirty="0">
                    <a:latin typeface="Georgia"/>
                    <a:cs typeface="Georgia"/>
                  </a:rPr>
                  <a:t> </a:t>
                </a:r>
                <a:r>
                  <a:rPr sz="2179" dirty="0">
                    <a:latin typeface="Georgia"/>
                    <a:cs typeface="Georgia"/>
                  </a:rPr>
                  <a:t>state</a:t>
                </a:r>
              </a:p>
              <a:p>
                <a:pPr marL="768089" lvl="1" indent="-266025">
                  <a:spcBef>
                    <a:spcPts val="636"/>
                  </a:spcBef>
                  <a:buSzPct val="75609"/>
                  <a:buFont typeface="Trebuchet MS"/>
                  <a:buChar char="▪"/>
                  <a:tabLst>
                    <a:tab pos="768858" algn="l"/>
                  </a:tabLst>
                </a:pPr>
                <a:r>
                  <a:rPr sz="2482" i="1" spc="73" dirty="0">
                    <a:latin typeface="Times New Roman"/>
                    <a:cs typeface="Times New Roman"/>
                  </a:rPr>
                  <a:t>a</a:t>
                </a:r>
                <a:r>
                  <a:rPr sz="2633" i="1" spc="108" baseline="28735" dirty="0">
                    <a:latin typeface="Times New Roman"/>
                    <a:cs typeface="Times New Roman"/>
                  </a:rPr>
                  <a:t>j</a:t>
                </a:r>
                <a:r>
                  <a:rPr sz="2633" i="1" spc="99" baseline="28735" dirty="0">
                    <a:latin typeface="Times New Roman"/>
                    <a:cs typeface="Times New Roman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=</a:t>
                </a:r>
                <a:r>
                  <a:rPr sz="2179" spc="-18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action</a:t>
                </a:r>
                <a:endParaRPr sz="2179" dirty="0">
                  <a:latin typeface="Georgia"/>
                  <a:cs typeface="Georgia"/>
                </a:endParaRPr>
              </a:p>
              <a:p>
                <a:pPr marL="768089" lvl="1" indent="-266025">
                  <a:spcBef>
                    <a:spcPts val="575"/>
                  </a:spcBef>
                  <a:buSzPct val="75609"/>
                  <a:buFont typeface="Trebuchet MS"/>
                  <a:buChar char="▪"/>
                  <a:tabLst>
                    <a:tab pos="768858" algn="l"/>
                  </a:tabLst>
                </a:pPr>
                <a:r>
                  <a:rPr sz="2482" i="1" spc="-24" dirty="0">
                    <a:latin typeface="Times New Roman"/>
                    <a:cs typeface="Times New Roman"/>
                  </a:rPr>
                  <a:t>a</a:t>
                </a:r>
                <a:r>
                  <a:rPr sz="2633" spc="-36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-36" baseline="28735" dirty="0">
                    <a:latin typeface="Times New Roman"/>
                    <a:cs typeface="Times New Roman"/>
                  </a:rPr>
                  <a:t>j</a:t>
                </a:r>
                <a:r>
                  <a:rPr sz="2633" i="1" spc="117" baseline="28735" dirty="0">
                    <a:latin typeface="Times New Roman"/>
                    <a:cs typeface="Times New Roman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=</a:t>
                </a:r>
                <a:r>
                  <a:rPr sz="2179" spc="-6" dirty="0">
                    <a:latin typeface="Georgia"/>
                    <a:cs typeface="Georgia"/>
                  </a:rPr>
                  <a:t> </a:t>
                </a:r>
                <a:r>
                  <a:rPr sz="2179" spc="12" dirty="0">
                    <a:latin typeface="Georgia"/>
                    <a:cs typeface="Georgia"/>
                  </a:rPr>
                  <a:t>opponent</a:t>
                </a:r>
                <a:r>
                  <a:rPr sz="2179" spc="-6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action</a:t>
                </a:r>
                <a:endParaRPr sz="2179" dirty="0">
                  <a:latin typeface="Georgia"/>
                  <a:cs typeface="Georgia"/>
                </a:endParaRPr>
              </a:p>
              <a:p>
                <a:pPr marL="311387" indent="-266025">
                  <a:spcBef>
                    <a:spcPts val="575"/>
                  </a:spcBef>
                  <a:buSzPct val="86111"/>
                  <a:buFont typeface="Trebuchet MS"/>
                  <a:buChar char="▪"/>
                  <a:tabLst>
                    <a:tab pos="312156" algn="l"/>
                  </a:tabLst>
                </a:pPr>
                <a:r>
                  <a:rPr sz="2179" spc="6" dirty="0">
                    <a:latin typeface="Georgia"/>
                    <a:cs typeface="Georgia"/>
                  </a:rPr>
                  <a:t>Instead of</a:t>
                </a:r>
                <a:r>
                  <a:rPr sz="2179" spc="12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playing the</a:t>
                </a:r>
                <a:r>
                  <a:rPr sz="2179" spc="12" dirty="0">
                    <a:latin typeface="Georgia"/>
                    <a:cs typeface="Georg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best</a:t>
                </a:r>
                <a:r>
                  <a:rPr sz="2179" spc="12" dirty="0">
                    <a:latin typeface="Georgia"/>
                    <a:cs typeface="Georgia"/>
                  </a:rPr>
                  <a:t> </a:t>
                </a:r>
                <a:r>
                  <a:rPr sz="2482" i="1" spc="36" dirty="0">
                    <a:latin typeface="Times New Roman"/>
                    <a:cs typeface="Times New Roman"/>
                  </a:rPr>
                  <a:t>Q</a:t>
                </a:r>
                <a:r>
                  <a:rPr sz="2633" i="1" spc="5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36" dirty="0">
                    <a:latin typeface="Cambria"/>
                    <a:cs typeface="Cambria"/>
                  </a:rPr>
                  <a:t>(</a:t>
                </a:r>
                <a:r>
                  <a:rPr sz="2482" i="1" spc="36" dirty="0">
                    <a:latin typeface="Times New Roman"/>
                    <a:cs typeface="Times New Roman"/>
                  </a:rPr>
                  <a:t>s</a:t>
                </a:r>
                <a:r>
                  <a:rPr sz="2482" spc="36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85" dirty="0">
                    <a:latin typeface="Times New Roman"/>
                    <a:cs typeface="Times New Roman"/>
                  </a:rPr>
                  <a:t>a</a:t>
                </a:r>
                <a:r>
                  <a:rPr sz="2633" i="1" spc="126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85" dirty="0">
                    <a:latin typeface="Cambria"/>
                    <a:cs typeface="Cambria"/>
                  </a:rPr>
                  <a:t>,</a:t>
                </a:r>
                <a:r>
                  <a:rPr sz="2482" spc="-127" dirty="0">
                    <a:latin typeface="Cambria"/>
                    <a:cs typeface="Cambria"/>
                  </a:rPr>
                  <a:t> </a:t>
                </a:r>
                <a:r>
                  <a:rPr sz="2482" i="1" spc="-42" dirty="0">
                    <a:latin typeface="Times New Roman"/>
                    <a:cs typeface="Times New Roman"/>
                  </a:rPr>
                  <a:t>a</a:t>
                </a:r>
                <a:r>
                  <a:rPr sz="2633" spc="-63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-6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42" dirty="0">
                    <a:latin typeface="Cambria"/>
                    <a:cs typeface="Cambria"/>
                  </a:rPr>
                  <a:t>)</a:t>
                </a:r>
                <a:r>
                  <a:rPr sz="2482" spc="-18" dirty="0">
                    <a:latin typeface="Cambria"/>
                    <a:cs typeface="Cambria"/>
                  </a:rPr>
                  <a:t> </a:t>
                </a:r>
                <a:r>
                  <a:rPr sz="2179" spc="6" dirty="0">
                    <a:latin typeface="Georgia"/>
                    <a:cs typeface="Georgia"/>
                  </a:rPr>
                  <a:t>play</a:t>
                </a:r>
                <a:r>
                  <a:rPr sz="2179" spc="12" dirty="0">
                    <a:latin typeface="Georgia"/>
                    <a:cs typeface="Georgia"/>
                  </a:rPr>
                  <a:t> </a:t>
                </a:r>
                <a:r>
                  <a:rPr sz="2179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min-max </a:t>
                </a:r>
                <a:r>
                  <a:rPr sz="2179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Q</a:t>
                </a:r>
                <a:endParaRPr sz="2179" dirty="0">
                  <a:latin typeface="Georgia"/>
                  <a:cs typeface="Georgia"/>
                </a:endParaRPr>
              </a:p>
              <a:p>
                <a:pPr>
                  <a:spcBef>
                    <a:spcPts val="24"/>
                  </a:spcBef>
                </a:pPr>
                <a:endParaRPr sz="3330" dirty="0">
                  <a:latin typeface="Georgia"/>
                  <a:cs typeface="Georgia"/>
                </a:endParaRPr>
              </a:p>
              <a:p>
                <a:pPr marL="1416236">
                  <a:spcBef>
                    <a:spcPts val="6"/>
                  </a:spcBef>
                  <a:tabLst>
                    <a:tab pos="3382206" algn="l"/>
                  </a:tabLst>
                </a:pPr>
                <a:r>
                  <a:rPr sz="2482" i="1" spc="36" dirty="0">
                    <a:latin typeface="Times New Roman"/>
                    <a:cs typeface="Times New Roman"/>
                  </a:rPr>
                  <a:t>Q</a:t>
                </a:r>
                <a:r>
                  <a:rPr sz="2633" i="1" spc="5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36" dirty="0">
                    <a:latin typeface="Cambria"/>
                    <a:cs typeface="Cambria"/>
                  </a:rPr>
                  <a:t>(</a:t>
                </a:r>
                <a:r>
                  <a:rPr sz="2482" i="1" spc="36" dirty="0">
                    <a:latin typeface="Times New Roman"/>
                    <a:cs typeface="Times New Roman"/>
                  </a:rPr>
                  <a:t>s</a:t>
                </a:r>
                <a:r>
                  <a:rPr sz="2482" spc="36" dirty="0">
                    <a:latin typeface="Cambria"/>
                    <a:cs typeface="Cambria"/>
                  </a:rPr>
                  <a:t>,</a:t>
                </a:r>
                <a:r>
                  <a:rPr sz="2482" spc="-127" dirty="0">
                    <a:latin typeface="Cambria"/>
                    <a:cs typeface="Cambria"/>
                  </a:rPr>
                  <a:t> </a:t>
                </a:r>
                <a:r>
                  <a:rPr sz="2482" i="1" spc="85" dirty="0">
                    <a:latin typeface="Times New Roman"/>
                    <a:cs typeface="Times New Roman"/>
                  </a:rPr>
                  <a:t>a</a:t>
                </a:r>
                <a:r>
                  <a:rPr sz="2633" i="1" spc="126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85" dirty="0">
                    <a:latin typeface="Cambria"/>
                    <a:cs typeface="Cambria"/>
                  </a:rPr>
                  <a:t>,</a:t>
                </a:r>
                <a:r>
                  <a:rPr sz="2482" spc="-127" dirty="0">
                    <a:latin typeface="Cambria"/>
                    <a:cs typeface="Cambria"/>
                  </a:rPr>
                  <a:t> </a:t>
                </a:r>
                <a:r>
                  <a:rPr sz="2482" i="1" spc="-42" dirty="0">
                    <a:latin typeface="Times New Roman"/>
                    <a:cs typeface="Times New Roman"/>
                  </a:rPr>
                  <a:t>a</a:t>
                </a:r>
                <a:r>
                  <a:rPr sz="2633" spc="-63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-6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42" dirty="0">
                    <a:latin typeface="Cambria"/>
                    <a:cs typeface="Cambria"/>
                  </a:rPr>
                  <a:t>)	</a:t>
                </a:r>
                <a:r>
                  <a:rPr sz="2482" spc="-133" dirty="0">
                    <a:latin typeface="Cambria"/>
                    <a:cs typeface="Cambria"/>
                  </a:rPr>
                  <a:t>(1</a:t>
                </a:r>
                <a:r>
                  <a:rPr sz="2482" dirty="0">
                    <a:latin typeface="Cambria"/>
                    <a:cs typeface="Cambria"/>
                  </a:rPr>
                  <a:t> </a:t>
                </a:r>
                <a:r>
                  <a:rPr sz="2482" spc="-277" dirty="0">
                    <a:latin typeface="Lucida Sans Unicode"/>
                    <a:cs typeface="Lucida Sans Unicode"/>
                  </a:rPr>
                  <a:t>−</a:t>
                </a:r>
                <a:r>
                  <a:rPr sz="2482" spc="-236" dirty="0">
                    <a:latin typeface="Lucida Sans Unicode"/>
                    <a:cs typeface="Lucida Sans Unicode"/>
                  </a:rPr>
                  <a:t> </a:t>
                </a:r>
                <a:r>
                  <a:rPr sz="2482" i="1" spc="6" dirty="0">
                    <a:latin typeface="Arial"/>
                    <a:cs typeface="Arial"/>
                  </a:rPr>
                  <a:t>a</a:t>
                </a:r>
                <a:r>
                  <a:rPr sz="2482" spc="6" dirty="0">
                    <a:latin typeface="Cambria"/>
                    <a:cs typeface="Cambria"/>
                  </a:rPr>
                  <a:t>)</a:t>
                </a:r>
                <a:r>
                  <a:rPr sz="2482" i="1" spc="6" dirty="0">
                    <a:latin typeface="Times New Roman"/>
                    <a:cs typeface="Times New Roman"/>
                  </a:rPr>
                  <a:t>Q</a:t>
                </a:r>
                <a:r>
                  <a:rPr sz="2633" i="1" spc="8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6" dirty="0">
                    <a:latin typeface="Cambria"/>
                    <a:cs typeface="Cambria"/>
                  </a:rPr>
                  <a:t>(</a:t>
                </a:r>
                <a:r>
                  <a:rPr sz="2482" i="1" spc="6" dirty="0">
                    <a:latin typeface="Times New Roman"/>
                    <a:cs typeface="Times New Roman"/>
                  </a:rPr>
                  <a:t>s</a:t>
                </a:r>
                <a:r>
                  <a:rPr sz="2482" spc="6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85" dirty="0">
                    <a:latin typeface="Times New Roman"/>
                    <a:cs typeface="Times New Roman"/>
                  </a:rPr>
                  <a:t>a</a:t>
                </a:r>
                <a:r>
                  <a:rPr sz="2633" i="1" spc="126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85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-42" dirty="0">
                    <a:latin typeface="Times New Roman"/>
                    <a:cs typeface="Times New Roman"/>
                  </a:rPr>
                  <a:t>a</a:t>
                </a:r>
                <a:r>
                  <a:rPr sz="2633" spc="-63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-63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42" dirty="0">
                    <a:latin typeface="Cambria"/>
                    <a:cs typeface="Cambria"/>
                  </a:rPr>
                  <a:t>)</a:t>
                </a:r>
                <a:r>
                  <a:rPr sz="2482" spc="6" dirty="0">
                    <a:latin typeface="Cambria"/>
                    <a:cs typeface="Cambria"/>
                  </a:rPr>
                  <a:t> </a:t>
                </a:r>
                <a:r>
                  <a:rPr sz="2482" spc="321" dirty="0">
                    <a:latin typeface="Cambria"/>
                    <a:cs typeface="Cambria"/>
                  </a:rPr>
                  <a:t>+</a:t>
                </a:r>
                <a:r>
                  <a:rPr sz="2482" dirty="0">
                    <a:latin typeface="Cambria"/>
                    <a:cs typeface="Cambria"/>
                  </a:rPr>
                  <a:t> </a:t>
                </a:r>
                <a:r>
                  <a:rPr sz="2482" i="1" spc="36" dirty="0">
                    <a:latin typeface="Arial"/>
                    <a:cs typeface="Arial"/>
                  </a:rPr>
                  <a:t>a</a:t>
                </a:r>
                <a:r>
                  <a:rPr sz="2482" spc="36" dirty="0">
                    <a:latin typeface="Cambria"/>
                    <a:cs typeface="Cambria"/>
                  </a:rPr>
                  <a:t>(</a:t>
                </a:r>
                <a:r>
                  <a:rPr sz="2482" i="1" spc="36" dirty="0">
                    <a:latin typeface="Times New Roman"/>
                    <a:cs typeface="Times New Roman"/>
                  </a:rPr>
                  <a:t>r</a:t>
                </a:r>
                <a:r>
                  <a:rPr sz="2633" i="1" spc="53" baseline="28735" dirty="0">
                    <a:latin typeface="Times New Roman"/>
                    <a:cs typeface="Times New Roman"/>
                  </a:rPr>
                  <a:t>j</a:t>
                </a:r>
                <a:r>
                  <a:rPr sz="2633" i="1" spc="163" baseline="28735" dirty="0">
                    <a:latin typeface="Times New Roman"/>
                    <a:cs typeface="Times New Roman"/>
                  </a:rPr>
                  <a:t> </a:t>
                </a:r>
                <a:r>
                  <a:rPr sz="2482" spc="321" dirty="0">
                    <a:latin typeface="Cambria"/>
                    <a:cs typeface="Cambria"/>
                  </a:rPr>
                  <a:t>+</a:t>
                </a:r>
                <a:r>
                  <a:rPr sz="2482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82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2482" i="1" spc="-18" dirty="0" err="1">
                    <a:latin typeface="Times New Roman"/>
                    <a:cs typeface="Times New Roman"/>
                  </a:rPr>
                  <a:t>V</a:t>
                </a:r>
                <a:r>
                  <a:rPr sz="2633" i="1" spc="-27" baseline="28735" dirty="0" err="1">
                    <a:latin typeface="Times New Roman"/>
                    <a:cs typeface="Times New Roman"/>
                  </a:rPr>
                  <a:t>j</a:t>
                </a:r>
                <a:r>
                  <a:rPr sz="2482" spc="-18" dirty="0">
                    <a:latin typeface="Cambria"/>
                    <a:cs typeface="Cambria"/>
                  </a:rPr>
                  <a:t>(</a:t>
                </a:r>
                <a:r>
                  <a:rPr sz="2482" i="1" spc="-18" dirty="0">
                    <a:latin typeface="Times New Roman"/>
                    <a:cs typeface="Times New Roman"/>
                  </a:rPr>
                  <a:t>s</a:t>
                </a:r>
                <a:r>
                  <a:rPr lang="en-GB" sz="2482" i="1" spc="-18" dirty="0">
                    <a:latin typeface="Times New Roman"/>
                    <a:cs typeface="Times New Roman"/>
                  </a:rPr>
                  <a:t>' </a:t>
                </a:r>
                <a:r>
                  <a:rPr sz="2482" spc="-18" dirty="0">
                    <a:latin typeface="Cambria"/>
                    <a:cs typeface="Cambria"/>
                  </a:rPr>
                  <a:t>))</a:t>
                </a:r>
                <a:endParaRPr sz="2482" dirty="0">
                  <a:latin typeface="Cambria"/>
                  <a:cs typeface="Cambria"/>
                </a:endParaRPr>
              </a:p>
              <a:p>
                <a:pPr>
                  <a:spcBef>
                    <a:spcPts val="42"/>
                  </a:spcBef>
                </a:pPr>
                <a:endParaRPr sz="3209" dirty="0">
                  <a:latin typeface="Cambria"/>
                  <a:cs typeface="Cambria"/>
                </a:endParaRPr>
              </a:p>
              <a:p>
                <a:pPr marL="1416236">
                  <a:lnSpc>
                    <a:spcPts val="2469"/>
                  </a:lnSpc>
                  <a:tabLst>
                    <a:tab pos="2482641" algn="l"/>
                  </a:tabLst>
                </a:pPr>
                <a:r>
                  <a:rPr sz="2482" i="1" spc="157" dirty="0">
                    <a:latin typeface="Times New Roman"/>
                    <a:cs typeface="Times New Roman"/>
                  </a:rPr>
                  <a:t>V</a:t>
                </a:r>
                <a:r>
                  <a:rPr sz="2633" i="1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127" dirty="0">
                    <a:latin typeface="Cambria"/>
                    <a:cs typeface="Cambria"/>
                  </a:rPr>
                  <a:t>(</a:t>
                </a:r>
                <a:r>
                  <a:rPr sz="2482" i="1" spc="-6" dirty="0">
                    <a:latin typeface="Times New Roman"/>
                    <a:cs typeface="Times New Roman"/>
                  </a:rPr>
                  <a:t>s</a:t>
                </a:r>
                <a:r>
                  <a:rPr lang="en-GB" sz="2482" i="1" spc="-6" dirty="0">
                    <a:latin typeface="Times New Roman"/>
                    <a:cs typeface="Times New Roman"/>
                  </a:rPr>
                  <a:t>'</a:t>
                </a:r>
                <a:r>
                  <a:rPr lang="en-GB" sz="2482" i="1" spc="-236" dirty="0">
                    <a:latin typeface="Lucida Sans Unicode"/>
                    <a:cs typeface="Lucida Sans Unicode"/>
                  </a:rPr>
                  <a:t> </a:t>
                </a:r>
                <a:r>
                  <a:rPr sz="2482" spc="-127" dirty="0">
                    <a:latin typeface="Cambria"/>
                    <a:cs typeface="Cambria"/>
                  </a:rPr>
                  <a:t>)</a:t>
                </a:r>
                <a:r>
                  <a:rPr sz="2482" dirty="0">
                    <a:latin typeface="Cambria"/>
                    <a:cs typeface="Cambria"/>
                  </a:rPr>
                  <a:t>	</a:t>
                </a:r>
                <a:r>
                  <a:rPr sz="2482" spc="-73" dirty="0">
                    <a:latin typeface="Cambria"/>
                    <a:cs typeface="Cambria"/>
                  </a:rPr>
                  <a:t>max</a:t>
                </a:r>
                <a:r>
                  <a:rPr sz="2482" spc="-127" dirty="0">
                    <a:latin typeface="Cambria"/>
                    <a:cs typeface="Cambria"/>
                  </a:rPr>
                  <a:t> </a:t>
                </a:r>
                <a:r>
                  <a:rPr sz="2482" spc="-97" dirty="0">
                    <a:latin typeface="Cambria"/>
                    <a:cs typeface="Cambria"/>
                  </a:rPr>
                  <a:t>min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206" dirty="0">
                    <a:latin typeface="Times New Roman"/>
                    <a:cs typeface="Times New Roman"/>
                  </a:rPr>
                  <a:t>Q</a:t>
                </a:r>
                <a:r>
                  <a:rPr sz="2633" i="1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127" dirty="0">
                    <a:latin typeface="Cambria"/>
                    <a:cs typeface="Cambria"/>
                  </a:rPr>
                  <a:t>(</a:t>
                </a:r>
                <a:r>
                  <a:rPr sz="2482" i="1" spc="-6" dirty="0">
                    <a:latin typeface="Times New Roman"/>
                    <a:cs typeface="Times New Roman"/>
                  </a:rPr>
                  <a:t>s</a:t>
                </a:r>
                <a:r>
                  <a:rPr lang="en-GB" sz="2482" i="1" spc="-6" dirty="0">
                    <a:latin typeface="Times New Roman"/>
                    <a:cs typeface="Times New Roman"/>
                  </a:rPr>
                  <a:t>'</a:t>
                </a:r>
                <a:r>
                  <a:rPr lang="en-GB" sz="2482" i="1" spc="-297" dirty="0">
                    <a:latin typeface="Lucida Sans Unicode"/>
                    <a:cs typeface="Lucida Sans Unicode"/>
                  </a:rPr>
                  <a:t> </a:t>
                </a:r>
                <a:r>
                  <a:rPr sz="2482" spc="109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145" dirty="0">
                    <a:latin typeface="Times New Roman"/>
                    <a:cs typeface="Times New Roman"/>
                  </a:rPr>
                  <a:t>a</a:t>
                </a:r>
                <a:r>
                  <a:rPr sz="2633" i="1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109" dirty="0">
                    <a:latin typeface="Cambria"/>
                    <a:cs typeface="Cambria"/>
                  </a:rPr>
                  <a:t>,</a:t>
                </a:r>
                <a:r>
                  <a:rPr sz="2482" spc="-133" dirty="0">
                    <a:latin typeface="Cambria"/>
                    <a:cs typeface="Cambria"/>
                  </a:rPr>
                  <a:t> </a:t>
                </a:r>
                <a:r>
                  <a:rPr sz="2482" i="1" spc="127" dirty="0">
                    <a:latin typeface="Times New Roman"/>
                    <a:cs typeface="Times New Roman"/>
                  </a:rPr>
                  <a:t>a</a:t>
                </a:r>
                <a:r>
                  <a:rPr sz="2633" spc="-291" baseline="28735" dirty="0">
                    <a:latin typeface="Lucida Sans Unicode"/>
                    <a:cs typeface="Lucida Sans Unicode"/>
                  </a:rPr>
                  <a:t>−</a:t>
                </a:r>
                <a:r>
                  <a:rPr sz="2633" i="1" spc="36" baseline="28735" dirty="0">
                    <a:latin typeface="Times New Roman"/>
                    <a:cs typeface="Times New Roman"/>
                  </a:rPr>
                  <a:t>j</a:t>
                </a:r>
                <a:r>
                  <a:rPr sz="2482" spc="-127" dirty="0">
                    <a:latin typeface="Cambria"/>
                    <a:cs typeface="Cambria"/>
                  </a:rPr>
                  <a:t>)</a:t>
                </a:r>
                <a:endParaRPr sz="2482" dirty="0">
                  <a:latin typeface="Cambria"/>
                  <a:cs typeface="Cambria"/>
                </a:endParaRPr>
              </a:p>
              <a:p>
                <a:pPr marR="1856792" algn="ctr">
                  <a:lnSpc>
                    <a:spcPts val="1598"/>
                  </a:lnSpc>
                  <a:tabLst>
                    <a:tab pos="518210" algn="l"/>
                  </a:tabLst>
                </a:pPr>
                <a:r>
                  <a:rPr sz="2633" i="1" spc="108" baseline="-21072" dirty="0">
                    <a:latin typeface="Times New Roman"/>
                    <a:cs typeface="Times New Roman"/>
                  </a:rPr>
                  <a:t>a</a:t>
                </a:r>
                <a:r>
                  <a:rPr sz="1211" i="1" spc="73" dirty="0">
                    <a:latin typeface="Times New Roman"/>
                    <a:cs typeface="Times New Roman"/>
                  </a:rPr>
                  <a:t>j	</a:t>
                </a:r>
                <a:r>
                  <a:rPr sz="2633" i="1" baseline="-19157" dirty="0">
                    <a:latin typeface="Times New Roman"/>
                    <a:cs typeface="Times New Roman"/>
                  </a:rPr>
                  <a:t>a</a:t>
                </a:r>
                <a:r>
                  <a:rPr sz="1211" dirty="0">
                    <a:latin typeface="Lucida Sans Unicode"/>
                    <a:cs typeface="Lucida Sans Unicode"/>
                  </a:rPr>
                  <a:t>−</a:t>
                </a:r>
                <a:r>
                  <a:rPr sz="1211" i="1" dirty="0">
                    <a:latin typeface="Times New Roman"/>
                    <a:cs typeface="Times New Roman"/>
                  </a:rPr>
                  <a:t>j</a:t>
                </a:r>
                <a:endParaRPr sz="121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2" y="1358284"/>
                <a:ext cx="8451317" cy="4621562"/>
              </a:xfrm>
              <a:prstGeom prst="rect">
                <a:avLst/>
              </a:prstGeom>
              <a:blipFill>
                <a:blip r:embed="rId4"/>
                <a:stretch>
                  <a:fillRect l="-1227" b="-35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Minimax Q learning</a:t>
            </a:r>
          </a:p>
        </p:txBody>
      </p:sp>
      <p:sp>
        <p:nvSpPr>
          <p:cNvPr id="3" name="object 3"/>
          <p:cNvSpPr/>
          <p:nvPr/>
        </p:nvSpPr>
        <p:spPr>
          <a:xfrm>
            <a:off x="1985812" y="1378123"/>
            <a:ext cx="8220374" cy="4914387"/>
          </a:xfrm>
          <a:custGeom>
            <a:avLst/>
            <a:gdLst/>
            <a:ahLst/>
            <a:cxnLst/>
            <a:rect l="l" t="t" r="r" b="b"/>
            <a:pathLst>
              <a:path w="6789420" h="4058920">
                <a:moveTo>
                  <a:pt x="0" y="0"/>
                </a:moveTo>
                <a:lnTo>
                  <a:pt x="6789419" y="0"/>
                </a:lnTo>
                <a:lnTo>
                  <a:pt x="6789419" y="4058628"/>
                </a:lnTo>
                <a:lnTo>
                  <a:pt x="0" y="4058628"/>
                </a:lnTo>
                <a:lnTo>
                  <a:pt x="0" y="0"/>
                </a:lnTo>
                <a:close/>
              </a:path>
            </a:pathLst>
          </a:custGeom>
          <a:ln w="23574">
            <a:solidFill>
              <a:srgbClr val="990000"/>
            </a:solidFill>
          </a:ln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4" name="object 4"/>
          <p:cNvSpPr txBox="1"/>
          <p:nvPr/>
        </p:nvSpPr>
        <p:spPr>
          <a:xfrm>
            <a:off x="2633236" y="4249344"/>
            <a:ext cx="2223468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>
              <a:spcBef>
                <a:spcPts val="157"/>
              </a:spcBef>
            </a:pPr>
            <a:r>
              <a:rPr sz="2361" spc="18" dirty="0">
                <a:latin typeface="Georgia"/>
                <a:cs typeface="Georgia"/>
              </a:rPr>
              <a:t>Update</a:t>
            </a:r>
            <a:r>
              <a:rPr sz="2361" spc="-73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Q-value:</a:t>
            </a:r>
            <a:endParaRPr sz="2361">
              <a:latin typeface="Georgia"/>
              <a:cs typeface="Georgi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4876336" y="3395565"/>
            <a:ext cx="954123" cy="615835"/>
            <a:chOff x="4021847" y="2804485"/>
            <a:chExt cx="788035" cy="508634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2236" y="2804485"/>
              <a:ext cx="197647" cy="9832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847" y="3214616"/>
              <a:ext cx="197647" cy="98320"/>
            </a:xfrm>
            <a:prstGeom prst="rect">
              <a:avLst/>
            </a:prstGeom>
          </p:spPr>
        </p:pic>
      </p:grpSp>
      <p:sp>
        <p:nvSpPr>
          <p:cNvPr id="8" name="object 8"/>
          <p:cNvSpPr txBox="1"/>
          <p:nvPr/>
        </p:nvSpPr>
        <p:spPr>
          <a:xfrm>
            <a:off x="2633235" y="3691345"/>
            <a:ext cx="2169650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>
              <a:spcBef>
                <a:spcPts val="157"/>
              </a:spcBef>
            </a:pPr>
            <a:r>
              <a:rPr sz="2361" spc="12" dirty="0">
                <a:latin typeface="Georgia"/>
                <a:cs typeface="Georgia"/>
              </a:rPr>
              <a:t>Learning</a:t>
            </a:r>
            <a:r>
              <a:rPr sz="2361" spc="-24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rate:</a:t>
            </a:r>
            <a:r>
              <a:rPr sz="2361" spc="-18" dirty="0">
                <a:latin typeface="Georgia"/>
                <a:cs typeface="Georgia"/>
              </a:rPr>
              <a:t> </a:t>
            </a:r>
            <a:r>
              <a:rPr sz="2361" i="1" spc="6" dirty="0">
                <a:latin typeface="Arial"/>
                <a:cs typeface="Arial"/>
              </a:rPr>
              <a:t>a</a:t>
            </a:r>
            <a:endParaRPr sz="2361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99622" y="1401612"/>
            <a:ext cx="5005879" cy="2179653"/>
          </a:xfrm>
          <a:prstGeom prst="rect">
            <a:avLst/>
          </a:prstGeom>
        </p:spPr>
        <p:txBody>
          <a:bodyPr vert="horz" wrap="square" lIns="0" tIns="37673" rIns="0" bIns="0" rtlCol="0">
            <a:spAutoFit/>
          </a:bodyPr>
          <a:lstStyle/>
          <a:p>
            <a:pPr marL="339835" marR="1192499" indent="-294471">
              <a:lnSpc>
                <a:spcPts val="2773"/>
              </a:lnSpc>
              <a:spcBef>
                <a:spcPts val="297"/>
              </a:spcBef>
            </a:pPr>
            <a:r>
              <a:rPr sz="2361" spc="24" dirty="0">
                <a:solidFill>
                  <a:srgbClr val="FF2600"/>
                </a:solidFill>
                <a:latin typeface="Georgia"/>
                <a:cs typeface="Georgia"/>
              </a:rPr>
              <a:t>M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i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n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i</a:t>
            </a:r>
            <a:r>
              <a:rPr sz="2361" spc="24" dirty="0">
                <a:solidFill>
                  <a:srgbClr val="FF2600"/>
                </a:solidFill>
                <a:latin typeface="Georgia"/>
                <a:cs typeface="Georgia"/>
              </a:rPr>
              <a:t>m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ax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Qlearning(</a:t>
            </a:r>
            <a:r>
              <a:rPr sz="2361" i="1" spc="12" dirty="0">
                <a:solidFill>
                  <a:srgbClr val="FF2600"/>
                </a:solidFill>
                <a:latin typeface="Times New Roman"/>
                <a:cs typeface="Times New Roman"/>
              </a:rPr>
              <a:t>s</a:t>
            </a:r>
            <a:r>
              <a:rPr sz="2361" spc="115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2361" spc="-121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2361" b="1" i="1" spc="18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2361" spc="115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2361" spc="-121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2361" i="1" spc="24" dirty="0">
                <a:solidFill>
                  <a:srgbClr val="FF2600"/>
                </a:solidFill>
                <a:latin typeface="Times New Roman"/>
                <a:cs typeface="Times New Roman"/>
              </a:rPr>
              <a:t>Q</a:t>
            </a:r>
            <a:r>
              <a:rPr sz="2361" spc="188" dirty="0">
                <a:solidFill>
                  <a:srgbClr val="FF2600"/>
                </a:solidFill>
                <a:latin typeface="Cambria"/>
                <a:cs typeface="Cambria"/>
              </a:rPr>
              <a:t>*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)  </a:t>
            </a:r>
            <a:r>
              <a:rPr sz="2361" spc="12" dirty="0">
                <a:latin typeface="Georgia"/>
                <a:cs typeface="Georgia"/>
              </a:rPr>
              <a:t>Repeat</a:t>
            </a:r>
            <a:endParaRPr sz="2361" dirty="0">
              <a:latin typeface="Georgia"/>
              <a:cs typeface="Georgia"/>
            </a:endParaRPr>
          </a:p>
          <a:p>
            <a:pPr marL="502833">
              <a:lnSpc>
                <a:spcPts val="2543"/>
              </a:lnSpc>
            </a:pPr>
            <a:r>
              <a:rPr sz="2361" spc="18" dirty="0">
                <a:latin typeface="Georgia"/>
                <a:cs typeface="Georgia"/>
              </a:rPr>
              <a:t>Repeat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for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each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agent</a:t>
            </a:r>
            <a:endParaRPr sz="2361" dirty="0">
              <a:latin typeface="Georgia"/>
              <a:cs typeface="Georgia"/>
            </a:endParaRPr>
          </a:p>
          <a:p>
            <a:pPr marL="633539" marR="662756">
              <a:lnSpc>
                <a:spcPts val="2821"/>
              </a:lnSpc>
              <a:spcBef>
                <a:spcPts val="339"/>
              </a:spcBef>
              <a:tabLst>
                <a:tab pos="1978272" algn="l"/>
              </a:tabLst>
            </a:pPr>
            <a:r>
              <a:rPr sz="2361" spc="12" dirty="0">
                <a:latin typeface="Georgia"/>
                <a:cs typeface="Georgia"/>
              </a:rPr>
              <a:t>Select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and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execute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action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664" i="1" spc="85" dirty="0" err="1">
                <a:latin typeface="Times New Roman"/>
                <a:cs typeface="Times New Roman"/>
              </a:rPr>
              <a:t>a</a:t>
            </a:r>
            <a:r>
              <a:rPr sz="2815" i="1" spc="126" baseline="28673" dirty="0" err="1">
                <a:latin typeface="Times New Roman"/>
                <a:cs typeface="Times New Roman"/>
              </a:rPr>
              <a:t>j</a:t>
            </a:r>
            <a:r>
              <a:rPr sz="2815" i="1" spc="126" baseline="28673" dirty="0">
                <a:latin typeface="Times New Roman"/>
                <a:cs typeface="Times New Roman"/>
              </a:rPr>
              <a:t> </a:t>
            </a:r>
            <a:r>
              <a:rPr sz="2815" i="1" spc="-680" baseline="28673" dirty="0">
                <a:latin typeface="Times New Roman"/>
                <a:cs typeface="Times New Roman"/>
              </a:rPr>
              <a:t> </a:t>
            </a:r>
            <a:r>
              <a:rPr sz="2361" spc="12" dirty="0">
                <a:latin typeface="Georgia"/>
                <a:cs typeface="Georgia"/>
              </a:rPr>
              <a:t>Observe</a:t>
            </a:r>
            <a:r>
              <a:rPr lang="en-GB" sz="2361" spc="12" dirty="0">
                <a:latin typeface="Georgia"/>
                <a:cs typeface="Georgia"/>
              </a:rPr>
              <a:t> </a:t>
            </a:r>
            <a:r>
              <a:rPr lang="en-GB" sz="2400" i="1" spc="-18" dirty="0">
                <a:latin typeface="Times New Roman"/>
                <a:cs typeface="Times New Roman"/>
              </a:rPr>
              <a:t>s'</a:t>
            </a:r>
            <a:r>
              <a:rPr lang="en-GB" sz="2361" spc="12" dirty="0">
                <a:latin typeface="Georgia"/>
                <a:cs typeface="Georgia"/>
              </a:rPr>
              <a:t> </a:t>
            </a:r>
            <a:r>
              <a:rPr sz="2240" dirty="0">
                <a:latin typeface="Times New Roman"/>
                <a:cs typeface="Times New Roman"/>
              </a:rPr>
              <a:t>,</a:t>
            </a:r>
            <a:r>
              <a:rPr sz="2240" spc="-6" dirty="0">
                <a:latin typeface="Times New Roman"/>
                <a:cs typeface="Times New Roman"/>
              </a:rPr>
              <a:t> </a:t>
            </a:r>
            <a:r>
              <a:rPr sz="2361" i="1" spc="-18" dirty="0">
                <a:latin typeface="Times New Roman"/>
                <a:cs typeface="Times New Roman"/>
              </a:rPr>
              <a:t>a</a:t>
            </a:r>
            <a:r>
              <a:rPr sz="2543" spc="-27" baseline="29761" dirty="0">
                <a:latin typeface="Lucida Sans Unicode"/>
                <a:cs typeface="Lucida Sans Unicode"/>
              </a:rPr>
              <a:t>−</a:t>
            </a:r>
            <a:r>
              <a:rPr sz="2543" i="1" spc="-27" baseline="29761" dirty="0">
                <a:latin typeface="Times New Roman"/>
                <a:cs typeface="Times New Roman"/>
              </a:rPr>
              <a:t>j</a:t>
            </a:r>
            <a:r>
              <a:rPr sz="2543" i="1" spc="200" baseline="29761" dirty="0">
                <a:latin typeface="Times New Roman"/>
                <a:cs typeface="Times New Roman"/>
              </a:rPr>
              <a:t> </a:t>
            </a:r>
            <a:r>
              <a:rPr sz="2361" spc="18" dirty="0">
                <a:latin typeface="Georgia"/>
                <a:cs typeface="Georgia"/>
              </a:rPr>
              <a:t>and</a:t>
            </a:r>
            <a:endParaRPr sz="2361" dirty="0">
              <a:latin typeface="Georgia"/>
              <a:cs typeface="Georgia"/>
            </a:endParaRPr>
          </a:p>
          <a:p>
            <a:pPr marL="633539">
              <a:lnSpc>
                <a:spcPts val="2742"/>
              </a:lnSpc>
              <a:tabLst>
                <a:tab pos="3915025" algn="l"/>
              </a:tabLst>
            </a:pPr>
            <a:r>
              <a:rPr sz="2361" spc="12" dirty="0">
                <a:latin typeface="Georgia"/>
                <a:cs typeface="Georgia"/>
              </a:rPr>
              <a:t>Update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counts: </a:t>
            </a: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r>
              <a:rPr sz="2361" spc="-230" dirty="0">
                <a:latin typeface="Cambria"/>
                <a:cs typeface="Cambria"/>
              </a:rPr>
              <a:t> </a:t>
            </a:r>
            <a:r>
              <a:rPr sz="3542" spc="-163" baseline="-52706" dirty="0">
                <a:latin typeface="Cambria"/>
                <a:cs typeface="Cambria"/>
              </a:rPr>
              <a:t>1</a:t>
            </a:r>
            <a:r>
              <a:rPr sz="3542" baseline="-52706" dirty="0">
                <a:latin typeface="Cambria"/>
                <a:cs typeface="Cambria"/>
              </a:rPr>
              <a:t>	</a:t>
            </a: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r>
              <a:rPr sz="2361" spc="12" dirty="0">
                <a:latin typeface="Cambria"/>
                <a:cs typeface="Cambria"/>
              </a:rPr>
              <a:t> </a:t>
            </a:r>
            <a:r>
              <a:rPr sz="2361" spc="333" dirty="0">
                <a:latin typeface="Cambria"/>
                <a:cs typeface="Cambria"/>
              </a:rPr>
              <a:t>+</a:t>
            </a:r>
            <a:endParaRPr sz="2361" dirty="0">
              <a:latin typeface="Cambria"/>
              <a:cs typeface="Cambria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5212897" y="3924104"/>
            <a:ext cx="813426" cy="20759"/>
          </a:xfrm>
          <a:custGeom>
            <a:avLst/>
            <a:gdLst/>
            <a:ahLst/>
            <a:cxnLst/>
            <a:rect l="l" t="t" r="r" b="b"/>
            <a:pathLst>
              <a:path w="671829" h="17145">
                <a:moveTo>
                  <a:pt x="671817" y="0"/>
                </a:moveTo>
                <a:lnTo>
                  <a:pt x="0" y="0"/>
                </a:lnTo>
                <a:lnTo>
                  <a:pt x="0" y="16596"/>
                </a:lnTo>
                <a:lnTo>
                  <a:pt x="671817" y="16596"/>
                </a:lnTo>
                <a:lnTo>
                  <a:pt x="6718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p:sp>
        <p:nvSpPr>
          <p:cNvPr id="11" name="object 11"/>
          <p:cNvSpPr txBox="1"/>
          <p:nvPr/>
        </p:nvSpPr>
        <p:spPr>
          <a:xfrm>
            <a:off x="5243342" y="3919688"/>
            <a:ext cx="768065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>
              <a:spcBef>
                <a:spcPts val="157"/>
              </a:spcBef>
            </a:pP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endParaRPr sz="2361">
              <a:latin typeface="Cambria"/>
              <a:cs typeface="Cambria"/>
            </a:endParaRPr>
          </a:p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542795" y="4807347"/>
            <a:ext cx="225078" cy="111965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2245500" y="4820309"/>
            <a:ext cx="2734743" cy="260878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>
              <a:spcBef>
                <a:spcPts val="145"/>
              </a:spcBef>
              <a:tabLst>
                <a:tab pos="2616424" algn="l"/>
              </a:tabLst>
            </a:pPr>
            <a:r>
              <a:rPr sz="1574" spc="127" dirty="0">
                <a:latin typeface="Cambria"/>
                <a:cs typeface="Cambria"/>
              </a:rPr>
              <a:t>*	*</a:t>
            </a:r>
            <a:endParaRPr sz="1574">
              <a:latin typeface="Cambria"/>
              <a:cs typeface="Cambri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86371" y="4847604"/>
            <a:ext cx="854175" cy="260878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46131">
              <a:spcBef>
                <a:spcPts val="145"/>
              </a:spcBef>
              <a:tabLst>
                <a:tab pos="515135" algn="l"/>
              </a:tabLst>
            </a:pPr>
            <a:r>
              <a:rPr sz="2361" i="1" spc="-18" baseline="-21367" dirty="0">
                <a:latin typeface="Times New Roman"/>
                <a:cs typeface="Times New Roman"/>
              </a:rPr>
              <a:t>a</a:t>
            </a:r>
            <a:r>
              <a:rPr sz="1090" spc="-12" dirty="0">
                <a:latin typeface="Lucida Sans Unicode"/>
                <a:cs typeface="Lucida Sans Unicode"/>
              </a:rPr>
              <a:t>’</a:t>
            </a:r>
            <a:r>
              <a:rPr sz="1090" i="1" spc="-12" dirty="0">
                <a:latin typeface="Times New Roman"/>
                <a:cs typeface="Times New Roman"/>
              </a:rPr>
              <a:t>j	</a:t>
            </a:r>
            <a:r>
              <a:rPr sz="2361" i="1" spc="-53" baseline="-19230" dirty="0">
                <a:latin typeface="Times New Roman"/>
                <a:cs typeface="Times New Roman"/>
              </a:rPr>
              <a:t>a</a:t>
            </a:r>
            <a:r>
              <a:rPr sz="1090" spc="-36" dirty="0">
                <a:latin typeface="Lucida Sans Unicode"/>
                <a:cs typeface="Lucida Sans Unicode"/>
              </a:rPr>
              <a:t>’−</a:t>
            </a:r>
            <a:r>
              <a:rPr sz="1090" i="1" spc="-36" dirty="0">
                <a:latin typeface="Times New Roman"/>
                <a:cs typeface="Times New Roman"/>
              </a:rPr>
              <a:t>j</a:t>
            </a:r>
            <a:endParaRPr sz="109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610480" y="4820309"/>
            <a:ext cx="117632" cy="260878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>
              <a:spcBef>
                <a:spcPts val="145"/>
              </a:spcBef>
            </a:pPr>
            <a:r>
              <a:rPr sz="1574" spc="127" dirty="0">
                <a:latin typeface="Cambria"/>
                <a:cs typeface="Cambria"/>
              </a:rPr>
              <a:t>*</a:t>
            </a:r>
            <a:endParaRPr sz="1574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bject 16"/>
              <p:cNvSpPr txBox="1"/>
              <p:nvPr/>
            </p:nvSpPr>
            <p:spPr>
              <a:xfrm>
                <a:off x="2014999" y="4617576"/>
                <a:ext cx="8178088" cy="361789"/>
              </a:xfrm>
              <a:prstGeom prst="rect">
                <a:avLst/>
              </a:prstGeom>
            </p:spPr>
            <p:txBody>
              <a:bodyPr vert="horz" wrap="square" lIns="0" tIns="16914" rIns="0" bIns="0" rtlCol="0">
                <a:spAutoFit/>
              </a:bodyPr>
              <a:lstStyle/>
              <a:p>
                <a:pPr marL="30754">
                  <a:spcBef>
                    <a:spcPts val="133"/>
                  </a:spcBef>
                  <a:tabLst>
                    <a:tab pos="1832189" algn="l"/>
                  </a:tabLst>
                </a:pPr>
                <a:r>
                  <a:rPr sz="2240" i="1" spc="61" dirty="0">
                    <a:latin typeface="Times New Roman"/>
                    <a:cs typeface="Times New Roman"/>
                  </a:rPr>
                  <a:t>Q</a:t>
                </a:r>
                <a:r>
                  <a:rPr sz="2361" i="1" spc="91" baseline="32051" dirty="0">
                    <a:latin typeface="Times New Roman"/>
                    <a:cs typeface="Times New Roman"/>
                  </a:rPr>
                  <a:t>j</a:t>
                </a:r>
                <a:r>
                  <a:rPr sz="2240" spc="61" dirty="0">
                    <a:latin typeface="Cambria"/>
                    <a:cs typeface="Cambria"/>
                  </a:rPr>
                  <a:t>(</a:t>
                </a:r>
                <a:r>
                  <a:rPr sz="2240" i="1" spc="61" dirty="0">
                    <a:latin typeface="Times New Roman"/>
                    <a:cs typeface="Times New Roman"/>
                  </a:rPr>
                  <a:t>s</a:t>
                </a:r>
                <a:r>
                  <a:rPr sz="2240" spc="61" dirty="0">
                    <a:latin typeface="Cambria"/>
                    <a:cs typeface="Cambria"/>
                  </a:rPr>
                  <a:t>,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spc="85" dirty="0">
                    <a:latin typeface="Times New Roman"/>
                    <a:cs typeface="Times New Roman"/>
                  </a:rPr>
                  <a:t>a</a:t>
                </a:r>
                <a:r>
                  <a:rPr sz="2361" i="1" spc="126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spc="85" dirty="0">
                    <a:latin typeface="Cambria"/>
                    <a:cs typeface="Cambria"/>
                  </a:rPr>
                  <a:t>,</a:t>
                </a:r>
                <a:r>
                  <a:rPr sz="2240" spc="-115" dirty="0">
                    <a:latin typeface="Cambria"/>
                    <a:cs typeface="Cambria"/>
                  </a:rPr>
                  <a:t> </a:t>
                </a:r>
                <a:r>
                  <a:rPr sz="2240" i="1" spc="-30" dirty="0">
                    <a:latin typeface="Times New Roman"/>
                    <a:cs typeface="Times New Roman"/>
                  </a:rPr>
                  <a:t>a</a:t>
                </a:r>
                <a:r>
                  <a:rPr sz="2361" spc="-45" baseline="29914" dirty="0">
                    <a:latin typeface="Lucida Sans Unicode"/>
                    <a:cs typeface="Lucida Sans Unicode"/>
                  </a:rPr>
                  <a:t>−</a:t>
                </a:r>
                <a:r>
                  <a:rPr sz="2361" i="1" spc="-45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spc="-30" dirty="0">
                    <a:latin typeface="Cambria"/>
                    <a:cs typeface="Cambria"/>
                  </a:rPr>
                  <a:t>)	</a:t>
                </a:r>
                <a:r>
                  <a:rPr sz="2240" spc="-109" dirty="0">
                    <a:latin typeface="Cambria"/>
                    <a:cs typeface="Cambria"/>
                  </a:rPr>
                  <a:t>(1</a:t>
                </a:r>
                <a:r>
                  <a:rPr sz="2240" spc="6" dirty="0">
                    <a:latin typeface="Cambria"/>
                    <a:cs typeface="Cambria"/>
                  </a:rPr>
                  <a:t> </a:t>
                </a:r>
                <a:r>
                  <a:rPr sz="2240" spc="-236" dirty="0">
                    <a:latin typeface="Lucida Sans Unicode"/>
                    <a:cs typeface="Lucida Sans Unicode"/>
                  </a:rPr>
                  <a:t>−</a:t>
                </a:r>
                <a:r>
                  <a:rPr sz="2240" spc="-206" dirty="0">
                    <a:latin typeface="Lucida Sans Unicode"/>
                    <a:cs typeface="Lucida Sans Unicode"/>
                  </a:rPr>
                  <a:t> </a:t>
                </a:r>
                <a:r>
                  <a:rPr sz="2240" i="1" spc="30" dirty="0">
                    <a:latin typeface="Arial"/>
                    <a:cs typeface="Arial"/>
                  </a:rPr>
                  <a:t>a</a:t>
                </a:r>
                <a:r>
                  <a:rPr sz="2240" spc="30" dirty="0">
                    <a:latin typeface="Cambria"/>
                    <a:cs typeface="Cambria"/>
                  </a:rPr>
                  <a:t>)</a:t>
                </a:r>
                <a:r>
                  <a:rPr sz="2240" i="1" spc="30" dirty="0">
                    <a:latin typeface="Times New Roman"/>
                    <a:cs typeface="Times New Roman"/>
                  </a:rPr>
                  <a:t>Q</a:t>
                </a:r>
                <a:r>
                  <a:rPr sz="2361" i="1" spc="45" baseline="32051" dirty="0">
                    <a:latin typeface="Times New Roman"/>
                    <a:cs typeface="Times New Roman"/>
                  </a:rPr>
                  <a:t>j</a:t>
                </a:r>
                <a:r>
                  <a:rPr sz="2240" spc="30" dirty="0">
                    <a:latin typeface="Cambria"/>
                    <a:cs typeface="Cambria"/>
                  </a:rPr>
                  <a:t>(</a:t>
                </a:r>
                <a:r>
                  <a:rPr sz="2240" i="1" spc="30" dirty="0">
                    <a:latin typeface="Times New Roman"/>
                    <a:cs typeface="Times New Roman"/>
                  </a:rPr>
                  <a:t>s</a:t>
                </a:r>
                <a:r>
                  <a:rPr sz="2240" spc="30" dirty="0">
                    <a:latin typeface="Cambria"/>
                    <a:cs typeface="Cambria"/>
                  </a:rPr>
                  <a:t>,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spc="85" dirty="0">
                    <a:latin typeface="Times New Roman"/>
                    <a:cs typeface="Times New Roman"/>
                  </a:rPr>
                  <a:t>a</a:t>
                </a:r>
                <a:r>
                  <a:rPr sz="2361" i="1" spc="126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spc="85" dirty="0">
                    <a:latin typeface="Cambria"/>
                    <a:cs typeface="Cambria"/>
                  </a:rPr>
                  <a:t>,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spc="-30" dirty="0">
                    <a:latin typeface="Times New Roman"/>
                    <a:cs typeface="Times New Roman"/>
                  </a:rPr>
                  <a:t>a</a:t>
                </a:r>
                <a:r>
                  <a:rPr sz="2361" spc="-45" baseline="29914" dirty="0">
                    <a:latin typeface="Lucida Sans Unicode"/>
                    <a:cs typeface="Lucida Sans Unicode"/>
                  </a:rPr>
                  <a:t>−</a:t>
                </a:r>
                <a:r>
                  <a:rPr sz="2361" i="1" spc="-45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spc="-30" dirty="0">
                    <a:latin typeface="Cambria"/>
                    <a:cs typeface="Cambria"/>
                  </a:rPr>
                  <a:t>)</a:t>
                </a:r>
                <a:r>
                  <a:rPr sz="2240" spc="6" dirty="0">
                    <a:latin typeface="Cambria"/>
                    <a:cs typeface="Cambria"/>
                  </a:rPr>
                  <a:t> </a:t>
                </a:r>
                <a:r>
                  <a:rPr sz="2240" spc="303" dirty="0">
                    <a:latin typeface="Cambria"/>
                    <a:cs typeface="Cambria"/>
                  </a:rPr>
                  <a:t>+</a:t>
                </a:r>
                <a:r>
                  <a:rPr sz="2240" spc="6" dirty="0">
                    <a:latin typeface="Cambria"/>
                    <a:cs typeface="Cambria"/>
                  </a:rPr>
                  <a:t> </a:t>
                </a:r>
                <a:r>
                  <a:rPr sz="2240" i="1" spc="42" dirty="0">
                    <a:latin typeface="Arial"/>
                    <a:cs typeface="Arial"/>
                  </a:rPr>
                  <a:t>a</a:t>
                </a:r>
                <a:r>
                  <a:rPr sz="2240" spc="42" dirty="0">
                    <a:latin typeface="Cambria"/>
                    <a:cs typeface="Cambria"/>
                  </a:rPr>
                  <a:t>(</a:t>
                </a:r>
                <a:r>
                  <a:rPr sz="2240" i="1" spc="42" dirty="0">
                    <a:latin typeface="Times New Roman"/>
                    <a:cs typeface="Times New Roman"/>
                  </a:rPr>
                  <a:t>r</a:t>
                </a:r>
                <a:r>
                  <a:rPr sz="2361" i="1" spc="63" baseline="29914" dirty="0">
                    <a:latin typeface="Times New Roman"/>
                    <a:cs typeface="Times New Roman"/>
                  </a:rPr>
                  <a:t>j</a:t>
                </a:r>
                <a:r>
                  <a:rPr sz="2361" i="1" spc="154" baseline="29914" dirty="0">
                    <a:latin typeface="Times New Roman"/>
                    <a:cs typeface="Times New Roman"/>
                  </a:rPr>
                  <a:t> </a:t>
                </a:r>
                <a:r>
                  <a:rPr sz="2240" spc="303" dirty="0">
                    <a:latin typeface="Cambria"/>
                    <a:cs typeface="Cambria"/>
                  </a:rPr>
                  <a:t>+</a:t>
                </a:r>
                <a:r>
                  <a:rPr sz="2240" spc="6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240" i="1" spc="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2240" i="1" spc="-54" dirty="0">
                    <a:latin typeface="Arial"/>
                    <a:cs typeface="Arial"/>
                  </a:rPr>
                  <a:t> </a:t>
                </a:r>
                <a:r>
                  <a:rPr sz="2240" spc="-54" dirty="0">
                    <a:latin typeface="Cambria"/>
                    <a:cs typeface="Cambria"/>
                  </a:rPr>
                  <a:t>max</a:t>
                </a:r>
                <a:r>
                  <a:rPr sz="2240" spc="-103" dirty="0">
                    <a:latin typeface="Cambria"/>
                    <a:cs typeface="Cambria"/>
                  </a:rPr>
                  <a:t> </a:t>
                </a:r>
                <a:r>
                  <a:rPr sz="2240" spc="-79" dirty="0">
                    <a:latin typeface="Cambria"/>
                    <a:cs typeface="Cambria"/>
                  </a:rPr>
                  <a:t>min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spc="6" dirty="0">
                    <a:latin typeface="Times New Roman"/>
                    <a:cs typeface="Times New Roman"/>
                  </a:rPr>
                  <a:t>Q</a:t>
                </a:r>
                <a:r>
                  <a:rPr sz="2361" i="1" spc="8" baseline="32051" dirty="0">
                    <a:latin typeface="Times New Roman"/>
                    <a:cs typeface="Times New Roman"/>
                  </a:rPr>
                  <a:t>j</a:t>
                </a:r>
                <a:r>
                  <a:rPr sz="2240" spc="6" dirty="0">
                    <a:latin typeface="Cambria"/>
                    <a:cs typeface="Cambria"/>
                  </a:rPr>
                  <a:t>(</a:t>
                </a:r>
                <a:r>
                  <a:rPr sz="2240" i="1" spc="6" dirty="0">
                    <a:latin typeface="Times New Roman"/>
                    <a:cs typeface="Times New Roman"/>
                  </a:rPr>
                  <a:t>s</a:t>
                </a:r>
                <a:r>
                  <a:rPr sz="2240" spc="6" dirty="0">
                    <a:latin typeface="Lucida Sans Unicode"/>
                    <a:cs typeface="Lucida Sans Unicode"/>
                  </a:rPr>
                  <a:t>’</a:t>
                </a:r>
                <a:r>
                  <a:rPr sz="2240" spc="6" dirty="0">
                    <a:latin typeface="Cambria"/>
                    <a:cs typeface="Cambria"/>
                  </a:rPr>
                  <a:t>,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dirty="0">
                    <a:latin typeface="Times New Roman"/>
                    <a:cs typeface="Times New Roman"/>
                  </a:rPr>
                  <a:t>a</a:t>
                </a:r>
                <a:r>
                  <a:rPr sz="2361" baseline="29914" dirty="0">
                    <a:latin typeface="Lucida Sans Unicode"/>
                    <a:cs typeface="Lucida Sans Unicode"/>
                  </a:rPr>
                  <a:t>’</a:t>
                </a:r>
                <a:r>
                  <a:rPr sz="2361" i="1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dirty="0">
                    <a:latin typeface="Cambria"/>
                    <a:cs typeface="Cambria"/>
                  </a:rPr>
                  <a:t>,</a:t>
                </a:r>
                <a:r>
                  <a:rPr sz="2240" spc="-121" dirty="0">
                    <a:latin typeface="Cambria"/>
                    <a:cs typeface="Cambria"/>
                  </a:rPr>
                  <a:t> </a:t>
                </a:r>
                <a:r>
                  <a:rPr sz="2240" i="1" spc="-79" dirty="0">
                    <a:latin typeface="Times New Roman"/>
                    <a:cs typeface="Times New Roman"/>
                  </a:rPr>
                  <a:t>a</a:t>
                </a:r>
                <a:r>
                  <a:rPr sz="2361" spc="-117" baseline="29914" dirty="0">
                    <a:latin typeface="Lucida Sans Unicode"/>
                    <a:cs typeface="Lucida Sans Unicode"/>
                  </a:rPr>
                  <a:t>’−</a:t>
                </a:r>
                <a:r>
                  <a:rPr sz="2361" i="1" spc="-117" baseline="29914" dirty="0">
                    <a:latin typeface="Times New Roman"/>
                    <a:cs typeface="Times New Roman"/>
                  </a:rPr>
                  <a:t>j</a:t>
                </a:r>
                <a:r>
                  <a:rPr sz="2240" spc="-79" dirty="0">
                    <a:latin typeface="Cambria"/>
                    <a:cs typeface="Cambria"/>
                  </a:rPr>
                  <a:t>)))</a:t>
                </a:r>
                <a:endParaRPr sz="2240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16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4999" y="4617576"/>
                <a:ext cx="8178088" cy="361789"/>
              </a:xfrm>
              <a:prstGeom prst="rect">
                <a:avLst/>
              </a:prstGeom>
              <a:blipFill>
                <a:blip r:embed="rId4"/>
                <a:stretch>
                  <a:fillRect l="-1790" t="-26667" r="-1491" b="-4833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object 1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36270" y="5308100"/>
            <a:ext cx="239304" cy="119043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148844" y="5093825"/>
            <a:ext cx="5348620" cy="1148699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12" dirty="0">
                <a:latin typeface="Georgia"/>
                <a:cs typeface="Georgia"/>
              </a:rPr>
              <a:t>      </a:t>
            </a:r>
            <a:r>
              <a:rPr lang="en-GB" sz="2000" i="1" spc="-18" dirty="0">
                <a:latin typeface="Times New Roman"/>
                <a:cs typeface="Times New Roman"/>
              </a:rPr>
              <a:t>s      s'</a:t>
            </a:r>
            <a:r>
              <a:rPr lang="en-GB" sz="2000" spc="12" dirty="0">
                <a:latin typeface="Georgia"/>
                <a:cs typeface="Georgia"/>
              </a:rPr>
              <a:t> </a:t>
            </a:r>
            <a:endParaRPr lang="en-GB" sz="2361" spc="12" dirty="0">
              <a:latin typeface="Georgia"/>
              <a:cs typeface="Georgia"/>
            </a:endParaRPr>
          </a:p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12" dirty="0">
                <a:latin typeface="Georgia"/>
                <a:cs typeface="Georgia"/>
              </a:rPr>
              <a:t>    Until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spc="18" dirty="0">
                <a:latin typeface="Georgia"/>
                <a:cs typeface="Georgia"/>
              </a:rPr>
              <a:t>convergence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spc="12" dirty="0">
                <a:latin typeface="Georgia"/>
                <a:cs typeface="Georgia"/>
              </a:rPr>
              <a:t>of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i="1" spc="103" dirty="0">
                <a:latin typeface="Times New Roman"/>
                <a:cs typeface="Times New Roman"/>
              </a:rPr>
              <a:t>Q</a:t>
            </a:r>
            <a:r>
              <a:rPr lang="en-GB" sz="2361" spc="103" dirty="0">
                <a:latin typeface="Cambria"/>
                <a:cs typeface="Cambria"/>
              </a:rPr>
              <a:t>* </a:t>
            </a:r>
          </a:p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-502" dirty="0">
                <a:latin typeface="Cambria"/>
                <a:cs typeface="Cambria"/>
              </a:rPr>
              <a:t> </a:t>
            </a:r>
            <a:r>
              <a:rPr lang="en-GB" sz="2361" spc="18" dirty="0">
                <a:latin typeface="Georgia"/>
                <a:cs typeface="Georgia"/>
              </a:rPr>
              <a:t>Return</a:t>
            </a:r>
            <a:r>
              <a:rPr lang="en-GB" sz="2361" spc="-6" dirty="0">
                <a:latin typeface="Georgia"/>
                <a:cs typeface="Georgia"/>
              </a:rPr>
              <a:t> </a:t>
            </a:r>
            <a:r>
              <a:rPr lang="en-GB" sz="2361" i="1" spc="103" dirty="0">
                <a:latin typeface="Times New Roman"/>
                <a:cs typeface="Times New Roman"/>
              </a:rPr>
              <a:t>Q</a:t>
            </a:r>
            <a:r>
              <a:rPr lang="en-GB" sz="2361" spc="103" dirty="0">
                <a:latin typeface="Cambria"/>
                <a:cs typeface="Cambria"/>
              </a:rPr>
              <a:t>*</a:t>
            </a:r>
            <a:endParaRPr lang="en-GB" sz="236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Multi-agent Reinforcement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779373" y="1743477"/>
            <a:ext cx="7006385" cy="399043"/>
          </a:xfrm>
          <a:prstGeom prst="rect">
            <a:avLst/>
          </a:prstGeom>
        </p:spPr>
        <p:txBody>
          <a:bodyPr vert="horz" wrap="square" lIns="0" tIns="16914" rIns="0" bIns="0" rtlCol="0">
            <a:spAutoFit/>
          </a:bodyPr>
          <a:lstStyle/>
          <a:p>
            <a:pPr marL="15377">
              <a:spcBef>
                <a:spcPts val="133"/>
              </a:spcBef>
            </a:pPr>
            <a:r>
              <a:rPr sz="2482" spc="36" dirty="0">
                <a:solidFill>
                  <a:srgbClr val="EE220C"/>
                </a:solidFill>
                <a:latin typeface="Arial MT"/>
                <a:cs typeface="Arial MT"/>
              </a:rPr>
              <a:t>Multi-agent</a:t>
            </a:r>
            <a:r>
              <a:rPr sz="2482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82" spc="-12" dirty="0">
                <a:solidFill>
                  <a:srgbClr val="EE220C"/>
                </a:solidFill>
                <a:latin typeface="Arial MT"/>
                <a:cs typeface="Arial MT"/>
              </a:rPr>
              <a:t>Games</a:t>
            </a:r>
            <a:r>
              <a:rPr sz="2482" spc="6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82" spc="48" dirty="0">
                <a:latin typeface="Arial MT"/>
                <a:cs typeface="Arial MT"/>
              </a:rPr>
              <a:t>+</a:t>
            </a:r>
            <a:r>
              <a:rPr sz="2482" dirty="0">
                <a:latin typeface="Arial MT"/>
                <a:cs typeface="Arial MT"/>
              </a:rPr>
              <a:t> </a:t>
            </a:r>
            <a:r>
              <a:rPr sz="2482" spc="6" dirty="0">
                <a:solidFill>
                  <a:srgbClr val="017100"/>
                </a:solidFill>
                <a:latin typeface="Arial MT"/>
                <a:cs typeface="Arial MT"/>
              </a:rPr>
              <a:t>Sequential </a:t>
            </a:r>
            <a:r>
              <a:rPr sz="2482" spc="24" dirty="0">
                <a:solidFill>
                  <a:srgbClr val="017100"/>
                </a:solidFill>
                <a:latin typeface="Arial MT"/>
                <a:cs typeface="Arial MT"/>
              </a:rPr>
              <a:t>decision</a:t>
            </a:r>
            <a:r>
              <a:rPr sz="2482" dirty="0">
                <a:solidFill>
                  <a:srgbClr val="017100"/>
                </a:solidFill>
                <a:latin typeface="Arial MT"/>
                <a:cs typeface="Arial MT"/>
              </a:rPr>
              <a:t> </a:t>
            </a:r>
            <a:r>
              <a:rPr sz="2482" spc="18" dirty="0">
                <a:solidFill>
                  <a:srgbClr val="017100"/>
                </a:solidFill>
                <a:latin typeface="Arial MT"/>
                <a:cs typeface="Arial MT"/>
              </a:rPr>
              <a:t>making</a:t>
            </a:r>
            <a:endParaRPr sz="2482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68224" y="2581539"/>
            <a:ext cx="5736185" cy="2158238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279199" y="5324050"/>
            <a:ext cx="7531499" cy="399043"/>
          </a:xfrm>
          <a:prstGeom prst="rect">
            <a:avLst/>
          </a:prstGeom>
        </p:spPr>
        <p:txBody>
          <a:bodyPr vert="horz" wrap="square" lIns="0" tIns="16914" rIns="0" bIns="0" rtlCol="0">
            <a:spAutoFit/>
          </a:bodyPr>
          <a:lstStyle/>
          <a:p>
            <a:pPr marL="15377">
              <a:spcBef>
                <a:spcPts val="133"/>
              </a:spcBef>
            </a:pPr>
            <a:r>
              <a:rPr sz="2482" spc="6" dirty="0">
                <a:latin typeface="Arial MT"/>
                <a:cs typeface="Arial MT"/>
              </a:rPr>
              <a:t>Newer</a:t>
            </a:r>
            <a:r>
              <a:rPr sz="2482" spc="-6" dirty="0">
                <a:latin typeface="Arial MT"/>
                <a:cs typeface="Arial MT"/>
              </a:rPr>
              <a:t> </a:t>
            </a:r>
            <a:r>
              <a:rPr sz="2482" spc="18" dirty="0">
                <a:latin typeface="Arial MT"/>
                <a:cs typeface="Arial MT"/>
              </a:rPr>
              <a:t>field</a:t>
            </a:r>
            <a:r>
              <a:rPr sz="2482" dirty="0">
                <a:latin typeface="Arial MT"/>
                <a:cs typeface="Arial MT"/>
              </a:rPr>
              <a:t> </a:t>
            </a:r>
            <a:r>
              <a:rPr sz="2482" spc="48" dirty="0">
                <a:latin typeface="Arial MT"/>
                <a:cs typeface="Arial MT"/>
              </a:rPr>
              <a:t>with</a:t>
            </a:r>
            <a:r>
              <a:rPr sz="2482" spc="-6" dirty="0">
                <a:latin typeface="Arial MT"/>
                <a:cs typeface="Arial MT"/>
              </a:rPr>
              <a:t> </a:t>
            </a:r>
            <a:r>
              <a:rPr sz="2482" spc="12" dirty="0">
                <a:solidFill>
                  <a:srgbClr val="EE220C"/>
                </a:solidFill>
                <a:latin typeface="Arial MT"/>
                <a:cs typeface="Arial MT"/>
              </a:rPr>
              <a:t>unique</a:t>
            </a:r>
            <a:r>
              <a:rPr sz="2482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82" spc="6" dirty="0">
                <a:solidFill>
                  <a:srgbClr val="EE220C"/>
                </a:solidFill>
                <a:latin typeface="Arial MT"/>
                <a:cs typeface="Arial MT"/>
              </a:rPr>
              <a:t>challenges</a:t>
            </a:r>
            <a:r>
              <a:rPr sz="2482" spc="-6" dirty="0">
                <a:solidFill>
                  <a:srgbClr val="EE220C"/>
                </a:solidFill>
                <a:latin typeface="Arial MT"/>
                <a:cs typeface="Arial MT"/>
              </a:rPr>
              <a:t> </a:t>
            </a:r>
            <a:r>
              <a:rPr sz="2482" spc="18" dirty="0">
                <a:latin typeface="Arial MT"/>
                <a:cs typeface="Arial MT"/>
              </a:rPr>
              <a:t>and</a:t>
            </a:r>
            <a:r>
              <a:rPr sz="2482" dirty="0">
                <a:latin typeface="Arial MT"/>
                <a:cs typeface="Arial MT"/>
              </a:rPr>
              <a:t> </a:t>
            </a:r>
            <a:r>
              <a:rPr sz="2482" spc="36" dirty="0">
                <a:solidFill>
                  <a:srgbClr val="EE220C"/>
                </a:solidFill>
                <a:latin typeface="Arial MT"/>
                <a:cs typeface="Arial MT"/>
              </a:rPr>
              <a:t>opportunities</a:t>
            </a:r>
            <a:endParaRPr sz="2482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Opponent 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7" y="1447252"/>
            <a:ext cx="10193971" cy="4616773"/>
          </a:xfrm>
          <a:prstGeom prst="rect">
            <a:avLst/>
          </a:prstGeom>
        </p:spPr>
        <p:txBody>
          <a:bodyPr vert="horz" wrap="square" lIns="0" tIns="13839" rIns="0" bIns="0" rtlCol="0">
            <a:spAutoFit/>
          </a:bodyPr>
          <a:lstStyle/>
          <a:p>
            <a:pPr marL="283709" indent="-269100">
              <a:spcBef>
                <a:spcPts val="109"/>
              </a:spcBef>
              <a:buSzPct val="83783"/>
              <a:buFont typeface="Trebuchet MS"/>
              <a:buChar char="▪"/>
              <a:tabLst>
                <a:tab pos="284477" algn="l"/>
              </a:tabLst>
            </a:pPr>
            <a:r>
              <a:rPr sz="2240" spc="-12" dirty="0">
                <a:latin typeface="Georgia"/>
                <a:cs typeface="Georgia"/>
              </a:rPr>
              <a:t>In</a:t>
            </a:r>
            <a:r>
              <a:rPr sz="2240" spc="-6" dirty="0">
                <a:latin typeface="Georgia"/>
                <a:cs typeface="Georgia"/>
              </a:rPr>
              <a:t> a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competitive </a:t>
            </a:r>
            <a:r>
              <a:rPr sz="2240" spc="-12" dirty="0">
                <a:latin typeface="Georgia"/>
                <a:cs typeface="Georgia"/>
              </a:rPr>
              <a:t>game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rational agents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always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take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a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min-max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action</a:t>
            </a:r>
            <a:endParaRPr sz="2240">
              <a:latin typeface="Georgia"/>
              <a:cs typeface="Georgia"/>
            </a:endParaRPr>
          </a:p>
          <a:p>
            <a:pPr>
              <a:spcBef>
                <a:spcPts val="6"/>
              </a:spcBef>
              <a:buFont typeface="Trebuchet MS"/>
              <a:buChar char="▪"/>
            </a:pPr>
            <a:endParaRPr sz="3330">
              <a:latin typeface="Georgia"/>
              <a:cs typeface="Georgia"/>
            </a:endParaRPr>
          </a:p>
          <a:p>
            <a:pPr marL="283709" indent="-269100">
              <a:spcBef>
                <a:spcPts val="6"/>
              </a:spcBef>
              <a:buSzPct val="83783"/>
              <a:buFont typeface="Trebuchet MS"/>
              <a:buChar char="▪"/>
              <a:tabLst>
                <a:tab pos="284477" algn="l"/>
              </a:tabLst>
            </a:pPr>
            <a:r>
              <a:rPr sz="2240" spc="-12" dirty="0">
                <a:latin typeface="Georgia"/>
                <a:cs typeface="Georgia"/>
              </a:rPr>
              <a:t>There</a:t>
            </a:r>
            <a:r>
              <a:rPr sz="2240" spc="-6" dirty="0">
                <a:latin typeface="Georgia"/>
                <a:cs typeface="Georgia"/>
              </a:rPr>
              <a:t> is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no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requirement </a:t>
            </a:r>
            <a:r>
              <a:rPr sz="2240" spc="-6" dirty="0">
                <a:latin typeface="Georgia"/>
                <a:cs typeface="Georgia"/>
              </a:rPr>
              <a:t>for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a separate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opponent </a:t>
            </a:r>
            <a:r>
              <a:rPr sz="2240" spc="-12" dirty="0">
                <a:latin typeface="Georgia"/>
                <a:cs typeface="Georgia"/>
              </a:rPr>
              <a:t>modelling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strategy in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self-play</a:t>
            </a:r>
            <a:endParaRPr sz="2240">
              <a:latin typeface="Georgia"/>
              <a:cs typeface="Georgia"/>
            </a:endParaRPr>
          </a:p>
          <a:p>
            <a:pPr>
              <a:spcBef>
                <a:spcPts val="6"/>
              </a:spcBef>
              <a:buFont typeface="Trebuchet MS"/>
              <a:buChar char="▪"/>
            </a:pPr>
            <a:endParaRPr sz="3330">
              <a:latin typeface="Georgia"/>
              <a:cs typeface="Georgia"/>
            </a:endParaRPr>
          </a:p>
          <a:p>
            <a:pPr marL="283709" indent="-269100">
              <a:buSzPct val="83783"/>
              <a:buFont typeface="Trebuchet MS"/>
              <a:buChar char="▪"/>
              <a:tabLst>
                <a:tab pos="284477" algn="l"/>
              </a:tabLst>
            </a:pPr>
            <a:r>
              <a:rPr sz="2240" spc="-12" dirty="0">
                <a:latin typeface="Georgia"/>
                <a:cs typeface="Georgia"/>
              </a:rPr>
              <a:t>However:</a:t>
            </a:r>
            <a:endParaRPr sz="2240">
              <a:latin typeface="Georgia"/>
              <a:cs typeface="Georgia"/>
            </a:endParaRPr>
          </a:p>
          <a:p>
            <a:pPr marL="740410" lvl="1" indent="-269100">
              <a:spcBef>
                <a:spcPts val="551"/>
              </a:spcBef>
              <a:buSzPct val="83783"/>
              <a:buFont typeface="Trebuchet MS"/>
              <a:buChar char="▪"/>
              <a:tabLst>
                <a:tab pos="741179" algn="l"/>
              </a:tabLst>
            </a:pPr>
            <a:r>
              <a:rPr sz="2240" spc="-12" dirty="0">
                <a:latin typeface="Georgia"/>
                <a:cs typeface="Georgia"/>
              </a:rPr>
              <a:t>Other</a:t>
            </a:r>
            <a:r>
              <a:rPr sz="2240" spc="-6" dirty="0">
                <a:latin typeface="Georgia"/>
                <a:cs typeface="Georgia"/>
              </a:rPr>
              <a:t> agents </a:t>
            </a:r>
            <a:r>
              <a:rPr sz="2240" spc="-12" dirty="0">
                <a:latin typeface="Georgia"/>
                <a:cs typeface="Georgia"/>
              </a:rPr>
              <a:t>could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use</a:t>
            </a:r>
            <a:r>
              <a:rPr sz="2240" spc="-6" dirty="0"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different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algorithms</a:t>
            </a:r>
            <a:endParaRPr sz="2240">
              <a:latin typeface="Georgia"/>
              <a:cs typeface="Georgia"/>
            </a:endParaRPr>
          </a:p>
          <a:p>
            <a:pPr marL="740410" lvl="1" indent="-269100">
              <a:spcBef>
                <a:spcPts val="556"/>
              </a:spcBef>
              <a:buSzPct val="83783"/>
              <a:buFont typeface="Trebuchet MS"/>
              <a:buChar char="▪"/>
              <a:tabLst>
                <a:tab pos="741179" algn="l"/>
              </a:tabLst>
            </a:pPr>
            <a:r>
              <a:rPr sz="2240" spc="-12" dirty="0">
                <a:latin typeface="Georgia"/>
                <a:cs typeface="Georgia"/>
              </a:rPr>
              <a:t>Computing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the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min-max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action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can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be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time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consuming</a:t>
            </a:r>
            <a:endParaRPr sz="2240">
              <a:latin typeface="Georgia"/>
              <a:cs typeface="Georgia"/>
            </a:endParaRPr>
          </a:p>
          <a:p>
            <a:pPr lvl="1">
              <a:spcBef>
                <a:spcPts val="6"/>
              </a:spcBef>
              <a:buFont typeface="Trebuchet MS"/>
              <a:buChar char="▪"/>
            </a:pPr>
            <a:endParaRPr sz="3330">
              <a:latin typeface="Georgia"/>
              <a:cs typeface="Georgia"/>
            </a:endParaRPr>
          </a:p>
          <a:p>
            <a:pPr marL="283709" indent="-269100">
              <a:buSzPct val="83783"/>
              <a:buFont typeface="Trebuchet MS"/>
              <a:buChar char="▪"/>
              <a:tabLst>
                <a:tab pos="284477" algn="l"/>
              </a:tabLst>
            </a:pPr>
            <a:r>
              <a:rPr sz="2240" spc="-6" dirty="0">
                <a:latin typeface="Georgia"/>
                <a:cs typeface="Georgia"/>
              </a:rPr>
              <a:t>Alternative:</a:t>
            </a:r>
            <a:r>
              <a:rPr sz="2240" spc="-3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Fictitious</a:t>
            </a:r>
            <a:r>
              <a:rPr sz="2240" spc="-3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play</a:t>
            </a:r>
            <a:endParaRPr sz="2240">
              <a:latin typeface="Georgia"/>
              <a:cs typeface="Georgia"/>
            </a:endParaRPr>
          </a:p>
          <a:p>
            <a:pPr marL="740410" lvl="1" indent="-269100">
              <a:spcBef>
                <a:spcPts val="556"/>
              </a:spcBef>
              <a:buSzPct val="83783"/>
              <a:buFont typeface="Trebuchet MS"/>
              <a:buChar char="▪"/>
              <a:tabLst>
                <a:tab pos="741179" algn="l"/>
              </a:tabLst>
            </a:pPr>
            <a:r>
              <a:rPr sz="2240" spc="-12" dirty="0">
                <a:latin typeface="Georgia"/>
                <a:cs typeface="Georgia"/>
              </a:rPr>
              <a:t>Theorem: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Fictitious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play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also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converges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in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competitive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zero-sum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games</a:t>
            </a:r>
            <a:endParaRPr sz="2240">
              <a:latin typeface="Georgia"/>
              <a:cs typeface="Georgia"/>
            </a:endParaRPr>
          </a:p>
          <a:p>
            <a:pPr marL="740410" lvl="1" indent="-269100">
              <a:spcBef>
                <a:spcPts val="551"/>
              </a:spcBef>
              <a:buSzPct val="83783"/>
              <a:buFont typeface="Trebuchet MS"/>
              <a:buChar char="▪"/>
              <a:tabLst>
                <a:tab pos="741179" algn="l"/>
              </a:tabLst>
            </a:pPr>
            <a:r>
              <a:rPr sz="2240" spc="-12" dirty="0">
                <a:latin typeface="Georgia"/>
                <a:cs typeface="Georgia"/>
              </a:rPr>
              <a:t>Theorem: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Fictitious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play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converges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to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the</a:t>
            </a:r>
            <a:r>
              <a:rPr sz="2240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min-max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action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in</a:t>
            </a:r>
            <a:r>
              <a:rPr sz="2240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self-play</a:t>
            </a:r>
            <a:endParaRPr sz="224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Convergence of Minimax Q learning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65963" y="1375502"/>
            <a:ext cx="11415648" cy="4305984"/>
          </a:xfrm>
          <a:prstGeom prst="rect">
            <a:avLst/>
          </a:prstGeom>
        </p:spPr>
        <p:txBody>
          <a:bodyPr vert="horz" wrap="square" lIns="0" tIns="85341" rIns="0" bIns="0" rtlCol="0">
            <a:spAutoFit/>
          </a:bodyPr>
          <a:lstStyle/>
          <a:p>
            <a:pPr marL="314463" indent="-269100">
              <a:spcBef>
                <a:spcPts val="672"/>
              </a:spcBef>
              <a:buSzPct val="83783"/>
              <a:buFont typeface="Trebuchet MS"/>
              <a:buChar char="▪"/>
              <a:tabLst>
                <a:tab pos="315232" algn="l"/>
              </a:tabLst>
            </a:pPr>
            <a:r>
              <a:rPr sz="2240" spc="-6" dirty="0">
                <a:latin typeface="Georgia"/>
                <a:cs typeface="Georgia"/>
              </a:rPr>
              <a:t>Convergence</a:t>
            </a:r>
            <a:r>
              <a:rPr sz="2240" spc="-24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in</a:t>
            </a:r>
            <a:r>
              <a:rPr sz="2240" spc="-24" dirty="0"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self-play</a:t>
            </a:r>
            <a:endParaRPr sz="2240" dirty="0">
              <a:latin typeface="Georgia"/>
              <a:cs typeface="Georgia"/>
            </a:endParaRPr>
          </a:p>
          <a:p>
            <a:pPr marL="314463" marR="36905" indent="-269100">
              <a:lnSpc>
                <a:spcPts val="2494"/>
              </a:lnSpc>
              <a:spcBef>
                <a:spcPts val="799"/>
              </a:spcBef>
              <a:buClr>
                <a:srgbClr val="000000"/>
              </a:buClr>
              <a:buSzPct val="83783"/>
              <a:buFont typeface="Trebuchet MS"/>
              <a:buChar char="▪"/>
              <a:tabLst>
                <a:tab pos="315232" algn="l"/>
              </a:tabLst>
            </a:pPr>
            <a:r>
              <a:rPr sz="2240" spc="-12" dirty="0">
                <a:solidFill>
                  <a:srgbClr val="212121"/>
                </a:solidFill>
                <a:latin typeface="Georgia"/>
                <a:cs typeface="Georgia"/>
              </a:rPr>
              <a:t>Minimax</a:t>
            </a:r>
            <a:r>
              <a:rPr sz="2240" dirty="0">
                <a:solidFill>
                  <a:srgbClr val="212121"/>
                </a:solidFill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Q-learning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converges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to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12" dirty="0">
                <a:solidFill>
                  <a:srgbClr val="FF2600"/>
                </a:solidFill>
                <a:latin typeface="Georgia"/>
                <a:cs typeface="Georgia"/>
              </a:rPr>
              <a:t>min-max</a:t>
            </a:r>
            <a:r>
              <a:rPr sz="2240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r>
              <a:rPr sz="224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in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a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competitive</a:t>
            </a:r>
            <a:r>
              <a:rPr sz="2240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stochastic</a:t>
            </a:r>
            <a:r>
              <a:rPr sz="2240" spc="6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game </a:t>
            </a:r>
            <a:r>
              <a:rPr sz="2240" spc="-521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if:</a:t>
            </a:r>
            <a:endParaRPr sz="2240" dirty="0">
              <a:latin typeface="Georgia"/>
              <a:cs typeface="Georgia"/>
            </a:endParaRPr>
          </a:p>
          <a:p>
            <a:pPr marL="715038" lvl="1" indent="-212974">
              <a:spcBef>
                <a:spcPts val="502"/>
              </a:spcBef>
              <a:buSzPct val="83783"/>
              <a:buFont typeface="Trebuchet MS"/>
              <a:buChar char="▪"/>
              <a:tabLst>
                <a:tab pos="715807" algn="l"/>
              </a:tabLst>
            </a:pPr>
            <a:r>
              <a:rPr sz="2240" spc="-6" dirty="0">
                <a:latin typeface="Georgia"/>
                <a:cs typeface="Georgia"/>
              </a:rPr>
              <a:t>Every</a:t>
            </a:r>
            <a:r>
              <a:rPr sz="2240" spc="-18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state</a:t>
            </a:r>
            <a:r>
              <a:rPr sz="2240" spc="-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is</a:t>
            </a:r>
            <a:r>
              <a:rPr sz="2240" spc="-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visited</a:t>
            </a:r>
            <a:r>
              <a:rPr sz="2240" spc="-18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infinitely</a:t>
            </a:r>
            <a:r>
              <a:rPr sz="2240" spc="-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often</a:t>
            </a:r>
            <a:r>
              <a:rPr sz="2240" spc="-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(due</a:t>
            </a:r>
            <a:r>
              <a:rPr sz="2240" spc="-18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to</a:t>
            </a:r>
            <a:r>
              <a:rPr sz="2240" spc="-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exploration)</a:t>
            </a:r>
            <a:endParaRPr sz="2240" dirty="0">
              <a:latin typeface="Georgia"/>
              <a:cs typeface="Georgia"/>
            </a:endParaRPr>
          </a:p>
          <a:p>
            <a:pPr marL="715038" marR="3169233" lvl="1" indent="-212974">
              <a:lnSpc>
                <a:spcPct val="112300"/>
              </a:lnSpc>
              <a:spcBef>
                <a:spcPts val="224"/>
              </a:spcBef>
              <a:buSzPct val="83783"/>
              <a:buFont typeface="Trebuchet MS"/>
              <a:buChar char="▪"/>
              <a:tabLst>
                <a:tab pos="715807" algn="l"/>
                <a:tab pos="3153087" algn="l"/>
                <a:tab pos="4025740" algn="l"/>
              </a:tabLst>
            </a:pPr>
            <a:r>
              <a:rPr sz="2240" spc="-12" dirty="0">
                <a:latin typeface="Georgia"/>
                <a:cs typeface="Georgia"/>
              </a:rPr>
              <a:t>The</a:t>
            </a:r>
            <a:r>
              <a:rPr sz="2240" spc="12" dirty="0">
                <a:latin typeface="Georgia"/>
                <a:cs typeface="Georgia"/>
              </a:rPr>
              <a:t> </a:t>
            </a:r>
            <a:r>
              <a:rPr sz="2240" spc="-12" dirty="0">
                <a:latin typeface="Georgia"/>
                <a:cs typeface="Georgia"/>
              </a:rPr>
              <a:t>learning</a:t>
            </a:r>
            <a:r>
              <a:rPr sz="2240" spc="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rate	is decreased fast </a:t>
            </a:r>
            <a:r>
              <a:rPr sz="2240" spc="-12" dirty="0">
                <a:latin typeface="Georgia"/>
                <a:cs typeface="Georgia"/>
              </a:rPr>
              <a:t>enough, </a:t>
            </a:r>
            <a:r>
              <a:rPr sz="2240" spc="-6" dirty="0">
                <a:latin typeface="Georgia"/>
                <a:cs typeface="Georgia"/>
              </a:rPr>
              <a:t>but not too fast </a:t>
            </a:r>
            <a:r>
              <a:rPr sz="2240" spc="-525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(sufficient</a:t>
            </a:r>
            <a:r>
              <a:rPr sz="2240" spc="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conditions</a:t>
            </a:r>
            <a:r>
              <a:rPr sz="2240" spc="12" dirty="0">
                <a:latin typeface="Georgia"/>
                <a:cs typeface="Georgia"/>
              </a:rPr>
              <a:t> </a:t>
            </a:r>
            <a:r>
              <a:rPr sz="2240" spc="-6" dirty="0">
                <a:latin typeface="Georgia"/>
                <a:cs typeface="Georgia"/>
              </a:rPr>
              <a:t>for	):</a:t>
            </a:r>
            <a:endParaRPr sz="2240" dirty="0">
              <a:latin typeface="Georgia"/>
              <a:cs typeface="Georgia"/>
            </a:endParaRPr>
          </a:p>
          <a:p>
            <a:pPr>
              <a:spcBef>
                <a:spcPts val="36"/>
              </a:spcBef>
            </a:pPr>
            <a:endParaRPr lang="en-GB" sz="2664" dirty="0">
              <a:latin typeface="Times New Roman"/>
              <a:cs typeface="Times New Roman"/>
            </a:endParaRPr>
          </a:p>
          <a:p>
            <a:pPr>
              <a:spcBef>
                <a:spcPts val="36"/>
              </a:spcBef>
            </a:pPr>
            <a:endParaRPr lang="en-GB" sz="2664" dirty="0">
              <a:latin typeface="Times New Roman"/>
              <a:cs typeface="Times New Roman"/>
            </a:endParaRPr>
          </a:p>
          <a:p>
            <a:pPr>
              <a:spcBef>
                <a:spcPts val="36"/>
              </a:spcBef>
            </a:pPr>
            <a:endParaRPr sz="2664" dirty="0">
              <a:latin typeface="Times New Roman"/>
              <a:cs typeface="Times New Roman"/>
            </a:endParaRPr>
          </a:p>
          <a:p>
            <a:pPr marL="314463" marR="201441" indent="-269100">
              <a:lnSpc>
                <a:spcPct val="104099"/>
              </a:lnSpc>
              <a:buSzPct val="86486"/>
              <a:buFont typeface="Trebuchet MS"/>
              <a:buChar char="▪"/>
              <a:tabLst>
                <a:tab pos="315232" algn="l"/>
              </a:tabLst>
            </a:pPr>
            <a:r>
              <a:rPr sz="2240" spc="12" dirty="0">
                <a:latin typeface="Times New Roman"/>
                <a:cs typeface="Times New Roman"/>
              </a:rPr>
              <a:t>In a competitive stochastic games, the </a:t>
            </a:r>
            <a:r>
              <a:rPr sz="2240" spc="18" dirty="0">
                <a:latin typeface="Times New Roman"/>
                <a:cs typeface="Times New Roman"/>
              </a:rPr>
              <a:t>Nash </a:t>
            </a:r>
            <a:r>
              <a:rPr sz="2240" spc="12" dirty="0">
                <a:latin typeface="Times New Roman"/>
                <a:cs typeface="Times New Roman"/>
              </a:rPr>
              <a:t>Q-values are </a:t>
            </a:r>
            <a:r>
              <a:rPr sz="2240" spc="12" dirty="0">
                <a:solidFill>
                  <a:srgbClr val="FF2600"/>
                </a:solidFill>
                <a:latin typeface="Times New Roman"/>
                <a:cs typeface="Times New Roman"/>
              </a:rPr>
              <a:t>unique </a:t>
            </a:r>
            <a:r>
              <a:rPr sz="2240" spc="12" dirty="0">
                <a:latin typeface="Times New Roman"/>
                <a:cs typeface="Times New Roman"/>
              </a:rPr>
              <a:t>(guaranteed </a:t>
            </a:r>
            <a:r>
              <a:rPr sz="2240" spc="12" dirty="0">
                <a:solidFill>
                  <a:srgbClr val="FF2600"/>
                </a:solidFill>
                <a:latin typeface="Times New Roman"/>
                <a:cs typeface="Times New Roman"/>
              </a:rPr>
              <a:t>unique min-max </a:t>
            </a:r>
            <a:r>
              <a:rPr sz="2240" spc="-545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240" spc="12" dirty="0">
                <a:solidFill>
                  <a:srgbClr val="FF2600"/>
                </a:solidFill>
                <a:latin typeface="Times New Roman"/>
                <a:cs typeface="Times New Roman"/>
              </a:rPr>
              <a:t>equilibrium</a:t>
            </a:r>
            <a:r>
              <a:rPr sz="2240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240" spc="12" dirty="0">
                <a:latin typeface="Times New Roman"/>
                <a:cs typeface="Times New Roman"/>
              </a:rPr>
              <a:t>point</a:t>
            </a:r>
            <a:r>
              <a:rPr sz="2240" spc="6" dirty="0">
                <a:latin typeface="Times New Roman"/>
                <a:cs typeface="Times New Roman"/>
              </a:rPr>
              <a:t> </a:t>
            </a:r>
            <a:r>
              <a:rPr sz="2240" spc="12" dirty="0">
                <a:latin typeface="Times New Roman"/>
                <a:cs typeface="Times New Roman"/>
              </a:rPr>
              <a:t>in</a:t>
            </a:r>
            <a:r>
              <a:rPr sz="2240" spc="6" dirty="0">
                <a:latin typeface="Times New Roman"/>
                <a:cs typeface="Times New Roman"/>
              </a:rPr>
              <a:t> utilities)</a:t>
            </a:r>
            <a:endParaRPr sz="2240" dirty="0">
              <a:latin typeface="Times New Roman"/>
              <a:cs typeface="Times New Roman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36A70F1-9763-4238-9199-AEFFFB0E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910" y="3885752"/>
            <a:ext cx="4408090" cy="930087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Exploration vs Exploitation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96715" y="1301569"/>
                <a:ext cx="7045577" cy="2930107"/>
              </a:xfrm>
              <a:prstGeom prst="rect">
                <a:avLst/>
              </a:prstGeom>
            </p:spPr>
            <p:txBody>
              <a:bodyPr vert="horz" wrap="square" lIns="0" tIns="136852" rIns="0" bIns="0" rtlCol="0">
                <a:spAutoFit/>
              </a:bodyPr>
              <a:lstStyle/>
              <a:p>
                <a:pPr marL="303699" indent="-289091">
                  <a:spcBef>
                    <a:spcPts val="1078"/>
                  </a:spcBef>
                  <a:buSzPct val="84615"/>
                  <a:buFont typeface="Trebuchet MS"/>
                  <a:buChar char="▪"/>
                  <a:tabLst>
                    <a:tab pos="303699" algn="l"/>
                    <a:tab pos="304468" algn="l"/>
                  </a:tabLst>
                </a:pPr>
                <a:r>
                  <a:rPr sz="2361" spc="18" dirty="0">
                    <a:latin typeface="Georgia"/>
                    <a:cs typeface="Georgia"/>
                  </a:rPr>
                  <a:t>Same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as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Q-learning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and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Joint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24" dirty="0">
                    <a:latin typeface="Georgia"/>
                    <a:cs typeface="Georgia"/>
                  </a:rPr>
                  <a:t>Q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learning</a:t>
                </a:r>
                <a:endParaRPr sz="2361" dirty="0">
                  <a:latin typeface="Georgia"/>
                  <a:cs typeface="Georgia"/>
                </a:endParaRPr>
              </a:p>
              <a:p>
                <a:pPr marL="455933" indent="-441324">
                  <a:spcBef>
                    <a:spcPts val="963"/>
                  </a:spcBef>
                  <a:buSzPct val="84615"/>
                  <a:buFont typeface="Trebuchet MS"/>
                  <a:buChar char="▪"/>
                  <a:tabLst>
                    <a:tab pos="455933" algn="l"/>
                    <a:tab pos="456702" algn="l"/>
                  </a:tabLst>
                </a:pPr>
                <a14:m>
                  <m:oMath xmlns:m="http://schemas.openxmlformats.org/officeDocument/2006/math">
                    <m:r>
                      <a:rPr lang="en-GB" sz="2361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2361" spc="12" dirty="0">
                    <a:latin typeface="Georgia"/>
                    <a:cs typeface="Georgia"/>
                  </a:rPr>
                  <a:t>-greedy</a:t>
                </a:r>
                <a:endParaRPr sz="2361" dirty="0">
                  <a:latin typeface="Georgia"/>
                  <a:cs typeface="Georgia"/>
                </a:endParaRPr>
              </a:p>
              <a:p>
                <a:pPr marL="760401" lvl="1" indent="-289091">
                  <a:spcBef>
                    <a:spcPts val="1029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random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action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with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probability</a:t>
                </a:r>
                <a:endParaRPr sz="2361" dirty="0">
                  <a:latin typeface="Georgia"/>
                  <a:cs typeface="Georgia"/>
                </a:endParaRPr>
              </a:p>
              <a:p>
                <a:pPr marL="757325" marR="475923" lvl="1" indent="-286015">
                  <a:lnSpc>
                    <a:spcPct val="125699"/>
                  </a:lnSpc>
                  <a:spcBef>
                    <a:spcPts val="303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min-max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action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with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probability</a:t>
                </a:r>
                <a:r>
                  <a:rPr lang="en-GB" sz="2361" spc="12" dirty="0">
                    <a:latin typeface="Georgia"/>
                    <a:cs typeface="Georgia"/>
                  </a:rPr>
                  <a:t> 1 - </a:t>
                </a:r>
                <a14:m>
                  <m:oMath xmlns:m="http://schemas.openxmlformats.org/officeDocument/2006/math">
                    <m:r>
                      <a:rPr lang="en-GB" sz="2361" i="1" spc="1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2361" spc="12" dirty="0">
                    <a:latin typeface="Georgia"/>
                    <a:cs typeface="Georgia"/>
                  </a:rPr>
                  <a:t> </a:t>
                </a:r>
                <a:r>
                  <a:rPr sz="2361" spc="-551" dirty="0">
                    <a:latin typeface="Georgia"/>
                    <a:cs typeface="Georgia"/>
                  </a:rPr>
                  <a:t> </a:t>
                </a:r>
                <a:endParaRPr lang="en-GB" sz="2361" spc="-551" dirty="0">
                  <a:latin typeface="Georgia"/>
                  <a:cs typeface="Georgia"/>
                </a:endParaRPr>
              </a:p>
              <a:p>
                <a:pPr marL="471310" marR="475923" lvl="1">
                  <a:lnSpc>
                    <a:spcPct val="125699"/>
                  </a:lnSpc>
                  <a:spcBef>
                    <a:spcPts val="303"/>
                  </a:spcBef>
                  <a:buSzPct val="84615"/>
                  <a:tabLst>
                    <a:tab pos="760401" algn="l"/>
                    <a:tab pos="761169" algn="l"/>
                  </a:tabLst>
                </a:pPr>
                <a:r>
                  <a:rPr lang="en-GB" sz="2361" spc="-551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(or)</a:t>
                </a:r>
                <a:endParaRPr sz="2361" dirty="0">
                  <a:latin typeface="Georgia"/>
                  <a:cs typeface="Georgia"/>
                </a:endParaRPr>
              </a:p>
              <a:p>
                <a:pPr marL="760401" lvl="1" indent="-289091">
                  <a:spcBef>
                    <a:spcPts val="666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</a:t>
                </a:r>
                <a:r>
                  <a:rPr sz="2361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max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action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based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on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fictitious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belief</a:t>
                </a:r>
                <a:endParaRPr sz="2361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5" y="1301569"/>
                <a:ext cx="7045577" cy="2930107"/>
              </a:xfrm>
              <a:prstGeom prst="rect">
                <a:avLst/>
              </a:prstGeom>
              <a:blipFill>
                <a:blip r:embed="rId2"/>
                <a:stretch>
                  <a:fillRect l="-1991" b="-541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(Mixed) Stochastic Games/ General-sum Stochastic Game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65964" y="1340541"/>
                <a:ext cx="4653751" cy="1683428"/>
              </a:xfrm>
              <a:prstGeom prst="rect">
                <a:avLst/>
              </a:prstGeom>
            </p:spPr>
            <p:txBody>
              <a:bodyPr vert="horz" wrap="square" lIns="0" tIns="59200" rIns="0" bIns="0" rtlCol="0">
                <a:spAutoFit/>
              </a:bodyPr>
              <a:lstStyle/>
              <a:p>
                <a:pPr marL="207592" indent="-162229">
                  <a:spcBef>
                    <a:spcPts val="466"/>
                  </a:spcBef>
                  <a:buSzPct val="86363"/>
                  <a:buFont typeface="Trebuchet MS"/>
                  <a:buChar char="▪"/>
                  <a:tabLst>
                    <a:tab pos="208361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(Simultaneously</a:t>
                </a:r>
                <a:r>
                  <a:rPr sz="1332" spc="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moving)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Stochastic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spc="6" dirty="0">
                    <a:latin typeface="Georgia"/>
                    <a:cs typeface="Georgia"/>
                  </a:rPr>
                  <a:t>Game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</a:t>
                </a:r>
                <a:r>
                  <a:rPr sz="1514" i="1" dirty="0">
                    <a:latin typeface="Times New Roman"/>
                    <a:cs typeface="Times New Roman"/>
                  </a:rPr>
                  <a:t>N</a:t>
                </a:r>
                <a:r>
                  <a:rPr sz="1332" dirty="0">
                    <a:latin typeface="Georgia"/>
                    <a:cs typeface="Georgia"/>
                  </a:rPr>
                  <a:t>-agent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MDP)</a:t>
                </a:r>
              </a:p>
              <a:p>
                <a:pPr marL="664293" marR="458239" lvl="1" indent="-665831">
                  <a:spcBef>
                    <a:spcPts val="351"/>
                  </a:spcBef>
                  <a:buSzPct val="86363"/>
                  <a:buFont typeface="Trebuchet MS"/>
                  <a:buChar char="▪"/>
                  <a:tabLst>
                    <a:tab pos="665062" algn="l"/>
                  </a:tabLst>
                </a:pPr>
                <a:r>
                  <a:rPr sz="1332" spc="6" dirty="0">
                    <a:latin typeface="Georgia"/>
                    <a:cs typeface="Georgia"/>
                  </a:rPr>
                  <a:t>Tup</a:t>
                </a:r>
                <a:r>
                  <a:rPr sz="1332" spc="-6" dirty="0">
                    <a:latin typeface="Georgia"/>
                    <a:cs typeface="Georgia"/>
                  </a:rPr>
                  <a:t>l</a:t>
                </a:r>
                <a:r>
                  <a:rPr sz="1332" dirty="0">
                    <a:latin typeface="Georgia"/>
                    <a:cs typeface="Georgia"/>
                  </a:rPr>
                  <a:t>e </a:t>
                </a:r>
                <a:r>
                  <a:rPr sz="1514" spc="109" dirty="0">
                    <a:latin typeface="Lucida Sans Unicode"/>
                    <a:cs typeface="Lucida Sans Unicode"/>
                  </a:rPr>
                  <a:t>(</a:t>
                </a:r>
                <a:r>
                  <a:rPr sz="1514" i="1" spc="-6" dirty="0">
                    <a:latin typeface="Times New Roman"/>
                    <a:cs typeface="Times New Roman"/>
                  </a:rPr>
                  <a:t>N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S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12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spc="369" dirty="0">
                    <a:latin typeface="Cambria"/>
                    <a:cs typeface="Cambria"/>
                  </a:rPr>
                  <a:t>…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12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A</a:t>
                </a:r>
                <a:r>
                  <a:rPr sz="1544" i="1" spc="154" baseline="29411" dirty="0">
                    <a:latin typeface="Times New Roman"/>
                    <a:cs typeface="Times New Roman"/>
                  </a:rPr>
                  <a:t>N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48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R</a:t>
                </a:r>
                <a:r>
                  <a:rPr sz="1544" spc="-53" baseline="29411" dirty="0"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spc="369" dirty="0">
                    <a:latin typeface="Cambria"/>
                    <a:cs typeface="Cambria"/>
                  </a:rPr>
                  <a:t>…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48" dirty="0"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latin typeface="Times New Roman"/>
                    <a:cs typeface="Times New Roman"/>
                  </a:rPr>
                  <a:t>R</a:t>
                </a:r>
                <a:r>
                  <a:rPr sz="1544" i="1" spc="154" baseline="29411" dirty="0">
                    <a:latin typeface="Times New Roman"/>
                    <a:cs typeface="Times New Roman"/>
                  </a:rPr>
                  <a:t>N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T</a:t>
                </a:r>
                <a:r>
                  <a:rPr sz="1514" spc="67" dirty="0"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latin typeface="Cambria"/>
                    <a:cs typeface="Cambria"/>
                  </a:rPr>
                  <a:t> </a:t>
                </a:r>
                <a:r>
                  <a:rPr sz="1514" i="1" spc="194" dirty="0">
                    <a:latin typeface="Arial"/>
                    <a:cs typeface="Arial"/>
                  </a:rPr>
                  <a:t>!</a:t>
                </a:r>
                <a:r>
                  <a:rPr sz="1514" spc="109" dirty="0">
                    <a:latin typeface="Lucida Sans Unicode"/>
                    <a:cs typeface="Lucida Sans Unicode"/>
                  </a:rPr>
                  <a:t>)</a:t>
                </a:r>
                <a:endParaRPr sz="1514" dirty="0">
                  <a:latin typeface="Lucida Sans Unicode"/>
                  <a:cs typeface="Lucida Sans Unicode"/>
                </a:endParaRPr>
              </a:p>
              <a:p>
                <a:pPr marL="664293" lvl="1" indent="-162229">
                  <a:spcBef>
                    <a:spcPts val="345"/>
                  </a:spcBef>
                  <a:buSzPct val="76000"/>
                  <a:buFont typeface="Trebuchet MS"/>
                  <a:buChar char="▪"/>
                  <a:tabLst>
                    <a:tab pos="665062" algn="l"/>
                  </a:tabLst>
                </a:pPr>
                <a:r>
                  <a:rPr sz="1514" i="1" dirty="0">
                    <a:latin typeface="Times New Roman"/>
                    <a:cs typeface="Times New Roman"/>
                  </a:rPr>
                  <a:t>N</a:t>
                </a:r>
                <a:r>
                  <a:rPr sz="1332" dirty="0">
                    <a:latin typeface="Georgia"/>
                    <a:cs typeface="Georgia"/>
                  </a:rPr>
                  <a:t>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Number</a:t>
                </a:r>
                <a:r>
                  <a:rPr sz="1332" spc="-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of</a:t>
                </a:r>
                <a:r>
                  <a:rPr sz="1332" spc="-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agents</a:t>
                </a:r>
                <a:endParaRPr lang="en-GB" sz="1332" dirty="0">
                  <a:latin typeface="Georgia"/>
                  <a:cs typeface="Georgia"/>
                </a:endParaRPr>
              </a:p>
              <a:p>
                <a:pPr marL="787815" lvl="1" indent="-285750">
                  <a:spcBef>
                    <a:spcPts val="345"/>
                  </a:spcBef>
                  <a:buSzPct val="86363"/>
                  <a:buFont typeface="Arial" panose="020B0604020202020204" pitchFamily="34" charset="0"/>
                  <a:buChar char="•"/>
                  <a:tabLst>
                    <a:tab pos="759632" algn="l"/>
                    <a:tab pos="760401" algn="l"/>
                    <a:tab pos="2644872" algn="l"/>
                  </a:tabLst>
                </a:pPr>
                <a:r>
                  <a:rPr lang="en-GB" sz="1332" dirty="0">
                    <a:latin typeface="Georgia"/>
                    <a:cs typeface="Georgia"/>
                  </a:rPr>
                  <a:t>S:</a:t>
                </a:r>
                <a:r>
                  <a:rPr lang="en-GB" sz="1332" spc="12" dirty="0">
                    <a:latin typeface="Georgia"/>
                    <a:cs typeface="Georgia"/>
                  </a:rPr>
                  <a:t> </a:t>
                </a:r>
                <a:r>
                  <a:rPr lang="en-GB" sz="1332" dirty="0">
                    <a:latin typeface="Georgia"/>
                    <a:cs typeface="Georgia"/>
                  </a:rPr>
                  <a:t>Shared</a:t>
                </a:r>
                <a:r>
                  <a:rPr lang="en-GB" sz="1332" spc="18" dirty="0">
                    <a:latin typeface="Georgia"/>
                    <a:cs typeface="Georgia"/>
                  </a:rPr>
                  <a:t> </a:t>
                </a:r>
                <a:r>
                  <a:rPr lang="en-GB" sz="1332" dirty="0">
                    <a:latin typeface="Georgia"/>
                    <a:cs typeface="Georgia"/>
                  </a:rPr>
                  <a:t>state</a:t>
                </a:r>
                <a:r>
                  <a:rPr lang="en-GB" sz="1332" spc="12" dirty="0">
                    <a:latin typeface="Georgia"/>
                    <a:cs typeface="Georgia"/>
                  </a:rPr>
                  <a:t> </a:t>
                </a:r>
                <a:r>
                  <a:rPr lang="en-GB" sz="1332" dirty="0">
                    <a:latin typeface="Georgia"/>
                    <a:cs typeface="Georgia"/>
                  </a:rPr>
                  <a:t>space</a:t>
                </a:r>
                <a:r>
                  <a:rPr lang="en-GB" sz="1332" spc="351" dirty="0">
                    <a:latin typeface="Georgia"/>
                    <a:cs typeface="Georgia"/>
                  </a:rPr>
                  <a:t> </a:t>
                </a:r>
                <a:r>
                  <a:rPr lang="en-GB" sz="1514" i="1" spc="-6" dirty="0">
                    <a:latin typeface="Times New Roman"/>
                    <a:cs typeface="Times New Roman"/>
                  </a:rPr>
                  <a:t>s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lang="en-GB" sz="1514" i="1" spc="-6" dirty="0">
                    <a:latin typeface="Times New Roman"/>
                    <a:cs typeface="Times New Roman"/>
                  </a:rPr>
                  <a:t>	S</a:t>
                </a:r>
                <a:endParaRPr lang="en-GB" sz="1514" dirty="0">
                  <a:latin typeface="Times New Roman"/>
                  <a:cs typeface="Times New Roman"/>
                </a:endParaRPr>
              </a:p>
              <a:p>
                <a:pPr marL="664293" lvl="1" indent="-162229">
                  <a:spcBef>
                    <a:spcPts val="351"/>
                  </a:spcBef>
                  <a:buSzPct val="76000"/>
                  <a:buFont typeface="Trebuchet MS"/>
                  <a:buChar char="▪"/>
                  <a:tabLst>
                    <a:tab pos="665062" algn="l"/>
                  </a:tabLst>
                </a:pPr>
                <a:r>
                  <a:rPr sz="1514" i="1" spc="24" dirty="0" err="1">
                    <a:latin typeface="Times New Roman"/>
                    <a:cs typeface="Times New Roman"/>
                  </a:rPr>
                  <a:t>A</a:t>
                </a:r>
                <a:r>
                  <a:rPr sz="1544" i="1" spc="36" baseline="29411" dirty="0" err="1">
                    <a:latin typeface="Times New Roman"/>
                    <a:cs typeface="Times New Roman"/>
                  </a:rPr>
                  <a:t>j</a:t>
                </a:r>
                <a:r>
                  <a:rPr sz="1332" spc="24" dirty="0">
                    <a:latin typeface="Georgia"/>
                    <a:cs typeface="Georgia"/>
                  </a:rPr>
                  <a:t>: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Action space of agent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j</a:t>
                </a:r>
                <a:endParaRPr sz="1514" dirty="0">
                  <a:latin typeface="Times New Roman"/>
                  <a:cs typeface="Times New Roman"/>
                </a:endParaRPr>
              </a:p>
              <a:p>
                <a:pPr marL="1643818">
                  <a:spcBef>
                    <a:spcPts val="345"/>
                  </a:spcBef>
                </a:pPr>
                <a:r>
                  <a:rPr sz="1514" spc="109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(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14" spc="67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514" spc="67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spc="369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14" spc="67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14" spc="-85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i="1" spc="126" baseline="29411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514" spc="109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)</a:t>
                </a:r>
                <a:r>
                  <a:rPr sz="1514" spc="-61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14" spc="18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e</a:t>
                </a:r>
                <a:r>
                  <a:rPr sz="1514" spc="2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44" spc="163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spc="-242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14" spc="-36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spc="-53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544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44" spc="-172" baseline="29411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spc="-242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14" spc="-145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14" spc="369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14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14" spc="-242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14" spc="-36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14" i="1" spc="6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544" i="1" spc="36" baseline="29411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endParaRPr sz="1544" baseline="29411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4" y="1340541"/>
                <a:ext cx="4653751" cy="1683428"/>
              </a:xfrm>
              <a:prstGeom prst="rect">
                <a:avLst/>
              </a:prstGeom>
              <a:blipFill>
                <a:blip r:embed="rId2"/>
                <a:stretch>
                  <a:fillRect l="-1966" t="-362" r="-917" b="-652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bject 4"/>
          <p:cNvSpPr txBox="1"/>
          <p:nvPr/>
        </p:nvSpPr>
        <p:spPr>
          <a:xfrm>
            <a:off x="722652" y="2985326"/>
            <a:ext cx="5633247" cy="824444"/>
          </a:xfrm>
          <a:prstGeom prst="rect">
            <a:avLst/>
          </a:prstGeom>
        </p:spPr>
        <p:txBody>
          <a:bodyPr vert="horz" wrap="square" lIns="0" tIns="63043" rIns="0" bIns="0" rtlCol="0">
            <a:spAutoFit/>
          </a:bodyPr>
          <a:lstStyle/>
          <a:p>
            <a:pPr marL="207592" indent="-162229">
              <a:spcBef>
                <a:spcPts val="495"/>
              </a:spcBef>
              <a:buSzPct val="76000"/>
              <a:buFont typeface="Trebuchet MS"/>
              <a:buChar char="▪"/>
              <a:tabLst>
                <a:tab pos="208361" algn="l"/>
              </a:tabLst>
            </a:pPr>
            <a:r>
              <a:rPr sz="1514" i="1" spc="24" dirty="0">
                <a:latin typeface="Times New Roman"/>
                <a:cs typeface="Times New Roman"/>
              </a:rPr>
              <a:t>R</a:t>
            </a:r>
            <a:r>
              <a:rPr sz="1544" i="1" spc="36" baseline="29411" dirty="0">
                <a:latin typeface="Times New Roman"/>
                <a:cs typeface="Times New Roman"/>
              </a:rPr>
              <a:t>j</a:t>
            </a:r>
            <a:r>
              <a:rPr sz="1332" spc="24" dirty="0">
                <a:latin typeface="Georgia"/>
                <a:cs typeface="Georgia"/>
              </a:rPr>
              <a:t>:</a:t>
            </a:r>
            <a:r>
              <a:rPr sz="1332" dirty="0">
                <a:latin typeface="Georgia"/>
                <a:cs typeface="Georgia"/>
              </a:rPr>
              <a:t> </a:t>
            </a:r>
            <a:r>
              <a:rPr sz="1332" spc="6" dirty="0">
                <a:latin typeface="Georgia"/>
                <a:cs typeface="Georgia"/>
              </a:rPr>
              <a:t>Reward </a:t>
            </a:r>
            <a:r>
              <a:rPr sz="1332" dirty="0">
                <a:latin typeface="Georgia"/>
                <a:cs typeface="Georgia"/>
              </a:rPr>
              <a:t>function for</a:t>
            </a:r>
            <a:r>
              <a:rPr sz="1332" spc="6" dirty="0">
                <a:latin typeface="Georgia"/>
                <a:cs typeface="Georgia"/>
              </a:rPr>
              <a:t> </a:t>
            </a:r>
            <a:r>
              <a:rPr sz="1332" dirty="0">
                <a:latin typeface="Georgia"/>
                <a:cs typeface="Georgia"/>
              </a:rPr>
              <a:t>agent</a:t>
            </a:r>
            <a:r>
              <a:rPr sz="1332" spc="6" dirty="0">
                <a:latin typeface="Georgia"/>
                <a:cs typeface="Georgia"/>
              </a:rPr>
              <a:t> </a:t>
            </a:r>
            <a:r>
              <a:rPr sz="1514" i="1" spc="-6" dirty="0">
                <a:latin typeface="Times New Roman"/>
                <a:cs typeface="Times New Roman"/>
              </a:rPr>
              <a:t>j</a:t>
            </a:r>
            <a:r>
              <a:rPr sz="1514" i="1" spc="-54" dirty="0">
                <a:latin typeface="Times New Roman"/>
                <a:cs typeface="Times New Roman"/>
              </a:rPr>
              <a:t> </a:t>
            </a:r>
            <a:r>
              <a:rPr sz="1332" dirty="0">
                <a:latin typeface="Georgia"/>
                <a:cs typeface="Georgia"/>
              </a:rPr>
              <a:t>-</a:t>
            </a:r>
            <a:r>
              <a:rPr sz="1332" spc="6" dirty="0">
                <a:latin typeface="Georgia"/>
                <a:cs typeface="Georgia"/>
              </a:rPr>
              <a:t> </a:t>
            </a:r>
            <a:r>
              <a:rPr sz="1514" i="1" spc="18" dirty="0">
                <a:latin typeface="Times New Roman"/>
                <a:cs typeface="Times New Roman"/>
              </a:rPr>
              <a:t>R</a:t>
            </a:r>
            <a:r>
              <a:rPr sz="1544" i="1" spc="27" baseline="29411" dirty="0">
                <a:latin typeface="Times New Roman"/>
                <a:cs typeface="Times New Roman"/>
              </a:rPr>
              <a:t>j</a:t>
            </a:r>
            <a:r>
              <a:rPr sz="1514" spc="18" dirty="0">
                <a:latin typeface="Cambria"/>
                <a:cs typeface="Cambria"/>
              </a:rPr>
              <a:t>(</a:t>
            </a:r>
            <a:r>
              <a:rPr sz="1514" i="1" spc="18" dirty="0">
                <a:latin typeface="Times New Roman"/>
                <a:cs typeface="Times New Roman"/>
              </a:rPr>
              <a:t>s</a:t>
            </a:r>
            <a:r>
              <a:rPr sz="1514" spc="18" dirty="0">
                <a:latin typeface="Cambria"/>
                <a:cs typeface="Cambria"/>
              </a:rPr>
              <a:t>,</a:t>
            </a:r>
            <a:r>
              <a:rPr sz="1514" spc="-85" dirty="0">
                <a:latin typeface="Cambria"/>
                <a:cs typeface="Cambria"/>
              </a:rPr>
              <a:t> </a:t>
            </a:r>
            <a:r>
              <a:rPr sz="1514" i="1" spc="30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spc="45" baseline="29411" dirty="0">
                <a:solidFill>
                  <a:srgbClr val="FF2600"/>
                </a:solidFill>
                <a:latin typeface="Cambria"/>
                <a:cs typeface="Cambria"/>
              </a:rPr>
              <a:t>1</a:t>
            </a:r>
            <a:r>
              <a:rPr sz="1514" spc="30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1514" spc="-79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spc="218" dirty="0">
                <a:solidFill>
                  <a:srgbClr val="FF2600"/>
                </a:solidFill>
                <a:latin typeface="Cambria"/>
                <a:cs typeface="Cambria"/>
              </a:rPr>
              <a:t>…,</a:t>
            </a:r>
            <a:r>
              <a:rPr sz="1514" spc="-85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i="1" spc="48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i="1" spc="73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N</a:t>
            </a:r>
            <a:r>
              <a:rPr sz="1544" i="1" spc="-200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514" spc="-79" dirty="0">
                <a:latin typeface="Cambria"/>
                <a:cs typeface="Cambria"/>
              </a:rPr>
              <a:t>)</a:t>
            </a:r>
            <a:r>
              <a:rPr sz="1514" spc="85" dirty="0">
                <a:latin typeface="Cambria"/>
                <a:cs typeface="Cambria"/>
              </a:rPr>
              <a:t> </a:t>
            </a:r>
            <a:r>
              <a:rPr sz="1514" spc="194" dirty="0">
                <a:latin typeface="Cambria"/>
                <a:cs typeface="Cambria"/>
              </a:rPr>
              <a:t>=</a:t>
            </a:r>
            <a:r>
              <a:rPr sz="1514" spc="91" dirty="0">
                <a:latin typeface="Cambria"/>
                <a:cs typeface="Cambria"/>
              </a:rPr>
              <a:t> </a:t>
            </a:r>
            <a:r>
              <a:rPr sz="1514" i="1" spc="24" dirty="0">
                <a:latin typeface="Times New Roman"/>
                <a:cs typeface="Times New Roman"/>
              </a:rPr>
              <a:t>Pr</a:t>
            </a:r>
            <a:r>
              <a:rPr sz="1514" i="1" spc="-242" dirty="0">
                <a:latin typeface="Times New Roman"/>
                <a:cs typeface="Times New Roman"/>
              </a:rPr>
              <a:t> </a:t>
            </a:r>
            <a:r>
              <a:rPr sz="1514" spc="-42" dirty="0">
                <a:latin typeface="Cambria"/>
                <a:cs typeface="Cambria"/>
              </a:rPr>
              <a:t>(</a:t>
            </a:r>
            <a:r>
              <a:rPr sz="1514" i="1" spc="-42" dirty="0">
                <a:latin typeface="Times New Roman"/>
                <a:cs typeface="Times New Roman"/>
              </a:rPr>
              <a:t>r</a:t>
            </a:r>
            <a:r>
              <a:rPr sz="1514" i="1" spc="-151" dirty="0">
                <a:latin typeface="Times New Roman"/>
                <a:cs typeface="Times New Roman"/>
              </a:rPr>
              <a:t> </a:t>
            </a:r>
            <a:r>
              <a:rPr sz="1544" i="1" spc="18" baseline="29411" dirty="0">
                <a:latin typeface="Times New Roman"/>
                <a:cs typeface="Times New Roman"/>
              </a:rPr>
              <a:t>j</a:t>
            </a:r>
            <a:r>
              <a:rPr sz="1544" i="1" spc="-136" baseline="29411" dirty="0">
                <a:latin typeface="Times New Roman"/>
                <a:cs typeface="Times New Roman"/>
              </a:rPr>
              <a:t> </a:t>
            </a:r>
            <a:r>
              <a:rPr sz="1514" dirty="0">
                <a:latin typeface="Cambria"/>
                <a:cs typeface="Cambria"/>
              </a:rPr>
              <a:t>|</a:t>
            </a:r>
            <a:r>
              <a:rPr sz="1514" spc="-163" dirty="0">
                <a:latin typeface="Cambria"/>
                <a:cs typeface="Cambria"/>
              </a:rPr>
              <a:t> </a:t>
            </a:r>
            <a:r>
              <a:rPr sz="1514" i="1" spc="30" dirty="0">
                <a:latin typeface="Times New Roman"/>
                <a:cs typeface="Times New Roman"/>
              </a:rPr>
              <a:t>s</a:t>
            </a:r>
            <a:r>
              <a:rPr sz="1514" spc="30" dirty="0">
                <a:latin typeface="Cambria"/>
                <a:cs typeface="Cambria"/>
              </a:rPr>
              <a:t>,</a:t>
            </a:r>
            <a:r>
              <a:rPr sz="1514" spc="-85" dirty="0">
                <a:latin typeface="Cambria"/>
                <a:cs typeface="Cambria"/>
              </a:rPr>
              <a:t> </a:t>
            </a:r>
            <a:r>
              <a:rPr sz="1514" i="1" spc="30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spc="45" baseline="29411" dirty="0">
                <a:solidFill>
                  <a:srgbClr val="FF2600"/>
                </a:solidFill>
                <a:latin typeface="Cambria"/>
                <a:cs typeface="Cambria"/>
              </a:rPr>
              <a:t>1</a:t>
            </a:r>
            <a:r>
              <a:rPr sz="1514" spc="30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1514" spc="-79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spc="218" dirty="0">
                <a:solidFill>
                  <a:srgbClr val="FF2600"/>
                </a:solidFill>
                <a:latin typeface="Cambria"/>
                <a:cs typeface="Cambria"/>
              </a:rPr>
              <a:t>…,</a:t>
            </a:r>
            <a:r>
              <a:rPr sz="1514" spc="-85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i="1" spc="48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i="1" spc="73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N</a:t>
            </a:r>
            <a:r>
              <a:rPr sz="1544" i="1" spc="-208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514" spc="-79" dirty="0">
                <a:latin typeface="Cambria"/>
                <a:cs typeface="Cambria"/>
              </a:rPr>
              <a:t>)</a:t>
            </a:r>
            <a:endParaRPr sz="1514" dirty="0">
              <a:latin typeface="Cambria"/>
              <a:cs typeface="Cambria"/>
            </a:endParaRPr>
          </a:p>
          <a:p>
            <a:pPr marL="207592" indent="-162229">
              <a:spcBef>
                <a:spcPts val="345"/>
              </a:spcBef>
              <a:buClr>
                <a:srgbClr val="000000"/>
              </a:buClr>
              <a:buSzPct val="86363"/>
              <a:buFont typeface="Trebuchet MS"/>
              <a:buChar char="▪"/>
              <a:tabLst>
                <a:tab pos="208361" algn="l"/>
              </a:tabLst>
            </a:pP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Rewards</a:t>
            </a:r>
            <a:r>
              <a:rPr sz="1332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of</a:t>
            </a:r>
            <a:r>
              <a:rPr sz="1332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all</a:t>
            </a:r>
            <a:r>
              <a:rPr sz="1332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agents</a:t>
            </a:r>
            <a:r>
              <a:rPr sz="1332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can</a:t>
            </a:r>
            <a:r>
              <a:rPr sz="1332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be</a:t>
            </a:r>
            <a:r>
              <a:rPr sz="1332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related</a:t>
            </a:r>
            <a:r>
              <a:rPr sz="1332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332" dirty="0">
                <a:solidFill>
                  <a:srgbClr val="FF2600"/>
                </a:solidFill>
                <a:latin typeface="Georgia"/>
                <a:cs typeface="Georgia"/>
              </a:rPr>
              <a:t>arbitrarily</a:t>
            </a:r>
            <a:endParaRPr sz="1332" dirty="0">
              <a:latin typeface="Georgia"/>
              <a:cs typeface="Georgia"/>
            </a:endParaRPr>
          </a:p>
          <a:p>
            <a:pPr marL="331112" indent="-285750">
              <a:spcBef>
                <a:spcPts val="351"/>
              </a:spcBef>
              <a:buSzPct val="86363"/>
              <a:buFont typeface="Arial" panose="020B0604020202020204" pitchFamily="34" charset="0"/>
              <a:buChar char="•"/>
              <a:tabLst>
                <a:tab pos="313693" algn="l"/>
                <a:tab pos="314463" algn="l"/>
              </a:tabLst>
            </a:pPr>
            <a:r>
              <a:rPr lang="en-GB" sz="1332" dirty="0">
                <a:latin typeface="Georgia"/>
                <a:cs typeface="Georgia"/>
              </a:rPr>
              <a:t>T</a:t>
            </a:r>
            <a:r>
              <a:rPr sz="1332" dirty="0">
                <a:latin typeface="Georgia"/>
                <a:cs typeface="Georgia"/>
              </a:rPr>
              <a:t>: Transition function</a:t>
            </a:r>
            <a:r>
              <a:rPr sz="1332" spc="6" dirty="0">
                <a:latin typeface="Georgia"/>
                <a:cs typeface="Georgia"/>
              </a:rPr>
              <a:t> </a:t>
            </a:r>
            <a:r>
              <a:rPr sz="1332" dirty="0">
                <a:latin typeface="Georgia"/>
                <a:cs typeface="Georgia"/>
              </a:rPr>
              <a:t>- </a:t>
            </a:r>
            <a:r>
              <a:rPr sz="1514" i="1" spc="24" dirty="0">
                <a:latin typeface="Times New Roman"/>
                <a:cs typeface="Times New Roman"/>
              </a:rPr>
              <a:t>Pr</a:t>
            </a:r>
            <a:r>
              <a:rPr sz="1514" i="1" spc="-242" dirty="0">
                <a:latin typeface="Times New Roman"/>
                <a:cs typeface="Times New Roman"/>
              </a:rPr>
              <a:t> </a:t>
            </a:r>
            <a:r>
              <a:rPr sz="1514" spc="-30" dirty="0">
                <a:latin typeface="Cambria"/>
                <a:cs typeface="Cambria"/>
              </a:rPr>
              <a:t>(</a:t>
            </a:r>
            <a:r>
              <a:rPr sz="1514" i="1" spc="-30" dirty="0">
                <a:latin typeface="Times New Roman"/>
                <a:cs typeface="Times New Roman"/>
              </a:rPr>
              <a:t>s</a:t>
            </a:r>
            <a:r>
              <a:rPr sz="1514" spc="-30" dirty="0">
                <a:latin typeface="Lucida Sans Unicode"/>
                <a:cs typeface="Lucida Sans Unicode"/>
              </a:rPr>
              <a:t>’</a:t>
            </a:r>
            <a:r>
              <a:rPr sz="1514" spc="-30" dirty="0">
                <a:latin typeface="Cambria"/>
                <a:cs typeface="Cambria"/>
              </a:rPr>
              <a:t>|</a:t>
            </a:r>
            <a:r>
              <a:rPr sz="1514" spc="-170" dirty="0">
                <a:latin typeface="Cambria"/>
                <a:cs typeface="Cambria"/>
              </a:rPr>
              <a:t> </a:t>
            </a:r>
            <a:r>
              <a:rPr sz="1514" i="1" spc="30" dirty="0">
                <a:latin typeface="Times New Roman"/>
                <a:cs typeface="Times New Roman"/>
              </a:rPr>
              <a:t>s</a:t>
            </a:r>
            <a:r>
              <a:rPr sz="1514" spc="30" dirty="0">
                <a:latin typeface="Cambria"/>
                <a:cs typeface="Cambria"/>
              </a:rPr>
              <a:t>,</a:t>
            </a:r>
            <a:r>
              <a:rPr sz="1514" spc="-79" dirty="0">
                <a:latin typeface="Cambria"/>
                <a:cs typeface="Cambria"/>
              </a:rPr>
              <a:t> </a:t>
            </a:r>
            <a:r>
              <a:rPr sz="1514" i="1" spc="30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spc="45" baseline="29411" dirty="0">
                <a:solidFill>
                  <a:srgbClr val="FF2600"/>
                </a:solidFill>
                <a:latin typeface="Cambria"/>
                <a:cs typeface="Cambria"/>
              </a:rPr>
              <a:t>1</a:t>
            </a:r>
            <a:r>
              <a:rPr sz="1514" spc="30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1514" spc="-85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spc="218" dirty="0">
                <a:solidFill>
                  <a:srgbClr val="FF2600"/>
                </a:solidFill>
                <a:latin typeface="Cambria"/>
                <a:cs typeface="Cambria"/>
              </a:rPr>
              <a:t>…,</a:t>
            </a:r>
            <a:r>
              <a:rPr sz="1514" spc="-85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1514" i="1" spc="48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1544" i="1" spc="73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N</a:t>
            </a:r>
            <a:r>
              <a:rPr sz="1544" i="1" spc="-200" baseline="29411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1514" spc="-79" dirty="0">
                <a:latin typeface="Cambria"/>
                <a:cs typeface="Cambria"/>
              </a:rPr>
              <a:t>)</a:t>
            </a:r>
            <a:endParaRPr sz="1514" dirty="0">
              <a:latin typeface="Cambria"/>
              <a:cs typeface="Cambria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96533" y="3196655"/>
            <a:ext cx="1817524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Unknown</a:t>
            </a:r>
            <a:r>
              <a:rPr sz="1756" spc="-42" dirty="0">
                <a:solidFill>
                  <a:srgbClr val="009051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Models</a:t>
            </a:r>
            <a:endParaRPr sz="1756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70DA5CAB-A174-4603-9DD8-22DE53F91879}"/>
                  </a:ext>
                </a:extLst>
              </p:cNvPr>
              <p:cNvSpPr txBox="1"/>
              <p:nvPr/>
            </p:nvSpPr>
            <p:spPr>
              <a:xfrm>
                <a:off x="753405" y="3842563"/>
                <a:ext cx="3493475" cy="577099"/>
              </a:xfrm>
              <a:prstGeom prst="rect">
                <a:avLst/>
              </a:prstGeom>
            </p:spPr>
            <p:txBody>
              <a:bodyPr vert="horz" wrap="square" lIns="0" tIns="59200" rIns="0" bIns="0" rtlCol="0">
                <a:spAutoFit/>
              </a:bodyPr>
              <a:lstStyle/>
              <a:p>
                <a:pPr marL="255261" indent="-240653">
                  <a:spcBef>
                    <a:spcPts val="466"/>
                  </a:spcBef>
                  <a:buSzPct val="86363"/>
                  <a:buFont typeface="Trebuchet MS"/>
                  <a:buChar char="▪"/>
                  <a:tabLst>
                    <a:tab pos="255261" algn="l"/>
                    <a:tab pos="256029" algn="l"/>
                  </a:tabLst>
                </a:pPr>
                <a14:m>
                  <m:oMath xmlns:m="http://schemas.openxmlformats.org/officeDocument/2006/math">
                    <m:r>
                      <a:rPr lang="en-GB" sz="1400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  <m:r>
                      <a:rPr lang="en-GB" sz="1400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sz="1332" dirty="0">
                    <a:latin typeface="Georgia"/>
                    <a:cs typeface="Georgia"/>
                  </a:rPr>
                  <a:t>: Discount factor: </a:t>
                </a:r>
                <a:r>
                  <a:rPr sz="1514" spc="-85" dirty="0">
                    <a:latin typeface="Cambria"/>
                    <a:cs typeface="Cambria"/>
                  </a:rPr>
                  <a:t>0</a:t>
                </a:r>
                <a:r>
                  <a:rPr sz="1514" spc="85" dirty="0">
                    <a:latin typeface="Cambria"/>
                    <a:cs typeface="Cambria"/>
                  </a:rPr>
                  <a:t> </a:t>
                </a:r>
                <a:r>
                  <a:rPr sz="1514" spc="-170" dirty="0">
                    <a:latin typeface="Lucida Sans Unicode"/>
                    <a:cs typeface="Lucida Sans Unicode"/>
                  </a:rPr>
                  <a:t>≤</a:t>
                </a:r>
                <a:r>
                  <a:rPr sz="1514" spc="-61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121" dirty="0">
                    <a:latin typeface="Arial"/>
                    <a:cs typeface="Arial"/>
                  </a:rPr>
                  <a:t> </a:t>
                </a:r>
                <a:r>
                  <a:rPr sz="1514" spc="-170" dirty="0">
                    <a:latin typeface="Lucida Sans Unicode"/>
                    <a:cs typeface="Lucida Sans Unicode"/>
                  </a:rPr>
                  <a:t>≤</a:t>
                </a:r>
                <a:r>
                  <a:rPr lang="en-GB" sz="1514" spc="-170" dirty="0">
                    <a:latin typeface="Lucida Sans Unicode"/>
                    <a:cs typeface="Lucida Sans Unicode"/>
                  </a:rPr>
                  <a:t> 1</a:t>
                </a:r>
                <a:endParaRPr sz="1514" dirty="0">
                  <a:latin typeface="Lucida Sans Unicode"/>
                  <a:cs typeface="Lucida Sans Unicode"/>
                </a:endParaRPr>
              </a:p>
              <a:p>
                <a:pPr marL="633539" lvl="1" indent="-162229">
                  <a:spcBef>
                    <a:spcPts val="351"/>
                  </a:spcBef>
                  <a:buSzPct val="86363"/>
                  <a:buFont typeface="Trebuchet MS"/>
                  <a:buChar char="▪"/>
                  <a:tabLst>
                    <a:tab pos="634308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Discounted: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36" dirty="0">
                    <a:latin typeface="Arial"/>
                    <a:cs typeface="Arial"/>
                  </a:rPr>
                  <a:t> </a:t>
                </a:r>
                <a:r>
                  <a:rPr sz="1514" spc="194" dirty="0">
                    <a:latin typeface="Cambria"/>
                    <a:cs typeface="Cambria"/>
                  </a:rPr>
                  <a:t>&lt;</a:t>
                </a:r>
                <a:r>
                  <a:rPr lang="en-GB" sz="1514" spc="194" dirty="0">
                    <a:latin typeface="Cambria"/>
                    <a:cs typeface="Cambria"/>
                  </a:rPr>
                  <a:t> 1</a:t>
                </a:r>
                <a:endParaRPr sz="1514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25" name="object 5">
                <a:extLst>
                  <a:ext uri="{FF2B5EF4-FFF2-40B4-BE49-F238E27FC236}">
                    <a16:creationId xmlns:a16="http://schemas.microsoft.com/office/drawing/2014/main" id="{70DA5CAB-A174-4603-9DD8-22DE53F918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3842563"/>
                <a:ext cx="3493475" cy="577099"/>
              </a:xfrm>
              <a:prstGeom prst="rect">
                <a:avLst/>
              </a:prstGeom>
              <a:blipFill>
                <a:blip r:embed="rId3"/>
                <a:stretch>
                  <a:fillRect l="-2269" t="-3158" b="-2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B400A697-E32F-4318-A376-BBCC9B878B9E}"/>
                  </a:ext>
                </a:extLst>
              </p:cNvPr>
              <p:cNvSpPr txBox="1"/>
              <p:nvPr/>
            </p:nvSpPr>
            <p:spPr>
              <a:xfrm>
                <a:off x="753405" y="4395702"/>
                <a:ext cx="2593277" cy="542383"/>
              </a:xfrm>
              <a:prstGeom prst="rect">
                <a:avLst/>
              </a:prstGeom>
            </p:spPr>
            <p:txBody>
              <a:bodyPr vert="horz" wrap="square" lIns="0" tIns="56125" rIns="0" bIns="0" rtlCol="0">
                <a:spAutoFit/>
              </a:bodyPr>
              <a:lstStyle/>
              <a:p>
                <a:pPr marL="176837" indent="-162229">
                  <a:spcBef>
                    <a:spcPts val="442"/>
                  </a:spcBef>
                  <a:buSzPct val="86363"/>
                  <a:buFont typeface="Trebuchet MS"/>
                  <a:buChar char="▪"/>
                  <a:tabLst>
                    <a:tab pos="177606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Horizon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(i.e., </a:t>
                </a:r>
                <a:r>
                  <a:rPr sz="1332" spc="6" dirty="0">
                    <a:latin typeface="Georgia"/>
                    <a:cs typeface="Georgia"/>
                  </a:rPr>
                  <a:t>#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of time</a:t>
                </a:r>
                <a:r>
                  <a:rPr sz="1332" spc="-6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steps): </a:t>
                </a:r>
                <a:r>
                  <a:rPr sz="1332" spc="6" dirty="0">
                    <a:latin typeface="Georgia"/>
                    <a:cs typeface="Georgia"/>
                  </a:rPr>
                  <a:t>h</a:t>
                </a:r>
                <a:endParaRPr sz="1332" dirty="0">
                  <a:latin typeface="Georgia"/>
                  <a:cs typeface="Georgia"/>
                </a:endParaRPr>
              </a:p>
              <a:p>
                <a:pPr marL="633539" lvl="1" indent="-162229">
                  <a:spcBef>
                    <a:spcPts val="345"/>
                  </a:spcBef>
                  <a:buSzPct val="86363"/>
                  <a:buFont typeface="Trebuchet MS"/>
                  <a:buChar char="▪"/>
                  <a:tabLst>
                    <a:tab pos="634308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Finite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horizon: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h</a:t>
                </a:r>
                <a:r>
                  <a:rPr lang="en-GB" sz="1400" i="1" spc="18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ℕ</m:t>
                    </m:r>
                  </m:oMath>
                </a14:m>
                <a:endParaRPr sz="15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6" name="object 6">
                <a:extLst>
                  <a:ext uri="{FF2B5EF4-FFF2-40B4-BE49-F238E27FC236}">
                    <a16:creationId xmlns:a16="http://schemas.microsoft.com/office/drawing/2014/main" id="{B400A697-E32F-4318-A376-BBCC9B878B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4395702"/>
                <a:ext cx="2593277" cy="542383"/>
              </a:xfrm>
              <a:prstGeom prst="rect">
                <a:avLst/>
              </a:prstGeom>
              <a:blipFill>
                <a:blip r:embed="rId4"/>
                <a:stretch>
                  <a:fillRect l="-3059" t="-1124" r="-3059" b="-1910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object 7">
                <a:extLst>
                  <a:ext uri="{FF2B5EF4-FFF2-40B4-BE49-F238E27FC236}">
                    <a16:creationId xmlns:a16="http://schemas.microsoft.com/office/drawing/2014/main" id="{3B33FCAB-06E2-464B-BC6B-29C2A033705E}"/>
                  </a:ext>
                </a:extLst>
              </p:cNvPr>
              <p:cNvSpPr txBox="1"/>
              <p:nvPr/>
            </p:nvSpPr>
            <p:spPr>
              <a:xfrm>
                <a:off x="3374083" y="4161911"/>
                <a:ext cx="2297554" cy="1021116"/>
              </a:xfrm>
              <a:prstGeom prst="rect">
                <a:avLst/>
              </a:prstGeom>
            </p:spPr>
            <p:txBody>
              <a:bodyPr vert="horz" wrap="square" lIns="0" tIns="14608" rIns="0" bIns="0" rtlCol="0">
                <a:spAutoFit/>
              </a:bodyPr>
              <a:lstStyle/>
              <a:p>
                <a:pPr marL="43056">
                  <a:spcBef>
                    <a:spcPts val="115"/>
                  </a:spcBef>
                </a:pPr>
                <a:r>
                  <a:rPr sz="1332" dirty="0">
                    <a:latin typeface="Georgia"/>
                    <a:cs typeface="Georgia"/>
                  </a:rPr>
                  <a:t>Undiscounted: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14" i="1" spc="-85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14" i="1" spc="133" dirty="0">
                    <a:latin typeface="Arial"/>
                    <a:cs typeface="Arial"/>
                  </a:rPr>
                  <a:t> </a:t>
                </a:r>
                <a:r>
                  <a:rPr sz="1514" spc="194" dirty="0">
                    <a:latin typeface="Cambria"/>
                    <a:cs typeface="Cambria"/>
                  </a:rPr>
                  <a:t>=</a:t>
                </a:r>
                <a:r>
                  <a:rPr lang="en-GB" sz="1514" spc="194" dirty="0">
                    <a:latin typeface="Cambria"/>
                    <a:cs typeface="Cambria"/>
                  </a:rPr>
                  <a:t> 1</a:t>
                </a:r>
                <a:endParaRPr sz="1514" dirty="0">
                  <a:latin typeface="Cambria"/>
                  <a:cs typeface="Cambria"/>
                </a:endParaRPr>
              </a:p>
              <a:p>
                <a:pPr>
                  <a:spcBef>
                    <a:spcPts val="24"/>
                  </a:spcBef>
                </a:pPr>
                <a:endParaRPr sz="1937" dirty="0">
                  <a:latin typeface="Cambria"/>
                  <a:cs typeface="Cambria"/>
                </a:endParaRPr>
              </a:p>
              <a:p>
                <a:pPr marL="15377"/>
                <a:r>
                  <a:rPr sz="1332" dirty="0">
                    <a:latin typeface="Georgia"/>
                    <a:cs typeface="Georgia"/>
                  </a:rPr>
                  <a:t>Infinite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horizon:</a:t>
                </a:r>
                <a:r>
                  <a:rPr sz="1332" spc="-18" dirty="0">
                    <a:latin typeface="Georgia"/>
                    <a:cs typeface="Georg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h</a:t>
                </a:r>
                <a:r>
                  <a:rPr lang="en-GB" sz="1400" i="1" spc="18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GB" sz="1400" i="1" spc="18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</m:t>
                    </m:r>
                  </m:oMath>
                </a14:m>
                <a:endParaRPr lang="en-GB" sz="1400" dirty="0">
                  <a:latin typeface="Times New Roman"/>
                  <a:cs typeface="Times New Roman"/>
                </a:endParaRPr>
              </a:p>
              <a:p>
                <a:pPr marL="15377"/>
                <a:endParaRPr sz="151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27" name="object 7">
                <a:extLst>
                  <a:ext uri="{FF2B5EF4-FFF2-40B4-BE49-F238E27FC236}">
                    <a16:creationId xmlns:a16="http://schemas.microsoft.com/office/drawing/2014/main" id="{3B33FCAB-06E2-464B-BC6B-29C2A03370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083" y="4161911"/>
                <a:ext cx="2297554" cy="1021116"/>
              </a:xfrm>
              <a:prstGeom prst="rect">
                <a:avLst/>
              </a:prstGeom>
              <a:blipFill>
                <a:blip r:embed="rId5"/>
                <a:stretch>
                  <a:fillRect l="-3714" t="-47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object 12">
            <a:extLst>
              <a:ext uri="{FF2B5EF4-FFF2-40B4-BE49-F238E27FC236}">
                <a16:creationId xmlns:a16="http://schemas.microsoft.com/office/drawing/2014/main" id="{B6DDC077-2378-4EE8-B84D-AD60E233670B}"/>
              </a:ext>
            </a:extLst>
          </p:cNvPr>
          <p:cNvSpPr/>
          <p:nvPr/>
        </p:nvSpPr>
        <p:spPr>
          <a:xfrm>
            <a:off x="3695816" y="5056430"/>
            <a:ext cx="151460" cy="75346"/>
          </a:xfrm>
          <a:custGeom>
            <a:avLst/>
            <a:gdLst/>
            <a:ahLst/>
            <a:cxnLst/>
            <a:rect l="l" t="t" r="r" b="b"/>
            <a:pathLst>
              <a:path w="125094" h="62229">
                <a:moveTo>
                  <a:pt x="86961" y="0"/>
                </a:moveTo>
                <a:lnTo>
                  <a:pt x="83794" y="3009"/>
                </a:lnTo>
                <a:lnTo>
                  <a:pt x="87279" y="8237"/>
                </a:lnTo>
                <a:lnTo>
                  <a:pt x="92189" y="13780"/>
                </a:lnTo>
                <a:lnTo>
                  <a:pt x="98367" y="19800"/>
                </a:lnTo>
                <a:lnTo>
                  <a:pt x="99001" y="20750"/>
                </a:lnTo>
                <a:lnTo>
                  <a:pt x="99001" y="23759"/>
                </a:lnTo>
                <a:lnTo>
                  <a:pt x="96466" y="25661"/>
                </a:lnTo>
                <a:lnTo>
                  <a:pt x="0" y="25661"/>
                </a:lnTo>
                <a:lnTo>
                  <a:pt x="0" y="36116"/>
                </a:lnTo>
                <a:lnTo>
                  <a:pt x="97576" y="36116"/>
                </a:lnTo>
                <a:lnTo>
                  <a:pt x="98842" y="37699"/>
                </a:lnTo>
                <a:lnTo>
                  <a:pt x="98842" y="40551"/>
                </a:lnTo>
                <a:lnTo>
                  <a:pt x="98050" y="42293"/>
                </a:lnTo>
                <a:lnTo>
                  <a:pt x="91873" y="48629"/>
                </a:lnTo>
                <a:lnTo>
                  <a:pt x="87279" y="53698"/>
                </a:lnTo>
                <a:lnTo>
                  <a:pt x="83637" y="58925"/>
                </a:lnTo>
                <a:lnTo>
                  <a:pt x="86804" y="61935"/>
                </a:lnTo>
                <a:lnTo>
                  <a:pt x="94967" y="53042"/>
                </a:lnTo>
                <a:lnTo>
                  <a:pt x="103872" y="44728"/>
                </a:lnTo>
                <a:lnTo>
                  <a:pt x="113668" y="37454"/>
                </a:lnTo>
                <a:lnTo>
                  <a:pt x="124504" y="31680"/>
                </a:lnTo>
                <a:lnTo>
                  <a:pt x="124504" y="30096"/>
                </a:lnTo>
                <a:lnTo>
                  <a:pt x="113671" y="24391"/>
                </a:lnTo>
                <a:lnTo>
                  <a:pt x="103892" y="17127"/>
                </a:lnTo>
                <a:lnTo>
                  <a:pt x="95033" y="8823"/>
                </a:lnTo>
                <a:lnTo>
                  <a:pt x="8696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2179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E58BDF7C-42FD-4F60-BBF2-233DF7A20C0C}"/>
                  </a:ext>
                </a:extLst>
              </p:cNvPr>
              <p:cNvSpPr txBox="1"/>
              <p:nvPr/>
            </p:nvSpPr>
            <p:spPr>
              <a:xfrm>
                <a:off x="235210" y="4900606"/>
                <a:ext cx="5860789" cy="618253"/>
              </a:xfrm>
              <a:prstGeom prst="rect">
                <a:avLst/>
              </a:prstGeom>
            </p:spPr>
            <p:txBody>
              <a:bodyPr vert="horz" wrap="square" lIns="0" tIns="72270" rIns="0" bIns="0" rtlCol="0">
                <a:spAutoFit/>
              </a:bodyPr>
              <a:lstStyle/>
              <a:p>
                <a:pPr marL="695048" indent="-162229">
                  <a:spcBef>
                    <a:spcPts val="569"/>
                  </a:spcBef>
                  <a:buSzPct val="86363"/>
                  <a:buFont typeface="Trebuchet MS"/>
                  <a:buChar char="▪"/>
                  <a:tabLst>
                    <a:tab pos="695816" algn="l"/>
                    <a:tab pos="3553662" algn="l"/>
                  </a:tabLst>
                </a:pPr>
                <a:r>
                  <a:rPr sz="1332" dirty="0">
                    <a:latin typeface="Georgia"/>
                    <a:cs typeface="Georgia"/>
                  </a:rPr>
                  <a:t>Policy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(strategy)</a:t>
                </a:r>
                <a:r>
                  <a:rPr sz="1332" spc="1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for</a:t>
                </a:r>
                <a:r>
                  <a:rPr sz="1332" spc="12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agent</a:t>
                </a:r>
                <a:r>
                  <a:rPr lang="en-GB" sz="1332" dirty="0">
                    <a:latin typeface="Georgia"/>
                    <a:cs typeface="Georgia"/>
                  </a:rPr>
                  <a:t> </a:t>
                </a:r>
                <a:r>
                  <a:rPr lang="en-GB" sz="1332" dirty="0" err="1">
                    <a:latin typeface="Georgia"/>
                    <a:cs typeface="Georgia"/>
                  </a:rPr>
                  <a:t>i</a:t>
                </a:r>
                <a:r>
                  <a:rPr sz="1332" dirty="0">
                    <a:latin typeface="Georgia"/>
                    <a:cs typeface="Georgia"/>
                  </a:rPr>
                  <a:t>  </a:t>
                </a:r>
                <a:r>
                  <a:rPr sz="1332" spc="138" dirty="0">
                    <a:latin typeface="Georgia"/>
                    <a:cs typeface="Georgia"/>
                  </a:rPr>
                  <a:t> </a:t>
                </a:r>
                <a:r>
                  <a:rPr sz="1332" dirty="0">
                    <a:latin typeface="Georgia"/>
                    <a:cs typeface="Georgia"/>
                  </a:rPr>
                  <a:t>-</a:t>
                </a:r>
                <a:r>
                  <a:rPr sz="1332" spc="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544" i="1" spc="73" baseline="29411" dirty="0">
                    <a:latin typeface="Times New Roman"/>
                    <a:cs typeface="Times New Roman"/>
                  </a:rPr>
                  <a:t>i</a:t>
                </a:r>
                <a:r>
                  <a:rPr sz="1544" i="1" spc="263" baseline="29411" dirty="0">
                    <a:latin typeface="Times New Roman"/>
                    <a:cs typeface="Times New Roman"/>
                  </a:rPr>
                  <a:t> </a:t>
                </a:r>
                <a:r>
                  <a:rPr sz="1514" spc="18" dirty="0">
                    <a:latin typeface="Cambria"/>
                    <a:cs typeface="Cambria"/>
                  </a:rPr>
                  <a:t>:</a:t>
                </a:r>
                <a:r>
                  <a:rPr sz="1514" spc="103" dirty="0">
                    <a:latin typeface="Cambria"/>
                    <a:cs typeface="Cambria"/>
                  </a:rPr>
                  <a:t> </a:t>
                </a:r>
                <a:r>
                  <a:rPr sz="1514" i="1" spc="-6" dirty="0">
                    <a:latin typeface="Times New Roman"/>
                    <a:cs typeface="Times New Roman"/>
                  </a:rPr>
                  <a:t>S	</a:t>
                </a:r>
                <a:r>
                  <a:rPr lang="en-GB" sz="1514" i="1" spc="-6" dirty="0">
                    <a:latin typeface="Times New Roman"/>
                    <a:cs typeface="Times New Roman"/>
                  </a:rPr>
                  <a:t>  </a:t>
                </a:r>
                <a:r>
                  <a:rPr sz="1514" spc="-24" dirty="0">
                    <a:latin typeface="Lucida Sans Unicode"/>
                    <a:cs typeface="Lucida Sans Unicode"/>
                  </a:rPr>
                  <a:t>Ω</a:t>
                </a:r>
                <a:r>
                  <a:rPr sz="1514" spc="-24" dirty="0">
                    <a:latin typeface="Cambria"/>
                    <a:cs typeface="Cambria"/>
                  </a:rPr>
                  <a:t>(</a:t>
                </a:r>
                <a:r>
                  <a:rPr sz="1514" i="1" spc="-24" dirty="0">
                    <a:latin typeface="Times New Roman"/>
                    <a:cs typeface="Times New Roman"/>
                  </a:rPr>
                  <a:t>A</a:t>
                </a:r>
                <a:r>
                  <a:rPr sz="1544" i="1" spc="-36" baseline="29411" dirty="0">
                    <a:latin typeface="Times New Roman"/>
                    <a:cs typeface="Times New Roman"/>
                  </a:rPr>
                  <a:t>i</a:t>
                </a:r>
                <a:r>
                  <a:rPr sz="1514" spc="-24" dirty="0">
                    <a:latin typeface="Cambria"/>
                    <a:cs typeface="Cambria"/>
                  </a:rPr>
                  <a:t>)</a:t>
                </a:r>
                <a:endParaRPr sz="1514" dirty="0">
                  <a:latin typeface="Cambria"/>
                  <a:cs typeface="Cambria"/>
                </a:endParaRPr>
              </a:p>
              <a:p>
                <a:pPr marL="238346" indent="-162229">
                  <a:spcBef>
                    <a:spcPts val="454"/>
                  </a:spcBef>
                  <a:buSzPct val="86363"/>
                  <a:buFont typeface="Trebuchet MS"/>
                  <a:buChar char="▪"/>
                  <a:tabLst>
                    <a:tab pos="239115" algn="l"/>
                  </a:tabLst>
                </a:pPr>
                <a:r>
                  <a:rPr sz="1998" baseline="5050" dirty="0">
                    <a:latin typeface="Georgia"/>
                    <a:cs typeface="Georgia"/>
                  </a:rPr>
                  <a:t>Goal: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Find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optimal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policy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such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that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2270" spc="8" baseline="4444" dirty="0">
                    <a:latin typeface="Cambria"/>
                    <a:cs typeface="Cambria"/>
                  </a:rPr>
                  <a:t>*</a:t>
                </a:r>
                <a:r>
                  <a:rPr sz="2270" spc="145" baseline="4444" dirty="0">
                    <a:latin typeface="Cambria"/>
                    <a:cs typeface="Cambria"/>
                  </a:rPr>
                  <a:t> </a:t>
                </a:r>
                <a:r>
                  <a:rPr sz="2270" spc="291" baseline="4444" dirty="0">
                    <a:latin typeface="Cambria"/>
                    <a:cs typeface="Cambria"/>
                  </a:rPr>
                  <a:t>=</a:t>
                </a:r>
                <a:r>
                  <a:rPr sz="2270" spc="136" baseline="4444" dirty="0">
                    <a:latin typeface="Cambria"/>
                    <a:cs typeface="Cambria"/>
                  </a:rPr>
                  <a:t> </a:t>
                </a:r>
                <a:r>
                  <a:rPr sz="2270" spc="-73" baseline="4444" dirty="0">
                    <a:latin typeface="Cambria"/>
                    <a:cs typeface="Cambria"/>
                  </a:rPr>
                  <a:t>{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sz="1544" spc="-73" baseline="-29411" dirty="0">
                    <a:latin typeface="Cambria"/>
                    <a:cs typeface="Cambria"/>
                  </a:rPr>
                  <a:t>1</a:t>
                </a:r>
                <a:r>
                  <a:rPr sz="2270" spc="-73" baseline="4444" dirty="0">
                    <a:latin typeface="Cambria"/>
                    <a:cs typeface="Cambria"/>
                  </a:rPr>
                  <a:t>*,</a:t>
                </a:r>
                <a:r>
                  <a:rPr sz="2270" spc="-117" baseline="4444" dirty="0">
                    <a:latin typeface="Cambria"/>
                    <a:cs typeface="Cambria"/>
                  </a:rPr>
                  <a:t> </a:t>
                </a:r>
                <a:r>
                  <a:rPr sz="2270" spc="327" baseline="4444" dirty="0">
                    <a:latin typeface="Cambria"/>
                    <a:cs typeface="Cambria"/>
                  </a:rPr>
                  <a:t>…,</a:t>
                </a:r>
                <a:r>
                  <a:rPr sz="2270" spc="-117" baseline="4444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sz="1544" i="1" spc="-126" baseline="-26143" dirty="0">
                    <a:latin typeface="Times New Roman"/>
                    <a:cs typeface="Times New Roman"/>
                  </a:rPr>
                  <a:t>N</a:t>
                </a:r>
                <a:r>
                  <a:rPr sz="2270" spc="-126" baseline="4444" dirty="0">
                    <a:latin typeface="Cambria"/>
                    <a:cs typeface="Cambria"/>
                  </a:rPr>
                  <a:t>*}</a:t>
                </a:r>
                <a:r>
                  <a:rPr sz="1998" spc="-126" baseline="5050" dirty="0">
                    <a:latin typeface="Georgia"/>
                    <a:cs typeface="Georgia"/>
                  </a:rPr>
                  <a:t>,</a:t>
                </a:r>
                <a:r>
                  <a:rPr sz="1998" spc="8" baseline="5050" dirty="0">
                    <a:latin typeface="Georgia"/>
                    <a:cs typeface="Georgia"/>
                  </a:rPr>
                  <a:t> </a:t>
                </a:r>
                <a:r>
                  <a:rPr sz="1998" baseline="5050" dirty="0">
                    <a:latin typeface="Georgia"/>
                    <a:cs typeface="Georgia"/>
                  </a:rPr>
                  <a:t>where</a:t>
                </a:r>
              </a:p>
            </p:txBody>
          </p:sp>
        </mc:Choice>
        <mc:Fallback xmlns="">
          <p:sp>
            <p:nvSpPr>
              <p:cNvPr id="30" name="object 14">
                <a:extLst>
                  <a:ext uri="{FF2B5EF4-FFF2-40B4-BE49-F238E27FC236}">
                    <a16:creationId xmlns:a16="http://schemas.microsoft.com/office/drawing/2014/main" id="{E58BDF7C-42FD-4F60-BBF2-233DF7A20C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10" y="4900606"/>
                <a:ext cx="5860789" cy="618253"/>
              </a:xfrm>
              <a:prstGeom prst="rect">
                <a:avLst/>
              </a:prstGeom>
              <a:blipFill>
                <a:blip r:embed="rId6"/>
                <a:stretch>
                  <a:fillRect l="-937" b="-2079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3" name="Picture 32">
            <a:extLst>
              <a:ext uri="{FF2B5EF4-FFF2-40B4-BE49-F238E27FC236}">
                <a16:creationId xmlns:a16="http://schemas.microsoft.com/office/drawing/2014/main" id="{31ECE457-6C8A-40B0-8F44-83B4B712B7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13655" y="5622181"/>
            <a:ext cx="7821226" cy="805389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Optimal 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47912" y="1374531"/>
            <a:ext cx="11220365" cy="3529430"/>
          </a:xfrm>
          <a:prstGeom prst="rect">
            <a:avLst/>
          </a:prstGeom>
        </p:spPr>
        <p:txBody>
          <a:bodyPr vert="horz" wrap="square" lIns="0" tIns="43055" rIns="0" bIns="0" rtlCol="0">
            <a:spAutoFit/>
          </a:bodyPr>
          <a:lstStyle/>
          <a:p>
            <a:pPr marL="246035" marR="343680" indent="-231426">
              <a:lnSpc>
                <a:spcPts val="2603"/>
              </a:lnSpc>
              <a:spcBef>
                <a:spcPts val="339"/>
              </a:spcBef>
              <a:buChar char="•"/>
              <a:tabLst>
                <a:tab pos="246803" algn="l"/>
              </a:tabLst>
            </a:pP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equilibrium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in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case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of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competitive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stochastic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games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is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(mixed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strategy) </a:t>
            </a:r>
            <a:r>
              <a:rPr sz="2301" spc="-533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Nash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for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stochastic</a:t>
            </a:r>
            <a:r>
              <a:rPr sz="2301" dirty="0">
                <a:latin typeface="Georgia"/>
                <a:cs typeface="Georgia"/>
              </a:rPr>
              <a:t> game</a:t>
            </a:r>
            <a:endParaRPr sz="2301">
              <a:latin typeface="Georgia"/>
              <a:cs typeface="Georgia"/>
            </a:endParaRPr>
          </a:p>
          <a:p>
            <a:pPr marL="246035" indent="-231426">
              <a:spcBef>
                <a:spcPts val="539"/>
              </a:spcBef>
              <a:buChar char="•"/>
              <a:tabLst>
                <a:tab pos="246803" algn="l"/>
              </a:tabLst>
            </a:pPr>
            <a:r>
              <a:rPr sz="2301" spc="-6" dirty="0">
                <a:latin typeface="Georgia"/>
                <a:cs typeface="Georgia"/>
              </a:rPr>
              <a:t>Nash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theorem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guarantees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at-least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one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mixed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strategy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NE exists</a:t>
            </a:r>
            <a:endParaRPr sz="2301">
              <a:latin typeface="Georgia"/>
              <a:cs typeface="Georgia"/>
            </a:endParaRPr>
          </a:p>
          <a:p>
            <a:pPr marL="246035" indent="-231426">
              <a:spcBef>
                <a:spcPts val="599"/>
              </a:spcBef>
              <a:buChar char="•"/>
              <a:tabLst>
                <a:tab pos="246803" algn="l"/>
              </a:tabLst>
            </a:pPr>
            <a:r>
              <a:rPr sz="2301" spc="-6" dirty="0">
                <a:latin typeface="Georgia"/>
                <a:cs typeface="Georgia"/>
              </a:rPr>
              <a:t>There could</a:t>
            </a:r>
            <a:r>
              <a:rPr sz="2301" dirty="0">
                <a:latin typeface="Georgia"/>
                <a:cs typeface="Georgia"/>
              </a:rPr>
              <a:t> be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multiple </a:t>
            </a:r>
            <a:r>
              <a:rPr sz="2301" spc="-6" dirty="0">
                <a:latin typeface="Georgia"/>
                <a:cs typeface="Georgia"/>
              </a:rPr>
              <a:t>Nash </a:t>
            </a:r>
            <a:r>
              <a:rPr sz="2301" dirty="0">
                <a:latin typeface="Georgia"/>
                <a:cs typeface="Georgia"/>
              </a:rPr>
              <a:t>equilibria</a:t>
            </a:r>
            <a:endParaRPr sz="2301">
              <a:latin typeface="Georgia"/>
              <a:cs typeface="Georgia"/>
            </a:endParaRPr>
          </a:p>
          <a:p>
            <a:pPr marL="292166" indent="-277558">
              <a:spcBef>
                <a:spcPts val="605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spc="-6" dirty="0">
                <a:latin typeface="Georgia"/>
                <a:cs typeface="Georgia"/>
              </a:rPr>
              <a:t>Objective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for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agent: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Find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optimal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policy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for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best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response</a:t>
            </a:r>
            <a:endParaRPr sz="2301">
              <a:latin typeface="Georgia"/>
              <a:cs typeface="Georgia"/>
            </a:endParaRPr>
          </a:p>
          <a:p>
            <a:pPr marL="292166" marR="6151" indent="-277558">
              <a:lnSpc>
                <a:spcPts val="2591"/>
              </a:lnSpc>
              <a:spcBef>
                <a:spcPts val="829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spc="-6" dirty="0">
                <a:latin typeface="Georgia"/>
                <a:cs typeface="Georgia"/>
              </a:rPr>
              <a:t>Objective</a:t>
            </a:r>
            <a:r>
              <a:rPr sz="2301" dirty="0">
                <a:latin typeface="Georgia"/>
                <a:cs typeface="Georgia"/>
              </a:rPr>
              <a:t> for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system: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Find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dirty="0">
                <a:latin typeface="Georgia"/>
                <a:cs typeface="Georgia"/>
              </a:rPr>
              <a:t> NE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of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stochastic</a:t>
            </a:r>
            <a:r>
              <a:rPr sz="2301" dirty="0">
                <a:latin typeface="Georgia"/>
                <a:cs typeface="Georgia"/>
              </a:rPr>
              <a:t> game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(or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Nash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Q function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for </a:t>
            </a:r>
            <a:r>
              <a:rPr sz="2301" spc="-6" dirty="0">
                <a:latin typeface="Georgia"/>
                <a:cs typeface="Georgia"/>
              </a:rPr>
              <a:t>the </a:t>
            </a:r>
            <a:r>
              <a:rPr sz="2301" spc="-539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game)</a:t>
            </a:r>
            <a:endParaRPr sz="2301">
              <a:latin typeface="Georgia"/>
              <a:cs typeface="Georgia"/>
            </a:endParaRPr>
          </a:p>
          <a:p>
            <a:pPr marL="292166" marR="78422" indent="-277558">
              <a:lnSpc>
                <a:spcPts val="2591"/>
              </a:lnSpc>
              <a:spcBef>
                <a:spcPts val="781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spc="-6" dirty="0">
                <a:latin typeface="Georgia"/>
                <a:cs typeface="Georgia"/>
              </a:rPr>
              <a:t>Nash </a:t>
            </a:r>
            <a:r>
              <a:rPr sz="2301" dirty="0">
                <a:latin typeface="Georgia"/>
                <a:cs typeface="Georgia"/>
              </a:rPr>
              <a:t>Q function: Agent’s </a:t>
            </a:r>
            <a:r>
              <a:rPr sz="2301" spc="-6" dirty="0">
                <a:latin typeface="Georgia"/>
                <a:cs typeface="Georgia"/>
              </a:rPr>
              <a:t>immediate </a:t>
            </a:r>
            <a:r>
              <a:rPr sz="2301" dirty="0">
                <a:latin typeface="Georgia"/>
                <a:cs typeface="Georgia"/>
              </a:rPr>
              <a:t>reward and discounted future rewards </a:t>
            </a:r>
            <a:r>
              <a:rPr sz="2301" spc="-6" dirty="0">
                <a:latin typeface="Georgia"/>
                <a:cs typeface="Georgia"/>
              </a:rPr>
              <a:t>when all </a:t>
            </a:r>
            <a:r>
              <a:rPr sz="2301" spc="-539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agents</a:t>
            </a:r>
            <a:r>
              <a:rPr sz="2301" spc="-6" dirty="0">
                <a:latin typeface="Georgia"/>
                <a:cs typeface="Georgia"/>
              </a:rPr>
              <a:t> follow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the</a:t>
            </a:r>
            <a:r>
              <a:rPr sz="2301" dirty="0">
                <a:latin typeface="Georgia"/>
                <a:cs typeface="Georgia"/>
              </a:rPr>
              <a:t> NE </a:t>
            </a:r>
            <a:r>
              <a:rPr sz="2301" spc="-6" dirty="0">
                <a:latin typeface="Georgia"/>
                <a:cs typeface="Georgia"/>
              </a:rPr>
              <a:t>policy</a:t>
            </a:r>
            <a:endParaRPr sz="2301">
              <a:latin typeface="Georgia"/>
              <a:cs typeface="Georgi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912" y="5419597"/>
            <a:ext cx="5970765" cy="701854"/>
          </a:xfrm>
          <a:prstGeom prst="rect">
            <a:avLst/>
          </a:prstGeom>
        </p:spPr>
        <p:txBody>
          <a:bodyPr vert="horz" wrap="square" lIns="0" tIns="42286" rIns="0" bIns="0" rtlCol="0">
            <a:spAutoFit/>
          </a:bodyPr>
          <a:lstStyle/>
          <a:p>
            <a:pPr marR="837286" algn="r">
              <a:spcBef>
                <a:spcPts val="333"/>
              </a:spcBef>
            </a:pPr>
            <a:endParaRPr sz="1816" dirty="0">
              <a:latin typeface="Lucida Sans Unicode"/>
              <a:cs typeface="Lucida Sans Unicode"/>
            </a:endParaRPr>
          </a:p>
          <a:p>
            <a:pPr marL="292166" indent="-277558">
              <a:spcBef>
                <a:spcPts val="247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Problem:</a:t>
            </a:r>
            <a:r>
              <a:rPr sz="2301" spc="-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Which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NE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 should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we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converge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to?</a:t>
            </a:r>
            <a:endParaRPr sz="2301" dirty="0">
              <a:latin typeface="Georgia"/>
              <a:cs typeface="Georgia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E6EB207-05C1-4996-B746-FADB2018BB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231" y="4908246"/>
            <a:ext cx="6186016" cy="761034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 General-sum stochastic games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316720" y="4141860"/>
            <a:ext cx="212657" cy="10578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81339" y="1362391"/>
                <a:ext cx="9964857" cy="4644000"/>
              </a:xfrm>
              <a:prstGeom prst="rect">
                <a:avLst/>
              </a:prstGeom>
            </p:spPr>
            <p:txBody>
              <a:bodyPr vert="horz" wrap="square" lIns="0" tIns="75346" rIns="0" bIns="0" rtlCol="0">
                <a:spAutoFit/>
              </a:bodyPr>
              <a:lstStyle/>
              <a:p>
                <a:pPr marL="258336" indent="-228351">
                  <a:spcBef>
                    <a:spcPts val="593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Algorithm:</a:t>
                </a:r>
                <a:r>
                  <a:rPr sz="1877" spc="-30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Nash</a:t>
                </a:r>
                <a:r>
                  <a:rPr sz="1877" spc="-24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Q-learning</a:t>
                </a:r>
                <a:endParaRPr sz="1877" dirty="0">
                  <a:latin typeface="Georgia"/>
                  <a:cs typeface="Georgia"/>
                </a:endParaRPr>
              </a:p>
              <a:p>
                <a:pPr marL="258336" indent="-228351">
                  <a:spcBef>
                    <a:spcPts val="478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Assumption:</a:t>
                </a:r>
                <a:r>
                  <a:rPr sz="1877" spc="-18" dirty="0">
                    <a:latin typeface="Georgia"/>
                    <a:cs typeface="Georgia"/>
                  </a:rPr>
                  <a:t> </a:t>
                </a:r>
                <a:r>
                  <a:rPr sz="1877" dirty="0">
                    <a:latin typeface="Georgia"/>
                    <a:cs typeface="Georgia"/>
                  </a:rPr>
                  <a:t>Self-play</a:t>
                </a:r>
              </a:p>
              <a:p>
                <a:pPr marL="258336" indent="-228351">
                  <a:spcBef>
                    <a:spcPts val="472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dirty="0">
                    <a:latin typeface="Georgia"/>
                    <a:cs typeface="Georgia"/>
                  </a:rPr>
                  <a:t>Every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agent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maintains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the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Q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values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all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other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agents</a:t>
                </a:r>
                <a:endParaRPr sz="1877" dirty="0">
                  <a:latin typeface="Georgia"/>
                  <a:cs typeface="Georgia"/>
                </a:endParaRPr>
              </a:p>
              <a:p>
                <a:pPr marL="258336" indent="-228351">
                  <a:spcBef>
                    <a:spcPts val="478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At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each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state,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every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agent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face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stage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(normal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form)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game</a:t>
                </a:r>
                <a:endParaRPr sz="1877" dirty="0">
                  <a:latin typeface="Georgia"/>
                  <a:cs typeface="Georgia"/>
                </a:endParaRPr>
              </a:p>
              <a:p>
                <a:pPr marL="258336" indent="-228351">
                  <a:spcBef>
                    <a:spcPts val="478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Utilities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of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the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normal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form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game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are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the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Q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values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each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action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each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agent</a:t>
                </a:r>
                <a:endParaRPr sz="1877" dirty="0">
                  <a:latin typeface="Georgia"/>
                  <a:cs typeface="Georgia"/>
                </a:endParaRPr>
              </a:p>
              <a:p>
                <a:pPr marL="258336" indent="-228351">
                  <a:spcBef>
                    <a:spcPts val="509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dirty="0">
                    <a:latin typeface="Georgia"/>
                    <a:cs typeface="Georgia"/>
                  </a:rPr>
                  <a:t>Need to calculate</a:t>
                </a:r>
                <a:r>
                  <a:rPr sz="1877" spc="12" dirty="0">
                    <a:latin typeface="Georgia"/>
                    <a:cs typeface="Georgia"/>
                  </a:rPr>
                  <a:t> </a:t>
                </a:r>
                <a:r>
                  <a:rPr sz="1877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NE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the normal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form game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2119" i="1" spc="-24" dirty="0">
                    <a:solidFill>
                      <a:srgbClr val="FF2600"/>
                    </a:solidFill>
                    <a:latin typeface="Arial"/>
                    <a:cs typeface="Arial"/>
                  </a:rPr>
                  <a:t>x</a:t>
                </a:r>
                <a:r>
                  <a:rPr sz="2270" spc="-36" baseline="28888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2119" spc="-24" dirty="0">
                    <a:solidFill>
                      <a:srgbClr val="FF2600"/>
                    </a:solidFill>
                    <a:latin typeface="Cambria"/>
                    <a:cs typeface="Cambria"/>
                  </a:rPr>
                  <a:t>(</a:t>
                </a:r>
                <a:r>
                  <a:rPr sz="2119" i="1" spc="-24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sz="2119" spc="-2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’</a:t>
                </a:r>
                <a:r>
                  <a:rPr sz="2119" spc="-24" dirty="0">
                    <a:solidFill>
                      <a:srgbClr val="FF2600"/>
                    </a:solidFill>
                    <a:latin typeface="Cambria"/>
                    <a:cs typeface="Cambria"/>
                  </a:rPr>
                  <a:t>)</a:t>
                </a:r>
                <a:r>
                  <a:rPr sz="2119" spc="-2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⋯</a:t>
                </a:r>
                <a:r>
                  <a:rPr sz="2119" i="1" spc="-24" dirty="0">
                    <a:solidFill>
                      <a:srgbClr val="FF2600"/>
                    </a:solidFill>
                    <a:latin typeface="Arial"/>
                    <a:cs typeface="Arial"/>
                  </a:rPr>
                  <a:t>x</a:t>
                </a:r>
                <a:r>
                  <a:rPr sz="2270" i="1" spc="-36" baseline="2888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2119" spc="-24" dirty="0">
                    <a:solidFill>
                      <a:srgbClr val="FF2600"/>
                    </a:solidFill>
                    <a:latin typeface="Cambria"/>
                    <a:cs typeface="Cambria"/>
                  </a:rPr>
                  <a:t>(</a:t>
                </a:r>
                <a:r>
                  <a:rPr sz="2119" i="1" spc="-24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sz="2119" spc="-2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’</a:t>
                </a:r>
                <a:r>
                  <a:rPr sz="2119" spc="-24" dirty="0">
                    <a:solidFill>
                      <a:srgbClr val="FF2600"/>
                    </a:solidFill>
                    <a:latin typeface="Cambria"/>
                    <a:cs typeface="Cambria"/>
                  </a:rPr>
                  <a:t>)</a:t>
                </a:r>
                <a:endParaRPr sz="2119" dirty="0">
                  <a:latin typeface="Cambria"/>
                  <a:cs typeface="Cambria"/>
                </a:endParaRPr>
              </a:p>
              <a:p>
                <a:pPr marL="258336" indent="-228351">
                  <a:spcBef>
                    <a:spcPts val="478"/>
                  </a:spcBef>
                  <a:buClr>
                    <a:srgbClr val="000000"/>
                  </a:buClr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Each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agent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would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update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its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Q-values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using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the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Bellman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update:</a:t>
                </a:r>
                <a:endParaRPr sz="1877" dirty="0">
                  <a:latin typeface="Georgia"/>
                  <a:cs typeface="Georgia"/>
                </a:endParaRPr>
              </a:p>
              <a:p>
                <a:pPr marL="1628441">
                  <a:spcBef>
                    <a:spcPts val="1052"/>
                  </a:spcBef>
                  <a:tabLst>
                    <a:tab pos="3323004" algn="l"/>
                  </a:tabLst>
                </a:pPr>
                <a:r>
                  <a:rPr sz="2119" i="1" spc="36" dirty="0">
                    <a:latin typeface="Times New Roman"/>
                    <a:cs typeface="Times New Roman"/>
                  </a:rPr>
                  <a:t>Q</a:t>
                </a:r>
                <a:r>
                  <a:rPr sz="2270" i="1" spc="53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36" dirty="0">
                    <a:latin typeface="Cambria"/>
                    <a:cs typeface="Cambria"/>
                  </a:rPr>
                  <a:t>(</a:t>
                </a:r>
                <a:r>
                  <a:rPr sz="2119" i="1" spc="36" dirty="0">
                    <a:latin typeface="Times New Roman"/>
                    <a:cs typeface="Times New Roman"/>
                  </a:rPr>
                  <a:t>s</a:t>
                </a:r>
                <a:r>
                  <a:rPr sz="2119" spc="36" dirty="0">
                    <a:latin typeface="Cambria"/>
                    <a:cs typeface="Cambria"/>
                  </a:rPr>
                  <a:t>,</a:t>
                </a:r>
                <a:r>
                  <a:rPr sz="2119" spc="-115" dirty="0">
                    <a:latin typeface="Cambria"/>
                    <a:cs typeface="Cambria"/>
                  </a:rPr>
                  <a:t> </a:t>
                </a:r>
                <a:r>
                  <a:rPr sz="2119" i="1" spc="79" dirty="0">
                    <a:latin typeface="Times New Roman"/>
                    <a:cs typeface="Times New Roman"/>
                  </a:rPr>
                  <a:t>a</a:t>
                </a:r>
                <a:r>
                  <a:rPr sz="2270" i="1" spc="117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79" dirty="0">
                    <a:latin typeface="Cambria"/>
                    <a:cs typeface="Cambria"/>
                  </a:rPr>
                  <a:t>,</a:t>
                </a:r>
                <a:r>
                  <a:rPr sz="2119" spc="-109" dirty="0">
                    <a:latin typeface="Cambria"/>
                    <a:cs typeface="Cambria"/>
                  </a:rPr>
                  <a:t> </a:t>
                </a:r>
                <a:r>
                  <a:rPr sz="2119" i="1" spc="-30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2270" spc="-45" baseline="2888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−</a:t>
                </a:r>
                <a:r>
                  <a:rPr sz="2270" i="1" spc="-45" baseline="2888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sz="2119" spc="-30" dirty="0">
                    <a:latin typeface="Cambria"/>
                    <a:cs typeface="Cambria"/>
                  </a:rPr>
                  <a:t>)	</a:t>
                </a:r>
                <a:r>
                  <a:rPr sz="2119" i="1" spc="36" dirty="0">
                    <a:latin typeface="Times New Roman"/>
                    <a:cs typeface="Times New Roman"/>
                  </a:rPr>
                  <a:t>Q</a:t>
                </a:r>
                <a:r>
                  <a:rPr sz="2270" i="1" spc="53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36" dirty="0">
                    <a:latin typeface="Cambria"/>
                    <a:cs typeface="Cambria"/>
                  </a:rPr>
                  <a:t>(</a:t>
                </a:r>
                <a:r>
                  <a:rPr sz="2119" i="1" spc="36" dirty="0">
                    <a:latin typeface="Times New Roman"/>
                    <a:cs typeface="Times New Roman"/>
                  </a:rPr>
                  <a:t>s</a:t>
                </a:r>
                <a:r>
                  <a:rPr sz="2119" spc="36" dirty="0">
                    <a:latin typeface="Cambria"/>
                    <a:cs typeface="Cambria"/>
                  </a:rPr>
                  <a:t>,</a:t>
                </a:r>
                <a:r>
                  <a:rPr sz="2119" spc="-115" dirty="0">
                    <a:latin typeface="Cambria"/>
                    <a:cs typeface="Cambria"/>
                  </a:rPr>
                  <a:t> </a:t>
                </a:r>
                <a:r>
                  <a:rPr sz="2119" i="1" spc="79" dirty="0">
                    <a:latin typeface="Times New Roman"/>
                    <a:cs typeface="Times New Roman"/>
                  </a:rPr>
                  <a:t>a</a:t>
                </a:r>
                <a:r>
                  <a:rPr sz="2270" i="1" spc="117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79" dirty="0">
                    <a:latin typeface="Cambria"/>
                    <a:cs typeface="Cambria"/>
                  </a:rPr>
                  <a:t>,</a:t>
                </a:r>
                <a:r>
                  <a:rPr sz="2119" spc="-115" dirty="0">
                    <a:latin typeface="Cambria"/>
                    <a:cs typeface="Cambria"/>
                  </a:rPr>
                  <a:t> </a:t>
                </a:r>
                <a:r>
                  <a:rPr sz="2119" i="1" spc="-30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2270" spc="-45" baseline="2888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−</a:t>
                </a:r>
                <a:r>
                  <a:rPr sz="2270" i="1" spc="-45" baseline="2888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sz="2119" spc="-30" dirty="0">
                    <a:latin typeface="Cambria"/>
                    <a:cs typeface="Cambria"/>
                  </a:rPr>
                  <a:t>)</a:t>
                </a:r>
                <a:r>
                  <a:rPr sz="2119" spc="6" dirty="0">
                    <a:latin typeface="Cambria"/>
                    <a:cs typeface="Cambria"/>
                  </a:rPr>
                  <a:t> </a:t>
                </a:r>
                <a:r>
                  <a:rPr sz="2119" spc="285" dirty="0">
                    <a:latin typeface="Cambria"/>
                    <a:cs typeface="Cambria"/>
                  </a:rPr>
                  <a:t>+</a:t>
                </a:r>
                <a:r>
                  <a:rPr sz="2119" spc="6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19" i="1" spc="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𝛼</m:t>
                    </m:r>
                  </m:oMath>
                </a14:m>
                <a:r>
                  <a:rPr lang="en-GB" dirty="0"/>
                  <a:t>(</a:t>
                </a:r>
                <a:r>
                  <a:rPr sz="2119" i="1" spc="61" dirty="0" err="1">
                    <a:latin typeface="Times New Roman"/>
                    <a:cs typeface="Times New Roman"/>
                  </a:rPr>
                  <a:t>r</a:t>
                </a:r>
                <a:r>
                  <a:rPr sz="2270" i="1" spc="91" baseline="28888" dirty="0" err="1">
                    <a:latin typeface="Times New Roman"/>
                    <a:cs typeface="Times New Roman"/>
                  </a:rPr>
                  <a:t>j</a:t>
                </a:r>
                <a:r>
                  <a:rPr sz="2270" i="1" spc="136" baseline="28888" dirty="0">
                    <a:latin typeface="Times New Roman"/>
                    <a:cs typeface="Times New Roman"/>
                  </a:rPr>
                  <a:t> </a:t>
                </a:r>
                <a:r>
                  <a:rPr sz="2119" spc="285" dirty="0">
                    <a:latin typeface="Cambria"/>
                    <a:cs typeface="Cambria"/>
                  </a:rPr>
                  <a:t>+</a:t>
                </a:r>
                <a:r>
                  <a:rPr sz="2119" spc="6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119" i="1" spc="6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2119" i="1" spc="6" dirty="0" err="1">
                    <a:latin typeface="Times New Roman"/>
                    <a:cs typeface="Times New Roman"/>
                  </a:rPr>
                  <a:t>NashQ</a:t>
                </a:r>
                <a:r>
                  <a:rPr sz="2270" i="1" spc="8" baseline="28888" dirty="0" err="1">
                    <a:latin typeface="Times New Roman"/>
                    <a:cs typeface="Times New Roman"/>
                  </a:rPr>
                  <a:t>j</a:t>
                </a:r>
                <a:r>
                  <a:rPr sz="2119" spc="6" dirty="0">
                    <a:latin typeface="Cambria"/>
                    <a:cs typeface="Cambria"/>
                  </a:rPr>
                  <a:t>(</a:t>
                </a:r>
                <a:r>
                  <a:rPr sz="2119" i="1" spc="6" dirty="0">
                    <a:latin typeface="Times New Roman"/>
                    <a:cs typeface="Times New Roman"/>
                  </a:rPr>
                  <a:t>s</a:t>
                </a:r>
                <a:r>
                  <a:rPr sz="2119" spc="6" dirty="0">
                    <a:latin typeface="Lucida Sans Unicode"/>
                    <a:cs typeface="Lucida Sans Unicode"/>
                  </a:rPr>
                  <a:t>’</a:t>
                </a:r>
                <a:r>
                  <a:rPr sz="2119" spc="6" dirty="0">
                    <a:latin typeface="Cambria"/>
                    <a:cs typeface="Cambria"/>
                  </a:rPr>
                  <a:t>))</a:t>
                </a:r>
                <a:r>
                  <a:rPr dirty="0"/>
                  <a:t>)</a:t>
                </a:r>
              </a:p>
              <a:p>
                <a:pPr marL="944158">
                  <a:spcBef>
                    <a:spcPts val="1441"/>
                  </a:spcBef>
                </a:pPr>
                <a:r>
                  <a:rPr sz="1877" spc="6" dirty="0">
                    <a:latin typeface="Georgia"/>
                    <a:cs typeface="Georgia"/>
                  </a:rPr>
                  <a:t>where</a:t>
                </a:r>
                <a:endParaRPr sz="1877" dirty="0">
                  <a:latin typeface="Georgia"/>
                  <a:cs typeface="Georgia"/>
                </a:endParaRPr>
              </a:p>
              <a:p>
                <a:pPr marL="1001822">
                  <a:spcBef>
                    <a:spcPts val="509"/>
                  </a:spcBef>
                </a:pPr>
                <a:r>
                  <a:rPr sz="2119" i="1" spc="6" dirty="0">
                    <a:latin typeface="Times New Roman"/>
                    <a:cs typeface="Times New Roman"/>
                  </a:rPr>
                  <a:t>N</a:t>
                </a:r>
                <a:r>
                  <a:rPr sz="2119" i="1" spc="97" dirty="0">
                    <a:latin typeface="Times New Roman"/>
                    <a:cs typeface="Times New Roman"/>
                  </a:rPr>
                  <a:t>a</a:t>
                </a:r>
                <a:r>
                  <a:rPr sz="2119" i="1" dirty="0">
                    <a:latin typeface="Times New Roman"/>
                    <a:cs typeface="Times New Roman"/>
                  </a:rPr>
                  <a:t>sh</a:t>
                </a:r>
                <a:r>
                  <a:rPr sz="2119" i="1" spc="200" dirty="0">
                    <a:latin typeface="Times New Roman"/>
                    <a:cs typeface="Times New Roman"/>
                  </a:rPr>
                  <a:t>Q</a:t>
                </a:r>
                <a:r>
                  <a:rPr sz="2270" i="1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-103" dirty="0">
                    <a:latin typeface="Cambria"/>
                    <a:cs typeface="Cambria"/>
                  </a:rPr>
                  <a:t>(</a:t>
                </a:r>
                <a:r>
                  <a:rPr sz="2119" i="1" dirty="0">
                    <a:latin typeface="Times New Roman"/>
                    <a:cs typeface="Times New Roman"/>
                  </a:rPr>
                  <a:t>s</a:t>
                </a:r>
                <a:r>
                  <a:rPr sz="2119" spc="-188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103" dirty="0">
                    <a:latin typeface="Cambria"/>
                    <a:cs typeface="Cambria"/>
                  </a:rPr>
                  <a:t>)</a:t>
                </a:r>
                <a:r>
                  <a:rPr sz="2119" spc="121" dirty="0">
                    <a:latin typeface="Cambria"/>
                    <a:cs typeface="Cambria"/>
                  </a:rPr>
                  <a:t> </a:t>
                </a:r>
                <a:r>
                  <a:rPr sz="2119" spc="285" dirty="0">
                    <a:latin typeface="Cambria"/>
                    <a:cs typeface="Cambria"/>
                  </a:rPr>
                  <a:t>=</a:t>
                </a:r>
                <a:r>
                  <a:rPr sz="2119" spc="121" dirty="0">
                    <a:latin typeface="Cambria"/>
                    <a:cs typeface="Cambria"/>
                  </a:rPr>
                  <a:t> </a:t>
                </a:r>
                <a:r>
                  <a:rPr sz="2119" i="1" spc="121" dirty="0">
                    <a:latin typeface="Arial"/>
                    <a:cs typeface="Arial"/>
                  </a:rPr>
                  <a:t>x</a:t>
                </a:r>
                <a:r>
                  <a:rPr sz="2270" spc="-126" baseline="28888" dirty="0">
                    <a:latin typeface="Cambria"/>
                    <a:cs typeface="Cambria"/>
                  </a:rPr>
                  <a:t>1</a:t>
                </a:r>
                <a:r>
                  <a:rPr sz="2119" spc="-103" dirty="0">
                    <a:latin typeface="Cambria"/>
                    <a:cs typeface="Cambria"/>
                  </a:rPr>
                  <a:t>(</a:t>
                </a:r>
                <a:r>
                  <a:rPr sz="2119" i="1" dirty="0">
                    <a:latin typeface="Times New Roman"/>
                    <a:cs typeface="Times New Roman"/>
                  </a:rPr>
                  <a:t>s</a:t>
                </a:r>
                <a:r>
                  <a:rPr sz="2119" spc="-188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103" dirty="0">
                    <a:latin typeface="Cambria"/>
                    <a:cs typeface="Cambria"/>
                  </a:rPr>
                  <a:t>)</a:t>
                </a:r>
                <a:r>
                  <a:rPr sz="2119" spc="285" dirty="0">
                    <a:latin typeface="Lucida Sans Unicode"/>
                    <a:cs typeface="Lucida Sans Unicode"/>
                  </a:rPr>
                  <a:t>⋯</a:t>
                </a:r>
                <a:r>
                  <a:rPr sz="2119" i="1" spc="145" dirty="0">
                    <a:latin typeface="Arial"/>
                    <a:cs typeface="Arial"/>
                  </a:rPr>
                  <a:t>x</a:t>
                </a:r>
                <a:r>
                  <a:rPr sz="2270" i="1" baseline="28888" dirty="0">
                    <a:latin typeface="Times New Roman"/>
                    <a:cs typeface="Times New Roman"/>
                  </a:rPr>
                  <a:t>n</a:t>
                </a:r>
                <a:r>
                  <a:rPr sz="2119" spc="-103" dirty="0">
                    <a:latin typeface="Cambria"/>
                    <a:cs typeface="Cambria"/>
                  </a:rPr>
                  <a:t>(</a:t>
                </a:r>
                <a:r>
                  <a:rPr sz="2119" i="1" dirty="0">
                    <a:latin typeface="Times New Roman"/>
                    <a:cs typeface="Times New Roman"/>
                  </a:rPr>
                  <a:t>s</a:t>
                </a:r>
                <a:r>
                  <a:rPr sz="2119" spc="-188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103" dirty="0">
                    <a:latin typeface="Cambria"/>
                    <a:cs typeface="Cambria"/>
                  </a:rPr>
                  <a:t>)</a:t>
                </a:r>
                <a:r>
                  <a:rPr sz="2119" spc="6" dirty="0">
                    <a:latin typeface="Cambria"/>
                    <a:cs typeface="Cambria"/>
                  </a:rPr>
                  <a:t> </a:t>
                </a:r>
                <a:r>
                  <a:rPr sz="2119" spc="-733" dirty="0">
                    <a:latin typeface="Lucida Sans Unicode"/>
                    <a:cs typeface="Lucida Sans Unicode"/>
                  </a:rPr>
                  <a:t>·</a:t>
                </a:r>
                <a:r>
                  <a:rPr sz="2119" spc="-200" dirty="0">
                    <a:latin typeface="Lucida Sans Unicode"/>
                    <a:cs typeface="Lucida Sans Unicode"/>
                  </a:rPr>
                  <a:t> </a:t>
                </a:r>
                <a:r>
                  <a:rPr sz="2119" i="1" spc="200" dirty="0">
                    <a:latin typeface="Times New Roman"/>
                    <a:cs typeface="Times New Roman"/>
                  </a:rPr>
                  <a:t>Q</a:t>
                </a:r>
                <a:r>
                  <a:rPr sz="2270" i="1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-103" dirty="0">
                    <a:latin typeface="Cambria"/>
                    <a:cs typeface="Cambria"/>
                  </a:rPr>
                  <a:t>(</a:t>
                </a:r>
                <a:r>
                  <a:rPr sz="2119" i="1" dirty="0">
                    <a:latin typeface="Times New Roman"/>
                    <a:cs typeface="Times New Roman"/>
                  </a:rPr>
                  <a:t>s</a:t>
                </a:r>
                <a:r>
                  <a:rPr sz="2119" spc="-188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103" dirty="0">
                    <a:latin typeface="Cambria"/>
                    <a:cs typeface="Cambria"/>
                  </a:rPr>
                  <a:t>)</a:t>
                </a:r>
                <a:endParaRPr sz="2119" dirty="0">
                  <a:latin typeface="Cambria"/>
                  <a:cs typeface="Cambria"/>
                </a:endParaRPr>
              </a:p>
              <a:p>
                <a:pPr marL="258336" indent="-228351">
                  <a:spcBef>
                    <a:spcPts val="509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Here,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2119" i="1" spc="12" dirty="0">
                    <a:latin typeface="Arial"/>
                    <a:cs typeface="Arial"/>
                  </a:rPr>
                  <a:t>x</a:t>
                </a:r>
                <a:r>
                  <a:rPr sz="2119" i="1" spc="-333" dirty="0">
                    <a:latin typeface="Arial"/>
                    <a:cs typeface="Arial"/>
                  </a:rPr>
                  <a:t> </a:t>
                </a:r>
                <a:r>
                  <a:rPr sz="2270" i="1" spc="-117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-79" dirty="0">
                    <a:latin typeface="Cambria"/>
                    <a:cs typeface="Cambria"/>
                  </a:rPr>
                  <a:t>(</a:t>
                </a:r>
                <a:r>
                  <a:rPr sz="2119" i="1" spc="-79" dirty="0">
                    <a:latin typeface="Times New Roman"/>
                    <a:cs typeface="Times New Roman"/>
                  </a:rPr>
                  <a:t>s</a:t>
                </a:r>
                <a:r>
                  <a:rPr sz="2119" spc="-79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79" dirty="0">
                    <a:latin typeface="Cambria"/>
                    <a:cs typeface="Cambria"/>
                  </a:rPr>
                  <a:t>)</a:t>
                </a:r>
                <a:r>
                  <a:rPr sz="2119" spc="-12" dirty="0">
                    <a:latin typeface="Cambria"/>
                    <a:cs typeface="Cambr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is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a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vector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containing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distribution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probability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each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action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(mixed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strategy)</a:t>
                </a:r>
                <a:endParaRPr sz="1877" dirty="0">
                  <a:latin typeface="Georgia"/>
                  <a:cs typeface="Georgia"/>
                </a:endParaRPr>
              </a:p>
              <a:p>
                <a:pPr marL="258336" indent="-228351">
                  <a:spcBef>
                    <a:spcPts val="509"/>
                  </a:spcBef>
                  <a:buSzPct val="83870"/>
                  <a:buFont typeface="Trebuchet MS"/>
                  <a:buChar char="▪"/>
                  <a:tabLst>
                    <a:tab pos="259105" algn="l"/>
                  </a:tabLst>
                </a:pPr>
                <a:r>
                  <a:rPr sz="1877" spc="6" dirty="0">
                    <a:latin typeface="Georgia"/>
                    <a:cs typeface="Georgia"/>
                  </a:rPr>
                  <a:t>Here,</a:t>
                </a:r>
                <a:r>
                  <a:rPr sz="1877" spc="-12" dirty="0">
                    <a:latin typeface="Georgia"/>
                    <a:cs typeface="Georgia"/>
                  </a:rPr>
                  <a:t> </a:t>
                </a:r>
                <a:r>
                  <a:rPr sz="2119" i="1" spc="-30" dirty="0">
                    <a:latin typeface="Times New Roman"/>
                    <a:cs typeface="Times New Roman"/>
                  </a:rPr>
                  <a:t>Q</a:t>
                </a:r>
                <a:r>
                  <a:rPr sz="2270" i="1" spc="-45" baseline="28888" dirty="0">
                    <a:latin typeface="Times New Roman"/>
                    <a:cs typeface="Times New Roman"/>
                  </a:rPr>
                  <a:t>j</a:t>
                </a:r>
                <a:r>
                  <a:rPr sz="2119" spc="-30" dirty="0">
                    <a:latin typeface="Cambria"/>
                    <a:cs typeface="Cambria"/>
                  </a:rPr>
                  <a:t>(</a:t>
                </a:r>
                <a:r>
                  <a:rPr sz="2119" i="1" spc="-30" dirty="0">
                    <a:latin typeface="Times New Roman"/>
                    <a:cs typeface="Times New Roman"/>
                  </a:rPr>
                  <a:t>s</a:t>
                </a:r>
                <a:r>
                  <a:rPr sz="2119" spc="-30" dirty="0">
                    <a:latin typeface="Lucida Sans Unicode"/>
                    <a:cs typeface="Lucida Sans Unicode"/>
                  </a:rPr>
                  <a:t>’</a:t>
                </a:r>
                <a:r>
                  <a:rPr sz="2119" spc="-30" dirty="0">
                    <a:latin typeface="Cambria"/>
                    <a:cs typeface="Cambria"/>
                  </a:rPr>
                  <a:t>)</a:t>
                </a:r>
                <a:r>
                  <a:rPr sz="2119" spc="-12" dirty="0">
                    <a:latin typeface="Cambria"/>
                    <a:cs typeface="Cambr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is</a:t>
                </a:r>
                <a:r>
                  <a:rPr sz="1877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latin typeface="Georgia"/>
                    <a:cs typeface="Georgia"/>
                  </a:rPr>
                  <a:t>a</a:t>
                </a:r>
                <a:r>
                  <a:rPr sz="1877" spc="-6" dirty="0"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vector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containing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Q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values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all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actions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the</a:t>
                </a:r>
                <a:r>
                  <a:rPr sz="1877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877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agent</a:t>
                </a:r>
                <a:r>
                  <a:rPr sz="1877" spc="-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2119" i="1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j</a:t>
                </a:r>
                <a:endParaRPr sz="2119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39" y="1362391"/>
                <a:ext cx="9964857" cy="4644000"/>
              </a:xfrm>
              <a:prstGeom prst="rect">
                <a:avLst/>
              </a:prstGeom>
              <a:blipFill>
                <a:blip r:embed="rId3"/>
                <a:stretch>
                  <a:fillRect l="-856" r="-795" b="-2362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Nash Q learning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971205" y="1363515"/>
            <a:ext cx="8249590" cy="4892860"/>
            <a:chOff x="1622425" y="1126162"/>
            <a:chExt cx="6813550" cy="4041140"/>
          </a:xfrm>
        </p:grpSpPr>
        <p:sp>
          <p:nvSpPr>
            <p:cNvPr id="4" name="object 4"/>
            <p:cNvSpPr/>
            <p:nvPr/>
          </p:nvSpPr>
          <p:spPr>
            <a:xfrm>
              <a:off x="1634489" y="1138227"/>
              <a:ext cx="6789420" cy="4017010"/>
            </a:xfrm>
            <a:custGeom>
              <a:avLst/>
              <a:gdLst/>
              <a:ahLst/>
              <a:cxnLst/>
              <a:rect l="l" t="t" r="r" b="b"/>
              <a:pathLst>
                <a:path w="6789420" h="4017010">
                  <a:moveTo>
                    <a:pt x="0" y="0"/>
                  </a:moveTo>
                  <a:lnTo>
                    <a:pt x="6789419" y="0"/>
                  </a:lnTo>
                  <a:lnTo>
                    <a:pt x="6789419" y="4016855"/>
                  </a:lnTo>
                  <a:lnTo>
                    <a:pt x="0" y="4016855"/>
                  </a:lnTo>
                  <a:lnTo>
                    <a:pt x="0" y="0"/>
                  </a:lnTo>
                  <a:close/>
                </a:path>
              </a:pathLst>
            </a:custGeom>
            <a:ln w="23574">
              <a:solidFill>
                <a:srgbClr val="990000"/>
              </a:solidFill>
            </a:ln>
          </p:spPr>
          <p:txBody>
            <a:bodyPr wrap="square" lIns="0" tIns="0" rIns="0" bIns="0" rtlCol="0"/>
            <a:lstStyle/>
            <a:p>
              <a:endParaRPr sz="2179"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12236" y="2804485"/>
              <a:ext cx="197647" cy="98320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2617859" y="3691345"/>
                <a:ext cx="2185026" cy="383490"/>
              </a:xfrm>
              <a:prstGeom prst="rect">
                <a:avLst/>
              </a:prstGeom>
            </p:spPr>
            <p:txBody>
              <a:bodyPr vert="horz" wrap="square" lIns="0" tIns="19990" rIns="0" bIns="0" rtlCol="0">
                <a:spAutoFit/>
              </a:bodyPr>
              <a:lstStyle/>
              <a:p>
                <a:pPr marL="15377">
                  <a:spcBef>
                    <a:spcPts val="157"/>
                  </a:spcBef>
                </a:pPr>
                <a:r>
                  <a:rPr sz="2361" spc="12" dirty="0">
                    <a:latin typeface="Georgia"/>
                    <a:cs typeface="Georgia"/>
                  </a:rPr>
                  <a:t>Learning</a:t>
                </a:r>
                <a:r>
                  <a:rPr sz="2361" spc="-24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rate:</a:t>
                </a:r>
                <a:r>
                  <a:rPr sz="2361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361" i="1" spc="-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endParaRPr sz="2361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7859" y="3691345"/>
                <a:ext cx="2185026" cy="383490"/>
              </a:xfrm>
              <a:prstGeom prst="rect">
                <a:avLst/>
              </a:prstGeom>
              <a:blipFill>
                <a:blip r:embed="rId3"/>
                <a:stretch>
                  <a:fillRect l="-7521" t="-17742" r="-2228" b="-5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object 7"/>
          <p:cNvGrpSpPr/>
          <p:nvPr/>
        </p:nvGrpSpPr>
        <p:grpSpPr>
          <a:xfrm>
            <a:off x="4876335" y="3892137"/>
            <a:ext cx="1150176" cy="119169"/>
            <a:chOff x="4021847" y="3214616"/>
            <a:chExt cx="949960" cy="98425"/>
          </a:xfrm>
        </p:grpSpPr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021847" y="3214616"/>
              <a:ext cx="197647" cy="98320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4299822" y="3241019"/>
              <a:ext cx="671830" cy="17145"/>
            </a:xfrm>
            <a:custGeom>
              <a:avLst/>
              <a:gdLst/>
              <a:ahLst/>
              <a:cxnLst/>
              <a:rect l="l" t="t" r="r" b="b"/>
              <a:pathLst>
                <a:path w="671829" h="17145">
                  <a:moveTo>
                    <a:pt x="671817" y="0"/>
                  </a:moveTo>
                  <a:lnTo>
                    <a:pt x="0" y="0"/>
                  </a:lnTo>
                  <a:lnTo>
                    <a:pt x="0" y="16596"/>
                  </a:lnTo>
                  <a:lnTo>
                    <a:pt x="671817" y="16596"/>
                  </a:lnTo>
                  <a:lnTo>
                    <a:pt x="671817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2179"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984246" y="1401612"/>
            <a:ext cx="5500287" cy="2179653"/>
          </a:xfrm>
          <a:prstGeom prst="rect">
            <a:avLst/>
          </a:prstGeom>
        </p:spPr>
        <p:txBody>
          <a:bodyPr vert="horz" wrap="square" lIns="0" tIns="37673" rIns="0" bIns="0" rtlCol="0">
            <a:spAutoFit/>
          </a:bodyPr>
          <a:lstStyle/>
          <a:p>
            <a:pPr marL="355212" marR="1713016" indent="-294471">
              <a:lnSpc>
                <a:spcPts val="2773"/>
              </a:lnSpc>
              <a:spcBef>
                <a:spcPts val="297"/>
              </a:spcBef>
            </a:pP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Na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sh</a:t>
            </a:r>
            <a:r>
              <a:rPr sz="2361" spc="24" dirty="0">
                <a:solidFill>
                  <a:srgbClr val="FF2600"/>
                </a:solidFill>
                <a:latin typeface="Georgia"/>
                <a:cs typeface="Georgia"/>
              </a:rPr>
              <a:t>Q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dirty="0">
                <a:solidFill>
                  <a:srgbClr val="FF2600"/>
                </a:solidFill>
                <a:latin typeface="Georgia"/>
                <a:cs typeface="Georgia"/>
              </a:rPr>
              <a:t>l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earning(</a:t>
            </a:r>
            <a:r>
              <a:rPr sz="2361" i="1" spc="12" dirty="0">
                <a:solidFill>
                  <a:srgbClr val="FF2600"/>
                </a:solidFill>
                <a:latin typeface="Times New Roman"/>
                <a:cs typeface="Times New Roman"/>
              </a:rPr>
              <a:t>s</a:t>
            </a:r>
            <a:r>
              <a:rPr sz="2361" spc="115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2361" spc="-121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2361" b="1" i="1" spc="18" dirty="0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2361" spc="115" dirty="0">
                <a:solidFill>
                  <a:srgbClr val="FF2600"/>
                </a:solidFill>
                <a:latin typeface="Cambria"/>
                <a:cs typeface="Cambria"/>
              </a:rPr>
              <a:t>,</a:t>
            </a:r>
            <a:r>
              <a:rPr sz="2361" spc="-121" dirty="0">
                <a:solidFill>
                  <a:srgbClr val="FF2600"/>
                </a:solidFill>
                <a:latin typeface="Cambria"/>
                <a:cs typeface="Cambria"/>
              </a:rPr>
              <a:t> </a:t>
            </a:r>
            <a:r>
              <a:rPr sz="2361" i="1" spc="24" dirty="0">
                <a:solidFill>
                  <a:srgbClr val="FF2600"/>
                </a:solidFill>
                <a:latin typeface="Times New Roman"/>
                <a:cs typeface="Times New Roman"/>
              </a:rPr>
              <a:t>Q</a:t>
            </a:r>
            <a:r>
              <a:rPr sz="2361" spc="188" dirty="0">
                <a:solidFill>
                  <a:srgbClr val="FF2600"/>
                </a:solidFill>
                <a:latin typeface="Cambria"/>
                <a:cs typeface="Cambria"/>
              </a:rPr>
              <a:t>*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)  </a:t>
            </a:r>
            <a:r>
              <a:rPr sz="2361" spc="12" dirty="0">
                <a:latin typeface="Georgia"/>
                <a:cs typeface="Georgia"/>
              </a:rPr>
              <a:t>Repeat</a:t>
            </a:r>
            <a:endParaRPr sz="2361" dirty="0">
              <a:latin typeface="Georgia"/>
              <a:cs typeface="Georgia"/>
            </a:endParaRPr>
          </a:p>
          <a:p>
            <a:pPr marL="518210">
              <a:lnSpc>
                <a:spcPts val="2543"/>
              </a:lnSpc>
            </a:pPr>
            <a:r>
              <a:rPr sz="2361" spc="18" dirty="0">
                <a:latin typeface="Georgia"/>
                <a:cs typeface="Georgia"/>
              </a:rPr>
              <a:t>Repeat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for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each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agent</a:t>
            </a:r>
            <a:endParaRPr sz="2361" dirty="0">
              <a:latin typeface="Georgia"/>
              <a:cs typeface="Georgia"/>
            </a:endParaRPr>
          </a:p>
          <a:p>
            <a:pPr marL="648916" marR="249879">
              <a:lnSpc>
                <a:spcPts val="2821"/>
              </a:lnSpc>
              <a:spcBef>
                <a:spcPts val="339"/>
              </a:spcBef>
              <a:tabLst>
                <a:tab pos="1993649" algn="l"/>
              </a:tabLst>
            </a:pPr>
            <a:r>
              <a:rPr sz="2361" spc="12" dirty="0">
                <a:latin typeface="Georgia"/>
                <a:cs typeface="Georgia"/>
              </a:rPr>
              <a:t>Select </a:t>
            </a:r>
            <a:r>
              <a:rPr sz="2361" spc="18" dirty="0">
                <a:latin typeface="Georgia"/>
                <a:cs typeface="Georgia"/>
              </a:rPr>
              <a:t>and </a:t>
            </a:r>
            <a:r>
              <a:rPr sz="2361" spc="12" dirty="0">
                <a:latin typeface="Georgia"/>
                <a:cs typeface="Georgia"/>
              </a:rPr>
              <a:t>execute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action </a:t>
            </a:r>
            <a:r>
              <a:rPr sz="2664" i="1" spc="85" dirty="0" err="1">
                <a:solidFill>
                  <a:srgbClr val="FF2600"/>
                </a:solidFill>
                <a:latin typeface="Times New Roman"/>
                <a:cs typeface="Times New Roman"/>
              </a:rPr>
              <a:t>a</a:t>
            </a:r>
            <a:r>
              <a:rPr sz="2815" i="1" spc="126" baseline="28673" dirty="0" err="1">
                <a:solidFill>
                  <a:srgbClr val="FF2600"/>
                </a:solidFill>
                <a:latin typeface="Times New Roman"/>
                <a:cs typeface="Times New Roman"/>
              </a:rPr>
              <a:t>j</a:t>
            </a:r>
            <a:r>
              <a:rPr sz="2815" i="1" spc="126" baseline="28673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815" i="1" spc="136" baseline="28673" dirty="0">
                <a:solidFill>
                  <a:srgbClr val="FF2600"/>
                </a:solidFill>
                <a:latin typeface="Times New Roman"/>
                <a:cs typeface="Times New Roman"/>
              </a:rPr>
              <a:t> </a:t>
            </a:r>
            <a:r>
              <a:rPr sz="2361" spc="18" dirty="0">
                <a:latin typeface="Georgia"/>
                <a:cs typeface="Georgia"/>
              </a:rPr>
              <a:t>Obse</a:t>
            </a:r>
            <a:r>
              <a:rPr sz="2361" spc="6" dirty="0">
                <a:latin typeface="Georgia"/>
                <a:cs typeface="Georgia"/>
              </a:rPr>
              <a:t>rv</a:t>
            </a:r>
            <a:r>
              <a:rPr sz="2361" spc="12" dirty="0">
                <a:latin typeface="Georgia"/>
                <a:cs typeface="Georgia"/>
              </a:rPr>
              <a:t>e</a:t>
            </a:r>
            <a:r>
              <a:rPr lang="en-GB" sz="2361" spc="12" dirty="0">
                <a:latin typeface="Georgia"/>
                <a:cs typeface="Georgia"/>
              </a:rPr>
              <a:t> </a:t>
            </a:r>
            <a:r>
              <a:rPr lang="en-GB" sz="2361" i="1" spc="12" dirty="0">
                <a:latin typeface="Georgia"/>
                <a:cs typeface="Georgia"/>
              </a:rPr>
              <a:t>s’</a:t>
            </a:r>
            <a:r>
              <a:rPr sz="2240" dirty="0">
                <a:latin typeface="Times New Roman"/>
                <a:cs typeface="Times New Roman"/>
              </a:rPr>
              <a:t>, </a:t>
            </a:r>
            <a:r>
              <a:rPr sz="2361" i="1" spc="138" dirty="0">
                <a:latin typeface="Times New Roman"/>
                <a:cs typeface="Times New Roman"/>
              </a:rPr>
              <a:t>a</a:t>
            </a:r>
            <a:r>
              <a:rPr sz="2543" spc="-272" baseline="29761" dirty="0">
                <a:latin typeface="Lucida Sans Unicode"/>
                <a:cs typeface="Lucida Sans Unicode"/>
              </a:rPr>
              <a:t>−</a:t>
            </a:r>
            <a:r>
              <a:rPr sz="2543" i="1" baseline="29761" dirty="0">
                <a:latin typeface="Times New Roman"/>
                <a:cs typeface="Times New Roman"/>
              </a:rPr>
              <a:t>j</a:t>
            </a:r>
            <a:r>
              <a:rPr sz="2543" i="1" spc="208" baseline="29761" dirty="0">
                <a:latin typeface="Times New Roman"/>
                <a:cs typeface="Times New Roman"/>
              </a:rPr>
              <a:t> </a:t>
            </a:r>
            <a:r>
              <a:rPr sz="2361" spc="18" dirty="0">
                <a:latin typeface="Georgia"/>
                <a:cs typeface="Georgia"/>
              </a:rPr>
              <a:t>and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b="1" i="1" spc="12" dirty="0">
                <a:latin typeface="Times New Roman"/>
                <a:cs typeface="Times New Roman"/>
              </a:rPr>
              <a:t>r</a:t>
            </a:r>
            <a:r>
              <a:rPr sz="2361" b="1" i="1" spc="157" dirty="0">
                <a:latin typeface="Times New Roman"/>
                <a:cs typeface="Times New Roman"/>
              </a:rPr>
              <a:t> </a:t>
            </a:r>
            <a:r>
              <a:rPr sz="2361" spc="-236" dirty="0">
                <a:latin typeface="Lucida Sans Unicode"/>
                <a:cs typeface="Lucida Sans Unicode"/>
              </a:rPr>
              <a:t>+</a:t>
            </a:r>
            <a:r>
              <a:rPr sz="2361" spc="-85" dirty="0">
                <a:latin typeface="Lucida Sans Unicode"/>
                <a:cs typeface="Lucida Sans Unicode"/>
              </a:rPr>
              <a:t> </a:t>
            </a:r>
            <a:r>
              <a:rPr sz="2361" i="1" spc="133" dirty="0">
                <a:latin typeface="Times New Roman"/>
                <a:cs typeface="Times New Roman"/>
              </a:rPr>
              <a:t>r</a:t>
            </a:r>
            <a:r>
              <a:rPr sz="2543" spc="-136" baseline="29761" dirty="0">
                <a:latin typeface="Cambria"/>
                <a:cs typeface="Cambria"/>
              </a:rPr>
              <a:t>1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spc="616" dirty="0">
                <a:latin typeface="Cambria"/>
                <a:cs typeface="Cambria"/>
              </a:rPr>
              <a:t>…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i="1" spc="200" dirty="0">
                <a:latin typeface="Times New Roman"/>
                <a:cs typeface="Times New Roman"/>
              </a:rPr>
              <a:t>r</a:t>
            </a:r>
            <a:r>
              <a:rPr sz="2543" i="1" baseline="29761" dirty="0">
                <a:latin typeface="Times New Roman"/>
                <a:cs typeface="Times New Roman"/>
              </a:rPr>
              <a:t>N</a:t>
            </a:r>
            <a:endParaRPr sz="2543" baseline="29761" dirty="0">
              <a:latin typeface="Times New Roman"/>
              <a:cs typeface="Times New Roman"/>
            </a:endParaRPr>
          </a:p>
          <a:p>
            <a:pPr marL="648916">
              <a:lnSpc>
                <a:spcPts val="2742"/>
              </a:lnSpc>
              <a:tabLst>
                <a:tab pos="3930402" algn="l"/>
              </a:tabLst>
            </a:pPr>
            <a:r>
              <a:rPr sz="2361" spc="12" dirty="0">
                <a:latin typeface="Georgia"/>
                <a:cs typeface="Georgia"/>
              </a:rPr>
              <a:t>Update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counts: </a:t>
            </a: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r>
              <a:rPr sz="2361" spc="-230" dirty="0">
                <a:latin typeface="Cambria"/>
                <a:cs typeface="Cambria"/>
              </a:rPr>
              <a:t> </a:t>
            </a:r>
            <a:r>
              <a:rPr lang="en-GB" sz="3542" baseline="-52706" dirty="0">
                <a:latin typeface="Cambria"/>
                <a:cs typeface="Cambria"/>
              </a:rPr>
              <a:t>	</a:t>
            </a: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r>
              <a:rPr sz="2361" spc="12" dirty="0">
                <a:latin typeface="Cambria"/>
                <a:cs typeface="Cambria"/>
              </a:rPr>
              <a:t> </a:t>
            </a:r>
            <a:r>
              <a:rPr sz="2361" spc="333" dirty="0">
                <a:latin typeface="Cambria"/>
                <a:cs typeface="Cambria"/>
              </a:rPr>
              <a:t>+</a:t>
            </a:r>
            <a:r>
              <a:rPr lang="en-GB" sz="2361" spc="333" dirty="0">
                <a:latin typeface="Cambria"/>
                <a:cs typeface="Cambria"/>
              </a:rPr>
              <a:t>1</a:t>
            </a:r>
            <a:endParaRPr sz="2361" dirty="0">
              <a:latin typeface="Cambria"/>
              <a:cs typeface="Cambri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27965" y="3919688"/>
            <a:ext cx="783442" cy="383490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15377">
              <a:spcBef>
                <a:spcPts val="157"/>
              </a:spcBef>
            </a:pPr>
            <a:r>
              <a:rPr sz="2361" i="1" spc="18" dirty="0">
                <a:latin typeface="Times New Roman"/>
                <a:cs typeface="Times New Roman"/>
              </a:rPr>
              <a:t>n</a:t>
            </a:r>
            <a:r>
              <a:rPr sz="2361" spc="-109" dirty="0">
                <a:latin typeface="Cambria"/>
                <a:cs typeface="Cambria"/>
              </a:rPr>
              <a:t>(</a:t>
            </a:r>
            <a:r>
              <a:rPr sz="2361" i="1" spc="12" dirty="0">
                <a:latin typeface="Times New Roman"/>
                <a:cs typeface="Times New Roman"/>
              </a:rPr>
              <a:t>s</a:t>
            </a:r>
            <a:r>
              <a:rPr sz="2361" spc="115" dirty="0">
                <a:latin typeface="Cambria"/>
                <a:cs typeface="Cambria"/>
              </a:rPr>
              <a:t>,</a:t>
            </a:r>
            <a:r>
              <a:rPr sz="2361" spc="-121" dirty="0">
                <a:latin typeface="Cambria"/>
                <a:cs typeface="Cambria"/>
              </a:rPr>
              <a:t> </a:t>
            </a:r>
            <a:r>
              <a:rPr sz="2361" b="1" i="1" spc="18" dirty="0">
                <a:latin typeface="Times New Roman"/>
                <a:cs typeface="Times New Roman"/>
              </a:rPr>
              <a:t>a</a:t>
            </a:r>
            <a:r>
              <a:rPr sz="2361" spc="-109" dirty="0">
                <a:latin typeface="Cambria"/>
                <a:cs typeface="Cambria"/>
              </a:rPr>
              <a:t>)</a:t>
            </a:r>
            <a:endParaRPr sz="2361" dirty="0">
              <a:latin typeface="Cambria"/>
              <a:cs typeface="Cambri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617859" y="4249607"/>
            <a:ext cx="5000497" cy="429393"/>
          </a:xfrm>
          <a:prstGeom prst="rect">
            <a:avLst/>
          </a:prstGeom>
        </p:spPr>
        <p:txBody>
          <a:bodyPr vert="horz" wrap="square" lIns="0" tIns="19221" rIns="0" bIns="0" rtlCol="0">
            <a:spAutoFit/>
          </a:bodyPr>
          <a:lstStyle/>
          <a:p>
            <a:pPr marL="15377">
              <a:spcBef>
                <a:spcPts val="151"/>
              </a:spcBef>
            </a:pPr>
            <a:r>
              <a:rPr sz="2361" spc="18" dirty="0">
                <a:latin typeface="Georgia"/>
                <a:cs typeface="Georgia"/>
              </a:rPr>
              <a:t>Update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Q-value</a:t>
            </a:r>
            <a:r>
              <a:rPr sz="2361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for</a:t>
            </a:r>
            <a:r>
              <a:rPr sz="236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every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664" i="1" spc="6" dirty="0">
                <a:latin typeface="Times New Roman"/>
                <a:cs typeface="Times New Roman"/>
              </a:rPr>
              <a:t>j</a:t>
            </a:r>
            <a:r>
              <a:rPr sz="2664" i="1" spc="73" dirty="0">
                <a:latin typeface="Times New Roman"/>
                <a:cs typeface="Times New Roman"/>
              </a:rPr>
              <a:t> </a:t>
            </a:r>
            <a:r>
              <a:rPr sz="2664" spc="369" dirty="0">
                <a:latin typeface="Cambria"/>
                <a:cs typeface="Cambria"/>
              </a:rPr>
              <a:t>=</a:t>
            </a:r>
            <a:r>
              <a:rPr sz="2664" spc="145" dirty="0">
                <a:latin typeface="Cambria"/>
                <a:cs typeface="Cambria"/>
              </a:rPr>
              <a:t> </a:t>
            </a:r>
            <a:r>
              <a:rPr sz="2664" spc="200" dirty="0">
                <a:latin typeface="Cambria"/>
                <a:cs typeface="Cambria"/>
              </a:rPr>
              <a:t>1,…,</a:t>
            </a:r>
            <a:r>
              <a:rPr sz="2664" spc="-145" dirty="0">
                <a:latin typeface="Cambria"/>
                <a:cs typeface="Cambria"/>
              </a:rPr>
              <a:t> </a:t>
            </a:r>
            <a:r>
              <a:rPr sz="2664" i="1" spc="12" dirty="0">
                <a:latin typeface="Times New Roman"/>
                <a:cs typeface="Times New Roman"/>
              </a:rPr>
              <a:t>n</a:t>
            </a:r>
            <a:r>
              <a:rPr sz="2361" spc="12" dirty="0">
                <a:latin typeface="Georgia"/>
                <a:cs typeface="Georgia"/>
              </a:rPr>
              <a:t>:</a:t>
            </a:r>
            <a:endParaRPr sz="2361">
              <a:latin typeface="Georgia"/>
              <a:cs typeface="Georgi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421133" y="4846888"/>
            <a:ext cx="239304" cy="119042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3612811" y="4861639"/>
            <a:ext cx="5191168" cy="277144"/>
          </a:xfrm>
          <a:prstGeom prst="rect">
            <a:avLst/>
          </a:prstGeom>
        </p:spPr>
        <p:txBody>
          <a:bodyPr vert="horz" wrap="square" lIns="0" tIns="16146" rIns="0" bIns="0" rtlCol="0">
            <a:spAutoFit/>
          </a:bodyPr>
          <a:lstStyle/>
          <a:p>
            <a:pPr marL="15377">
              <a:spcBef>
                <a:spcPts val="127"/>
              </a:spcBef>
              <a:tabLst>
                <a:tab pos="2211236" algn="l"/>
                <a:tab pos="5067543" algn="l"/>
              </a:tabLst>
            </a:pPr>
            <a:r>
              <a:rPr sz="1695" spc="121" dirty="0">
                <a:latin typeface="Cambria"/>
                <a:cs typeface="Cambria"/>
              </a:rPr>
              <a:t>*	*	*</a:t>
            </a:r>
            <a:endParaRPr sz="1695">
              <a:latin typeface="Cambria"/>
              <a:cs typeface="Cambr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object 15"/>
              <p:cNvSpPr txBox="1"/>
              <p:nvPr/>
            </p:nvSpPr>
            <p:spPr>
              <a:xfrm>
                <a:off x="3354306" y="4646095"/>
                <a:ext cx="6318013" cy="383490"/>
              </a:xfrm>
              <a:prstGeom prst="rect">
                <a:avLst/>
              </a:prstGeom>
            </p:spPr>
            <p:txBody>
              <a:bodyPr vert="horz" wrap="square" lIns="0" tIns="19990" rIns="0" bIns="0" rtlCol="0">
                <a:spAutoFit/>
              </a:bodyPr>
              <a:lstStyle/>
              <a:p>
                <a:pPr marL="61509">
                  <a:spcBef>
                    <a:spcPts val="157"/>
                  </a:spcBef>
                  <a:tabLst>
                    <a:tab pos="1390095" algn="l"/>
                  </a:tabLst>
                </a:pPr>
                <a:r>
                  <a:rPr sz="2361" i="1" spc="242" dirty="0">
                    <a:latin typeface="Times New Roman"/>
                    <a:cs typeface="Times New Roman"/>
                  </a:rPr>
                  <a:t>Q</a:t>
                </a:r>
                <a:r>
                  <a:rPr sz="2543" i="1" spc="145" baseline="31746" dirty="0">
                    <a:latin typeface="Times New Roman"/>
                    <a:cs typeface="Times New Roman"/>
                  </a:rPr>
                  <a:t>j</a:t>
                </a:r>
                <a:r>
                  <a:rPr sz="2361" spc="-109" dirty="0">
                    <a:latin typeface="Cambria"/>
                    <a:cs typeface="Cambria"/>
                  </a:rPr>
                  <a:t>(</a:t>
                </a:r>
                <a:r>
                  <a:rPr sz="2361" i="1" spc="12" dirty="0">
                    <a:latin typeface="Times New Roman"/>
                    <a:cs typeface="Times New Roman"/>
                  </a:rPr>
                  <a:t>s</a:t>
                </a:r>
                <a:r>
                  <a:rPr sz="2361" spc="115" dirty="0">
                    <a:latin typeface="Cambria"/>
                    <a:cs typeface="Cambria"/>
                  </a:rPr>
                  <a:t>,</a:t>
                </a:r>
                <a:r>
                  <a:rPr sz="2361" spc="-121" dirty="0">
                    <a:latin typeface="Cambria"/>
                    <a:cs typeface="Cambria"/>
                  </a:rPr>
                  <a:t> </a:t>
                </a:r>
                <a:r>
                  <a:rPr sz="2361" b="1" i="1" spc="18" dirty="0">
                    <a:latin typeface="Times New Roman"/>
                    <a:cs typeface="Times New Roman"/>
                  </a:rPr>
                  <a:t>a</a:t>
                </a:r>
                <a:r>
                  <a:rPr sz="2361" spc="-109" dirty="0">
                    <a:latin typeface="Cambria"/>
                    <a:cs typeface="Cambria"/>
                  </a:rPr>
                  <a:t>)</a:t>
                </a:r>
                <a:r>
                  <a:rPr sz="2361" dirty="0">
                    <a:latin typeface="Cambria"/>
                    <a:cs typeface="Cambria"/>
                  </a:rPr>
                  <a:t>	</a:t>
                </a:r>
                <a:r>
                  <a:rPr sz="2361" spc="-109" dirty="0">
                    <a:latin typeface="Cambria"/>
                    <a:cs typeface="Cambria"/>
                  </a:rPr>
                  <a:t>(1</a:t>
                </a:r>
                <a:r>
                  <a:rPr sz="2361" spc="12" dirty="0">
                    <a:latin typeface="Cambria"/>
                    <a:cs typeface="Cambria"/>
                  </a:rPr>
                  <a:t> </a:t>
                </a:r>
                <a:r>
                  <a:rPr sz="2361" spc="-236" dirty="0">
                    <a:latin typeface="Lucida Sans Unicode"/>
                    <a:cs typeface="Lucida Sans Unicode"/>
                  </a:rPr>
                  <a:t>−</a:t>
                </a:r>
                <a:r>
                  <a:rPr sz="2361" spc="-218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GB" sz="2361" i="1" spc="-18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r>
                  <a:rPr sz="2361" spc="-109" dirty="0">
                    <a:latin typeface="Cambria"/>
                    <a:cs typeface="Cambria"/>
                  </a:rPr>
                  <a:t>)</a:t>
                </a:r>
                <a:r>
                  <a:rPr sz="2361" i="1" spc="242" dirty="0">
                    <a:latin typeface="Times New Roman"/>
                    <a:cs typeface="Times New Roman"/>
                  </a:rPr>
                  <a:t>Q</a:t>
                </a:r>
                <a:r>
                  <a:rPr sz="2543" i="1" spc="145" baseline="31746" dirty="0">
                    <a:latin typeface="Times New Roman"/>
                    <a:cs typeface="Times New Roman"/>
                  </a:rPr>
                  <a:t>j</a:t>
                </a:r>
                <a:r>
                  <a:rPr sz="2361" spc="-109" dirty="0">
                    <a:latin typeface="Cambria"/>
                    <a:cs typeface="Cambria"/>
                  </a:rPr>
                  <a:t>(</a:t>
                </a:r>
                <a:r>
                  <a:rPr sz="2361" i="1" spc="12" dirty="0">
                    <a:latin typeface="Times New Roman"/>
                    <a:cs typeface="Times New Roman"/>
                  </a:rPr>
                  <a:t>s</a:t>
                </a:r>
                <a:r>
                  <a:rPr sz="2361" spc="115" dirty="0">
                    <a:latin typeface="Cambria"/>
                    <a:cs typeface="Cambria"/>
                  </a:rPr>
                  <a:t>,</a:t>
                </a:r>
                <a:r>
                  <a:rPr sz="2361" spc="-121" dirty="0">
                    <a:latin typeface="Cambria"/>
                    <a:cs typeface="Cambria"/>
                  </a:rPr>
                  <a:t> </a:t>
                </a:r>
                <a:r>
                  <a:rPr sz="2361" b="1" i="1" spc="18" dirty="0">
                    <a:latin typeface="Times New Roman"/>
                    <a:cs typeface="Times New Roman"/>
                  </a:rPr>
                  <a:t>a</a:t>
                </a:r>
                <a:r>
                  <a:rPr sz="2361" spc="-109" dirty="0">
                    <a:latin typeface="Cambria"/>
                    <a:cs typeface="Cambria"/>
                  </a:rPr>
                  <a:t>)</a:t>
                </a:r>
                <a:r>
                  <a:rPr sz="2361" spc="12" dirty="0">
                    <a:latin typeface="Cambria"/>
                    <a:cs typeface="Cambria"/>
                  </a:rPr>
                  <a:t> </a:t>
                </a:r>
                <a:r>
                  <a:rPr sz="2361" spc="333" dirty="0">
                    <a:latin typeface="Cambria"/>
                    <a:cs typeface="Cambria"/>
                  </a:rPr>
                  <a:t>+</a:t>
                </a:r>
                <a:r>
                  <a:rPr sz="2361" spc="12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361" i="1" spc="-18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r>
                  <a:rPr sz="2361" spc="-109" dirty="0">
                    <a:latin typeface="Cambria"/>
                    <a:cs typeface="Cambria"/>
                  </a:rPr>
                  <a:t>(</a:t>
                </a:r>
                <a:r>
                  <a:rPr sz="2361" i="1" spc="277" dirty="0">
                    <a:latin typeface="Times New Roman"/>
                    <a:cs typeface="Times New Roman"/>
                  </a:rPr>
                  <a:t>r</a:t>
                </a:r>
                <a:r>
                  <a:rPr sz="2543" i="1" baseline="29761" dirty="0">
                    <a:latin typeface="Times New Roman"/>
                    <a:cs typeface="Times New Roman"/>
                  </a:rPr>
                  <a:t>j</a:t>
                </a:r>
                <a:r>
                  <a:rPr sz="2543" i="1" spc="163" baseline="29761" dirty="0">
                    <a:latin typeface="Times New Roman"/>
                    <a:cs typeface="Times New Roman"/>
                  </a:rPr>
                  <a:t> </a:t>
                </a:r>
                <a:r>
                  <a:rPr sz="2361" spc="333" dirty="0">
                    <a:latin typeface="Cambria"/>
                    <a:cs typeface="Cambria"/>
                  </a:rPr>
                  <a:t>+</a:t>
                </a:r>
                <a14:m>
                  <m:oMath xmlns:m="http://schemas.openxmlformats.org/officeDocument/2006/math">
                    <m:r>
                      <a:rPr lang="en-GB" sz="2361" i="1" spc="-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𝛾</m:t>
                    </m:r>
                  </m:oMath>
                </a14:m>
                <a:r>
                  <a:rPr sz="2361" i="1" spc="24" dirty="0">
                    <a:latin typeface="Times New Roman"/>
                    <a:cs typeface="Times New Roman"/>
                  </a:rPr>
                  <a:t>N</a:t>
                </a:r>
                <a:r>
                  <a:rPr sz="2361" i="1" spc="97" dirty="0">
                    <a:latin typeface="Times New Roman"/>
                    <a:cs typeface="Times New Roman"/>
                  </a:rPr>
                  <a:t>a</a:t>
                </a:r>
                <a:r>
                  <a:rPr sz="2361" i="1" spc="12" dirty="0">
                    <a:latin typeface="Times New Roman"/>
                    <a:cs typeface="Times New Roman"/>
                  </a:rPr>
                  <a:t>s</a:t>
                </a:r>
                <a:r>
                  <a:rPr sz="2361" i="1" spc="18" dirty="0">
                    <a:latin typeface="Times New Roman"/>
                    <a:cs typeface="Times New Roman"/>
                  </a:rPr>
                  <a:t>h</a:t>
                </a:r>
                <a:r>
                  <a:rPr sz="2361" i="1" spc="242" dirty="0">
                    <a:latin typeface="Times New Roman"/>
                    <a:cs typeface="Times New Roman"/>
                  </a:rPr>
                  <a:t>Q</a:t>
                </a:r>
                <a:r>
                  <a:rPr sz="2543" i="1" spc="145" baseline="31746" dirty="0">
                    <a:latin typeface="Times New Roman"/>
                    <a:cs typeface="Times New Roman"/>
                  </a:rPr>
                  <a:t>j</a:t>
                </a:r>
                <a:r>
                  <a:rPr sz="2361" spc="-109" dirty="0">
                    <a:latin typeface="Cambria"/>
                    <a:cs typeface="Cambria"/>
                  </a:rPr>
                  <a:t>(</a:t>
                </a:r>
                <a:r>
                  <a:rPr sz="2361" i="1" spc="12" dirty="0">
                    <a:latin typeface="Times New Roman"/>
                    <a:cs typeface="Times New Roman"/>
                  </a:rPr>
                  <a:t>s</a:t>
                </a:r>
                <a:r>
                  <a:rPr sz="2361" spc="-206" dirty="0">
                    <a:latin typeface="Lucida Sans Unicode"/>
                    <a:cs typeface="Lucida Sans Unicode"/>
                  </a:rPr>
                  <a:t>’</a:t>
                </a:r>
                <a:r>
                  <a:rPr sz="2361" spc="-109" dirty="0">
                    <a:latin typeface="Cambria"/>
                    <a:cs typeface="Cambria"/>
                  </a:rPr>
                  <a:t>))</a:t>
                </a:r>
                <a:endParaRPr sz="2361" dirty="0">
                  <a:latin typeface="Cambria"/>
                  <a:cs typeface="Cambria"/>
                </a:endParaRPr>
              </a:p>
            </p:txBody>
          </p:sp>
        </mc:Choice>
        <mc:Fallback xmlns="">
          <p:sp>
            <p:nvSpPr>
              <p:cNvPr id="1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4306" y="4646095"/>
                <a:ext cx="6318013" cy="383490"/>
              </a:xfrm>
              <a:prstGeom prst="rect">
                <a:avLst/>
              </a:prstGeom>
              <a:blipFill>
                <a:blip r:embed="rId5"/>
                <a:stretch>
                  <a:fillRect l="-1929" t="-25397" b="-492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685554E-3373-453C-AC00-A4A0C39670F0}"/>
              </a:ext>
            </a:extLst>
          </p:cNvPr>
          <p:cNvSpPr txBox="1"/>
          <p:nvPr/>
        </p:nvSpPr>
        <p:spPr>
          <a:xfrm flipH="1">
            <a:off x="5405435" y="3596016"/>
            <a:ext cx="8500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1</a:t>
            </a:r>
          </a:p>
        </p:txBody>
      </p:sp>
      <p:pic>
        <p:nvPicPr>
          <p:cNvPr id="22" name="object 17">
            <a:extLst>
              <a:ext uri="{FF2B5EF4-FFF2-40B4-BE49-F238E27FC236}">
                <a16:creationId xmlns:a16="http://schemas.microsoft.com/office/drawing/2014/main" id="{E1493AE8-4028-4628-BE9B-AF4E6946CED2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36270" y="5308100"/>
            <a:ext cx="239304" cy="119043"/>
          </a:xfrm>
          <a:prstGeom prst="rect">
            <a:avLst/>
          </a:prstGeom>
        </p:spPr>
      </p:pic>
      <p:sp>
        <p:nvSpPr>
          <p:cNvPr id="23" name="object 18">
            <a:extLst>
              <a:ext uri="{FF2B5EF4-FFF2-40B4-BE49-F238E27FC236}">
                <a16:creationId xmlns:a16="http://schemas.microsoft.com/office/drawing/2014/main" id="{D1A1FD15-B5D0-4423-BD88-48401F90E12F}"/>
              </a:ext>
            </a:extLst>
          </p:cNvPr>
          <p:cNvSpPr txBox="1"/>
          <p:nvPr/>
        </p:nvSpPr>
        <p:spPr>
          <a:xfrm>
            <a:off x="1148844" y="5093825"/>
            <a:ext cx="5348620" cy="1148699"/>
          </a:xfrm>
          <a:prstGeom prst="rect">
            <a:avLst/>
          </a:prstGeom>
        </p:spPr>
        <p:txBody>
          <a:bodyPr vert="horz" wrap="square" lIns="0" tIns="19990" rIns="0" bIns="0" rtlCol="0">
            <a:spAutoFit/>
          </a:bodyPr>
          <a:lstStyle/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12" dirty="0">
                <a:latin typeface="Georgia"/>
                <a:cs typeface="Georgia"/>
              </a:rPr>
              <a:t>      </a:t>
            </a:r>
            <a:r>
              <a:rPr lang="en-GB" sz="2000" i="1" spc="-18" dirty="0">
                <a:latin typeface="Times New Roman"/>
                <a:cs typeface="Times New Roman"/>
              </a:rPr>
              <a:t>s      s'</a:t>
            </a:r>
            <a:r>
              <a:rPr lang="en-GB" sz="2000" spc="12" dirty="0">
                <a:latin typeface="Georgia"/>
                <a:cs typeface="Georgia"/>
              </a:rPr>
              <a:t> </a:t>
            </a:r>
            <a:endParaRPr lang="en-GB" sz="2361" spc="12" dirty="0">
              <a:latin typeface="Georgia"/>
              <a:cs typeface="Georgia"/>
            </a:endParaRPr>
          </a:p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12" dirty="0">
                <a:latin typeface="Georgia"/>
                <a:cs typeface="Georgia"/>
              </a:rPr>
              <a:t>    Until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spc="18" dirty="0">
                <a:latin typeface="Georgia"/>
                <a:cs typeface="Georgia"/>
              </a:rPr>
              <a:t>convergence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spc="12" dirty="0">
                <a:latin typeface="Georgia"/>
                <a:cs typeface="Georgia"/>
              </a:rPr>
              <a:t>of</a:t>
            </a:r>
            <a:r>
              <a:rPr lang="en-GB" sz="2361" spc="-24" dirty="0">
                <a:latin typeface="Georgia"/>
                <a:cs typeface="Georgia"/>
              </a:rPr>
              <a:t> </a:t>
            </a:r>
            <a:r>
              <a:rPr lang="en-GB" sz="2361" i="1" spc="103" dirty="0">
                <a:latin typeface="Times New Roman"/>
                <a:cs typeface="Times New Roman"/>
              </a:rPr>
              <a:t>Q</a:t>
            </a:r>
            <a:r>
              <a:rPr lang="en-GB" sz="2361" spc="103" dirty="0">
                <a:latin typeface="Cambria"/>
                <a:cs typeface="Cambria"/>
              </a:rPr>
              <a:t>* </a:t>
            </a:r>
          </a:p>
          <a:p>
            <a:pPr marL="1115613">
              <a:lnSpc>
                <a:spcPts val="2833"/>
              </a:lnSpc>
              <a:spcBef>
                <a:spcPts val="157"/>
              </a:spcBef>
            </a:pPr>
            <a:r>
              <a:rPr lang="en-GB" sz="2361" spc="-502" dirty="0">
                <a:latin typeface="Cambria"/>
                <a:cs typeface="Cambria"/>
              </a:rPr>
              <a:t> </a:t>
            </a:r>
            <a:r>
              <a:rPr lang="en-GB" sz="2361" spc="18" dirty="0">
                <a:latin typeface="Georgia"/>
                <a:cs typeface="Georgia"/>
              </a:rPr>
              <a:t>Return</a:t>
            </a:r>
            <a:r>
              <a:rPr lang="en-GB" sz="2361" spc="-6" dirty="0">
                <a:latin typeface="Georgia"/>
                <a:cs typeface="Georgia"/>
              </a:rPr>
              <a:t> </a:t>
            </a:r>
            <a:r>
              <a:rPr lang="en-GB" sz="2361" i="1" spc="103" dirty="0">
                <a:latin typeface="Times New Roman"/>
                <a:cs typeface="Times New Roman"/>
              </a:rPr>
              <a:t>Q</a:t>
            </a:r>
            <a:r>
              <a:rPr lang="en-GB" sz="2361" spc="103" dirty="0">
                <a:latin typeface="Cambria"/>
                <a:cs typeface="Cambria"/>
              </a:rPr>
              <a:t>*</a:t>
            </a:r>
            <a:endParaRPr lang="en-GB" sz="2361" dirty="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Opponent 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7" y="1367987"/>
            <a:ext cx="10961267" cy="4087259"/>
          </a:xfrm>
          <a:prstGeom prst="rect">
            <a:avLst/>
          </a:prstGeom>
        </p:spPr>
        <p:txBody>
          <a:bodyPr vert="horz" wrap="square" lIns="0" tIns="98411" rIns="0" bIns="0" rtlCol="0">
            <a:spAutoFit/>
          </a:bodyPr>
          <a:lstStyle/>
          <a:p>
            <a:pPr marL="303699" indent="-289091">
              <a:spcBef>
                <a:spcPts val="775"/>
              </a:spcBef>
              <a:buClr>
                <a:srgbClr val="000000"/>
              </a:buClr>
              <a:buSzPct val="84615"/>
              <a:buFont typeface="Trebuchet MS"/>
              <a:buChar char="▪"/>
              <a:tabLst>
                <a:tab pos="303699" algn="l"/>
                <a:tab pos="304468" algn="l"/>
              </a:tabLst>
            </a:pP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Note: </a:t>
            </a:r>
            <a:r>
              <a:rPr sz="2361" spc="18" dirty="0">
                <a:latin typeface="Georgia"/>
                <a:cs typeface="Georgia"/>
              </a:rPr>
              <a:t>Each</a:t>
            </a:r>
            <a:r>
              <a:rPr sz="2361" spc="12" dirty="0">
                <a:latin typeface="Georgia"/>
                <a:cs typeface="Georgia"/>
              </a:rPr>
              <a:t> agent is maintaining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Q-values of </a:t>
            </a:r>
            <a:r>
              <a:rPr sz="2361" spc="6" dirty="0">
                <a:latin typeface="Georgia"/>
                <a:cs typeface="Georgia"/>
              </a:rPr>
              <a:t>all</a:t>
            </a:r>
            <a:r>
              <a:rPr sz="2361" spc="12" dirty="0">
                <a:latin typeface="Georgia"/>
                <a:cs typeface="Georgia"/>
              </a:rPr>
              <a:t> agents</a:t>
            </a:r>
            <a:endParaRPr sz="2361">
              <a:latin typeface="Georgia"/>
              <a:cs typeface="Georgia"/>
            </a:endParaRPr>
          </a:p>
          <a:p>
            <a:pPr marL="303699" indent="-289091">
              <a:spcBef>
                <a:spcPts val="666"/>
              </a:spcBef>
              <a:buSzPct val="84615"/>
              <a:buFont typeface="Trebuchet MS"/>
              <a:buChar char="▪"/>
              <a:tabLst>
                <a:tab pos="303699" algn="l"/>
                <a:tab pos="304468" algn="l"/>
              </a:tabLst>
            </a:pPr>
            <a:r>
              <a:rPr sz="2361" spc="12" dirty="0">
                <a:latin typeface="Georgia"/>
                <a:cs typeface="Georgia"/>
              </a:rPr>
              <a:t>Solution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1: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Agents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can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 take equilibrium action 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if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 unique</a:t>
            </a:r>
            <a:endParaRPr sz="2361">
              <a:latin typeface="Georgia"/>
              <a:cs typeface="Georgia"/>
            </a:endParaRPr>
          </a:p>
          <a:p>
            <a:pPr marL="760401" lvl="1" indent="-289091">
              <a:spcBef>
                <a:spcPts val="660"/>
              </a:spcBef>
              <a:buSzPct val="84615"/>
              <a:buFont typeface="Trebuchet MS"/>
              <a:buChar char="▪"/>
              <a:tabLst>
                <a:tab pos="760401" algn="l"/>
                <a:tab pos="761169" algn="l"/>
              </a:tabLst>
            </a:pPr>
            <a:r>
              <a:rPr sz="2361" spc="12" dirty="0">
                <a:latin typeface="Georgia"/>
                <a:cs typeface="Georgia"/>
              </a:rPr>
              <a:t>Problem: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Non-unique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equilibria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in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practice</a:t>
            </a:r>
            <a:endParaRPr sz="2361">
              <a:latin typeface="Georgia"/>
              <a:cs typeface="Georgia"/>
            </a:endParaRPr>
          </a:p>
          <a:p>
            <a:pPr marL="760401" lvl="1" indent="-289091">
              <a:spcBef>
                <a:spcPts val="660"/>
              </a:spcBef>
              <a:buSzPct val="84615"/>
              <a:buFont typeface="Trebuchet MS"/>
              <a:buChar char="▪"/>
              <a:tabLst>
                <a:tab pos="760401" algn="l"/>
                <a:tab pos="761169" algn="l"/>
              </a:tabLst>
            </a:pPr>
            <a:r>
              <a:rPr sz="2361" spc="12" dirty="0">
                <a:latin typeface="Georgia"/>
                <a:cs typeface="Georgia"/>
              </a:rPr>
              <a:t>Problem: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Equilibrium </a:t>
            </a:r>
            <a:r>
              <a:rPr sz="2361" spc="18" dirty="0">
                <a:latin typeface="Georgia"/>
                <a:cs typeface="Georgia"/>
              </a:rPr>
              <a:t>computation</a:t>
            </a:r>
            <a:r>
              <a:rPr sz="2361" spc="12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can</a:t>
            </a:r>
            <a:r>
              <a:rPr sz="2361" spc="12" dirty="0">
                <a:latin typeface="Georgia"/>
                <a:cs typeface="Georgia"/>
              </a:rPr>
              <a:t> take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a</a:t>
            </a:r>
            <a:r>
              <a:rPr sz="2361" spc="12" dirty="0">
                <a:latin typeface="Georgia"/>
                <a:cs typeface="Georgia"/>
              </a:rPr>
              <a:t> long time</a:t>
            </a:r>
            <a:endParaRPr sz="2361">
              <a:latin typeface="Georgia"/>
              <a:cs typeface="Georgia"/>
            </a:endParaRPr>
          </a:p>
          <a:p>
            <a:pPr marL="760401" lvl="1" indent="-289091">
              <a:spcBef>
                <a:spcPts val="666"/>
              </a:spcBef>
              <a:buSzPct val="84615"/>
              <a:buFont typeface="Trebuchet MS"/>
              <a:buChar char="▪"/>
              <a:tabLst>
                <a:tab pos="760401" algn="l"/>
                <a:tab pos="761169" algn="l"/>
              </a:tabLst>
            </a:pPr>
            <a:r>
              <a:rPr sz="2361" spc="12" dirty="0">
                <a:latin typeface="Georgia"/>
                <a:cs typeface="Georgia"/>
              </a:rPr>
              <a:t>Problem:</a:t>
            </a:r>
            <a:r>
              <a:rPr sz="2361" spc="18" dirty="0">
                <a:latin typeface="Georgia"/>
                <a:cs typeface="Georgia"/>
              </a:rPr>
              <a:t> Convergence</a:t>
            </a:r>
            <a:r>
              <a:rPr sz="2361" spc="24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only</a:t>
            </a:r>
            <a:r>
              <a:rPr sz="2361" spc="24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under</a:t>
            </a:r>
            <a:r>
              <a:rPr sz="2361" spc="24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strong</a:t>
            </a:r>
            <a:r>
              <a:rPr sz="2361" spc="24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assumptions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(unique</a:t>
            </a:r>
            <a:r>
              <a:rPr sz="2361" spc="24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equilibrium)</a:t>
            </a:r>
            <a:endParaRPr sz="2361">
              <a:latin typeface="Georgia"/>
              <a:cs typeface="Georgia"/>
            </a:endParaRPr>
          </a:p>
          <a:p>
            <a:pPr marL="303699" indent="-289091">
              <a:spcBef>
                <a:spcPts val="660"/>
              </a:spcBef>
              <a:buSzPct val="84615"/>
              <a:buFont typeface="Trebuchet MS"/>
              <a:buChar char="▪"/>
              <a:tabLst>
                <a:tab pos="303699" algn="l"/>
                <a:tab pos="304468" algn="l"/>
              </a:tabLst>
            </a:pPr>
            <a:r>
              <a:rPr sz="2361" spc="12" dirty="0">
                <a:latin typeface="Georgia"/>
                <a:cs typeface="Georgia"/>
              </a:rPr>
              <a:t>Solution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2: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Fictitious</a:t>
            </a:r>
            <a:r>
              <a:rPr sz="236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play</a:t>
            </a:r>
            <a:endParaRPr sz="2361">
              <a:latin typeface="Georgia"/>
              <a:cs typeface="Georgia"/>
            </a:endParaRPr>
          </a:p>
          <a:p>
            <a:pPr marL="760401" lvl="1" indent="-289091">
              <a:spcBef>
                <a:spcPts val="666"/>
              </a:spcBef>
              <a:buSzPct val="84615"/>
              <a:buFont typeface="Trebuchet MS"/>
              <a:buChar char="▪"/>
              <a:tabLst>
                <a:tab pos="760401" algn="l"/>
                <a:tab pos="761169" algn="l"/>
              </a:tabLst>
            </a:pPr>
            <a:r>
              <a:rPr sz="2361" spc="18" dirty="0">
                <a:latin typeface="Georgia"/>
                <a:cs typeface="Georgia"/>
              </a:rPr>
              <a:t>Problem:Convergence</a:t>
            </a:r>
            <a:r>
              <a:rPr sz="2361" spc="12" dirty="0">
                <a:latin typeface="Georgia"/>
                <a:cs typeface="Georgia"/>
              </a:rPr>
              <a:t> only</a:t>
            </a:r>
            <a:r>
              <a:rPr sz="2361" spc="18" dirty="0">
                <a:latin typeface="Georgia"/>
                <a:cs typeface="Georgia"/>
              </a:rPr>
              <a:t> under </a:t>
            </a:r>
            <a:r>
              <a:rPr sz="2361" spc="12" dirty="0">
                <a:latin typeface="Georgia"/>
                <a:cs typeface="Georgia"/>
              </a:rPr>
              <a:t>strong assumptions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(unique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equilibrium)</a:t>
            </a:r>
            <a:endParaRPr sz="2361">
              <a:latin typeface="Georgia"/>
              <a:cs typeface="Georgia"/>
            </a:endParaRPr>
          </a:p>
          <a:p>
            <a:pPr marL="303699" indent="-289091">
              <a:spcBef>
                <a:spcPts val="660"/>
              </a:spcBef>
              <a:buSzPct val="84615"/>
              <a:buFont typeface="Trebuchet MS"/>
              <a:buChar char="▪"/>
              <a:tabLst>
                <a:tab pos="303699" algn="l"/>
                <a:tab pos="304468" algn="l"/>
              </a:tabLst>
            </a:pPr>
            <a:r>
              <a:rPr sz="2361" spc="12" dirty="0">
                <a:latin typeface="Georgia"/>
                <a:cs typeface="Georgia"/>
              </a:rPr>
              <a:t>Solution 3: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Assume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every agent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is playing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independent learning</a:t>
            </a:r>
            <a:endParaRPr sz="2361">
              <a:latin typeface="Georgia"/>
              <a:cs typeface="Georgia"/>
            </a:endParaRPr>
          </a:p>
          <a:p>
            <a:pPr marL="760401" lvl="1" indent="-289091">
              <a:spcBef>
                <a:spcPts val="666"/>
              </a:spcBef>
              <a:buSzPct val="84615"/>
              <a:buFont typeface="Trebuchet MS"/>
              <a:buChar char="▪"/>
              <a:tabLst>
                <a:tab pos="760401" algn="l"/>
                <a:tab pos="761169" algn="l"/>
              </a:tabLst>
            </a:pPr>
            <a:r>
              <a:rPr sz="2361" spc="18" dirty="0">
                <a:latin typeface="Georgia"/>
                <a:cs typeface="Georgia"/>
              </a:rPr>
              <a:t>Problem:</a:t>
            </a:r>
            <a:r>
              <a:rPr sz="2361" spc="-12" dirty="0">
                <a:latin typeface="Georgia"/>
                <a:cs typeface="Georgia"/>
              </a:rPr>
              <a:t> </a:t>
            </a:r>
            <a:r>
              <a:rPr sz="2361" spc="18" dirty="0">
                <a:latin typeface="Georgia"/>
                <a:cs typeface="Georgia"/>
              </a:rPr>
              <a:t>No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convergence</a:t>
            </a:r>
            <a:r>
              <a:rPr sz="2361" spc="-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guarantees</a:t>
            </a:r>
            <a:endParaRPr sz="2361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Convergence of Nash Q-learning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65963" y="1395894"/>
                <a:ext cx="10563780" cy="4355402"/>
              </a:xfrm>
              <a:prstGeom prst="rect">
                <a:avLst/>
              </a:prstGeom>
            </p:spPr>
            <p:txBody>
              <a:bodyPr vert="horz" wrap="square" lIns="0" tIns="76115" rIns="0" bIns="0" rtlCol="0">
                <a:spAutoFit/>
              </a:bodyPr>
              <a:lstStyle/>
              <a:p>
                <a:pPr marL="259105" indent="-213743">
                  <a:spcBef>
                    <a:spcPts val="599"/>
                  </a:spcBef>
                  <a:buSzPct val="86206"/>
                  <a:buFont typeface="Trebuchet MS"/>
                  <a:buChar char="▪"/>
                  <a:tabLst>
                    <a:tab pos="259873" algn="l"/>
                  </a:tabLst>
                </a:pPr>
                <a:r>
                  <a:rPr sz="1756" spc="6" dirty="0">
                    <a:latin typeface="Georgia"/>
                    <a:cs typeface="Georgia"/>
                  </a:rPr>
                  <a:t>Convergence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in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self-play</a:t>
                </a:r>
                <a:r>
                  <a:rPr sz="175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756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(under</a:t>
                </a:r>
                <a:r>
                  <a:rPr sz="175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756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strong</a:t>
                </a:r>
                <a:r>
                  <a:rPr sz="175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756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assumptions)</a:t>
                </a:r>
                <a:endParaRPr sz="1756" dirty="0">
                  <a:latin typeface="Georgia"/>
                  <a:cs typeface="Georgia"/>
                </a:endParaRPr>
              </a:p>
              <a:p>
                <a:pPr marL="259105" indent="-213743">
                  <a:spcBef>
                    <a:spcPts val="478"/>
                  </a:spcBef>
                  <a:buClr>
                    <a:srgbClr val="000000"/>
                  </a:buClr>
                  <a:buSzPct val="86206"/>
                  <a:buFont typeface="Trebuchet MS"/>
                  <a:buChar char="▪"/>
                  <a:tabLst>
                    <a:tab pos="259873" algn="l"/>
                  </a:tabLst>
                </a:pPr>
                <a:r>
                  <a:rPr sz="1756" spc="6" dirty="0">
                    <a:solidFill>
                      <a:srgbClr val="212121"/>
                    </a:solidFill>
                    <a:latin typeface="Georgia"/>
                    <a:cs typeface="Georgia"/>
                  </a:rPr>
                  <a:t>Nash</a:t>
                </a:r>
                <a:r>
                  <a:rPr sz="1756" dirty="0">
                    <a:solidFill>
                      <a:srgbClr val="212121"/>
                    </a:solidFill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Q-learning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converges to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the </a:t>
                </a:r>
                <a:r>
                  <a:rPr sz="1756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NE</a:t>
                </a:r>
                <a:r>
                  <a:rPr sz="175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in a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general sum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stochastic game</a:t>
                </a:r>
                <a:r>
                  <a:rPr sz="1756" dirty="0">
                    <a:latin typeface="Georgia"/>
                    <a:cs typeface="Georgia"/>
                  </a:rPr>
                  <a:t> if</a:t>
                </a:r>
              </a:p>
              <a:p>
                <a:pPr marL="671213" lvl="1" indent="-169149">
                  <a:spcBef>
                    <a:spcPts val="484"/>
                  </a:spcBef>
                  <a:buSzPct val="86206"/>
                  <a:buFont typeface="Trebuchet MS"/>
                  <a:buChar char="▪"/>
                  <a:tabLst>
                    <a:tab pos="671982" algn="l"/>
                  </a:tabLst>
                </a:pPr>
                <a:r>
                  <a:rPr sz="1756" spc="6" dirty="0">
                    <a:latin typeface="Georgia"/>
                    <a:cs typeface="Georgia"/>
                  </a:rPr>
                  <a:t>Every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state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is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visited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infinitely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often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(due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to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exploration)</a:t>
                </a:r>
                <a:endParaRPr sz="1756" dirty="0">
                  <a:latin typeface="Georgia"/>
                  <a:cs typeface="Georgia"/>
                </a:endParaRPr>
              </a:p>
              <a:p>
                <a:pPr marL="671213" marR="3897341" lvl="1" indent="-169149">
                  <a:lnSpc>
                    <a:spcPct val="110800"/>
                  </a:lnSpc>
                  <a:spcBef>
                    <a:spcPts val="254"/>
                  </a:spcBef>
                  <a:buSzPct val="86206"/>
                  <a:buFont typeface="Trebuchet MS"/>
                  <a:buChar char="▪"/>
                  <a:tabLst>
                    <a:tab pos="671982" algn="l"/>
                    <a:tab pos="2611042" algn="l"/>
                    <a:tab pos="3306089" algn="l"/>
                  </a:tabLst>
                </a:pPr>
                <a:r>
                  <a:rPr sz="1756" spc="6" dirty="0">
                    <a:latin typeface="Georgia"/>
                    <a:cs typeface="Georgia"/>
                  </a:rPr>
                  <a:t>The learning rate</a:t>
                </a:r>
                <a:r>
                  <a:rPr lang="en-GB" sz="1756" spc="6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pc="-18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  <m:r>
                      <a:rPr lang="en-GB" i="1" spc="-18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 </m:t>
                    </m:r>
                  </m:oMath>
                </a14:m>
                <a:r>
                  <a:rPr sz="1756" spc="6" dirty="0">
                    <a:latin typeface="Georgia"/>
                    <a:cs typeface="Georgia"/>
                  </a:rPr>
                  <a:t>is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decreased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fast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enough,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but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not</a:t>
                </a:r>
                <a:r>
                  <a:rPr sz="1756" spc="-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too</a:t>
                </a:r>
                <a:r>
                  <a:rPr sz="175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fast </a:t>
                </a:r>
                <a:r>
                  <a:rPr sz="1756" spc="-406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(sufficient</a:t>
                </a:r>
                <a:r>
                  <a:rPr sz="1756" spc="18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conditions</a:t>
                </a:r>
                <a:r>
                  <a:rPr sz="1756" spc="24" dirty="0">
                    <a:latin typeface="Georgia"/>
                    <a:cs typeface="Georgia"/>
                  </a:rPr>
                  <a:t> </a:t>
                </a:r>
                <a:r>
                  <a:rPr sz="1756" spc="6" dirty="0">
                    <a:latin typeface="Georgia"/>
                    <a:cs typeface="Georgia"/>
                  </a:rPr>
                  <a:t>for</a:t>
                </a:r>
                <a:r>
                  <a:rPr lang="en-GB" sz="1756" spc="6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i="1" spc="-18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𝛼</m:t>
                    </m:r>
                  </m:oMath>
                </a14:m>
                <a:r>
                  <a:rPr sz="1756" spc="6" dirty="0">
                    <a:latin typeface="Georgia"/>
                    <a:cs typeface="Georgia"/>
                  </a:rPr>
                  <a:t>):</a:t>
                </a:r>
                <a:endParaRPr sz="1756" dirty="0">
                  <a:latin typeface="Georgia"/>
                  <a:cs typeface="Georgia"/>
                </a:endParaRPr>
              </a:p>
              <a:p>
                <a:pPr lvl="1">
                  <a:spcBef>
                    <a:spcPts val="54"/>
                  </a:spcBef>
                  <a:buFont typeface="Trebuchet MS"/>
                  <a:buChar char="▪"/>
                </a:pPr>
                <a:endParaRPr sz="1816" dirty="0">
                  <a:latin typeface="Georgia"/>
                  <a:cs typeface="Georgia"/>
                </a:endParaRPr>
              </a:p>
              <a:p>
                <a:pPr marL="671213" lvl="1" indent="-169149">
                  <a:spcBef>
                    <a:spcPts val="12"/>
                  </a:spcBef>
                  <a:buSzPct val="83333"/>
                  <a:buFont typeface="Trebuchet MS"/>
                  <a:buChar char="▪"/>
                  <a:tabLst>
                    <a:tab pos="671982" algn="l"/>
                  </a:tabLst>
                </a:pPr>
                <a:endParaRPr lang="en-GB" sz="1816" spc="-6" dirty="0">
                  <a:latin typeface="Times New Roman"/>
                  <a:cs typeface="Times New Roman"/>
                </a:endParaRPr>
              </a:p>
              <a:p>
                <a:pPr marL="671213" lvl="1" indent="-169149">
                  <a:spcBef>
                    <a:spcPts val="12"/>
                  </a:spcBef>
                  <a:buSzPct val="83333"/>
                  <a:buFont typeface="Trebuchet MS"/>
                  <a:buChar char="▪"/>
                  <a:tabLst>
                    <a:tab pos="671982" algn="l"/>
                  </a:tabLst>
                </a:pPr>
                <a:endParaRPr lang="en-GB" sz="1816" spc="-6" dirty="0">
                  <a:latin typeface="Times New Roman"/>
                  <a:cs typeface="Times New Roman"/>
                </a:endParaRPr>
              </a:p>
              <a:p>
                <a:pPr marL="671213" lvl="1" indent="-169149">
                  <a:spcBef>
                    <a:spcPts val="12"/>
                  </a:spcBef>
                  <a:buSzPct val="83333"/>
                  <a:buFont typeface="Trebuchet MS"/>
                  <a:buChar char="▪"/>
                  <a:tabLst>
                    <a:tab pos="671982" algn="l"/>
                  </a:tabLst>
                </a:pPr>
                <a:r>
                  <a:rPr sz="1816" spc="-6" dirty="0">
                    <a:latin typeface="Times New Roman"/>
                    <a:cs typeface="Times New Roman"/>
                  </a:rPr>
                  <a:t>The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NE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can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be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considered</a:t>
                </a:r>
                <a:r>
                  <a:rPr sz="1816" spc="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as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global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optimum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or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saddle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point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in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each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stage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game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of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the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stochastic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game</a:t>
                </a:r>
                <a:endParaRPr sz="1816" dirty="0">
                  <a:latin typeface="Times New Roman"/>
                  <a:cs typeface="Times New Roman"/>
                </a:endParaRPr>
              </a:p>
              <a:p>
                <a:pPr marL="1127913" lvl="2" indent="-169149">
                  <a:spcBef>
                    <a:spcPts val="708"/>
                  </a:spcBef>
                  <a:buSzPct val="83333"/>
                  <a:buFont typeface="Trebuchet MS"/>
                  <a:buChar char="▪"/>
                  <a:tabLst>
                    <a:tab pos="1128684" algn="l"/>
                  </a:tabLst>
                </a:pPr>
                <a:r>
                  <a:rPr sz="1816" spc="-6" dirty="0">
                    <a:latin typeface="Times New Roman"/>
                    <a:cs typeface="Times New Roman"/>
                  </a:rPr>
                  <a:t>(Important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qualification)</a:t>
                </a:r>
                <a:r>
                  <a:rPr sz="1816" spc="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Can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only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be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one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global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optimum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or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saddle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point</a:t>
                </a:r>
                <a:r>
                  <a:rPr sz="1816" spc="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(cannot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alternate)</a:t>
                </a:r>
                <a:endParaRPr sz="1816" dirty="0">
                  <a:latin typeface="Times New Roman"/>
                  <a:cs typeface="Times New Roman"/>
                </a:endParaRPr>
              </a:p>
              <a:p>
                <a:pPr marL="1127913" lvl="2" indent="-169149">
                  <a:spcBef>
                    <a:spcPts val="708"/>
                  </a:spcBef>
                  <a:buClr>
                    <a:srgbClr val="000000"/>
                  </a:buClr>
                  <a:buSzPct val="83333"/>
                  <a:buFont typeface="Trebuchet MS"/>
                  <a:buChar char="▪"/>
                  <a:tabLst>
                    <a:tab pos="1128684" algn="l"/>
                  </a:tabLst>
                </a:pP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Extremely</a:t>
                </a:r>
                <a:r>
                  <a:rPr sz="1816" spc="-1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rare </a:t>
                </a:r>
                <a:r>
                  <a:rPr sz="1816" spc="-6" dirty="0">
                    <a:latin typeface="Times New Roman"/>
                    <a:cs typeface="Times New Roman"/>
                  </a:rPr>
                  <a:t>to</a:t>
                </a:r>
                <a:r>
                  <a:rPr sz="1816" spc="-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hold</a:t>
                </a:r>
                <a:r>
                  <a:rPr sz="1816" spc="-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in</a:t>
                </a:r>
                <a:r>
                  <a:rPr sz="1816" spc="-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practice</a:t>
                </a:r>
                <a:endParaRPr sz="1816" dirty="0">
                  <a:latin typeface="Times New Roman"/>
                  <a:cs typeface="Times New Roman"/>
                </a:endParaRPr>
              </a:p>
              <a:p>
                <a:pPr marL="1127913" lvl="2" indent="-169149">
                  <a:spcBef>
                    <a:spcPts val="708"/>
                  </a:spcBef>
                  <a:buClr>
                    <a:srgbClr val="000000"/>
                  </a:buClr>
                  <a:buSzPct val="83333"/>
                  <a:buFont typeface="Trebuchet MS"/>
                  <a:buChar char="▪"/>
                  <a:tabLst>
                    <a:tab pos="1128684" algn="l"/>
                  </a:tabLst>
                </a:pPr>
                <a:r>
                  <a:rPr sz="1816" spc="-1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Convergence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observed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even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when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the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condition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is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violated</a:t>
                </a:r>
                <a:endParaRPr sz="1816" dirty="0">
                  <a:latin typeface="Times New Roman"/>
                  <a:cs typeface="Times New Roman"/>
                </a:endParaRPr>
              </a:p>
              <a:p>
                <a:pPr marL="1127913" lvl="2" indent="-169149">
                  <a:spcBef>
                    <a:spcPts val="708"/>
                  </a:spcBef>
                  <a:buSzPct val="83333"/>
                  <a:buFont typeface="Trebuchet MS"/>
                  <a:buChar char="▪"/>
                  <a:tabLst>
                    <a:tab pos="1128684" algn="l"/>
                  </a:tabLst>
                </a:pPr>
                <a:r>
                  <a:rPr sz="1816" spc="-6" dirty="0">
                    <a:latin typeface="Times New Roman"/>
                    <a:cs typeface="Times New Roman"/>
                  </a:rPr>
                  <a:t>Guarantees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unique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12" dirty="0">
                    <a:latin typeface="Times New Roman"/>
                    <a:cs typeface="Times New Roman"/>
                  </a:rPr>
                  <a:t>convergence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point</a:t>
                </a:r>
                <a:r>
                  <a:rPr sz="1816" spc="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in</a:t>
                </a:r>
                <a:r>
                  <a:rPr sz="1816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latin typeface="Times New Roman"/>
                    <a:cs typeface="Times New Roman"/>
                  </a:rPr>
                  <a:t>utilities</a:t>
                </a:r>
                <a:r>
                  <a:rPr sz="1816" spc="12" dirty="0"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and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hence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unique</a:t>
                </a:r>
                <a:r>
                  <a:rPr sz="181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Nash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Q</a:t>
                </a:r>
                <a:r>
                  <a:rPr sz="1816" spc="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816" spc="-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function</a:t>
                </a:r>
                <a:endParaRPr sz="1816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963" y="1395894"/>
                <a:ext cx="10563780" cy="4355402"/>
              </a:xfrm>
              <a:prstGeom prst="rect">
                <a:avLst/>
              </a:prstGeom>
              <a:blipFill>
                <a:blip r:embed="rId2"/>
                <a:stretch>
                  <a:fillRect l="-692" r="-404" b="-28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0D01395-1D54-47FE-B2B9-4FDB567B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1642" y="3061350"/>
            <a:ext cx="3809551" cy="735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Exploration vs Exploitation Tradeoff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96717" y="1329705"/>
                <a:ext cx="9632990" cy="2930107"/>
              </a:xfrm>
              <a:prstGeom prst="rect">
                <a:avLst/>
              </a:prstGeom>
            </p:spPr>
            <p:txBody>
              <a:bodyPr vert="horz" wrap="square" lIns="0" tIns="136852" rIns="0" bIns="0" rtlCol="0">
                <a:spAutoFit/>
              </a:bodyPr>
              <a:lstStyle/>
              <a:p>
                <a:pPr marL="303699" indent="-289091">
                  <a:spcBef>
                    <a:spcPts val="1078"/>
                  </a:spcBef>
                  <a:buSzPct val="84615"/>
                  <a:buFont typeface="Trebuchet MS"/>
                  <a:buChar char="▪"/>
                  <a:tabLst>
                    <a:tab pos="303699" algn="l"/>
                    <a:tab pos="304468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In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practice,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same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as </a:t>
                </a:r>
                <a:r>
                  <a:rPr sz="2361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JAL,</a:t>
                </a:r>
                <a:r>
                  <a:rPr sz="2361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Minimax</a:t>
                </a:r>
                <a:r>
                  <a:rPr sz="2361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Q-learning </a:t>
                </a:r>
                <a:r>
                  <a:rPr sz="2361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and</a:t>
                </a:r>
                <a:r>
                  <a:rPr sz="2361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Q-learning</a:t>
                </a:r>
                <a:endParaRPr sz="2361" dirty="0">
                  <a:latin typeface="Georgia"/>
                  <a:cs typeface="Georgia"/>
                </a:endParaRPr>
              </a:p>
              <a:p>
                <a:pPr marL="455933" indent="-441324">
                  <a:spcBef>
                    <a:spcPts val="963"/>
                  </a:spcBef>
                  <a:buSzPct val="84615"/>
                  <a:buFont typeface="Trebuchet MS"/>
                  <a:buChar char="▪"/>
                  <a:tabLst>
                    <a:tab pos="455933" algn="l"/>
                    <a:tab pos="456702" algn="l"/>
                  </a:tabLst>
                </a:pPr>
                <a14:m>
                  <m:oMath xmlns:m="http://schemas.openxmlformats.org/officeDocument/2006/math">
                    <m:r>
                      <a:rPr lang="en-GB" sz="2361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2361" spc="12" dirty="0">
                    <a:latin typeface="Georgia"/>
                    <a:cs typeface="Georgia"/>
                  </a:rPr>
                  <a:t>-greedy</a:t>
                </a:r>
                <a:endParaRPr sz="2361" dirty="0">
                  <a:latin typeface="Georgia"/>
                  <a:cs typeface="Georgia"/>
                </a:endParaRPr>
              </a:p>
              <a:p>
                <a:pPr marL="760401" lvl="1" indent="-289091">
                  <a:spcBef>
                    <a:spcPts val="1029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8" dirty="0">
                    <a:latin typeface="Georgia"/>
                    <a:cs typeface="Georgia"/>
                  </a:rPr>
                  <a:t>random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action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with</a:t>
                </a:r>
                <a:r>
                  <a:rPr sz="2361" spc="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probability</a:t>
                </a:r>
                <a:r>
                  <a:rPr lang="en-GB" sz="2361" spc="12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361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endParaRPr sz="2361" dirty="0">
                  <a:latin typeface="Georgia"/>
                  <a:cs typeface="Georgia"/>
                </a:endParaRPr>
              </a:p>
              <a:p>
                <a:pPr marL="757325" marR="146852" lvl="1" indent="-286015">
                  <a:lnSpc>
                    <a:spcPct val="125699"/>
                  </a:lnSpc>
                  <a:spcBef>
                    <a:spcPts val="303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 </a:t>
                </a:r>
                <a:r>
                  <a:rPr sz="2361" spc="18" dirty="0">
                    <a:latin typeface="Georgia"/>
                    <a:cs typeface="Georgia"/>
                  </a:rPr>
                  <a:t>max </a:t>
                </a:r>
                <a:r>
                  <a:rPr sz="2361" spc="12" dirty="0">
                    <a:latin typeface="Georgia"/>
                    <a:cs typeface="Georgia"/>
                  </a:rPr>
                  <a:t>action based </a:t>
                </a:r>
                <a:r>
                  <a:rPr sz="2361" spc="18" dirty="0">
                    <a:latin typeface="Georgia"/>
                    <a:cs typeface="Georgia"/>
                  </a:rPr>
                  <a:t>on </a:t>
                </a:r>
                <a:r>
                  <a:rPr sz="2361" spc="12" dirty="0">
                    <a:latin typeface="Georgia"/>
                    <a:cs typeface="Georgia"/>
                  </a:rPr>
                  <a:t>fictitious belief with probability</a:t>
                </a:r>
                <a:r>
                  <a:rPr lang="en-GB" sz="2361" spc="12" dirty="0">
                    <a:latin typeface="Georgia"/>
                    <a:cs typeface="Georgia"/>
                  </a:rPr>
                  <a:t> 1 -</a:t>
                </a:r>
                <a:r>
                  <a:rPr lang="en-GB" sz="2361" spc="12" dirty="0">
                    <a:ea typeface="Cambria Math" panose="02040503050406030204" pitchFamily="18" charset="0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361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r>
                  <a:rPr sz="2361" spc="12" dirty="0">
                    <a:latin typeface="Georgia"/>
                    <a:cs typeface="Georgia"/>
                  </a:rPr>
                  <a:t> </a:t>
                </a:r>
                <a:r>
                  <a:rPr sz="2361" spc="-556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(Or)</a:t>
                </a:r>
                <a:endParaRPr sz="2361" dirty="0">
                  <a:latin typeface="Georgia"/>
                  <a:cs typeface="Georgia"/>
                </a:endParaRPr>
              </a:p>
              <a:p>
                <a:pPr marL="760401" lvl="1" indent="-289091">
                  <a:spcBef>
                    <a:spcPts val="963"/>
                  </a:spcBef>
                  <a:buSzPct val="84615"/>
                  <a:buFont typeface="Trebuchet MS"/>
                  <a:buChar char="▪"/>
                  <a:tabLst>
                    <a:tab pos="760401" algn="l"/>
                    <a:tab pos="761169" algn="l"/>
                  </a:tabLst>
                </a:pPr>
                <a:r>
                  <a:rPr sz="2361" spc="12" dirty="0">
                    <a:latin typeface="Georgia"/>
                    <a:cs typeface="Georgia"/>
                  </a:rPr>
                  <a:t>Play equilibrium action with</a:t>
                </a:r>
                <a:r>
                  <a:rPr sz="2361" spc="18" dirty="0">
                    <a:latin typeface="Georgia"/>
                    <a:cs typeface="Georgia"/>
                  </a:rPr>
                  <a:t> </a:t>
                </a:r>
                <a:r>
                  <a:rPr sz="2361" spc="12" dirty="0">
                    <a:latin typeface="Georgia"/>
                    <a:cs typeface="Georgia"/>
                  </a:rPr>
                  <a:t>probability</a:t>
                </a:r>
                <a:r>
                  <a:rPr lang="en-GB" sz="2361" spc="12" dirty="0">
                    <a:latin typeface="Georgia"/>
                    <a:cs typeface="Georgia"/>
                  </a:rPr>
                  <a:t> 1 - </a:t>
                </a:r>
                <a14:m>
                  <m:oMath xmlns:m="http://schemas.openxmlformats.org/officeDocument/2006/math">
                    <m:r>
                      <a:rPr lang="en-GB" sz="2361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𝜖</m:t>
                    </m:r>
                  </m:oMath>
                </a14:m>
                <a:endParaRPr sz="2361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717" y="1329705"/>
                <a:ext cx="9632990" cy="2930107"/>
              </a:xfrm>
              <a:prstGeom prst="rect">
                <a:avLst/>
              </a:prstGeom>
              <a:blipFill>
                <a:blip r:embed="rId2"/>
                <a:stretch>
                  <a:fillRect l="-1456" b="-540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Stochastic Games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81341" y="1337375"/>
                <a:ext cx="5209619" cy="1779050"/>
              </a:xfrm>
              <a:prstGeom prst="rect">
                <a:avLst/>
              </a:prstGeom>
            </p:spPr>
            <p:txBody>
              <a:bodyPr vert="horz" wrap="square" lIns="0" tIns="68426" rIns="0" bIns="0" rtlCol="0">
                <a:spAutoFit/>
              </a:bodyPr>
              <a:lstStyle/>
              <a:p>
                <a:pPr marL="203747" indent="-173762">
                  <a:spcBef>
                    <a:spcPts val="539"/>
                  </a:spcBef>
                  <a:buSzPct val="86956"/>
                  <a:buFont typeface="Trebuchet MS"/>
                  <a:buChar char="▪"/>
                  <a:tabLst>
                    <a:tab pos="204516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(Simultaneously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moving)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Stochastic </a:t>
                </a:r>
                <a:r>
                  <a:rPr sz="1392" spc="24" dirty="0">
                    <a:latin typeface="Georgia"/>
                    <a:cs typeface="Georgia"/>
                  </a:rPr>
                  <a:t>Game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(</a:t>
                </a:r>
                <a:r>
                  <a:rPr sz="1574" i="1" spc="18" dirty="0">
                    <a:latin typeface="Times New Roman"/>
                    <a:cs typeface="Times New Roman"/>
                  </a:rPr>
                  <a:t>N</a:t>
                </a:r>
                <a:r>
                  <a:rPr sz="1392" spc="18" dirty="0">
                    <a:latin typeface="Georgia"/>
                    <a:cs typeface="Georgia"/>
                  </a:rPr>
                  <a:t>-agent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MDP)</a:t>
                </a:r>
                <a:endParaRPr sz="1392" dirty="0">
                  <a:latin typeface="Georgia"/>
                  <a:cs typeface="Georgia"/>
                </a:endParaRPr>
              </a:p>
              <a:p>
                <a:pPr marL="772437" lvl="1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Tuple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spc="79" dirty="0">
                    <a:latin typeface="Lucida Sans Unicode"/>
                    <a:cs typeface="Lucida Sans Unicode"/>
                  </a:rPr>
                  <a:t>(</a:t>
                </a:r>
                <a:r>
                  <a:rPr sz="1574" i="1" spc="79" dirty="0">
                    <a:latin typeface="Times New Roman"/>
                    <a:cs typeface="Times New Roman"/>
                  </a:rPr>
                  <a:t>N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latin typeface="Times New Roman"/>
                    <a:cs typeface="Times New Roman"/>
                  </a:rPr>
                  <a:t>S</a:t>
                </a:r>
                <a:r>
                  <a:rPr sz="1574" spc="48" dirty="0">
                    <a:latin typeface="Cambria"/>
                    <a:cs typeface="Cambria"/>
                  </a:rPr>
                  <a:t>,</a:t>
                </a:r>
                <a:r>
                  <a:rPr sz="1574" spc="12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latin typeface="Times New Roman"/>
                    <a:cs typeface="Times New Roman"/>
                  </a:rPr>
                  <a:t>A</a:t>
                </a:r>
                <a:r>
                  <a:rPr sz="1725" spc="53" baseline="29239" dirty="0"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12" dirty="0">
                    <a:latin typeface="Cambria"/>
                    <a:cs typeface="Cambria"/>
                  </a:rPr>
                  <a:t> </a:t>
                </a:r>
                <a:r>
                  <a:rPr sz="1574" i="1" spc="85" dirty="0">
                    <a:latin typeface="Times New Roman"/>
                    <a:cs typeface="Times New Roman"/>
                  </a:rPr>
                  <a:t>A</a:t>
                </a:r>
                <a:r>
                  <a:rPr sz="1725" i="1" spc="126" baseline="29239" dirty="0">
                    <a:latin typeface="Times New Roman"/>
                    <a:cs typeface="Times New Roman"/>
                  </a:rPr>
                  <a:t>N</a:t>
                </a:r>
                <a:r>
                  <a:rPr sz="1574" spc="85" dirty="0">
                    <a:latin typeface="Cambria"/>
                    <a:cs typeface="Cambria"/>
                  </a:rPr>
                  <a:t>,</a:t>
                </a:r>
                <a:r>
                  <a:rPr sz="1574" spc="-48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latin typeface="Times New Roman"/>
                    <a:cs typeface="Times New Roman"/>
                  </a:rPr>
                  <a:t>R</a:t>
                </a:r>
                <a:r>
                  <a:rPr sz="1725" spc="53" baseline="29239" dirty="0"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-48" dirty="0">
                    <a:latin typeface="Cambria"/>
                    <a:cs typeface="Cambria"/>
                  </a:rPr>
                  <a:t> </a:t>
                </a:r>
                <a:r>
                  <a:rPr sz="1574" i="1" spc="85" dirty="0">
                    <a:latin typeface="Times New Roman"/>
                    <a:cs typeface="Times New Roman"/>
                  </a:rPr>
                  <a:t>R</a:t>
                </a:r>
                <a:r>
                  <a:rPr sz="1725" i="1" spc="126" baseline="29239" dirty="0">
                    <a:latin typeface="Times New Roman"/>
                    <a:cs typeface="Times New Roman"/>
                  </a:rPr>
                  <a:t>N</a:t>
                </a:r>
                <a:r>
                  <a:rPr sz="1574" spc="85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latin typeface="Times New Roman"/>
                    <a:cs typeface="Times New Roman"/>
                  </a:rPr>
                  <a:t>T</a:t>
                </a:r>
                <a:r>
                  <a:rPr sz="1574" spc="48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spc="176" dirty="0">
                    <a:latin typeface="Lucida Sans Unicode"/>
                    <a:cs typeface="Lucida Sans Unicode"/>
                  </a:rPr>
                  <a:t>)</a:t>
                </a:r>
                <a:endParaRPr sz="1574" dirty="0">
                  <a:latin typeface="Lucida Sans Unicode"/>
                  <a:cs typeface="Lucida Sans Unicode"/>
                </a:endParaRPr>
              </a:p>
              <a:p>
                <a:pPr marL="772437" lvl="1" indent="-285750">
                  <a:spcBef>
                    <a:spcPts val="430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574" i="1" spc="18" dirty="0">
                    <a:latin typeface="Times New Roman"/>
                    <a:cs typeface="Times New Roman"/>
                  </a:rPr>
                  <a:t>N</a:t>
                </a:r>
                <a:r>
                  <a:rPr sz="1392" spc="18" dirty="0">
                    <a:latin typeface="Georgia"/>
                    <a:cs typeface="Georgia"/>
                  </a:rPr>
                  <a:t>: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Number</a:t>
                </a:r>
                <a:r>
                  <a:rPr sz="1392" spc="-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of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agents</a:t>
                </a:r>
                <a:endParaRPr sz="1392" dirty="0">
                  <a:latin typeface="Georgia"/>
                  <a:cs typeface="Georgia"/>
                </a:endParaRPr>
              </a:p>
              <a:p>
                <a:pPr marL="772437" lvl="1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762707" algn="l"/>
                    <a:tab pos="763476" algn="l"/>
                    <a:tab pos="2780191" algn="l"/>
                  </a:tabLst>
                </a:pPr>
                <a:r>
                  <a:rPr lang="en-GB" sz="1400" i="1" spc="18" dirty="0">
                    <a:latin typeface="Times New Roman"/>
                    <a:cs typeface="Times New Roman"/>
                  </a:rPr>
                  <a:t>S </a:t>
                </a:r>
                <a:r>
                  <a:rPr sz="1392" spc="12" dirty="0">
                    <a:latin typeface="Georgia"/>
                    <a:cs typeface="Georgia"/>
                  </a:rPr>
                  <a:t>: </a:t>
                </a:r>
                <a:r>
                  <a:rPr sz="1392" spc="18" dirty="0">
                    <a:latin typeface="Georgia"/>
                    <a:cs typeface="Georgia"/>
                  </a:rPr>
                  <a:t>Shared state space  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lang="en-GB" sz="1574" i="1" spc="12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1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</m:oMath>
                </a14:m>
                <a:r>
                  <a:rPr sz="1574" i="1" spc="18" dirty="0">
                    <a:latin typeface="Times New Roman"/>
                    <a:cs typeface="Times New Roman"/>
                  </a:rPr>
                  <a:t>S</a:t>
                </a:r>
                <a:endParaRPr sz="1574" dirty="0">
                  <a:latin typeface="Times New Roman"/>
                  <a:cs typeface="Times New Roman"/>
                </a:endParaRPr>
              </a:p>
              <a:p>
                <a:pPr marL="772437" lvl="1" indent="-285750">
                  <a:spcBef>
                    <a:spcPts val="430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574" i="1" spc="36" dirty="0">
                    <a:latin typeface="Times New Roman"/>
                    <a:cs typeface="Times New Roman"/>
                  </a:rPr>
                  <a:t>A</a:t>
                </a:r>
                <a:r>
                  <a:rPr sz="1725" i="1" spc="53" baseline="29239" dirty="0">
                    <a:latin typeface="Times New Roman"/>
                    <a:cs typeface="Times New Roman"/>
                  </a:rPr>
                  <a:t>j</a:t>
                </a:r>
                <a:r>
                  <a:rPr sz="1392" spc="36" dirty="0">
                    <a:latin typeface="Georgia"/>
                    <a:cs typeface="Georgia"/>
                  </a:rPr>
                  <a:t>: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Action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space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of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j</a:t>
                </a:r>
                <a:endParaRPr sz="1574" dirty="0">
                  <a:latin typeface="Times New Roman"/>
                  <a:cs typeface="Times New Roman"/>
                </a:endParaRPr>
              </a:p>
              <a:p>
                <a:pPr marL="1628441">
                  <a:spcBef>
                    <a:spcPts val="418"/>
                  </a:spcBef>
                </a:pPr>
                <a:r>
                  <a:rPr sz="1574" spc="133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(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430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81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574" spc="133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)</a:t>
                </a:r>
                <a:r>
                  <a:rPr sz="1574" spc="-5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spc="2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e</a:t>
                </a:r>
                <a:r>
                  <a:rPr sz="1574" spc="36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725" spc="154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725" spc="154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13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spc="430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74" spc="12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endParaRPr sz="1725" baseline="29239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1" y="1337375"/>
                <a:ext cx="5209619" cy="1779050"/>
              </a:xfrm>
              <a:prstGeom prst="rect">
                <a:avLst/>
              </a:prstGeom>
              <a:blipFill>
                <a:blip r:embed="rId2"/>
                <a:stretch>
                  <a:fillRect l="-1170"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22651" y="3103603"/>
                <a:ext cx="6355482" cy="898424"/>
              </a:xfrm>
              <a:prstGeom prst="rect">
                <a:avLst/>
              </a:prstGeom>
            </p:spPr>
            <p:txBody>
              <a:bodyPr vert="horz" wrap="square" lIns="0" tIns="68426" rIns="0" bIns="0" rtlCol="0">
                <a:spAutoFit/>
              </a:bodyPr>
              <a:lstStyle/>
              <a:p>
                <a:pPr marL="331113" indent="-285750">
                  <a:spcBef>
                    <a:spcPts val="539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219893" algn="l"/>
                  </a:tabLst>
                </a:pPr>
                <a:r>
                  <a:rPr sz="1574" i="1" spc="36" dirty="0">
                    <a:latin typeface="Times New Roman"/>
                    <a:cs typeface="Times New Roman"/>
                  </a:rPr>
                  <a:t>R</a:t>
                </a:r>
                <a:r>
                  <a:rPr sz="1725" i="1" spc="53" baseline="29239" dirty="0">
                    <a:latin typeface="Times New Roman"/>
                    <a:cs typeface="Times New Roman"/>
                  </a:rPr>
                  <a:t>j</a:t>
                </a:r>
                <a:r>
                  <a:rPr sz="1392" spc="36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Reward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function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for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j</a:t>
                </a:r>
                <a:r>
                  <a:rPr sz="1574" i="1" spc="-48" dirty="0">
                    <a:latin typeface="Times New Roman"/>
                    <a:cs typeface="Times New Roman"/>
                  </a:rPr>
                  <a:t>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i="1" spc="30" dirty="0">
                    <a:latin typeface="Times New Roman"/>
                    <a:cs typeface="Times New Roman"/>
                  </a:rPr>
                  <a:t>R</a:t>
                </a:r>
                <a:r>
                  <a:rPr sz="1725" i="1" spc="45" baseline="29239" dirty="0">
                    <a:latin typeface="Times New Roman"/>
                    <a:cs typeface="Times New Roman"/>
                  </a:rPr>
                  <a:t>j</a:t>
                </a:r>
                <a:r>
                  <a:rPr sz="1574" spc="30" dirty="0">
                    <a:latin typeface="Cambria"/>
                    <a:cs typeface="Cambria"/>
                  </a:rPr>
                  <a:t>(</a:t>
                </a:r>
                <a:r>
                  <a:rPr sz="1574" i="1" spc="30" dirty="0">
                    <a:latin typeface="Times New Roman"/>
                    <a:cs typeface="Times New Roman"/>
                  </a:rPr>
                  <a:t>s</a:t>
                </a:r>
                <a:r>
                  <a:rPr sz="1574" spc="30" dirty="0">
                    <a:latin typeface="Cambria"/>
                    <a:cs typeface="Cambria"/>
                  </a:rPr>
                  <a:t>,</a:t>
                </a:r>
                <a:r>
                  <a:rPr sz="1574" spc="-73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53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7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725" i="1" spc="-245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)</a:t>
                </a:r>
                <a:r>
                  <a:rPr sz="1574" spc="97" dirty="0">
                    <a:latin typeface="Cambria"/>
                    <a:cs typeface="Cambria"/>
                  </a:rPr>
                  <a:t> </a:t>
                </a:r>
                <a:r>
                  <a:rPr sz="1574" spc="236" dirty="0">
                    <a:latin typeface="Cambria"/>
                    <a:cs typeface="Cambria"/>
                  </a:rPr>
                  <a:t>=</a:t>
                </a:r>
                <a:r>
                  <a:rPr sz="1574" spc="103" dirty="0">
                    <a:latin typeface="Cambria"/>
                    <a:cs typeface="Cambria"/>
                  </a:rPr>
                  <a:t> </a:t>
                </a:r>
                <a:r>
                  <a:rPr sz="1574" i="1" spc="42" dirty="0">
                    <a:latin typeface="Times New Roman"/>
                    <a:cs typeface="Times New Roman"/>
                  </a:rPr>
                  <a:t>Pr</a:t>
                </a:r>
                <a:r>
                  <a:rPr sz="1574" spc="42" dirty="0">
                    <a:latin typeface="Cambria"/>
                    <a:cs typeface="Cambria"/>
                  </a:rPr>
                  <a:t>(</a:t>
                </a:r>
                <a:r>
                  <a:rPr sz="1574" i="1" spc="42" dirty="0">
                    <a:latin typeface="Times New Roman"/>
                    <a:cs typeface="Times New Roman"/>
                  </a:rPr>
                  <a:t>r</a:t>
                </a:r>
                <a:r>
                  <a:rPr sz="1574" i="1" spc="-163" dirty="0">
                    <a:latin typeface="Times New Roman"/>
                    <a:cs typeface="Times New Roman"/>
                  </a:rPr>
                  <a:t> </a:t>
                </a:r>
                <a:r>
                  <a:rPr sz="1725" i="1" spc="-8" baseline="29239" dirty="0">
                    <a:latin typeface="Times New Roman"/>
                    <a:cs typeface="Times New Roman"/>
                  </a:rPr>
                  <a:t>j</a:t>
                </a:r>
                <a:r>
                  <a:rPr sz="1725" i="1" spc="-163" baseline="29239" dirty="0">
                    <a:latin typeface="Times New Roman"/>
                    <a:cs typeface="Times New Roman"/>
                  </a:rPr>
                  <a:t> </a:t>
                </a:r>
                <a:r>
                  <a:rPr sz="1574" spc="18" dirty="0">
                    <a:latin typeface="Cambria"/>
                    <a:cs typeface="Cambria"/>
                  </a:rPr>
                  <a:t>|</a:t>
                </a:r>
                <a:r>
                  <a:rPr sz="1574" spc="-170" dirty="0"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latin typeface="Times New Roman"/>
                    <a:cs typeface="Times New Roman"/>
                  </a:rPr>
                  <a:t>s</a:t>
                </a:r>
                <a:r>
                  <a:rPr sz="1574" spc="48" dirty="0">
                    <a:latin typeface="Cambria"/>
                    <a:cs typeface="Cambria"/>
                  </a:rPr>
                  <a:t>,</a:t>
                </a:r>
                <a:r>
                  <a:rPr sz="1574" spc="-73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53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7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725" i="1" spc="-25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)</a:t>
                </a:r>
                <a:endParaRPr sz="1574" dirty="0">
                  <a:latin typeface="Cambria"/>
                  <a:cs typeface="Cambria"/>
                </a:endParaRPr>
              </a:p>
              <a:p>
                <a:pPr marL="331113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332916" algn="l"/>
                    <a:tab pos="333684" algn="l"/>
                  </a:tabLst>
                </a:pPr>
                <a:r>
                  <a:rPr lang="en-GB" sz="1392" spc="12" dirty="0">
                    <a:latin typeface="Georgia"/>
                    <a:cs typeface="Georgia"/>
                  </a:rPr>
                  <a:t>T</a:t>
                </a:r>
                <a:r>
                  <a:rPr sz="1392" spc="12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Transition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function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i="1" spc="73" dirty="0">
                    <a:latin typeface="Times New Roman"/>
                    <a:cs typeface="Times New Roman"/>
                  </a:rPr>
                  <a:t>P</a:t>
                </a:r>
                <a:r>
                  <a:rPr sz="1574" i="1" spc="145" dirty="0">
                    <a:latin typeface="Times New Roman"/>
                    <a:cs typeface="Times New Roman"/>
                  </a:rPr>
                  <a:t>r</a:t>
                </a:r>
                <a:r>
                  <a:rPr sz="1574" spc="-67" dirty="0">
                    <a:latin typeface="Cambria"/>
                    <a:cs typeface="Cambria"/>
                  </a:rPr>
                  <a:t>(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sz="1574" spc="-36" dirty="0">
                    <a:latin typeface="Lucida Sans Unicode"/>
                    <a:cs typeface="Lucida Sans Unicode"/>
                  </a:rPr>
                  <a:t>’</a:t>
                </a:r>
                <a:r>
                  <a:rPr sz="1574" spc="18" dirty="0">
                    <a:latin typeface="Cambria"/>
                    <a:cs typeface="Cambria"/>
                  </a:rPr>
                  <a:t>|</a:t>
                </a:r>
                <a:r>
                  <a:rPr sz="1574" spc="-170" dirty="0">
                    <a:latin typeface="Cambria"/>
                    <a:cs typeface="Cambr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430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725" i="1" spc="-25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)</a:t>
                </a:r>
                <a:endParaRPr sz="1574" dirty="0">
                  <a:latin typeface="Cambria"/>
                  <a:cs typeface="Cambria"/>
                </a:endParaRPr>
              </a:p>
              <a:p>
                <a:pPr marL="331113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302930" algn="l"/>
                    <a:tab pos="303699" algn="l"/>
                  </a:tabLst>
                </a:pPr>
                <a14:m>
                  <m:oMath xmlns:m="http://schemas.openxmlformats.org/officeDocument/2006/math">
                    <m:r>
                      <a:rPr lang="en-GB" sz="1400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  <m:r>
                      <a:rPr lang="en-GB" sz="1400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sz="1392" spc="12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Discount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factor: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0</a:t>
                </a:r>
                <a:r>
                  <a:rPr sz="1574" spc="97" dirty="0">
                    <a:latin typeface="Cambria"/>
                    <a:cs typeface="Cambria"/>
                  </a:rPr>
                  <a:t> </a:t>
                </a:r>
                <a:r>
                  <a:rPr sz="1574" spc="-145" dirty="0">
                    <a:latin typeface="Lucida Sans Unicode"/>
                    <a:cs typeface="Lucida Sans Unicode"/>
                  </a:rPr>
                  <a:t>≤</a:t>
                </a:r>
                <a:r>
                  <a:rPr sz="1574" spc="-54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i="1" spc="127" dirty="0">
                    <a:latin typeface="Arial"/>
                    <a:cs typeface="Arial"/>
                  </a:rPr>
                  <a:t> </a:t>
                </a:r>
                <a:r>
                  <a:rPr sz="1574" spc="-145" dirty="0">
                    <a:latin typeface="Lucida Sans Unicode"/>
                    <a:cs typeface="Lucida Sans Unicode"/>
                  </a:rPr>
                  <a:t>≤</a:t>
                </a:r>
                <a:r>
                  <a:rPr lang="en-GB" sz="1574" spc="-145" dirty="0">
                    <a:latin typeface="Lucida Sans Unicode"/>
                    <a:cs typeface="Lucida Sans Unicode"/>
                  </a:rPr>
                  <a:t> 1</a:t>
                </a:r>
                <a:endParaRPr sz="1574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51" y="3103603"/>
                <a:ext cx="6355482" cy="898424"/>
              </a:xfrm>
              <a:prstGeom prst="rect">
                <a:avLst/>
              </a:prstGeom>
              <a:blipFill>
                <a:blip r:embed="rId3"/>
                <a:stretch>
                  <a:fillRect l="-768" b="-1351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53405" y="3984013"/>
                <a:ext cx="2776260" cy="873508"/>
              </a:xfrm>
              <a:prstGeom prst="rect">
                <a:avLst/>
              </a:prstGeom>
            </p:spPr>
            <p:txBody>
              <a:bodyPr vert="horz" wrap="square" lIns="0" tIns="71500" rIns="0" bIns="0" rtlCol="0">
                <a:spAutoFit/>
              </a:bodyPr>
              <a:lstStyle/>
              <a:p>
                <a:pPr marL="645072" indent="-173762">
                  <a:spcBef>
                    <a:spcPts val="562"/>
                  </a:spcBef>
                  <a:buSzPct val="86956"/>
                  <a:buFont typeface="Trebuchet MS"/>
                  <a:buChar char="▪"/>
                  <a:tabLst>
                    <a:tab pos="645841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Discounted:</a:t>
                </a:r>
                <a:r>
                  <a:rPr lang="en-GB" sz="139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lang="en-GB" sz="1574" i="1" spc="30" dirty="0">
                    <a:latin typeface="Arial"/>
                    <a:cs typeface="Arial"/>
                  </a:rPr>
                  <a:t> </a:t>
                </a:r>
                <a:r>
                  <a:rPr lang="en-GB" sz="1574" spc="236" dirty="0">
                    <a:latin typeface="Cambria"/>
                    <a:cs typeface="Cambria"/>
                  </a:rPr>
                  <a:t>&lt; 1</a:t>
                </a:r>
                <a:endParaRPr lang="en-GB" sz="1574" dirty="0">
                  <a:latin typeface="Cambria"/>
                  <a:cs typeface="Cambria"/>
                </a:endParaRPr>
              </a:p>
              <a:p>
                <a:pPr marL="188370" indent="-173762">
                  <a:spcBef>
                    <a:spcPts val="406"/>
                  </a:spcBef>
                  <a:buSzPct val="86956"/>
                  <a:buFont typeface="Trebuchet MS"/>
                  <a:buChar char="▪"/>
                  <a:tabLst>
                    <a:tab pos="189139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Horizon</a:t>
                </a:r>
                <a:r>
                  <a:rPr lang="en-GB" sz="1392" spc="-6" dirty="0">
                    <a:latin typeface="Georgia"/>
                    <a:cs typeface="Georgia"/>
                  </a:rPr>
                  <a:t> </a:t>
                </a:r>
                <a:r>
                  <a:rPr lang="en-GB" sz="1392" spc="12" dirty="0">
                    <a:latin typeface="Georgia"/>
                    <a:cs typeface="Georgia"/>
                  </a:rPr>
                  <a:t>(i.e.,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24" dirty="0">
                    <a:latin typeface="Georgia"/>
                    <a:cs typeface="Georgia"/>
                  </a:rPr>
                  <a:t>#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of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time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steps):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24" dirty="0">
                    <a:latin typeface="Georgia"/>
                    <a:cs typeface="Georgia"/>
                  </a:rPr>
                  <a:t>h</a:t>
                </a:r>
                <a:endParaRPr lang="en-GB" sz="1392" dirty="0">
                  <a:latin typeface="Georgia"/>
                  <a:cs typeface="Georgia"/>
                </a:endParaRPr>
              </a:p>
              <a:p>
                <a:pPr marL="645072" lvl="1" indent="-173762">
                  <a:spcBef>
                    <a:spcPts val="430"/>
                  </a:spcBef>
                  <a:buSzPct val="86956"/>
                  <a:buFont typeface="Trebuchet MS"/>
                  <a:buChar char="▪"/>
                  <a:tabLst>
                    <a:tab pos="645841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Finite</a:t>
                </a:r>
                <a:r>
                  <a:rPr lang="en-GB" sz="1392" spc="-24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horizon:</a:t>
                </a:r>
                <a:r>
                  <a:rPr lang="en-GB" sz="1392" spc="-24" dirty="0">
                    <a:latin typeface="Georgia"/>
                    <a:cs typeface="Georgia"/>
                  </a:rPr>
                  <a:t> 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h </a:t>
                </a:r>
                <a14:m>
                  <m:oMath xmlns:m="http://schemas.openxmlformats.org/officeDocument/2006/math"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  <m:r>
                      <a:rPr lang="en-GB" sz="1574" b="0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ℕ</m:t>
                    </m:r>
                  </m:oMath>
                </a14:m>
                <a:endParaRPr sz="157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3984013"/>
                <a:ext cx="2776260" cy="873508"/>
              </a:xfrm>
              <a:prstGeom prst="rect">
                <a:avLst/>
              </a:prstGeom>
              <a:blipFill>
                <a:blip r:embed="rId4"/>
                <a:stretch>
                  <a:fillRect l="-2857" r="-3077" b="-13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526841" y="4033345"/>
                <a:ext cx="2320927" cy="831568"/>
              </a:xfrm>
              <a:prstGeom prst="rect">
                <a:avLst/>
              </a:prstGeom>
            </p:spPr>
            <p:txBody>
              <a:bodyPr vert="horz" wrap="square" lIns="0" tIns="20759" rIns="0" bIns="0" rtlCol="0">
                <a:spAutoFit/>
              </a:bodyPr>
              <a:lstStyle/>
              <a:p>
                <a:pPr marL="44594">
                  <a:spcBef>
                    <a:spcPts val="163"/>
                  </a:spcBef>
                </a:pPr>
                <a:r>
                  <a:rPr sz="1392" spc="18" dirty="0">
                    <a:latin typeface="Georgia"/>
                    <a:cs typeface="Georgia"/>
                  </a:rPr>
                  <a:t>Undiscounted:</a:t>
                </a:r>
                <a:r>
                  <a:rPr sz="139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i="1" spc="145" dirty="0">
                    <a:latin typeface="Arial"/>
                    <a:cs typeface="Arial"/>
                  </a:rPr>
                  <a:t> </a:t>
                </a:r>
                <a:r>
                  <a:rPr sz="1574" spc="236" dirty="0">
                    <a:latin typeface="Cambria"/>
                    <a:cs typeface="Cambria"/>
                  </a:rPr>
                  <a:t>=</a:t>
                </a:r>
                <a:r>
                  <a:rPr lang="en-GB" sz="1574" spc="236" dirty="0">
                    <a:latin typeface="Cambria"/>
                    <a:cs typeface="Cambria"/>
                  </a:rPr>
                  <a:t> 1</a:t>
                </a:r>
                <a:endParaRPr sz="1574" dirty="0">
                  <a:latin typeface="Cambria"/>
                  <a:cs typeface="Cambria"/>
                </a:endParaRPr>
              </a:p>
              <a:p>
                <a:pPr>
                  <a:spcBef>
                    <a:spcPts val="24"/>
                  </a:spcBef>
                </a:pPr>
                <a:endParaRPr sz="2119" dirty="0">
                  <a:latin typeface="Cambria"/>
                  <a:cs typeface="Cambria"/>
                </a:endParaRPr>
              </a:p>
              <a:p>
                <a:pPr marL="15377"/>
                <a:r>
                  <a:rPr sz="1392" spc="12" dirty="0">
                    <a:latin typeface="Georgia"/>
                    <a:cs typeface="Georgia"/>
                  </a:rPr>
                  <a:t>Infinite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horizon: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574" i="1" spc="18" dirty="0">
                    <a:latin typeface="Times New Roman"/>
                    <a:cs typeface="Times New Roman"/>
                  </a:rPr>
                  <a:t>h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</m:t>
                    </m:r>
                  </m:oMath>
                </a14:m>
                <a:endParaRPr sz="157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41" y="4033345"/>
                <a:ext cx="2320927" cy="831568"/>
              </a:xfrm>
              <a:prstGeom prst="rect">
                <a:avLst/>
              </a:prstGeom>
              <a:blipFill>
                <a:blip r:embed="rId5"/>
                <a:stretch>
                  <a:fillRect l="-3947" t="-5882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392" y="4978742"/>
            <a:ext cx="161511" cy="80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235209" y="4840483"/>
                <a:ext cx="5501803" cy="845196"/>
              </a:xfrm>
              <a:prstGeom prst="rect">
                <a:avLst/>
              </a:prstGeom>
            </p:spPr>
            <p:txBody>
              <a:bodyPr vert="horz" wrap="square" lIns="0" tIns="67656" rIns="0" bIns="0" rtlCol="0">
                <a:spAutoFit/>
              </a:bodyPr>
              <a:lstStyle/>
              <a:p>
                <a:pPr marL="706581" indent="-173762">
                  <a:spcBef>
                    <a:spcPts val="532"/>
                  </a:spcBef>
                  <a:buSzPct val="86956"/>
                  <a:buFont typeface="Trebuchet MS"/>
                  <a:buChar char="▪"/>
                  <a:tabLst>
                    <a:tab pos="707349" algn="l"/>
                    <a:tab pos="3765866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Policy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(strategy)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for agent</a:t>
                </a:r>
                <a:r>
                  <a:rPr lang="en-GB" sz="1392" spc="18" dirty="0">
                    <a:latin typeface="Georgia"/>
                    <a:cs typeface="Georgia"/>
                  </a:rPr>
                  <a:t> </a:t>
                </a:r>
                <a:r>
                  <a:rPr lang="en-GB" sz="1392" spc="115" dirty="0" err="1">
                    <a:latin typeface="Georgia"/>
                    <a:cs typeface="Georgia"/>
                  </a:rPr>
                  <a:t>i</a:t>
                </a:r>
                <a:r>
                  <a:rPr lang="en-GB" sz="1392" spc="115" dirty="0">
                    <a:latin typeface="Georgia"/>
                    <a:cs typeface="Georgia"/>
                  </a:rPr>
                  <a:t>  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lang="en-GB" sz="1392" spc="12" dirty="0">
                    <a:latin typeface="Georgia"/>
                    <a:cs typeface="Georgia"/>
                  </a:rPr>
                  <a:t>   </a:t>
                </a:r>
                <a14:m>
                  <m:oMath xmlns:m="http://schemas.openxmlformats.org/officeDocument/2006/math">
                    <m:r>
                      <a:rPr lang="en-GB" sz="1392" i="1" spc="1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i="1" spc="81" baseline="29239" dirty="0" err="1">
                    <a:latin typeface="Times New Roman"/>
                    <a:cs typeface="Times New Roman"/>
                  </a:rPr>
                  <a:t>i</a:t>
                </a:r>
                <a:r>
                  <a:rPr sz="1725" i="1" spc="263" baseline="29239" dirty="0">
                    <a:latin typeface="Times New Roman"/>
                    <a:cs typeface="Times New Roman"/>
                  </a:rPr>
                  <a:t> </a:t>
                </a:r>
                <a:r>
                  <a:rPr sz="1574" spc="30" dirty="0">
                    <a:latin typeface="Cambria"/>
                    <a:cs typeface="Cambria"/>
                  </a:rPr>
                  <a:t>:</a:t>
                </a:r>
                <a:r>
                  <a:rPr sz="1574" i="1" spc="18" dirty="0">
                    <a:latin typeface="Times New Roman"/>
                    <a:cs typeface="Times New Roman"/>
                  </a:rPr>
                  <a:t>S	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  </a:t>
                </a:r>
                <a:r>
                  <a:rPr sz="1574" spc="-6" dirty="0">
                    <a:latin typeface="Lucida Sans Unicode"/>
                    <a:cs typeface="Lucida Sans Unicode"/>
                  </a:rPr>
                  <a:t>Ω</a:t>
                </a:r>
                <a:r>
                  <a:rPr sz="1574" spc="-6" dirty="0">
                    <a:latin typeface="Cambria"/>
                    <a:cs typeface="Cambria"/>
                  </a:rPr>
                  <a:t>(</a:t>
                </a:r>
                <a:r>
                  <a:rPr sz="1574" i="1" spc="-6" dirty="0"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latin typeface="Times New Roman"/>
                    <a:cs typeface="Times New Roman"/>
                  </a:rPr>
                  <a:t>i</a:t>
                </a:r>
                <a:r>
                  <a:rPr sz="1574" spc="-6" dirty="0">
                    <a:latin typeface="Cambria"/>
                    <a:cs typeface="Cambria"/>
                  </a:rPr>
                  <a:t>)</a:t>
                </a:r>
                <a:endParaRPr sz="1574" dirty="0">
                  <a:latin typeface="Cambria"/>
                  <a:cs typeface="Cambria"/>
                </a:endParaRPr>
              </a:p>
              <a:p>
                <a:pPr marL="249879" indent="-173762">
                  <a:spcBef>
                    <a:spcPts val="418"/>
                  </a:spcBef>
                  <a:buSzPct val="86956"/>
                  <a:buFont typeface="Trebuchet MS"/>
                  <a:buChar char="▪"/>
                  <a:tabLst>
                    <a:tab pos="250648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Goal: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Find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optimal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policy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such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that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574" spc="24" dirty="0">
                    <a:latin typeface="Cambria"/>
                    <a:cs typeface="Cambria"/>
                  </a:rPr>
                  <a:t>*</a:t>
                </a:r>
                <a:r>
                  <a:rPr sz="1574" spc="103" dirty="0">
                    <a:latin typeface="Cambria"/>
                    <a:cs typeface="Cambria"/>
                  </a:rPr>
                  <a:t> </a:t>
                </a:r>
                <a:r>
                  <a:rPr sz="1574" spc="236" dirty="0">
                    <a:latin typeface="Cambria"/>
                    <a:cs typeface="Cambria"/>
                  </a:rPr>
                  <a:t>=</a:t>
                </a:r>
                <a:r>
                  <a:rPr sz="1574" spc="97" dirty="0">
                    <a:latin typeface="Cambria"/>
                    <a:cs typeface="Cambria"/>
                  </a:rPr>
                  <a:t> </a:t>
                </a:r>
                <a:r>
                  <a:rPr sz="1574" spc="-42" dirty="0">
                    <a:latin typeface="Cambria"/>
                    <a:cs typeface="Cambria"/>
                  </a:rPr>
                  <a:t>{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spc="-63" baseline="-32163" dirty="0">
                    <a:latin typeface="Cambria"/>
                    <a:cs typeface="Cambria"/>
                  </a:rPr>
                  <a:t>1</a:t>
                </a:r>
                <a:r>
                  <a:rPr sz="1574" spc="-42" dirty="0">
                    <a:latin typeface="Cambria"/>
                    <a:cs typeface="Cambria"/>
                  </a:rPr>
                  <a:t>*,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-73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i="1" spc="-126" baseline="-32163" dirty="0">
                    <a:latin typeface="Times New Roman"/>
                    <a:cs typeface="Times New Roman"/>
                  </a:rPr>
                  <a:t>N</a:t>
                </a:r>
                <a:r>
                  <a:rPr sz="1574" spc="-85" dirty="0">
                    <a:latin typeface="Cambria"/>
                    <a:cs typeface="Cambria"/>
                  </a:rPr>
                  <a:t>*}</a:t>
                </a:r>
                <a:r>
                  <a:rPr sz="1392" spc="-85" dirty="0">
                    <a:latin typeface="Georgia"/>
                    <a:cs typeface="Georgia"/>
                  </a:rPr>
                  <a:t>,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where</a:t>
                </a:r>
                <a:endParaRPr sz="1392" dirty="0">
                  <a:latin typeface="Georgia"/>
                  <a:cs typeface="Georgia"/>
                </a:endParaRPr>
              </a:p>
              <a:p>
                <a:pPr marL="1203263" algn="ctr">
                  <a:spcBef>
                    <a:spcPts val="466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9" y="4840483"/>
                <a:ext cx="5501803" cy="845196"/>
              </a:xfrm>
              <a:prstGeom prst="rect">
                <a:avLst/>
              </a:prstGeom>
              <a:blipFill>
                <a:blip r:embed="rId7"/>
                <a:stretch>
                  <a:fillRect l="-222" t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7689135" y="3203312"/>
            <a:ext cx="1817524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Unknown</a:t>
            </a:r>
            <a:r>
              <a:rPr sz="1756" spc="-42" dirty="0">
                <a:solidFill>
                  <a:srgbClr val="009051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Models</a:t>
            </a:r>
            <a:endParaRPr sz="1756">
              <a:latin typeface="Georgia"/>
              <a:cs typeface="Georgi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F03E4F-6E6D-4B39-B2AA-FA0D01C20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655" y="5622181"/>
            <a:ext cx="7821226" cy="80538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Alternative approaches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44144"/>
            <a:ext cx="11048146" cy="4687104"/>
          </a:xfrm>
          <a:prstGeom prst="rect">
            <a:avLst/>
          </a:prstGeom>
        </p:spPr>
        <p:txBody>
          <a:bodyPr vert="horz" wrap="square" lIns="0" tIns="91491" rIns="0" bIns="0" rtlCol="0">
            <a:spAutoFit/>
          </a:bodyPr>
          <a:lstStyle/>
          <a:p>
            <a:pPr marL="292166" indent="-277558">
              <a:spcBef>
                <a:spcPts val="720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dirty="0">
                <a:latin typeface="Georgia"/>
                <a:cs typeface="Georgia"/>
              </a:rPr>
              <a:t>A</a:t>
            </a:r>
            <a:r>
              <a:rPr sz="2301" spc="-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NE is</a:t>
            </a:r>
            <a:r>
              <a:rPr sz="2301" spc="-6" dirty="0"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not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always the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best solution</a:t>
            </a:r>
            <a:endParaRPr sz="2301">
              <a:latin typeface="Georgia"/>
              <a:cs typeface="Georgia"/>
            </a:endParaRPr>
          </a:p>
          <a:p>
            <a:pPr marL="292166" marR="6151" indent="-277558">
              <a:lnSpc>
                <a:spcPts val="2591"/>
              </a:lnSpc>
              <a:spcBef>
                <a:spcPts val="835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dirty="0">
                <a:latin typeface="Georgia"/>
                <a:cs typeface="Georgia"/>
              </a:rPr>
              <a:t>NE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is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attractive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because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it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is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unrestrictive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(all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agents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can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be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independent)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and</a:t>
            </a:r>
            <a:r>
              <a:rPr sz="2301" spc="6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Nash </a:t>
            </a:r>
            <a:r>
              <a:rPr sz="2301" spc="-533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theorem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guarantees existence</a:t>
            </a:r>
            <a:endParaRPr sz="2301">
              <a:latin typeface="Georgia"/>
              <a:cs typeface="Georgia"/>
            </a:endParaRPr>
          </a:p>
          <a:p>
            <a:pPr marL="292166" indent="-277558">
              <a:spcBef>
                <a:spcPts val="551"/>
              </a:spcBef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dirty="0">
                <a:latin typeface="Georgia"/>
                <a:cs typeface="Georgia"/>
              </a:rPr>
              <a:t>Can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consider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other</a:t>
            </a:r>
            <a:r>
              <a:rPr sz="2301" spc="-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equilibria</a:t>
            </a:r>
            <a:r>
              <a:rPr sz="2301" spc="-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as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well:</a:t>
            </a:r>
            <a:endParaRPr sz="2301">
              <a:latin typeface="Georgia"/>
              <a:cs typeface="Georgia"/>
            </a:endParaRPr>
          </a:p>
          <a:p>
            <a:pPr marL="748868" lvl="1" indent="-277558">
              <a:spcBef>
                <a:spcPts val="605"/>
              </a:spcBef>
              <a:buSzPct val="84210"/>
              <a:buFont typeface="Trebuchet MS"/>
              <a:buChar char="▪"/>
              <a:tabLst>
                <a:tab pos="749637" algn="l"/>
              </a:tabLst>
            </a:pPr>
            <a:r>
              <a:rPr sz="2301" spc="-6" dirty="0">
                <a:latin typeface="Georgia"/>
                <a:cs typeface="Georgia"/>
              </a:rPr>
              <a:t>Pareto-optimality</a:t>
            </a:r>
            <a:endParaRPr sz="2301">
              <a:latin typeface="Georgia"/>
              <a:cs typeface="Georgia"/>
            </a:endParaRPr>
          </a:p>
          <a:p>
            <a:pPr marL="748868" lvl="1" indent="-277558">
              <a:spcBef>
                <a:spcPts val="599"/>
              </a:spcBef>
              <a:buSzPct val="84210"/>
              <a:buFont typeface="Trebuchet MS"/>
              <a:buChar char="▪"/>
              <a:tabLst>
                <a:tab pos="749637" algn="l"/>
              </a:tabLst>
            </a:pPr>
            <a:r>
              <a:rPr sz="2301" dirty="0">
                <a:latin typeface="Georgia"/>
                <a:cs typeface="Georgia"/>
              </a:rPr>
              <a:t>Regret</a:t>
            </a:r>
            <a:endParaRPr sz="2301">
              <a:latin typeface="Georgia"/>
              <a:cs typeface="Georgia"/>
            </a:endParaRPr>
          </a:p>
          <a:p>
            <a:pPr marL="748868" lvl="1" indent="-277558">
              <a:spcBef>
                <a:spcPts val="605"/>
              </a:spcBef>
              <a:buSzPct val="84210"/>
              <a:buFont typeface="Trebuchet MS"/>
              <a:buChar char="▪"/>
              <a:tabLst>
                <a:tab pos="749637" algn="l"/>
              </a:tabLst>
            </a:pPr>
            <a:r>
              <a:rPr sz="2301" spc="-6" dirty="0">
                <a:latin typeface="Georgia"/>
                <a:cs typeface="Georgia"/>
              </a:rPr>
              <a:t>Correlated</a:t>
            </a:r>
            <a:r>
              <a:rPr sz="2301" spc="-30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equilibrium</a:t>
            </a:r>
            <a:endParaRPr sz="2301">
              <a:latin typeface="Georgia"/>
              <a:cs typeface="Georgia"/>
            </a:endParaRPr>
          </a:p>
          <a:p>
            <a:pPr marL="748868" lvl="1" indent="-277558">
              <a:spcBef>
                <a:spcPts val="605"/>
              </a:spcBef>
              <a:buSzPct val="84210"/>
              <a:buFont typeface="Trebuchet MS"/>
              <a:buChar char="▪"/>
              <a:tabLst>
                <a:tab pos="749637" algn="l"/>
              </a:tabLst>
            </a:pPr>
            <a:r>
              <a:rPr sz="2301" spc="-6" dirty="0">
                <a:latin typeface="Georgia"/>
                <a:cs typeface="Georgia"/>
              </a:rPr>
              <a:t>Dominant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strategy</a:t>
            </a:r>
            <a:r>
              <a:rPr sz="2301" spc="-12" dirty="0">
                <a:latin typeface="Georgia"/>
                <a:cs typeface="Georgia"/>
              </a:rPr>
              <a:t> </a:t>
            </a:r>
            <a:r>
              <a:rPr sz="2301" dirty="0">
                <a:latin typeface="Georgia"/>
                <a:cs typeface="Georgia"/>
              </a:rPr>
              <a:t>equilibrium</a:t>
            </a:r>
            <a:endParaRPr sz="2301">
              <a:latin typeface="Georgia"/>
              <a:cs typeface="Georgia"/>
            </a:endParaRPr>
          </a:p>
          <a:p>
            <a:pPr lvl="1">
              <a:spcBef>
                <a:spcPts val="42"/>
              </a:spcBef>
              <a:buFont typeface="Trebuchet MS"/>
              <a:buChar char="▪"/>
            </a:pPr>
            <a:endParaRPr sz="3451">
              <a:latin typeface="Georgia"/>
              <a:cs typeface="Georgia"/>
            </a:endParaRPr>
          </a:p>
          <a:p>
            <a:pPr marL="292166" indent="-277558">
              <a:buClr>
                <a:srgbClr val="000000"/>
              </a:buClr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Function</a:t>
            </a: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 approximation </a:t>
            </a:r>
            <a:r>
              <a:rPr sz="2301" spc="-6" dirty="0">
                <a:latin typeface="Georgia"/>
                <a:cs typeface="Georgia"/>
              </a:rPr>
              <a:t>techniques</a:t>
            </a:r>
            <a:endParaRPr sz="2301">
              <a:latin typeface="Georgia"/>
              <a:cs typeface="Georgia"/>
            </a:endParaRPr>
          </a:p>
          <a:p>
            <a:pPr marL="292166" indent="-277558">
              <a:spcBef>
                <a:spcPts val="605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2935" algn="l"/>
              </a:tabLst>
            </a:pPr>
            <a:r>
              <a:rPr sz="2301" spc="-6" dirty="0">
                <a:solidFill>
                  <a:srgbClr val="FF2600"/>
                </a:solidFill>
                <a:latin typeface="Georgia"/>
                <a:cs typeface="Georgia"/>
              </a:rPr>
              <a:t>Model-based</a:t>
            </a:r>
            <a:r>
              <a:rPr sz="2301" spc="-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-6" dirty="0">
                <a:latin typeface="Georgia"/>
                <a:cs typeface="Georgia"/>
              </a:rPr>
              <a:t>techniques</a:t>
            </a:r>
            <a:endParaRPr sz="2301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4FAAF-70F4-BB2F-071F-2449301988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970" y="12828"/>
            <a:ext cx="10429461" cy="665232"/>
          </a:xfrm>
        </p:spPr>
        <p:txBody>
          <a:bodyPr/>
          <a:lstStyle/>
          <a:p>
            <a:r>
              <a:rPr lang="en-US"/>
              <a:t>References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17AD3-B3B7-1EDA-85AA-C2966A3F25FA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892175" y="1834896"/>
            <a:ext cx="8961438" cy="4351338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/>
              <a:t>These slides have been adapted from</a:t>
            </a:r>
          </a:p>
          <a:p>
            <a:r>
              <a:rPr lang="en-US" b="0" i="0" dirty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</a:rPr>
              <a:t>Pascal Poupart 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&amp; </a:t>
            </a:r>
            <a:r>
              <a:rPr lang="en-US" dirty="0">
                <a:solidFill>
                  <a:srgbClr val="333333"/>
                </a:solidFill>
                <a:latin typeface="Roboto" panose="02000000000000000000" pitchFamily="2" charset="0"/>
              </a:rPr>
              <a:t>Sriram Ganapathi Subramanian</a:t>
            </a:r>
            <a:r>
              <a:rPr lang="en-US" dirty="0">
                <a:solidFill>
                  <a:srgbClr val="333333"/>
                </a:solidFill>
                <a:highlight>
                  <a:srgbClr val="FFFFFF"/>
                </a:highlight>
                <a:latin typeface="Roboto" panose="02000000000000000000" pitchFamily="2" charset="0"/>
              </a:rPr>
              <a:t>, </a:t>
            </a:r>
            <a:r>
              <a:rPr lang="en-GB" b="0" i="0">
                <a:solidFill>
                  <a:srgbClr val="333333"/>
                </a:solidFill>
                <a:effectLst/>
                <a:highlight>
                  <a:srgbClr val="FFFFFF"/>
                </a:highlight>
                <a:latin typeface="Roboto" panose="02000000000000000000" pitchFamily="2" charset="0"/>
                <a:hlinkClick r:id="rId2"/>
              </a:rPr>
              <a:t>CS486: Introduction to Artificial Intelligence, University of Waterloo</a:t>
            </a:r>
            <a:endParaRPr lang="en-US" b="0" i="0" dirty="0">
              <a:solidFill>
                <a:srgbClr val="333333"/>
              </a:solidFill>
              <a:effectLst/>
              <a:highlight>
                <a:srgbClr val="FFFFFF"/>
              </a:highlight>
              <a:latin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71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Playing a stochastic game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55953"/>
            <a:ext cx="5392602" cy="1164760"/>
          </a:xfrm>
          <a:prstGeom prst="rect">
            <a:avLst/>
          </a:prstGeom>
        </p:spPr>
        <p:txBody>
          <a:bodyPr vert="horz" wrap="square" lIns="0" tIns="87647" rIns="0" bIns="0" rtlCol="0">
            <a:spAutoFit/>
          </a:bodyPr>
          <a:lstStyle/>
          <a:p>
            <a:pPr marL="260643" indent="-246035">
              <a:spcBef>
                <a:spcPts val="690"/>
              </a:spcBef>
              <a:buSzPct val="84848"/>
              <a:buFont typeface="Trebuchet MS"/>
              <a:buChar char="▪"/>
              <a:tabLst>
                <a:tab pos="261412" algn="l"/>
              </a:tabLst>
            </a:pPr>
            <a:r>
              <a:rPr sz="1998" spc="12" dirty="0">
                <a:latin typeface="Georgia"/>
                <a:cs typeface="Georgia"/>
              </a:rPr>
              <a:t>Players</a:t>
            </a:r>
            <a:r>
              <a:rPr sz="1998" spc="6" dirty="0">
                <a:latin typeface="Georgia"/>
                <a:cs typeface="Georgia"/>
              </a:rPr>
              <a:t> </a:t>
            </a:r>
            <a:r>
              <a:rPr sz="1998" spc="18" dirty="0">
                <a:latin typeface="Georgia"/>
                <a:cs typeface="Georgia"/>
              </a:rPr>
              <a:t>choose</a:t>
            </a:r>
            <a:r>
              <a:rPr sz="1998" spc="12" dirty="0">
                <a:latin typeface="Georgia"/>
                <a:cs typeface="Georgia"/>
              </a:rPr>
              <a:t> their</a:t>
            </a:r>
            <a:r>
              <a:rPr sz="1998" spc="6" dirty="0"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actions </a:t>
            </a:r>
            <a:r>
              <a:rPr sz="1998" spc="12" dirty="0">
                <a:solidFill>
                  <a:srgbClr val="FF2600"/>
                </a:solidFill>
                <a:latin typeface="Georgia"/>
                <a:cs typeface="Georgia"/>
              </a:rPr>
              <a:t>at</a:t>
            </a:r>
            <a:r>
              <a:rPr sz="1998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2" dirty="0">
                <a:solidFill>
                  <a:srgbClr val="FF2600"/>
                </a:solidFill>
                <a:latin typeface="Georgia"/>
                <a:cs typeface="Georgia"/>
              </a:rPr>
              <a:t>the </a:t>
            </a:r>
            <a:r>
              <a:rPr sz="1998" spc="18" dirty="0">
                <a:solidFill>
                  <a:srgbClr val="FF2600"/>
                </a:solidFill>
                <a:latin typeface="Georgia"/>
                <a:cs typeface="Georgia"/>
              </a:rPr>
              <a:t>same</a:t>
            </a:r>
            <a:r>
              <a:rPr sz="1998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8" dirty="0">
                <a:solidFill>
                  <a:srgbClr val="FF2600"/>
                </a:solidFill>
                <a:latin typeface="Georgia"/>
                <a:cs typeface="Georgia"/>
              </a:rPr>
              <a:t>time</a:t>
            </a:r>
            <a:endParaRPr sz="1998">
              <a:latin typeface="Georgia"/>
              <a:cs typeface="Georgia"/>
            </a:endParaRPr>
          </a:p>
          <a:p>
            <a:pPr marL="717345" lvl="1" indent="-246035">
              <a:spcBef>
                <a:spcPts val="581"/>
              </a:spcBef>
              <a:buClr>
                <a:srgbClr val="000000"/>
              </a:buClr>
              <a:buSzPct val="84848"/>
              <a:buFont typeface="Trebuchet MS"/>
              <a:buChar char="▪"/>
              <a:tabLst>
                <a:tab pos="718113" algn="l"/>
              </a:tabLst>
            </a:pPr>
            <a:r>
              <a:rPr sz="1998" spc="24" dirty="0">
                <a:solidFill>
                  <a:srgbClr val="FF2600"/>
                </a:solidFill>
                <a:latin typeface="Georgia"/>
                <a:cs typeface="Georgia"/>
              </a:rPr>
              <a:t>No</a:t>
            </a:r>
            <a:r>
              <a:rPr sz="1998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8" dirty="0">
                <a:solidFill>
                  <a:srgbClr val="FF2600"/>
                </a:solidFill>
                <a:latin typeface="Georgia"/>
                <a:cs typeface="Georgia"/>
              </a:rPr>
              <a:t>communication</a:t>
            </a:r>
            <a:r>
              <a:rPr sz="199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8" dirty="0">
                <a:latin typeface="Georgia"/>
                <a:cs typeface="Georgia"/>
              </a:rPr>
              <a:t>with</a:t>
            </a:r>
            <a:r>
              <a:rPr sz="1998" dirty="0"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other</a:t>
            </a:r>
            <a:r>
              <a:rPr sz="1998" dirty="0">
                <a:latin typeface="Georgia"/>
                <a:cs typeface="Georgia"/>
              </a:rPr>
              <a:t> </a:t>
            </a:r>
            <a:r>
              <a:rPr sz="1998" spc="18" dirty="0">
                <a:latin typeface="Georgia"/>
                <a:cs typeface="Georgia"/>
              </a:rPr>
              <a:t>agents</a:t>
            </a:r>
            <a:endParaRPr sz="1998">
              <a:latin typeface="Georgia"/>
              <a:cs typeface="Georgia"/>
            </a:endParaRPr>
          </a:p>
          <a:p>
            <a:pPr marL="717345" lvl="1" indent="-246035">
              <a:spcBef>
                <a:spcPts val="575"/>
              </a:spcBef>
              <a:buClr>
                <a:srgbClr val="000000"/>
              </a:buClr>
              <a:buSzPct val="84848"/>
              <a:buFont typeface="Trebuchet MS"/>
              <a:buChar char="▪"/>
              <a:tabLst>
                <a:tab pos="718113" algn="l"/>
              </a:tabLst>
            </a:pPr>
            <a:r>
              <a:rPr sz="1998" spc="24" dirty="0">
                <a:solidFill>
                  <a:srgbClr val="FF2600"/>
                </a:solidFill>
                <a:latin typeface="Georgia"/>
                <a:cs typeface="Georgia"/>
              </a:rPr>
              <a:t>No</a:t>
            </a:r>
            <a:r>
              <a:rPr sz="1998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8" dirty="0">
                <a:solidFill>
                  <a:srgbClr val="FF2600"/>
                </a:solidFill>
                <a:latin typeface="Georgia"/>
                <a:cs typeface="Georgia"/>
              </a:rPr>
              <a:t>observation</a:t>
            </a:r>
            <a:r>
              <a:rPr sz="1998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of</a:t>
            </a:r>
            <a:r>
              <a:rPr sz="1998" spc="6" dirty="0"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other</a:t>
            </a:r>
            <a:r>
              <a:rPr sz="1998" spc="6" dirty="0"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player’s</a:t>
            </a:r>
            <a:r>
              <a:rPr sz="1998" spc="6" dirty="0">
                <a:latin typeface="Georgia"/>
                <a:cs typeface="Georgia"/>
              </a:rPr>
              <a:t> </a:t>
            </a:r>
            <a:r>
              <a:rPr sz="1998" spc="12" dirty="0">
                <a:latin typeface="Georgia"/>
                <a:cs typeface="Georgia"/>
              </a:rPr>
              <a:t>actions</a:t>
            </a:r>
            <a:endParaRPr sz="1998">
              <a:latin typeface="Georgia"/>
              <a:cs typeface="Georgia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219833" y="2858680"/>
                <a:ext cx="11580948" cy="3132056"/>
              </a:xfrm>
              <a:prstGeom prst="rect">
                <a:avLst/>
              </a:prstGeom>
            </p:spPr>
            <p:txBody>
              <a:bodyPr vert="horz" wrap="square" lIns="0" tIns="90722" rIns="0" bIns="0" rtlCol="0">
                <a:spAutoFit/>
              </a:bodyPr>
              <a:lstStyle/>
              <a:p>
                <a:pPr marL="337529" indent="-246035">
                  <a:spcBef>
                    <a:spcPts val="714"/>
                  </a:spcBef>
                  <a:buSzPct val="84848"/>
                  <a:buFont typeface="Trebuchet MS"/>
                  <a:buChar char="▪"/>
                  <a:tabLst>
                    <a:tab pos="338298" algn="l"/>
                  </a:tabLst>
                </a:pPr>
                <a:r>
                  <a:rPr sz="1998" spc="18" dirty="0">
                    <a:latin typeface="Georgia"/>
                    <a:cs typeface="Georgia"/>
                  </a:rPr>
                  <a:t>Each</a:t>
                </a:r>
                <a:r>
                  <a:rPr sz="1998" spc="12" dirty="0">
                    <a:latin typeface="Georgia"/>
                    <a:cs typeface="Georgia"/>
                  </a:rPr>
                  <a:t> player </a:t>
                </a:r>
                <a:r>
                  <a:rPr sz="1998" spc="18" dirty="0">
                    <a:latin typeface="Georgia"/>
                    <a:cs typeface="Georgia"/>
                  </a:rPr>
                  <a:t>chooses a</a:t>
                </a:r>
                <a:r>
                  <a:rPr sz="1998" spc="12" dirty="0">
                    <a:latin typeface="Georgia"/>
                    <a:cs typeface="Georgia"/>
                  </a:rPr>
                  <a:t> strategy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24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2452" i="1" spc="81" baseline="28806" dirty="0">
                    <a:latin typeface="Times New Roman"/>
                    <a:cs typeface="Times New Roman"/>
                  </a:rPr>
                  <a:t>i</a:t>
                </a:r>
                <a:r>
                  <a:rPr sz="2452" i="1" spc="126" baseline="28806" dirty="0">
                    <a:latin typeface="Times New Roman"/>
                    <a:cs typeface="Times New Roman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which </a:t>
                </a:r>
                <a:r>
                  <a:rPr sz="1998" spc="12" dirty="0">
                    <a:latin typeface="Georgia"/>
                    <a:cs typeface="Georgia"/>
                  </a:rPr>
                  <a:t>is </a:t>
                </a:r>
                <a:r>
                  <a:rPr sz="1998" spc="18" dirty="0">
                    <a:latin typeface="Georgia"/>
                    <a:cs typeface="Georgia"/>
                  </a:rPr>
                  <a:t>a mapping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from </a:t>
                </a:r>
                <a:r>
                  <a:rPr sz="1998" spc="12" dirty="0">
                    <a:latin typeface="Georgia"/>
                    <a:cs typeface="Georgia"/>
                  </a:rPr>
                  <a:t>states to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actions </a:t>
                </a:r>
                <a:r>
                  <a:rPr sz="1998" spc="18" dirty="0">
                    <a:latin typeface="Georgia"/>
                    <a:cs typeface="Georgia"/>
                  </a:rPr>
                  <a:t>and can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be</a:t>
                </a:r>
                <a:r>
                  <a:rPr sz="1998" spc="12" dirty="0">
                    <a:latin typeface="Georgia"/>
                    <a:cs typeface="Georgia"/>
                  </a:rPr>
                  <a:t> either</a:t>
                </a:r>
                <a:endParaRPr sz="1998" dirty="0">
                  <a:latin typeface="Georgia"/>
                  <a:cs typeface="Georgia"/>
                </a:endParaRPr>
              </a:p>
              <a:p>
                <a:pPr marL="794230" lvl="1" indent="-246035">
                  <a:spcBef>
                    <a:spcPts val="575"/>
                  </a:spcBef>
                  <a:buClr>
                    <a:srgbClr val="000000"/>
                  </a:buClr>
                  <a:buSzPct val="84848"/>
                  <a:buFont typeface="Trebuchet MS"/>
                  <a:buChar char="▪"/>
                  <a:tabLst>
                    <a:tab pos="794999" algn="l"/>
                  </a:tabLst>
                </a:pP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Mixed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 strategy</a:t>
                </a:r>
                <a:r>
                  <a:rPr sz="1998" spc="12" dirty="0">
                    <a:latin typeface="Georgia"/>
                    <a:cs typeface="Georgia"/>
                  </a:rPr>
                  <a:t>: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Distribution</a:t>
                </a:r>
                <a:r>
                  <a:rPr sz="1998" spc="18" dirty="0">
                    <a:latin typeface="Georgia"/>
                    <a:cs typeface="Georgia"/>
                  </a:rPr>
                  <a:t> over </a:t>
                </a:r>
                <a:r>
                  <a:rPr sz="1998" spc="12" dirty="0">
                    <a:latin typeface="Georgia"/>
                    <a:cs typeface="Georgia"/>
                  </a:rPr>
                  <a:t>actions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for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at</a:t>
                </a:r>
                <a:r>
                  <a:rPr sz="1998" spc="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least</a:t>
                </a:r>
                <a:r>
                  <a:rPr sz="1998" spc="18" dirty="0">
                    <a:latin typeface="Georgia"/>
                    <a:cs typeface="Georgia"/>
                  </a:rPr>
                  <a:t> one </a:t>
                </a:r>
                <a:r>
                  <a:rPr sz="1998" spc="12" dirty="0">
                    <a:latin typeface="Georgia"/>
                    <a:cs typeface="Georgia"/>
                  </a:rPr>
                  <a:t>state</a:t>
                </a:r>
                <a:endParaRPr sz="1998" dirty="0">
                  <a:latin typeface="Georgia"/>
                  <a:cs typeface="Georgia"/>
                </a:endParaRPr>
              </a:p>
              <a:p>
                <a:pPr marL="794230" lvl="1" indent="-246035">
                  <a:spcBef>
                    <a:spcPts val="829"/>
                  </a:spcBef>
                  <a:buClr>
                    <a:srgbClr val="000000"/>
                  </a:buClr>
                  <a:buSzPct val="84848"/>
                  <a:buFont typeface="Trebuchet MS"/>
                  <a:buChar char="▪"/>
                  <a:tabLst>
                    <a:tab pos="794999" algn="l"/>
                    <a:tab pos="5732605" algn="l"/>
                  </a:tabLst>
                </a:pP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Pure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 strategy</a:t>
                </a:r>
                <a:r>
                  <a:rPr sz="1998" spc="12" dirty="0">
                    <a:latin typeface="Georgia"/>
                    <a:cs typeface="Georgia"/>
                  </a:rPr>
                  <a:t>: </a:t>
                </a:r>
                <a:r>
                  <a:rPr sz="1998" spc="18" dirty="0">
                    <a:latin typeface="Georgia"/>
                    <a:cs typeface="Georgia"/>
                  </a:rPr>
                  <a:t>One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action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with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prob</a:t>
                </a:r>
                <a:r>
                  <a:rPr lang="en-GB" sz="1998" spc="18" dirty="0">
                    <a:latin typeface="Georgia"/>
                    <a:cs typeface="Georgia"/>
                  </a:rPr>
                  <a:t> 100% </a:t>
                </a:r>
                <a:r>
                  <a:rPr sz="1998" spc="12" dirty="0">
                    <a:latin typeface="Georgia"/>
                    <a:cs typeface="Georgia"/>
                  </a:rPr>
                  <a:t>for</a:t>
                </a:r>
                <a:r>
                  <a:rPr sz="1998" spc="-18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all</a:t>
                </a:r>
                <a:r>
                  <a:rPr sz="1998" spc="-12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states</a:t>
                </a:r>
                <a:endParaRPr sz="1998" dirty="0">
                  <a:latin typeface="Georgia"/>
                  <a:cs typeface="Georgia"/>
                </a:endParaRPr>
              </a:p>
              <a:p>
                <a:pPr lvl="1">
                  <a:spcBef>
                    <a:spcPts val="54"/>
                  </a:spcBef>
                  <a:buFont typeface="Trebuchet MS"/>
                  <a:buChar char="▪"/>
                </a:pPr>
                <a:endParaRPr sz="3269" dirty="0">
                  <a:latin typeface="Georgia"/>
                  <a:cs typeface="Georgia"/>
                </a:endParaRPr>
              </a:p>
              <a:p>
                <a:pPr marL="337529" marR="481305" indent="-246035">
                  <a:lnSpc>
                    <a:spcPts val="2301"/>
                  </a:lnSpc>
                  <a:buSzPct val="84848"/>
                  <a:buFont typeface="Trebuchet MS"/>
                  <a:buChar char="▪"/>
                  <a:tabLst>
                    <a:tab pos="338298" algn="l"/>
                  </a:tabLst>
                </a:pPr>
                <a:r>
                  <a:rPr sz="1998" spc="18" dirty="0">
                    <a:latin typeface="Georgia"/>
                    <a:cs typeface="Georgia"/>
                  </a:rPr>
                  <a:t>At each </a:t>
                </a:r>
                <a:r>
                  <a:rPr sz="1998" spc="12" dirty="0">
                    <a:latin typeface="Georgia"/>
                    <a:cs typeface="Georgia"/>
                  </a:rPr>
                  <a:t>state, all </a:t>
                </a:r>
                <a:r>
                  <a:rPr sz="1998" spc="18" dirty="0">
                    <a:latin typeface="Georgia"/>
                    <a:cs typeface="Georgia"/>
                  </a:rPr>
                  <a:t>agents </a:t>
                </a:r>
                <a:r>
                  <a:rPr sz="1998" spc="12" dirty="0">
                    <a:latin typeface="Georgia"/>
                    <a:cs typeface="Georgia"/>
                  </a:rPr>
                  <a:t>face </a:t>
                </a:r>
                <a:r>
                  <a:rPr sz="1998" spc="18" dirty="0">
                    <a:latin typeface="Georgia"/>
                    <a:cs typeface="Georgia"/>
                  </a:rPr>
                  <a:t>a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stage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game </a:t>
                </a:r>
                <a:r>
                  <a:rPr sz="1998" spc="18" dirty="0">
                    <a:latin typeface="Georgia"/>
                    <a:cs typeface="Georgia"/>
                  </a:rPr>
                  <a:t>(normal form game) with </a:t>
                </a:r>
                <a:r>
                  <a:rPr sz="1998" spc="12" dirty="0">
                    <a:latin typeface="Georgia"/>
                    <a:cs typeface="Georgia"/>
                  </a:rPr>
                  <a:t>the </a:t>
                </a:r>
                <a:r>
                  <a:rPr sz="1998" spc="24" dirty="0">
                    <a:solidFill>
                      <a:srgbClr val="FF2600"/>
                    </a:solidFill>
                    <a:latin typeface="Georgia"/>
                    <a:cs typeface="Georgia"/>
                  </a:rPr>
                  <a:t>Q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values of the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current </a:t>
                </a:r>
                <a:r>
                  <a:rPr sz="1998" spc="-46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state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and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joint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action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of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each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 player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solidFill>
                      <a:srgbClr val="FF2600"/>
                    </a:solidFill>
                    <a:latin typeface="Georgia"/>
                    <a:cs typeface="Georgia"/>
                  </a:rPr>
                  <a:t>being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the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utility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for that</a:t>
                </a:r>
                <a:r>
                  <a:rPr sz="1998" spc="6" dirty="0">
                    <a:solidFill>
                      <a:srgbClr val="FF2600"/>
                    </a:solidFill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solidFill>
                      <a:srgbClr val="FF2600"/>
                    </a:solidFill>
                    <a:latin typeface="Georgia"/>
                    <a:cs typeface="Georgia"/>
                  </a:rPr>
                  <a:t>player</a:t>
                </a:r>
                <a:endParaRPr sz="1998" dirty="0">
                  <a:latin typeface="Georgia"/>
                  <a:cs typeface="Georgia"/>
                </a:endParaRPr>
              </a:p>
              <a:p>
                <a:pPr>
                  <a:spcBef>
                    <a:spcPts val="54"/>
                  </a:spcBef>
                  <a:buFont typeface="Trebuchet MS"/>
                  <a:buChar char="▪"/>
                </a:pPr>
                <a:endParaRPr sz="3027" dirty="0">
                  <a:latin typeface="Georgia"/>
                  <a:cs typeface="Georgia"/>
                </a:endParaRPr>
              </a:p>
              <a:p>
                <a:pPr marL="337529" indent="-246035">
                  <a:buSzPct val="84848"/>
                  <a:buFont typeface="Trebuchet MS"/>
                  <a:buChar char="▪"/>
                  <a:tabLst>
                    <a:tab pos="338298" algn="l"/>
                  </a:tabLst>
                </a:pPr>
                <a:r>
                  <a:rPr sz="1998" spc="18" dirty="0">
                    <a:latin typeface="Georgia"/>
                    <a:cs typeface="Georgia"/>
                  </a:rPr>
                  <a:t>The</a:t>
                </a:r>
                <a:r>
                  <a:rPr sz="1998" spc="6" dirty="0">
                    <a:latin typeface="Georgia"/>
                    <a:cs typeface="Georgia"/>
                  </a:rPr>
                  <a:t> </a:t>
                </a:r>
                <a:r>
                  <a:rPr sz="1998" spc="12" dirty="0">
                    <a:latin typeface="Georgia"/>
                    <a:cs typeface="Georgia"/>
                  </a:rPr>
                  <a:t>stochastic </a:t>
                </a:r>
                <a:r>
                  <a:rPr sz="1998" spc="18" dirty="0">
                    <a:latin typeface="Georgia"/>
                    <a:cs typeface="Georgia"/>
                  </a:rPr>
                  <a:t>game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can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be</a:t>
                </a:r>
                <a:r>
                  <a:rPr sz="1998" spc="6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thought</a:t>
                </a:r>
                <a:r>
                  <a:rPr sz="1998" spc="12" dirty="0">
                    <a:latin typeface="Georgia"/>
                    <a:cs typeface="Georgia"/>
                  </a:rPr>
                  <a:t> of </a:t>
                </a:r>
                <a:r>
                  <a:rPr sz="1998" spc="18" dirty="0">
                    <a:latin typeface="Georgia"/>
                    <a:cs typeface="Georgia"/>
                  </a:rPr>
                  <a:t>as</a:t>
                </a:r>
                <a:r>
                  <a:rPr sz="1998" spc="6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a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repeated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normal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form</a:t>
                </a:r>
                <a:r>
                  <a:rPr sz="1998" spc="6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game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with</a:t>
                </a:r>
                <a:r>
                  <a:rPr sz="1998" spc="12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a</a:t>
                </a:r>
                <a:r>
                  <a:rPr sz="1998" spc="12" dirty="0">
                    <a:latin typeface="Georgia"/>
                    <a:cs typeface="Georgia"/>
                  </a:rPr>
                  <a:t> state</a:t>
                </a:r>
                <a:r>
                  <a:rPr sz="1998" spc="6" dirty="0">
                    <a:latin typeface="Georgia"/>
                    <a:cs typeface="Georgia"/>
                  </a:rPr>
                  <a:t> </a:t>
                </a:r>
                <a:r>
                  <a:rPr sz="1998" spc="18" dirty="0">
                    <a:latin typeface="Georgia"/>
                    <a:cs typeface="Georgia"/>
                  </a:rPr>
                  <a:t>representation</a:t>
                </a:r>
                <a:endParaRPr sz="1998" dirty="0">
                  <a:latin typeface="Georgia"/>
                  <a:cs typeface="Georgia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833" y="2858680"/>
                <a:ext cx="11580948" cy="3132056"/>
              </a:xfrm>
              <a:prstGeom prst="rect">
                <a:avLst/>
              </a:prstGeom>
              <a:blipFill>
                <a:blip r:embed="rId2"/>
                <a:stretch>
                  <a:fillRect l="-316" r="-737" b="-38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Optimal Policy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96716" y="1426538"/>
            <a:ext cx="11434100" cy="2279673"/>
          </a:xfrm>
          <a:prstGeom prst="rect">
            <a:avLst/>
          </a:prstGeom>
        </p:spPr>
        <p:txBody>
          <a:bodyPr vert="horz" wrap="square" lIns="0" tIns="15377" rIns="0" bIns="0" rtlCol="0">
            <a:spAutoFit/>
          </a:bodyPr>
          <a:lstStyle/>
          <a:p>
            <a:pPr marL="277558" indent="-262949">
              <a:spcBef>
                <a:spcPts val="121"/>
              </a:spcBef>
              <a:buSzPct val="83333"/>
              <a:buFont typeface="Trebuchet MS"/>
              <a:buChar char="▪"/>
              <a:tabLst>
                <a:tab pos="278327" algn="l"/>
              </a:tabLst>
            </a:pPr>
            <a:r>
              <a:rPr sz="2179" spc="-6" dirty="0">
                <a:latin typeface="Georgia"/>
                <a:cs typeface="Georgia"/>
              </a:rPr>
              <a:t>In</a:t>
            </a:r>
            <a:r>
              <a:rPr sz="2179" dirty="0">
                <a:latin typeface="Georgia"/>
                <a:cs typeface="Georgia"/>
              </a:rPr>
              <a:t> MARL, </a:t>
            </a:r>
            <a:r>
              <a:rPr sz="2179" spc="-6" dirty="0">
                <a:latin typeface="Georgia"/>
                <a:cs typeface="Georgia"/>
              </a:rPr>
              <a:t>the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optimal policy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should</a:t>
            </a:r>
            <a:r>
              <a:rPr sz="2179" dirty="0">
                <a:latin typeface="Georgia"/>
                <a:cs typeface="Georgia"/>
              </a:rPr>
              <a:t> correspond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to </a:t>
            </a:r>
            <a:r>
              <a:rPr sz="2179" spc="-6" dirty="0">
                <a:latin typeface="Georgia"/>
                <a:cs typeface="Georgia"/>
              </a:rPr>
              <a:t>some</a:t>
            </a:r>
            <a:r>
              <a:rPr sz="2179" dirty="0">
                <a:latin typeface="Georgia"/>
                <a:cs typeface="Georgia"/>
              </a:rPr>
              <a:t> </a:t>
            </a:r>
            <a:r>
              <a:rPr sz="2179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r>
              <a:rPr sz="2179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of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the</a:t>
            </a:r>
            <a:r>
              <a:rPr sz="2179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stochastic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game</a:t>
            </a:r>
          </a:p>
          <a:p>
            <a:pPr>
              <a:spcBef>
                <a:spcPts val="48"/>
              </a:spcBef>
              <a:buFont typeface="Trebuchet MS"/>
              <a:buChar char="▪"/>
            </a:pPr>
            <a:endParaRPr sz="3330" dirty="0">
              <a:latin typeface="Georgia"/>
              <a:cs typeface="Georgia"/>
            </a:endParaRPr>
          </a:p>
          <a:p>
            <a:pPr marL="277558" indent="-262949">
              <a:buSzPct val="83333"/>
              <a:buFont typeface="Trebuchet MS"/>
              <a:buChar char="▪"/>
              <a:tabLst>
                <a:tab pos="278327" algn="l"/>
              </a:tabLst>
            </a:pPr>
            <a:r>
              <a:rPr sz="2179" spc="-6" dirty="0">
                <a:latin typeface="Georgia"/>
                <a:cs typeface="Georgia"/>
              </a:rPr>
              <a:t>The</a:t>
            </a:r>
            <a:r>
              <a:rPr sz="2179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most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common </a:t>
            </a:r>
            <a:r>
              <a:rPr sz="2179" spc="-6" dirty="0">
                <a:latin typeface="Georgia"/>
                <a:cs typeface="Georgia"/>
              </a:rPr>
              <a:t>solution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concept is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the </a:t>
            </a:r>
            <a:r>
              <a:rPr sz="2179" spc="-6" dirty="0">
                <a:solidFill>
                  <a:srgbClr val="FF2600"/>
                </a:solidFill>
                <a:latin typeface="Georgia"/>
                <a:cs typeface="Georgia"/>
              </a:rPr>
              <a:t>Nash</a:t>
            </a:r>
            <a:r>
              <a:rPr sz="2179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79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endParaRPr sz="2179" dirty="0">
              <a:latin typeface="Georgia"/>
              <a:cs typeface="Georgia"/>
            </a:endParaRPr>
          </a:p>
          <a:p>
            <a:pPr>
              <a:spcBef>
                <a:spcPts val="48"/>
              </a:spcBef>
              <a:buFont typeface="Trebuchet MS"/>
              <a:buChar char="▪"/>
            </a:pPr>
            <a:endParaRPr sz="3330" dirty="0">
              <a:latin typeface="Georgia"/>
              <a:cs typeface="Georgia"/>
            </a:endParaRPr>
          </a:p>
          <a:p>
            <a:pPr marL="277558" indent="-262949">
              <a:lnSpc>
                <a:spcPts val="2525"/>
              </a:lnSpc>
              <a:spcBef>
                <a:spcPts val="6"/>
              </a:spcBef>
              <a:buSzPct val="83333"/>
              <a:buFont typeface="Trebuchet MS"/>
              <a:buChar char="▪"/>
              <a:tabLst>
                <a:tab pos="278327" algn="l"/>
              </a:tabLst>
            </a:pPr>
            <a:r>
              <a:rPr sz="2179" dirty="0">
                <a:latin typeface="Georgia"/>
                <a:cs typeface="Georgia"/>
              </a:rPr>
              <a:t>Let us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define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a </a:t>
            </a:r>
            <a:r>
              <a:rPr sz="2179" spc="-6" dirty="0">
                <a:solidFill>
                  <a:srgbClr val="FF2600"/>
                </a:solidFill>
                <a:latin typeface="Georgia"/>
                <a:cs typeface="Georgia"/>
              </a:rPr>
              <a:t>value</a:t>
            </a:r>
            <a:r>
              <a:rPr sz="2179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79" dirty="0">
                <a:solidFill>
                  <a:srgbClr val="FF2600"/>
                </a:solidFill>
                <a:latin typeface="Georgia"/>
                <a:cs typeface="Georgia"/>
              </a:rPr>
              <a:t>function</a:t>
            </a:r>
            <a:r>
              <a:rPr sz="2179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for </a:t>
            </a:r>
            <a:r>
              <a:rPr sz="2179" spc="-6" dirty="0">
                <a:latin typeface="Georgia"/>
                <a:cs typeface="Georgia"/>
              </a:rPr>
              <a:t>the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multi-agent</a:t>
            </a:r>
            <a:r>
              <a:rPr sz="2179" spc="6" dirty="0">
                <a:latin typeface="Georgia"/>
                <a:cs typeface="Georgia"/>
              </a:rPr>
              <a:t> </a:t>
            </a:r>
            <a:r>
              <a:rPr sz="2179" spc="-6" dirty="0">
                <a:latin typeface="Georgia"/>
                <a:cs typeface="Georgia"/>
              </a:rPr>
              <a:t>setting</a:t>
            </a:r>
            <a:endParaRPr sz="2179" dirty="0">
              <a:latin typeface="Georgia"/>
              <a:cs typeface="Georgia"/>
            </a:endParaRPr>
          </a:p>
          <a:p>
            <a:pPr marL="2591051">
              <a:lnSpc>
                <a:spcPts val="1943"/>
              </a:lnSpc>
            </a:pPr>
            <a:endParaRPr sz="1695" dirty="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6717" y="4080126"/>
            <a:ext cx="6744981" cy="680465"/>
          </a:xfrm>
          <a:prstGeom prst="rect">
            <a:avLst/>
          </a:prstGeom>
        </p:spPr>
        <p:txBody>
          <a:bodyPr vert="horz" wrap="square" lIns="0" tIns="45361" rIns="0" bIns="0" rtlCol="0">
            <a:spAutoFit/>
          </a:bodyPr>
          <a:lstStyle/>
          <a:p>
            <a:pPr marR="1347039" algn="ctr">
              <a:spcBef>
                <a:spcPts val="357"/>
              </a:spcBef>
            </a:pPr>
            <a:endParaRPr sz="1695" dirty="0">
              <a:latin typeface="Cambria"/>
              <a:cs typeface="Cambria"/>
            </a:endParaRPr>
          </a:p>
          <a:p>
            <a:pPr marL="277558" indent="-262949">
              <a:spcBef>
                <a:spcPts val="254"/>
              </a:spcBef>
              <a:buClr>
                <a:srgbClr val="000000"/>
              </a:buClr>
              <a:buSzPct val="83333"/>
              <a:buFont typeface="Trebuchet MS"/>
              <a:buChar char="▪"/>
              <a:tabLst>
                <a:tab pos="278327" algn="l"/>
              </a:tabLst>
            </a:pPr>
            <a:r>
              <a:rPr sz="2179" spc="-6" dirty="0">
                <a:solidFill>
                  <a:srgbClr val="FF2600"/>
                </a:solidFill>
                <a:latin typeface="Georgia"/>
                <a:cs typeface="Georgia"/>
              </a:rPr>
              <a:t>Nash </a:t>
            </a:r>
            <a:r>
              <a:rPr sz="2179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r>
              <a:rPr sz="2179" spc="-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under </a:t>
            </a:r>
            <a:r>
              <a:rPr sz="2179" spc="-6" dirty="0">
                <a:latin typeface="Georgia"/>
                <a:cs typeface="Georgia"/>
              </a:rPr>
              <a:t>the stochastic</a:t>
            </a:r>
            <a:r>
              <a:rPr sz="2179" dirty="0">
                <a:latin typeface="Georgia"/>
                <a:cs typeface="Georgia"/>
              </a:rPr>
              <a:t> game</a:t>
            </a:r>
            <a:r>
              <a:rPr sz="2179" spc="-6" dirty="0">
                <a:latin typeface="Georgia"/>
                <a:cs typeface="Georgia"/>
              </a:rPr>
              <a:t> </a:t>
            </a:r>
            <a:r>
              <a:rPr sz="2179" dirty="0">
                <a:latin typeface="Georgia"/>
                <a:cs typeface="Georgia"/>
              </a:rPr>
              <a:t>satisfies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7B6211BA-ED37-469B-8D65-72A226622B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827" y="3454996"/>
            <a:ext cx="3702240" cy="87634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34F60C62-996B-480D-8C2D-998247D4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2871" y="4883971"/>
            <a:ext cx="2953792" cy="102914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Independent learning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43072"/>
            <a:ext cx="8695513" cy="878248"/>
          </a:xfrm>
          <a:prstGeom prst="rect">
            <a:avLst/>
          </a:prstGeom>
        </p:spPr>
        <p:txBody>
          <a:bodyPr vert="horz" wrap="square" lIns="0" tIns="92260" rIns="0" bIns="0" rtlCol="0">
            <a:spAutoFit/>
          </a:bodyPr>
          <a:lstStyle/>
          <a:p>
            <a:pPr marL="295241" indent="-280633">
              <a:spcBef>
                <a:spcPts val="726"/>
              </a:spcBef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6" dirty="0">
                <a:latin typeface="Georgia"/>
                <a:cs typeface="Georgia"/>
              </a:rPr>
              <a:t>Naive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approach: Apply</a:t>
            </a:r>
            <a:r>
              <a:rPr sz="2301" spc="18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the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single</a:t>
            </a:r>
            <a:r>
              <a:rPr sz="2301" spc="18" dirty="0">
                <a:latin typeface="Georgia"/>
                <a:cs typeface="Georgia"/>
              </a:rPr>
              <a:t> </a:t>
            </a:r>
            <a:r>
              <a:rPr sz="2301" spc="12" dirty="0">
                <a:latin typeface="Georgia"/>
                <a:cs typeface="Georgia"/>
              </a:rPr>
              <a:t>agent</a:t>
            </a:r>
            <a:r>
              <a:rPr sz="2301" spc="6" dirty="0">
                <a:latin typeface="Georgia"/>
                <a:cs typeface="Georgia"/>
              </a:rPr>
              <a:t> Q-learning</a:t>
            </a:r>
            <a:r>
              <a:rPr sz="2301" spc="18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directly</a:t>
            </a:r>
            <a:endParaRPr sz="2301">
              <a:latin typeface="Georgia"/>
              <a:cs typeface="Georgia"/>
            </a:endParaRPr>
          </a:p>
          <a:p>
            <a:pPr marL="295241" indent="-280633">
              <a:spcBef>
                <a:spcPts val="611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Each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agent </a:t>
            </a:r>
            <a:r>
              <a:rPr sz="2301" spc="12" dirty="0">
                <a:latin typeface="Georgia"/>
                <a:cs typeface="Georgia"/>
              </a:rPr>
              <a:t>would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12" dirty="0">
                <a:latin typeface="Georgia"/>
                <a:cs typeface="Georgia"/>
              </a:rPr>
              <a:t>update </a:t>
            </a:r>
            <a:r>
              <a:rPr sz="2301" spc="6" dirty="0">
                <a:latin typeface="Georgia"/>
                <a:cs typeface="Georgia"/>
              </a:rPr>
              <a:t>its Q-values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using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the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Bellman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update:</a:t>
            </a:r>
            <a:endParaRPr sz="2301">
              <a:latin typeface="Georgia"/>
              <a:cs typeface="Georgi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6716" y="3451090"/>
            <a:ext cx="10151685" cy="2563688"/>
          </a:xfrm>
          <a:prstGeom prst="rect">
            <a:avLst/>
          </a:prstGeom>
        </p:spPr>
        <p:txBody>
          <a:bodyPr vert="horz" wrap="square" lIns="0" tIns="18452" rIns="0" bIns="0" rtlCol="0">
            <a:spAutoFit/>
          </a:bodyPr>
          <a:lstStyle/>
          <a:p>
            <a:pPr marL="295241" indent="-280633">
              <a:spcBef>
                <a:spcPts val="145"/>
              </a:spcBef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12" dirty="0">
                <a:latin typeface="Georgia"/>
                <a:cs typeface="Georgia"/>
              </a:rPr>
              <a:t>Each</a:t>
            </a:r>
            <a:r>
              <a:rPr sz="2301" dirty="0">
                <a:latin typeface="Georgia"/>
                <a:cs typeface="Georgia"/>
              </a:rPr>
              <a:t> </a:t>
            </a:r>
            <a:r>
              <a:rPr sz="2301" spc="12" dirty="0">
                <a:latin typeface="Georgia"/>
                <a:cs typeface="Georgia"/>
              </a:rPr>
              <a:t>agent</a:t>
            </a:r>
            <a:r>
              <a:rPr sz="2301" spc="6" dirty="0">
                <a:latin typeface="Georgia"/>
                <a:cs typeface="Georgia"/>
              </a:rPr>
              <a:t> assumes that the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other</a:t>
            </a:r>
            <a:r>
              <a:rPr sz="2301" spc="12" dirty="0">
                <a:latin typeface="Georgia"/>
                <a:cs typeface="Georgia"/>
              </a:rPr>
              <a:t> </a:t>
            </a:r>
            <a:r>
              <a:rPr sz="2301" spc="6" dirty="0">
                <a:latin typeface="Georgia"/>
                <a:cs typeface="Georgia"/>
              </a:rPr>
              <a:t>agent(s)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are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part of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the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 environment</a:t>
            </a:r>
            <a:endParaRPr sz="2301" dirty="0">
              <a:latin typeface="Georgia"/>
              <a:cs typeface="Georgia"/>
            </a:endParaRPr>
          </a:p>
          <a:p>
            <a:pPr>
              <a:spcBef>
                <a:spcPts val="61"/>
              </a:spcBef>
              <a:buFont typeface="Trebuchet MS"/>
              <a:buChar char="▪"/>
            </a:pPr>
            <a:endParaRPr sz="3451" dirty="0">
              <a:latin typeface="Georgia"/>
              <a:cs typeface="Georgia"/>
            </a:endParaRPr>
          </a:p>
          <a:p>
            <a:pPr marL="295241" indent="-280633">
              <a:buClr>
                <a:srgbClr val="000000"/>
              </a:buClr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6" dirty="0">
                <a:solidFill>
                  <a:srgbClr val="008F00"/>
                </a:solidFill>
                <a:latin typeface="Georgia"/>
                <a:cs typeface="Georgia"/>
              </a:rPr>
              <a:t>Merit:</a:t>
            </a:r>
            <a:r>
              <a:rPr sz="2301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008F00"/>
                </a:solidFill>
                <a:latin typeface="Georgia"/>
                <a:cs typeface="Georgia"/>
              </a:rPr>
              <a:t>Simple</a:t>
            </a:r>
            <a:r>
              <a:rPr sz="2301" spc="12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008F00"/>
                </a:solidFill>
                <a:latin typeface="Georgia"/>
                <a:cs typeface="Georgia"/>
              </a:rPr>
              <a:t>approach,</a:t>
            </a:r>
            <a:r>
              <a:rPr sz="2301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008F00"/>
                </a:solidFill>
                <a:latin typeface="Georgia"/>
                <a:cs typeface="Georgia"/>
              </a:rPr>
              <a:t>easy</a:t>
            </a:r>
            <a:r>
              <a:rPr sz="2301" spc="12" dirty="0">
                <a:solidFill>
                  <a:srgbClr val="008F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008F00"/>
                </a:solidFill>
                <a:latin typeface="Georgia"/>
                <a:cs typeface="Georgia"/>
              </a:rPr>
              <a:t>to apply</a:t>
            </a:r>
            <a:endParaRPr sz="2301" dirty="0">
              <a:latin typeface="Georgia"/>
              <a:cs typeface="Georgia"/>
            </a:endParaRPr>
          </a:p>
          <a:p>
            <a:pPr marL="295241" indent="-280633">
              <a:spcBef>
                <a:spcPts val="611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Demerit: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Might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not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work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well against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opponents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playing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complex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strategies</a:t>
            </a:r>
            <a:endParaRPr sz="2301" dirty="0">
              <a:latin typeface="Georgia"/>
              <a:cs typeface="Georgia"/>
            </a:endParaRPr>
          </a:p>
          <a:p>
            <a:pPr marL="295241" indent="-280633">
              <a:spcBef>
                <a:spcPts val="611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Demerit: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Non-stationary transition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and</a:t>
            </a:r>
            <a:r>
              <a:rPr sz="2301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reward</a:t>
            </a:r>
            <a:r>
              <a:rPr sz="230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models</a:t>
            </a:r>
            <a:endParaRPr sz="2301" dirty="0">
              <a:latin typeface="Georgia"/>
              <a:cs typeface="Georgia"/>
            </a:endParaRPr>
          </a:p>
          <a:p>
            <a:pPr marL="295241" indent="-280633">
              <a:spcBef>
                <a:spcPts val="611"/>
              </a:spcBef>
              <a:buClr>
                <a:srgbClr val="000000"/>
              </a:buClr>
              <a:buSzPct val="84210"/>
              <a:buFont typeface="Trebuchet MS"/>
              <a:buChar char="▪"/>
              <a:tabLst>
                <a:tab pos="296010" algn="l"/>
              </a:tabLst>
            </a:pP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Demerit:</a:t>
            </a:r>
            <a:r>
              <a:rPr sz="2301" spc="-30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No</a:t>
            </a:r>
            <a:r>
              <a:rPr sz="2301" spc="-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convergence</a:t>
            </a:r>
            <a:r>
              <a:rPr sz="2301" spc="-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01" spc="12" dirty="0">
                <a:solidFill>
                  <a:srgbClr val="FF2600"/>
                </a:solidFill>
                <a:latin typeface="Georgia"/>
                <a:cs typeface="Georgia"/>
              </a:rPr>
              <a:t>guarantees</a:t>
            </a:r>
            <a:endParaRPr sz="2301" dirty="0">
              <a:latin typeface="Georgia"/>
              <a:cs typeface="Georgia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E45CF5C-285B-41D2-80EE-B0AEBE5EC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3170" y="2493287"/>
            <a:ext cx="6674193" cy="68583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object 3"/>
              <p:cNvSpPr txBox="1"/>
              <p:nvPr/>
            </p:nvSpPr>
            <p:spPr>
              <a:xfrm>
                <a:off x="281341" y="1337375"/>
                <a:ext cx="5209619" cy="1779050"/>
              </a:xfrm>
              <a:prstGeom prst="rect">
                <a:avLst/>
              </a:prstGeom>
            </p:spPr>
            <p:txBody>
              <a:bodyPr vert="horz" wrap="square" lIns="0" tIns="68426" rIns="0" bIns="0" rtlCol="0">
                <a:spAutoFit/>
              </a:bodyPr>
              <a:lstStyle/>
              <a:p>
                <a:pPr marL="203747" indent="-173762">
                  <a:spcBef>
                    <a:spcPts val="539"/>
                  </a:spcBef>
                  <a:buSzPct val="86956"/>
                  <a:buFont typeface="Trebuchet MS"/>
                  <a:buChar char="▪"/>
                  <a:tabLst>
                    <a:tab pos="204516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(Simultaneously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moving)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Stochastic </a:t>
                </a:r>
                <a:r>
                  <a:rPr sz="1392" spc="24" dirty="0">
                    <a:latin typeface="Georgia"/>
                    <a:cs typeface="Georgia"/>
                  </a:rPr>
                  <a:t>Game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(</a:t>
                </a:r>
                <a:r>
                  <a:rPr sz="1574" i="1" spc="18" dirty="0">
                    <a:latin typeface="Times New Roman"/>
                    <a:cs typeface="Times New Roman"/>
                  </a:rPr>
                  <a:t>N</a:t>
                </a:r>
                <a:r>
                  <a:rPr sz="1392" spc="18" dirty="0">
                    <a:latin typeface="Georgia"/>
                    <a:cs typeface="Georgia"/>
                  </a:rPr>
                  <a:t>-agent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MDP)</a:t>
                </a:r>
                <a:endParaRPr sz="1392" dirty="0">
                  <a:latin typeface="Georgia"/>
                  <a:cs typeface="Georgia"/>
                </a:endParaRPr>
              </a:p>
              <a:p>
                <a:pPr marL="772437" lvl="1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Tuple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spc="79" dirty="0">
                    <a:latin typeface="Lucida Sans Unicode"/>
                    <a:cs typeface="Lucida Sans Unicode"/>
                  </a:rPr>
                  <a:t>(</a:t>
                </a:r>
                <a:r>
                  <a:rPr sz="1574" i="1" spc="79" dirty="0">
                    <a:latin typeface="Times New Roman"/>
                    <a:cs typeface="Times New Roman"/>
                  </a:rPr>
                  <a:t>N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latin typeface="Times New Roman"/>
                    <a:cs typeface="Times New Roman"/>
                  </a:rPr>
                  <a:t>S</a:t>
                </a:r>
                <a:r>
                  <a:rPr sz="1574" spc="48" dirty="0">
                    <a:latin typeface="Cambria"/>
                    <a:cs typeface="Cambria"/>
                  </a:rPr>
                  <a:t>,</a:t>
                </a:r>
                <a:r>
                  <a:rPr sz="1574" spc="12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latin typeface="Times New Roman"/>
                    <a:cs typeface="Times New Roman"/>
                  </a:rPr>
                  <a:t>A</a:t>
                </a:r>
                <a:r>
                  <a:rPr sz="1725" spc="53" baseline="29239" dirty="0"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12" dirty="0">
                    <a:latin typeface="Cambria"/>
                    <a:cs typeface="Cambria"/>
                  </a:rPr>
                  <a:t> </a:t>
                </a:r>
                <a:r>
                  <a:rPr sz="1574" i="1" spc="85" dirty="0">
                    <a:latin typeface="Times New Roman"/>
                    <a:cs typeface="Times New Roman"/>
                  </a:rPr>
                  <a:t>A</a:t>
                </a:r>
                <a:r>
                  <a:rPr sz="1725" i="1" spc="126" baseline="29239" dirty="0">
                    <a:latin typeface="Times New Roman"/>
                    <a:cs typeface="Times New Roman"/>
                  </a:rPr>
                  <a:t>N</a:t>
                </a:r>
                <a:r>
                  <a:rPr sz="1574" spc="85" dirty="0">
                    <a:latin typeface="Cambria"/>
                    <a:cs typeface="Cambria"/>
                  </a:rPr>
                  <a:t>,</a:t>
                </a:r>
                <a:r>
                  <a:rPr sz="1574" spc="-48" dirty="0">
                    <a:latin typeface="Cambria"/>
                    <a:cs typeface="Cambria"/>
                  </a:rPr>
                  <a:t> </a:t>
                </a:r>
                <a:r>
                  <a:rPr sz="1574" i="1" spc="36" dirty="0">
                    <a:latin typeface="Times New Roman"/>
                    <a:cs typeface="Times New Roman"/>
                  </a:rPr>
                  <a:t>R</a:t>
                </a:r>
                <a:r>
                  <a:rPr sz="1725" spc="53" baseline="29239" dirty="0">
                    <a:latin typeface="Cambria"/>
                    <a:cs typeface="Cambria"/>
                  </a:rPr>
                  <a:t>1</a:t>
                </a:r>
                <a:r>
                  <a:rPr sz="1574" spc="36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-48" dirty="0">
                    <a:latin typeface="Cambria"/>
                    <a:cs typeface="Cambria"/>
                  </a:rPr>
                  <a:t> </a:t>
                </a:r>
                <a:r>
                  <a:rPr sz="1574" i="1" spc="85" dirty="0">
                    <a:latin typeface="Times New Roman"/>
                    <a:cs typeface="Times New Roman"/>
                  </a:rPr>
                  <a:t>R</a:t>
                </a:r>
                <a:r>
                  <a:rPr sz="1725" i="1" spc="126" baseline="29239" dirty="0">
                    <a:latin typeface="Times New Roman"/>
                    <a:cs typeface="Times New Roman"/>
                  </a:rPr>
                  <a:t>N</a:t>
                </a:r>
                <a:r>
                  <a:rPr sz="1574" spc="85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48" dirty="0">
                    <a:latin typeface="Times New Roman"/>
                    <a:cs typeface="Times New Roman"/>
                  </a:rPr>
                  <a:t>T</a:t>
                </a:r>
                <a:r>
                  <a:rPr sz="1574" spc="48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spc="176" dirty="0">
                    <a:latin typeface="Lucida Sans Unicode"/>
                    <a:cs typeface="Lucida Sans Unicode"/>
                  </a:rPr>
                  <a:t>)</a:t>
                </a:r>
                <a:endParaRPr sz="1574" dirty="0">
                  <a:latin typeface="Lucida Sans Unicode"/>
                  <a:cs typeface="Lucida Sans Unicode"/>
                </a:endParaRPr>
              </a:p>
              <a:p>
                <a:pPr marL="772437" lvl="1" indent="-285750">
                  <a:spcBef>
                    <a:spcPts val="430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574" i="1" spc="18" dirty="0">
                    <a:latin typeface="Times New Roman"/>
                    <a:cs typeface="Times New Roman"/>
                  </a:rPr>
                  <a:t>N</a:t>
                </a:r>
                <a:r>
                  <a:rPr sz="1392" spc="18" dirty="0">
                    <a:latin typeface="Georgia"/>
                    <a:cs typeface="Georgia"/>
                  </a:rPr>
                  <a:t>: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Number</a:t>
                </a:r>
                <a:r>
                  <a:rPr sz="1392" spc="-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of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agents</a:t>
                </a:r>
                <a:endParaRPr sz="1392" dirty="0">
                  <a:latin typeface="Georgia"/>
                  <a:cs typeface="Georgia"/>
                </a:endParaRPr>
              </a:p>
              <a:p>
                <a:pPr marL="772437" lvl="1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762707" algn="l"/>
                    <a:tab pos="763476" algn="l"/>
                    <a:tab pos="2780191" algn="l"/>
                  </a:tabLst>
                </a:pPr>
                <a:r>
                  <a:rPr lang="en-GB" sz="1400" i="1" spc="18" dirty="0">
                    <a:latin typeface="Times New Roman"/>
                    <a:cs typeface="Times New Roman"/>
                  </a:rPr>
                  <a:t>S </a:t>
                </a:r>
                <a:r>
                  <a:rPr sz="1392" spc="12" dirty="0">
                    <a:latin typeface="Georgia"/>
                    <a:cs typeface="Georgia"/>
                  </a:rPr>
                  <a:t>: </a:t>
                </a:r>
                <a:r>
                  <a:rPr sz="1392" spc="18" dirty="0">
                    <a:latin typeface="Georgia"/>
                    <a:cs typeface="Georgia"/>
                  </a:rPr>
                  <a:t>Shared state space  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lang="en-GB" sz="1574" i="1" spc="12" dirty="0">
                    <a:latin typeface="Times New Roman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1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</m:oMath>
                </a14:m>
                <a:r>
                  <a:rPr sz="1574" i="1" spc="18" dirty="0">
                    <a:latin typeface="Times New Roman"/>
                    <a:cs typeface="Times New Roman"/>
                  </a:rPr>
                  <a:t>S</a:t>
                </a:r>
                <a:endParaRPr sz="1574" dirty="0">
                  <a:latin typeface="Times New Roman"/>
                  <a:cs typeface="Times New Roman"/>
                </a:endParaRPr>
              </a:p>
              <a:p>
                <a:pPr marL="772437" lvl="1" indent="-285750">
                  <a:spcBef>
                    <a:spcPts val="430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661218" algn="l"/>
                  </a:tabLst>
                </a:pPr>
                <a:r>
                  <a:rPr sz="1574" i="1" spc="36" dirty="0">
                    <a:latin typeface="Times New Roman"/>
                    <a:cs typeface="Times New Roman"/>
                  </a:rPr>
                  <a:t>A</a:t>
                </a:r>
                <a:r>
                  <a:rPr sz="1725" i="1" spc="53" baseline="29239" dirty="0">
                    <a:latin typeface="Times New Roman"/>
                    <a:cs typeface="Times New Roman"/>
                  </a:rPr>
                  <a:t>j</a:t>
                </a:r>
                <a:r>
                  <a:rPr sz="1392" spc="36" dirty="0">
                    <a:latin typeface="Georgia"/>
                    <a:cs typeface="Georgia"/>
                  </a:rPr>
                  <a:t>: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Action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space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of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</a:t>
                </a:r>
                <a:r>
                  <a:rPr sz="1392" dirty="0">
                    <a:latin typeface="Georgia"/>
                    <a:cs typeface="Georg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j</a:t>
                </a:r>
                <a:endParaRPr sz="1574" dirty="0">
                  <a:latin typeface="Times New Roman"/>
                  <a:cs typeface="Times New Roman"/>
                </a:endParaRPr>
              </a:p>
              <a:p>
                <a:pPr marL="1628441">
                  <a:spcBef>
                    <a:spcPts val="418"/>
                  </a:spcBef>
                </a:pPr>
                <a:r>
                  <a:rPr sz="1574" spc="133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(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430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74" spc="79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81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sz="1574" spc="133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)</a:t>
                </a:r>
                <a:r>
                  <a:rPr sz="1574" spc="-54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spc="2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e</a:t>
                </a:r>
                <a:r>
                  <a:rPr sz="1574" spc="36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sz="1725" spc="154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2</a:t>
                </a:r>
                <a:r>
                  <a:rPr sz="1725" spc="154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13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spc="430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</a:t>
                </a:r>
                <a:r>
                  <a:rPr sz="1574" spc="12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sz="1574" spc="-218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×</a:t>
                </a:r>
                <a:r>
                  <a:rPr sz="1574" spc="-30" dirty="0">
                    <a:solidFill>
                      <a:srgbClr val="FF2600"/>
                    </a:solidFill>
                    <a:latin typeface="Lucida Sans Unicode"/>
                    <a:cs typeface="Lucida Sans Unicode"/>
                  </a:rPr>
                  <a:t> </a:t>
                </a:r>
                <a:r>
                  <a:rPr sz="1574" i="1" spc="103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endParaRPr sz="1725" baseline="29239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341" y="1337375"/>
                <a:ext cx="5209619" cy="1779050"/>
              </a:xfrm>
              <a:prstGeom prst="rect">
                <a:avLst/>
              </a:prstGeom>
              <a:blipFill>
                <a:blip r:embed="rId2"/>
                <a:stretch>
                  <a:fillRect l="-1170" b="-684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object 4"/>
              <p:cNvSpPr txBox="1"/>
              <p:nvPr/>
            </p:nvSpPr>
            <p:spPr>
              <a:xfrm>
                <a:off x="722651" y="3103603"/>
                <a:ext cx="6782202" cy="911248"/>
              </a:xfrm>
              <a:prstGeom prst="rect">
                <a:avLst/>
              </a:prstGeom>
            </p:spPr>
            <p:txBody>
              <a:bodyPr vert="horz" wrap="square" lIns="0" tIns="68426" rIns="0" bIns="0" rtlCol="0">
                <a:spAutoFit/>
              </a:bodyPr>
              <a:lstStyle/>
              <a:p>
                <a:pPr marL="331113" indent="-285750">
                  <a:spcBef>
                    <a:spcPts val="539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219893" algn="l"/>
                  </a:tabLst>
                </a:pPr>
                <a:r>
                  <a:rPr sz="1574" i="1" spc="36" dirty="0">
                    <a:latin typeface="Times New Roman"/>
                    <a:cs typeface="Times New Roman"/>
                  </a:rPr>
                  <a:t>R</a:t>
                </a:r>
                <a:r>
                  <a:rPr sz="1725" i="1" spc="53" baseline="29239" dirty="0">
                    <a:latin typeface="Times New Roman"/>
                    <a:cs typeface="Times New Roman"/>
                  </a:rPr>
                  <a:t>j</a:t>
                </a:r>
                <a:r>
                  <a:rPr sz="1392" spc="36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Reward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function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for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agent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j</a:t>
                </a:r>
                <a:r>
                  <a:rPr sz="1574" i="1" spc="-48" dirty="0">
                    <a:latin typeface="Times New Roman"/>
                    <a:cs typeface="Times New Roman"/>
                  </a:rPr>
                  <a:t>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lang="pt-BR" sz="1574" i="1" spc="1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pt-BR" sz="1574" spc="18" dirty="0">
                    <a:solidFill>
                      <a:srgbClr val="FF2600"/>
                    </a:solidFill>
                    <a:latin typeface="Cambria"/>
                    <a:cs typeface="Cambria"/>
                  </a:rPr>
                  <a:t>(</a:t>
                </a:r>
                <a:r>
                  <a:rPr lang="pt-BR" sz="1574" i="1" spc="1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pt-BR" sz="1574" spc="18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lang="pt-BR" sz="1574" spc="-7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3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pt-BR" sz="1725" spc="53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lang="pt-BR" sz="1574" spc="36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lang="pt-BR"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spc="254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…,</a:t>
                </a:r>
                <a:r>
                  <a:rPr lang="pt-BR"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4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pt-BR" sz="1725" i="1" spc="7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pt-BR" sz="1725" i="1" spc="-25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1574" spc="-67" dirty="0">
                    <a:solidFill>
                      <a:srgbClr val="FF2600"/>
                    </a:solidFill>
                    <a:latin typeface="Cambria"/>
                    <a:cs typeface="Cambria"/>
                  </a:rPr>
                  <a:t>)</a:t>
                </a:r>
                <a:r>
                  <a:rPr lang="pt-BR" sz="1574" spc="10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spc="236" dirty="0">
                    <a:solidFill>
                      <a:srgbClr val="FF2600"/>
                    </a:solidFill>
                    <a:latin typeface="Cambria"/>
                    <a:cs typeface="Cambria"/>
                  </a:rPr>
                  <a:t>=</a:t>
                </a:r>
                <a:r>
                  <a:rPr lang="pt-BR" sz="1574" spc="10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4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Pr</a:t>
                </a:r>
                <a:r>
                  <a:rPr lang="pt-BR" sz="1574" spc="42" dirty="0">
                    <a:solidFill>
                      <a:srgbClr val="FF2600"/>
                    </a:solidFill>
                    <a:latin typeface="Cambria"/>
                    <a:cs typeface="Cambria"/>
                  </a:rPr>
                  <a:t>(</a:t>
                </a:r>
                <a:r>
                  <a:rPr lang="pt-BR" sz="1574" i="1" spc="42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r</a:t>
                </a:r>
                <a:r>
                  <a:rPr lang="pt-BR" sz="1574" i="1" spc="-18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1574" spc="18" dirty="0">
                    <a:solidFill>
                      <a:srgbClr val="FF2600"/>
                    </a:solidFill>
                    <a:latin typeface="Cambria"/>
                    <a:cs typeface="Cambria"/>
                  </a:rPr>
                  <a:t>|</a:t>
                </a:r>
                <a:r>
                  <a:rPr lang="pt-BR" sz="1574" spc="-170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4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s</a:t>
                </a:r>
                <a:r>
                  <a:rPr lang="pt-BR" sz="1574" spc="48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lang="pt-BR" sz="1574" spc="-7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36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pt-BR" sz="1725" spc="53" baseline="29239" dirty="0">
                    <a:solidFill>
                      <a:srgbClr val="FF2600"/>
                    </a:solidFill>
                    <a:latin typeface="Cambria"/>
                    <a:cs typeface="Cambria"/>
                  </a:rPr>
                  <a:t>1</a:t>
                </a:r>
                <a:r>
                  <a:rPr lang="pt-BR" sz="1574" spc="36" dirty="0">
                    <a:solidFill>
                      <a:srgbClr val="FF2600"/>
                    </a:solidFill>
                    <a:latin typeface="Cambria"/>
                    <a:cs typeface="Cambria"/>
                  </a:rPr>
                  <a:t>,</a:t>
                </a:r>
                <a:r>
                  <a:rPr lang="pt-BR"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spc="254" dirty="0">
                    <a:solidFill>
                      <a:srgbClr val="FF2600"/>
                    </a:solidFill>
                    <a:latin typeface="Cambria"/>
                    <a:cs typeface="Cambria"/>
                  </a:rPr>
                  <a:t>…,</a:t>
                </a:r>
                <a:r>
                  <a:rPr lang="pt-BR" sz="1574" spc="-73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:r>
                  <a:rPr lang="pt-BR" sz="1574" i="1" spc="48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a</a:t>
                </a:r>
                <a:r>
                  <a:rPr lang="pt-BR" sz="1725" i="1" spc="7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N</a:t>
                </a:r>
                <a:r>
                  <a:rPr lang="pt-BR" sz="1725" i="1" spc="-253" baseline="29239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pt-BR" sz="1574" spc="6" dirty="0">
                    <a:solidFill>
                      <a:srgbClr val="FF2600"/>
                    </a:solidFill>
                    <a:latin typeface="Cambria"/>
                    <a:cs typeface="Cambria"/>
                  </a:rPr>
                  <a:t>),</a:t>
                </a:r>
                <a:r>
                  <a:rPr lang="pt-BR" sz="1574" spc="-79" dirty="0">
                    <a:solidFill>
                      <a:srgbClr val="FF2600"/>
                    </a:solidFill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pt-BR" sz="1574" i="1" spc="-79" smtClean="0">
                        <a:solidFill>
                          <a:srgbClr val="FF26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∀</m:t>
                    </m:r>
                  </m:oMath>
                </a14:m>
                <a:r>
                  <a:rPr lang="pt-BR" sz="1574" i="1" dirty="0">
                    <a:solidFill>
                      <a:srgbClr val="FF2600"/>
                    </a:solidFill>
                    <a:latin typeface="Times New Roman"/>
                    <a:cs typeface="Times New Roman"/>
                  </a:rPr>
                  <a:t>j </a:t>
                </a:r>
              </a:p>
              <a:p>
                <a:pPr marL="331113" indent="-285750">
                  <a:spcBef>
                    <a:spcPts val="539"/>
                  </a:spcBef>
                  <a:buSzPct val="76923"/>
                  <a:buFont typeface="Arial" panose="020B0604020202020204" pitchFamily="34" charset="0"/>
                  <a:buChar char="•"/>
                  <a:tabLst>
                    <a:tab pos="219893" algn="l"/>
                  </a:tabLst>
                </a:pPr>
                <a:r>
                  <a:rPr lang="en-GB" sz="1392" spc="12" dirty="0">
                    <a:latin typeface="Georgia"/>
                    <a:cs typeface="Georgia"/>
                  </a:rPr>
                  <a:t>T</a:t>
                </a:r>
                <a:r>
                  <a:rPr sz="1392" spc="12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Transition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function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i="1" spc="73" dirty="0">
                    <a:latin typeface="Times New Roman"/>
                    <a:cs typeface="Times New Roman"/>
                  </a:rPr>
                  <a:t>P</a:t>
                </a:r>
                <a:r>
                  <a:rPr sz="1574" i="1" spc="145" dirty="0">
                    <a:latin typeface="Times New Roman"/>
                    <a:cs typeface="Times New Roman"/>
                  </a:rPr>
                  <a:t>r</a:t>
                </a:r>
                <a:r>
                  <a:rPr sz="1574" spc="-67" dirty="0">
                    <a:latin typeface="Cambria"/>
                    <a:cs typeface="Cambria"/>
                  </a:rPr>
                  <a:t>(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sz="1574" spc="-36" dirty="0">
                    <a:latin typeface="Lucida Sans Unicode"/>
                    <a:cs typeface="Lucida Sans Unicode"/>
                  </a:rPr>
                  <a:t>’</a:t>
                </a:r>
                <a:r>
                  <a:rPr sz="1574" spc="18" dirty="0">
                    <a:latin typeface="Cambria"/>
                    <a:cs typeface="Cambria"/>
                  </a:rPr>
                  <a:t>|</a:t>
                </a:r>
                <a:r>
                  <a:rPr sz="1574" spc="-170" dirty="0">
                    <a:latin typeface="Cambria"/>
                    <a:cs typeface="Cambria"/>
                  </a:rPr>
                  <a:t> </a:t>
                </a:r>
                <a:r>
                  <a:rPr sz="1574" i="1" spc="12" dirty="0">
                    <a:latin typeface="Times New Roman"/>
                    <a:cs typeface="Times New Roman"/>
                  </a:rPr>
                  <a:t>s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latin typeface="Times New Roman"/>
                    <a:cs typeface="Times New Roman"/>
                  </a:rPr>
                  <a:t>a</a:t>
                </a:r>
                <a:r>
                  <a:rPr sz="1725" spc="-99" baseline="29239" dirty="0">
                    <a:latin typeface="Cambria"/>
                    <a:cs typeface="Cambria"/>
                  </a:rPr>
                  <a:t>1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430" dirty="0">
                    <a:latin typeface="Cambria"/>
                    <a:cs typeface="Cambria"/>
                  </a:rPr>
                  <a:t>…</a:t>
                </a:r>
                <a:r>
                  <a:rPr sz="1574" spc="79" dirty="0">
                    <a:latin typeface="Cambria"/>
                    <a:cs typeface="Cambria"/>
                  </a:rPr>
                  <a:t>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i="1" spc="97" dirty="0"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latin typeface="Times New Roman"/>
                    <a:cs typeface="Times New Roman"/>
                  </a:rPr>
                  <a:t>N</a:t>
                </a:r>
                <a:r>
                  <a:rPr sz="1725" i="1" spc="-253" baseline="29239" dirty="0">
                    <a:latin typeface="Times New Roman"/>
                    <a:cs typeface="Times New Roman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)</a:t>
                </a:r>
                <a:endParaRPr sz="1574" dirty="0">
                  <a:latin typeface="Cambria"/>
                  <a:cs typeface="Cambria"/>
                </a:endParaRPr>
              </a:p>
              <a:p>
                <a:pPr marL="331113" indent="-285750">
                  <a:spcBef>
                    <a:spcPts val="430"/>
                  </a:spcBef>
                  <a:buSzPct val="86956"/>
                  <a:buFont typeface="Arial" panose="020B0604020202020204" pitchFamily="34" charset="0"/>
                  <a:buChar char="•"/>
                  <a:tabLst>
                    <a:tab pos="302930" algn="l"/>
                    <a:tab pos="303699" algn="l"/>
                  </a:tabLst>
                </a:pPr>
                <a14:m>
                  <m:oMath xmlns:m="http://schemas.openxmlformats.org/officeDocument/2006/math">
                    <m:r>
                      <a:rPr lang="en-GB" sz="1400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  <m:r>
                      <a:rPr lang="en-GB" sz="1400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 </m:t>
                    </m:r>
                  </m:oMath>
                </a14:m>
                <a:r>
                  <a:rPr sz="1392" spc="12" dirty="0">
                    <a:latin typeface="Georgia"/>
                    <a:cs typeface="Georgia"/>
                  </a:rPr>
                  <a:t>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Discount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factor: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574" spc="-67" dirty="0">
                    <a:latin typeface="Cambria"/>
                    <a:cs typeface="Cambria"/>
                  </a:rPr>
                  <a:t>0</a:t>
                </a:r>
                <a:r>
                  <a:rPr sz="1574" spc="97" dirty="0">
                    <a:latin typeface="Cambria"/>
                    <a:cs typeface="Cambria"/>
                  </a:rPr>
                  <a:t> </a:t>
                </a:r>
                <a:r>
                  <a:rPr sz="1574" spc="-145" dirty="0">
                    <a:latin typeface="Lucida Sans Unicode"/>
                    <a:cs typeface="Lucida Sans Unicode"/>
                  </a:rPr>
                  <a:t>≤</a:t>
                </a:r>
                <a:r>
                  <a:rPr sz="1574" spc="-54" dirty="0">
                    <a:latin typeface="Lucida Sans Unicode"/>
                    <a:cs typeface="Lucida Sans Unicode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i="1" spc="127" dirty="0">
                    <a:latin typeface="Arial"/>
                    <a:cs typeface="Arial"/>
                  </a:rPr>
                  <a:t> </a:t>
                </a:r>
                <a:r>
                  <a:rPr sz="1574" spc="-145" dirty="0">
                    <a:latin typeface="Lucida Sans Unicode"/>
                    <a:cs typeface="Lucida Sans Unicode"/>
                  </a:rPr>
                  <a:t>≤</a:t>
                </a:r>
                <a:r>
                  <a:rPr lang="en-GB" sz="1574" spc="-145" dirty="0">
                    <a:latin typeface="Lucida Sans Unicode"/>
                    <a:cs typeface="Lucida Sans Unicode"/>
                  </a:rPr>
                  <a:t> 1</a:t>
                </a:r>
                <a:endParaRPr sz="1574" dirty="0">
                  <a:latin typeface="Lucida Sans Unicode"/>
                  <a:cs typeface="Lucida Sans Unicode"/>
                </a:endParaRPr>
              </a:p>
            </p:txBody>
          </p:sp>
        </mc:Choice>
        <mc:Fallback xmlns=""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51" y="3103603"/>
                <a:ext cx="6782202" cy="911248"/>
              </a:xfrm>
              <a:prstGeom prst="rect">
                <a:avLst/>
              </a:prstGeom>
              <a:blipFill>
                <a:blip r:embed="rId3"/>
                <a:stretch>
                  <a:fillRect l="-719" b="-14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object 5"/>
              <p:cNvSpPr txBox="1"/>
              <p:nvPr/>
            </p:nvSpPr>
            <p:spPr>
              <a:xfrm>
                <a:off x="753405" y="3984013"/>
                <a:ext cx="2776260" cy="873508"/>
              </a:xfrm>
              <a:prstGeom prst="rect">
                <a:avLst/>
              </a:prstGeom>
            </p:spPr>
            <p:txBody>
              <a:bodyPr vert="horz" wrap="square" lIns="0" tIns="71500" rIns="0" bIns="0" rtlCol="0">
                <a:spAutoFit/>
              </a:bodyPr>
              <a:lstStyle/>
              <a:p>
                <a:pPr marL="645072" indent="-173762">
                  <a:spcBef>
                    <a:spcPts val="562"/>
                  </a:spcBef>
                  <a:buSzPct val="86956"/>
                  <a:buFont typeface="Trebuchet MS"/>
                  <a:buChar char="▪"/>
                  <a:tabLst>
                    <a:tab pos="645841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Discounted:</a:t>
                </a:r>
                <a:r>
                  <a:rPr lang="en-GB" sz="139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lang="en-GB" sz="1574" i="1" spc="30" dirty="0">
                    <a:latin typeface="Arial"/>
                    <a:cs typeface="Arial"/>
                  </a:rPr>
                  <a:t> </a:t>
                </a:r>
                <a:r>
                  <a:rPr lang="en-GB" sz="1574" spc="236" dirty="0">
                    <a:latin typeface="Cambria"/>
                    <a:cs typeface="Cambria"/>
                  </a:rPr>
                  <a:t>&lt; 1</a:t>
                </a:r>
                <a:endParaRPr lang="en-GB" sz="1574" dirty="0">
                  <a:latin typeface="Cambria"/>
                  <a:cs typeface="Cambria"/>
                </a:endParaRPr>
              </a:p>
              <a:p>
                <a:pPr marL="188370" indent="-173762">
                  <a:spcBef>
                    <a:spcPts val="406"/>
                  </a:spcBef>
                  <a:buSzPct val="86956"/>
                  <a:buFont typeface="Trebuchet MS"/>
                  <a:buChar char="▪"/>
                  <a:tabLst>
                    <a:tab pos="189139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Horizon</a:t>
                </a:r>
                <a:r>
                  <a:rPr lang="en-GB" sz="1392" spc="-6" dirty="0">
                    <a:latin typeface="Georgia"/>
                    <a:cs typeface="Georgia"/>
                  </a:rPr>
                  <a:t> </a:t>
                </a:r>
                <a:r>
                  <a:rPr lang="en-GB" sz="1392" spc="12" dirty="0">
                    <a:latin typeface="Georgia"/>
                    <a:cs typeface="Georgia"/>
                  </a:rPr>
                  <a:t>(i.e.,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24" dirty="0">
                    <a:latin typeface="Georgia"/>
                    <a:cs typeface="Georgia"/>
                  </a:rPr>
                  <a:t>#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of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time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steps):</a:t>
                </a:r>
                <a:r>
                  <a:rPr lang="en-GB" sz="1392" dirty="0">
                    <a:latin typeface="Georgia"/>
                    <a:cs typeface="Georgia"/>
                  </a:rPr>
                  <a:t> </a:t>
                </a:r>
                <a:r>
                  <a:rPr lang="en-GB" sz="1392" spc="24" dirty="0">
                    <a:latin typeface="Georgia"/>
                    <a:cs typeface="Georgia"/>
                  </a:rPr>
                  <a:t>h</a:t>
                </a:r>
                <a:endParaRPr lang="en-GB" sz="1392" dirty="0">
                  <a:latin typeface="Georgia"/>
                  <a:cs typeface="Georgia"/>
                </a:endParaRPr>
              </a:p>
              <a:p>
                <a:pPr marL="645072" lvl="1" indent="-173762">
                  <a:spcBef>
                    <a:spcPts val="430"/>
                  </a:spcBef>
                  <a:buSzPct val="86956"/>
                  <a:buFont typeface="Trebuchet MS"/>
                  <a:buChar char="▪"/>
                  <a:tabLst>
                    <a:tab pos="645841" algn="l"/>
                  </a:tabLst>
                </a:pPr>
                <a:r>
                  <a:rPr lang="en-GB" sz="1392" spc="18" dirty="0">
                    <a:latin typeface="Georgia"/>
                    <a:cs typeface="Georgia"/>
                  </a:rPr>
                  <a:t>Finite</a:t>
                </a:r>
                <a:r>
                  <a:rPr lang="en-GB" sz="1392" spc="-24" dirty="0">
                    <a:latin typeface="Georgia"/>
                    <a:cs typeface="Georgia"/>
                  </a:rPr>
                  <a:t> </a:t>
                </a:r>
                <a:r>
                  <a:rPr lang="en-GB" sz="1392" spc="18" dirty="0">
                    <a:latin typeface="Georgia"/>
                    <a:cs typeface="Georgia"/>
                  </a:rPr>
                  <a:t>horizon:</a:t>
                </a:r>
                <a:r>
                  <a:rPr lang="en-GB" sz="1392" spc="-24" dirty="0">
                    <a:latin typeface="Georgia"/>
                    <a:cs typeface="Georgia"/>
                  </a:rPr>
                  <a:t> 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h </a:t>
                </a:r>
                <a14:m>
                  <m:oMath xmlns:m="http://schemas.openxmlformats.org/officeDocument/2006/math"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𝜖</m:t>
                    </m:r>
                    <m:r>
                      <a:rPr lang="en-GB" sz="1574" b="0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 </m:t>
                    </m:r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ℕ</m:t>
                    </m:r>
                  </m:oMath>
                </a14:m>
                <a:endParaRPr sz="157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5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405" y="3984013"/>
                <a:ext cx="2776260" cy="873508"/>
              </a:xfrm>
              <a:prstGeom prst="rect">
                <a:avLst/>
              </a:prstGeom>
              <a:blipFill>
                <a:blip r:embed="rId4"/>
                <a:stretch>
                  <a:fillRect l="-2857" r="-3077" b="-1328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6"/>
              <p:cNvSpPr txBox="1"/>
              <p:nvPr/>
            </p:nvSpPr>
            <p:spPr>
              <a:xfrm>
                <a:off x="3526841" y="4033345"/>
                <a:ext cx="2320927" cy="831568"/>
              </a:xfrm>
              <a:prstGeom prst="rect">
                <a:avLst/>
              </a:prstGeom>
            </p:spPr>
            <p:txBody>
              <a:bodyPr vert="horz" wrap="square" lIns="0" tIns="20759" rIns="0" bIns="0" rtlCol="0">
                <a:spAutoFit/>
              </a:bodyPr>
              <a:lstStyle/>
              <a:p>
                <a:pPr marL="44594">
                  <a:spcBef>
                    <a:spcPts val="163"/>
                  </a:spcBef>
                </a:pPr>
                <a:r>
                  <a:rPr sz="1392" spc="18" dirty="0">
                    <a:latin typeface="Georgia"/>
                    <a:cs typeface="Georgia"/>
                  </a:rPr>
                  <a:t>Undiscounted:</a:t>
                </a:r>
                <a:r>
                  <a:rPr sz="1392" spc="-18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74" i="1" spc="-79">
                        <a:latin typeface="Cambria Math" panose="02040503050406030204" pitchFamily="18" charset="0"/>
                        <a:ea typeface="Cambria Math" panose="02040503050406030204" pitchFamily="18" charset="0"/>
                        <a:cs typeface="Cambria"/>
                      </a:rPr>
                      <m:t>𝛾</m:t>
                    </m:r>
                  </m:oMath>
                </a14:m>
                <a:r>
                  <a:rPr sz="1574" i="1" spc="145" dirty="0">
                    <a:latin typeface="Arial"/>
                    <a:cs typeface="Arial"/>
                  </a:rPr>
                  <a:t> </a:t>
                </a:r>
                <a:r>
                  <a:rPr sz="1574" spc="236" dirty="0">
                    <a:latin typeface="Cambria"/>
                    <a:cs typeface="Cambria"/>
                  </a:rPr>
                  <a:t>=</a:t>
                </a:r>
                <a:r>
                  <a:rPr lang="en-GB" sz="1574" spc="236" dirty="0">
                    <a:latin typeface="Cambria"/>
                    <a:cs typeface="Cambria"/>
                  </a:rPr>
                  <a:t> 1</a:t>
                </a:r>
                <a:endParaRPr sz="1574" dirty="0">
                  <a:latin typeface="Cambria"/>
                  <a:cs typeface="Cambria"/>
                </a:endParaRPr>
              </a:p>
              <a:p>
                <a:pPr>
                  <a:spcBef>
                    <a:spcPts val="24"/>
                  </a:spcBef>
                </a:pPr>
                <a:endParaRPr sz="2119" dirty="0">
                  <a:latin typeface="Cambria"/>
                  <a:cs typeface="Cambria"/>
                </a:endParaRPr>
              </a:p>
              <a:p>
                <a:pPr marL="15377"/>
                <a:r>
                  <a:rPr sz="1392" spc="12" dirty="0">
                    <a:latin typeface="Georgia"/>
                    <a:cs typeface="Georgia"/>
                  </a:rPr>
                  <a:t>Infinite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horizon:</a:t>
                </a:r>
                <a:r>
                  <a:rPr sz="1392" spc="-12" dirty="0">
                    <a:latin typeface="Georgia"/>
                    <a:cs typeface="Georgia"/>
                  </a:rPr>
                  <a:t> </a:t>
                </a:r>
                <a:r>
                  <a:rPr sz="1574" i="1" spc="18" dirty="0">
                    <a:latin typeface="Times New Roman"/>
                    <a:cs typeface="Times New Roman"/>
                  </a:rPr>
                  <a:t>h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=</a:t>
                </a:r>
                <a14:m>
                  <m:oMath xmlns:m="http://schemas.openxmlformats.org/officeDocument/2006/math">
                    <m:r>
                      <a:rPr lang="en-GB" sz="1574" i="1" spc="18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/>
                      </a:rPr>
                      <m:t>∞</m:t>
                    </m:r>
                  </m:oMath>
                </a14:m>
                <a:endParaRPr sz="1574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6841" y="4033345"/>
                <a:ext cx="2320927" cy="831568"/>
              </a:xfrm>
              <a:prstGeom prst="rect">
                <a:avLst/>
              </a:prstGeom>
              <a:blipFill>
                <a:blip r:embed="rId5"/>
                <a:stretch>
                  <a:fillRect l="-3947" t="-5882" b="-147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900392" y="4978742"/>
            <a:ext cx="161511" cy="80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235209" y="4840483"/>
                <a:ext cx="5501803" cy="845196"/>
              </a:xfrm>
              <a:prstGeom prst="rect">
                <a:avLst/>
              </a:prstGeom>
            </p:spPr>
            <p:txBody>
              <a:bodyPr vert="horz" wrap="square" lIns="0" tIns="67656" rIns="0" bIns="0" rtlCol="0">
                <a:spAutoFit/>
              </a:bodyPr>
              <a:lstStyle/>
              <a:p>
                <a:pPr marL="706581" indent="-173762">
                  <a:spcBef>
                    <a:spcPts val="532"/>
                  </a:spcBef>
                  <a:buSzPct val="86956"/>
                  <a:buFont typeface="Trebuchet MS"/>
                  <a:buChar char="▪"/>
                  <a:tabLst>
                    <a:tab pos="707349" algn="l"/>
                    <a:tab pos="3765866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Policy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(strategy)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for agent</a:t>
                </a:r>
                <a:r>
                  <a:rPr lang="en-GB" sz="1392" spc="18" dirty="0">
                    <a:latin typeface="Georgia"/>
                    <a:cs typeface="Georgia"/>
                  </a:rPr>
                  <a:t> </a:t>
                </a:r>
                <a:r>
                  <a:rPr lang="en-GB" sz="1392" spc="115" dirty="0" err="1">
                    <a:latin typeface="Georgia"/>
                    <a:cs typeface="Georgia"/>
                  </a:rPr>
                  <a:t>i</a:t>
                </a:r>
                <a:r>
                  <a:rPr lang="en-GB" sz="1392" spc="115" dirty="0">
                    <a:latin typeface="Georgia"/>
                    <a:cs typeface="Georgia"/>
                  </a:rPr>
                  <a:t>   </a:t>
                </a:r>
                <a:r>
                  <a:rPr sz="1392" spc="12" dirty="0">
                    <a:latin typeface="Georgia"/>
                    <a:cs typeface="Georgia"/>
                  </a:rPr>
                  <a:t>-</a:t>
                </a:r>
                <a:r>
                  <a:rPr lang="en-GB" sz="1392" spc="12" dirty="0">
                    <a:latin typeface="Georgia"/>
                    <a:cs typeface="Georgia"/>
                  </a:rPr>
                  <a:t>   </a:t>
                </a:r>
                <a14:m>
                  <m:oMath xmlns:m="http://schemas.openxmlformats.org/officeDocument/2006/math">
                    <m:r>
                      <a:rPr lang="en-GB" sz="1392" i="1" spc="12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i="1" spc="81" baseline="29239" dirty="0" err="1">
                    <a:latin typeface="Times New Roman"/>
                    <a:cs typeface="Times New Roman"/>
                  </a:rPr>
                  <a:t>i</a:t>
                </a:r>
                <a:r>
                  <a:rPr sz="1725" i="1" spc="263" baseline="29239" dirty="0">
                    <a:latin typeface="Times New Roman"/>
                    <a:cs typeface="Times New Roman"/>
                  </a:rPr>
                  <a:t> </a:t>
                </a:r>
                <a:r>
                  <a:rPr sz="1574" spc="30" dirty="0">
                    <a:latin typeface="Cambria"/>
                    <a:cs typeface="Cambria"/>
                  </a:rPr>
                  <a:t>:</a:t>
                </a:r>
                <a:r>
                  <a:rPr sz="1574" i="1" spc="18" dirty="0">
                    <a:latin typeface="Times New Roman"/>
                    <a:cs typeface="Times New Roman"/>
                  </a:rPr>
                  <a:t>S	</a:t>
                </a:r>
                <a:r>
                  <a:rPr lang="en-GB" sz="1574" i="1" spc="18" dirty="0">
                    <a:latin typeface="Times New Roman"/>
                    <a:cs typeface="Times New Roman"/>
                  </a:rPr>
                  <a:t>  </a:t>
                </a:r>
                <a:r>
                  <a:rPr sz="1574" spc="-6" dirty="0">
                    <a:latin typeface="Lucida Sans Unicode"/>
                    <a:cs typeface="Lucida Sans Unicode"/>
                  </a:rPr>
                  <a:t>Ω</a:t>
                </a:r>
                <a:r>
                  <a:rPr sz="1574" spc="-6" dirty="0">
                    <a:latin typeface="Cambria"/>
                    <a:cs typeface="Cambria"/>
                  </a:rPr>
                  <a:t>(</a:t>
                </a:r>
                <a:r>
                  <a:rPr sz="1574" i="1" spc="-6" dirty="0">
                    <a:latin typeface="Times New Roman"/>
                    <a:cs typeface="Times New Roman"/>
                  </a:rPr>
                  <a:t>A</a:t>
                </a:r>
                <a:r>
                  <a:rPr sz="1725" i="1" spc="-8" baseline="29239" dirty="0">
                    <a:latin typeface="Times New Roman"/>
                    <a:cs typeface="Times New Roman"/>
                  </a:rPr>
                  <a:t>i</a:t>
                </a:r>
                <a:r>
                  <a:rPr sz="1574" spc="-6" dirty="0">
                    <a:latin typeface="Cambria"/>
                    <a:cs typeface="Cambria"/>
                  </a:rPr>
                  <a:t>)</a:t>
                </a:r>
                <a:endParaRPr sz="1574" dirty="0">
                  <a:latin typeface="Cambria"/>
                  <a:cs typeface="Cambria"/>
                </a:endParaRPr>
              </a:p>
              <a:p>
                <a:pPr marL="249879" indent="-173762">
                  <a:spcBef>
                    <a:spcPts val="418"/>
                  </a:spcBef>
                  <a:buSzPct val="86956"/>
                  <a:buFont typeface="Trebuchet MS"/>
                  <a:buChar char="▪"/>
                  <a:tabLst>
                    <a:tab pos="250648" algn="l"/>
                  </a:tabLst>
                </a:pPr>
                <a:r>
                  <a:rPr sz="1392" spc="18" dirty="0">
                    <a:latin typeface="Georgia"/>
                    <a:cs typeface="Georgia"/>
                  </a:rPr>
                  <a:t>Goal: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Find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optimal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policy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such</a:t>
                </a:r>
                <a:r>
                  <a:rPr sz="1392" spc="12" dirty="0">
                    <a:latin typeface="Georgia"/>
                    <a:cs typeface="Georgia"/>
                  </a:rPr>
                  <a:t> </a:t>
                </a:r>
                <a:r>
                  <a:rPr sz="1392" spc="18" dirty="0">
                    <a:latin typeface="Georgia"/>
                    <a:cs typeface="Georgia"/>
                  </a:rPr>
                  <a:t>that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574" spc="24" dirty="0">
                    <a:latin typeface="Cambria"/>
                    <a:cs typeface="Cambria"/>
                  </a:rPr>
                  <a:t>*</a:t>
                </a:r>
                <a:r>
                  <a:rPr sz="1574" spc="103" dirty="0">
                    <a:latin typeface="Cambria"/>
                    <a:cs typeface="Cambria"/>
                  </a:rPr>
                  <a:t> </a:t>
                </a:r>
                <a:r>
                  <a:rPr sz="1574" spc="236" dirty="0">
                    <a:latin typeface="Cambria"/>
                    <a:cs typeface="Cambria"/>
                  </a:rPr>
                  <a:t>=</a:t>
                </a:r>
                <a:r>
                  <a:rPr sz="1574" spc="97" dirty="0">
                    <a:latin typeface="Cambria"/>
                    <a:cs typeface="Cambria"/>
                  </a:rPr>
                  <a:t> </a:t>
                </a:r>
                <a:r>
                  <a:rPr sz="1574" spc="-42" dirty="0">
                    <a:latin typeface="Cambria"/>
                    <a:cs typeface="Cambria"/>
                  </a:rPr>
                  <a:t>{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spc="-63" baseline="-32163" dirty="0">
                    <a:latin typeface="Cambria"/>
                    <a:cs typeface="Cambria"/>
                  </a:rPr>
                  <a:t>1</a:t>
                </a:r>
                <a:r>
                  <a:rPr sz="1574" spc="-42" dirty="0">
                    <a:latin typeface="Cambria"/>
                    <a:cs typeface="Cambria"/>
                  </a:rPr>
                  <a:t>*,</a:t>
                </a:r>
                <a:r>
                  <a:rPr sz="1574" spc="-79" dirty="0">
                    <a:latin typeface="Cambria"/>
                    <a:cs typeface="Cambria"/>
                  </a:rPr>
                  <a:t> </a:t>
                </a:r>
                <a:r>
                  <a:rPr sz="1574" spc="254" dirty="0">
                    <a:latin typeface="Cambria"/>
                    <a:cs typeface="Cambria"/>
                  </a:rPr>
                  <a:t>…,</a:t>
                </a:r>
                <a:r>
                  <a:rPr sz="1574" spc="-73" dirty="0">
                    <a:latin typeface="Cambria"/>
                    <a:cs typeface="Cambria"/>
                  </a:rPr>
                  <a:t> </a:t>
                </a:r>
                <a14:m>
                  <m:oMath xmlns:m="http://schemas.openxmlformats.org/officeDocument/2006/math">
                    <m:r>
                      <a:rPr lang="en-GB" sz="1600" i="1" spc="12">
                        <a:latin typeface="Cambria Math" panose="02040503050406030204" pitchFamily="18" charset="0"/>
                        <a:ea typeface="Cambria Math" panose="02040503050406030204" pitchFamily="18" charset="0"/>
                        <a:cs typeface="Georgia"/>
                      </a:rPr>
                      <m:t>𝜋</m:t>
                    </m:r>
                  </m:oMath>
                </a14:m>
                <a:r>
                  <a:rPr sz="1725" i="1" spc="-126" baseline="-32163" dirty="0">
                    <a:latin typeface="Times New Roman"/>
                    <a:cs typeface="Times New Roman"/>
                  </a:rPr>
                  <a:t>N</a:t>
                </a:r>
                <a:r>
                  <a:rPr sz="1574" spc="-85" dirty="0">
                    <a:latin typeface="Cambria"/>
                    <a:cs typeface="Cambria"/>
                  </a:rPr>
                  <a:t>*}</a:t>
                </a:r>
                <a:r>
                  <a:rPr sz="1392" spc="-85" dirty="0">
                    <a:latin typeface="Georgia"/>
                    <a:cs typeface="Georgia"/>
                  </a:rPr>
                  <a:t>,</a:t>
                </a:r>
                <a:r>
                  <a:rPr sz="1392" spc="6" dirty="0">
                    <a:latin typeface="Georgia"/>
                    <a:cs typeface="Georgia"/>
                  </a:rPr>
                  <a:t> </a:t>
                </a:r>
                <a:r>
                  <a:rPr sz="1392" spc="24" dirty="0">
                    <a:latin typeface="Georgia"/>
                    <a:cs typeface="Georgia"/>
                  </a:rPr>
                  <a:t>where</a:t>
                </a:r>
                <a:endParaRPr sz="1392" dirty="0">
                  <a:latin typeface="Georgia"/>
                  <a:cs typeface="Georgia"/>
                </a:endParaRPr>
              </a:p>
              <a:p>
                <a:pPr marL="1203263" algn="ctr">
                  <a:spcBef>
                    <a:spcPts val="466"/>
                  </a:spcBef>
                </a:pPr>
                <a:endParaRPr sz="1150" dirty="0"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209" y="4840483"/>
                <a:ext cx="5501803" cy="845196"/>
              </a:xfrm>
              <a:prstGeom prst="rect">
                <a:avLst/>
              </a:prstGeom>
              <a:blipFill>
                <a:blip r:embed="rId7"/>
                <a:stretch>
                  <a:fillRect l="-222" t="-21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object 18"/>
          <p:cNvSpPr txBox="1"/>
          <p:nvPr/>
        </p:nvSpPr>
        <p:spPr>
          <a:xfrm>
            <a:off x="7689135" y="3203312"/>
            <a:ext cx="1817524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Unknown</a:t>
            </a:r>
            <a:r>
              <a:rPr sz="1756" spc="-42" dirty="0">
                <a:solidFill>
                  <a:srgbClr val="009051"/>
                </a:solidFill>
                <a:latin typeface="Georgia"/>
                <a:cs typeface="Georgia"/>
              </a:rPr>
              <a:t> </a:t>
            </a:r>
            <a:r>
              <a:rPr sz="1756" spc="18" dirty="0">
                <a:solidFill>
                  <a:srgbClr val="009051"/>
                </a:solidFill>
                <a:latin typeface="Georgia"/>
                <a:cs typeface="Georgia"/>
              </a:rPr>
              <a:t>Models</a:t>
            </a:r>
            <a:endParaRPr sz="1756">
              <a:latin typeface="Georgia"/>
              <a:cs typeface="Georgia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BDF03E4F-6E6D-4B39-B2AA-FA0D01C20EF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13655" y="5622181"/>
            <a:ext cx="7821226" cy="805389"/>
          </a:xfrm>
          <a:prstGeom prst="rect">
            <a:avLst/>
          </a:prstGeom>
        </p:spPr>
      </p:pic>
      <p:sp>
        <p:nvSpPr>
          <p:cNvPr id="14" name="object 2">
            <a:extLst>
              <a:ext uri="{FF2B5EF4-FFF2-40B4-BE49-F238E27FC236}">
                <a16:creationId xmlns:a16="http://schemas.microsoft.com/office/drawing/2014/main" id="{B44B3947-53C2-4B00-B2BA-213F90F88A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8750" y="12700"/>
            <a:ext cx="10428288" cy="665163"/>
          </a:xfrm>
        </p:spPr>
        <p:txBody>
          <a:bodyPr/>
          <a:lstStyle/>
          <a:p>
            <a:r>
              <a:rPr lang="en-GB" dirty="0"/>
              <a:t>Cooperative Stochastic Games</a:t>
            </a:r>
          </a:p>
        </p:txBody>
      </p:sp>
    </p:spTree>
    <p:extLst>
      <p:ext uri="{BB962C8B-B14F-4D97-AF65-F5344CB8AC3E}">
        <p14:creationId xmlns:p14="http://schemas.microsoft.com/office/powerpoint/2010/main" val="24716489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Optimal Policy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418503"/>
            <a:ext cx="9987922" cy="2442101"/>
          </a:xfrm>
          <a:prstGeom prst="rect">
            <a:avLst/>
          </a:prstGeom>
        </p:spPr>
        <p:txBody>
          <a:bodyPr vert="horz" wrap="square" lIns="0" tIns="45361" rIns="0" bIns="0" rtlCol="0">
            <a:spAutoFit/>
          </a:bodyPr>
          <a:lstStyle/>
          <a:p>
            <a:pPr marL="255261" marR="6151" indent="-240653">
              <a:lnSpc>
                <a:spcPts val="2700"/>
              </a:lnSpc>
              <a:spcBef>
                <a:spcPts val="357"/>
              </a:spcBef>
              <a:buChar char="•"/>
              <a:tabLst>
                <a:tab pos="256029" algn="l"/>
              </a:tabLst>
            </a:pPr>
            <a:r>
              <a:rPr sz="2361" spc="18" dirty="0">
                <a:latin typeface="Georgia"/>
                <a:cs typeface="Georgia"/>
              </a:rPr>
              <a:t>The </a:t>
            </a:r>
            <a:r>
              <a:rPr sz="2361" spc="12" dirty="0">
                <a:latin typeface="Georgia"/>
                <a:cs typeface="Georgia"/>
              </a:rPr>
              <a:t>equilibrium in the case of cooperative stochastic </a:t>
            </a:r>
            <a:r>
              <a:rPr sz="2361" spc="18" dirty="0">
                <a:latin typeface="Georgia"/>
                <a:cs typeface="Georgia"/>
              </a:rPr>
              <a:t>games </a:t>
            </a:r>
            <a:r>
              <a:rPr sz="2361" spc="12" dirty="0">
                <a:latin typeface="Georgia"/>
                <a:cs typeface="Georgia"/>
              </a:rPr>
              <a:t>is the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Pareto </a:t>
            </a:r>
            <a:r>
              <a:rPr sz="2361" spc="-55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dominating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(Nash)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endParaRPr sz="2361">
              <a:latin typeface="Georgia"/>
              <a:cs typeface="Georgia"/>
            </a:endParaRPr>
          </a:p>
          <a:p>
            <a:pPr marL="255261" indent="-240653">
              <a:spcBef>
                <a:spcPts val="592"/>
              </a:spcBef>
              <a:buChar char="•"/>
              <a:tabLst>
                <a:tab pos="256029" algn="l"/>
              </a:tabLst>
            </a:pPr>
            <a:r>
              <a:rPr sz="2361" spc="18" dirty="0">
                <a:latin typeface="Georgia"/>
                <a:cs typeface="Georgia"/>
              </a:rPr>
              <a:t>Each</a:t>
            </a:r>
            <a:r>
              <a:rPr sz="2361" spc="6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stage </a:t>
            </a:r>
            <a:r>
              <a:rPr sz="2361" spc="18" dirty="0">
                <a:latin typeface="Georgia"/>
                <a:cs typeface="Georgia"/>
              </a:rPr>
              <a:t>game</a:t>
            </a:r>
            <a:r>
              <a:rPr sz="2361" spc="12" dirty="0">
                <a:latin typeface="Georgia"/>
                <a:cs typeface="Georgia"/>
              </a:rPr>
              <a:t> of </a:t>
            </a:r>
            <a:r>
              <a:rPr sz="2361" spc="6" dirty="0">
                <a:latin typeface="Georgia"/>
                <a:cs typeface="Georgia"/>
              </a:rPr>
              <a:t>this</a:t>
            </a:r>
            <a:r>
              <a:rPr sz="2361" spc="12" dirty="0">
                <a:latin typeface="Georgia"/>
                <a:cs typeface="Georgia"/>
              </a:rPr>
              <a:t> stochastic </a:t>
            </a:r>
            <a:r>
              <a:rPr sz="2361" spc="18" dirty="0">
                <a:latin typeface="Georgia"/>
                <a:cs typeface="Georgia"/>
              </a:rPr>
              <a:t>game</a:t>
            </a:r>
            <a:r>
              <a:rPr sz="2361" spc="12" dirty="0">
                <a:latin typeface="Georgia"/>
                <a:cs typeface="Georgia"/>
              </a:rPr>
              <a:t> faces </a:t>
            </a:r>
            <a:r>
              <a:rPr sz="2361" spc="18" dirty="0">
                <a:latin typeface="Georgia"/>
                <a:cs typeface="Georgia"/>
              </a:rPr>
              <a:t>a</a:t>
            </a:r>
            <a:r>
              <a:rPr sz="2361" spc="12" dirty="0"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coordination</a:t>
            </a:r>
            <a:r>
              <a:rPr sz="2361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game</a:t>
            </a:r>
            <a:endParaRPr sz="2361">
              <a:latin typeface="Georgia"/>
              <a:cs typeface="Georgia"/>
            </a:endParaRPr>
          </a:p>
          <a:p>
            <a:pPr marL="255261" indent="-240653">
              <a:spcBef>
                <a:spcPts val="660"/>
              </a:spcBef>
              <a:buChar char="•"/>
              <a:tabLst>
                <a:tab pos="256029" algn="l"/>
              </a:tabLst>
            </a:pPr>
            <a:r>
              <a:rPr sz="2361" spc="12" dirty="0">
                <a:latin typeface="Georgia"/>
                <a:cs typeface="Georgia"/>
              </a:rPr>
              <a:t>There</a:t>
            </a:r>
            <a:r>
              <a:rPr sz="2361" spc="18" dirty="0">
                <a:latin typeface="Georgia"/>
                <a:cs typeface="Georgia"/>
              </a:rPr>
              <a:t> </a:t>
            </a:r>
            <a:r>
              <a:rPr sz="2361" spc="12" dirty="0">
                <a:latin typeface="Georgia"/>
                <a:cs typeface="Georgia"/>
              </a:rPr>
              <a:t>exists</a:t>
            </a:r>
            <a:r>
              <a:rPr sz="2361" spc="18" dirty="0">
                <a:latin typeface="Georgia"/>
                <a:cs typeface="Georgia"/>
              </a:rPr>
              <a:t> a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unique</a:t>
            </a:r>
            <a:r>
              <a:rPr sz="2361" spc="24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Pareto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dominating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(Nash)</a:t>
            </a:r>
            <a:r>
              <a:rPr sz="2361" spc="24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equilibrium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in</a:t>
            </a:r>
            <a:r>
              <a:rPr sz="2361" spc="1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361" spc="12" dirty="0">
                <a:solidFill>
                  <a:srgbClr val="FF2600"/>
                </a:solidFill>
                <a:latin typeface="Georgia"/>
                <a:cs typeface="Georgia"/>
              </a:rPr>
              <a:t>utilities</a:t>
            </a:r>
            <a:endParaRPr sz="2361">
              <a:latin typeface="Georgia"/>
              <a:cs typeface="Georgia"/>
            </a:endParaRPr>
          </a:p>
          <a:p>
            <a:pPr>
              <a:spcBef>
                <a:spcPts val="48"/>
              </a:spcBef>
            </a:pPr>
            <a:endParaRPr sz="3511">
              <a:latin typeface="Georgia"/>
              <a:cs typeface="Georgia"/>
            </a:endParaRPr>
          </a:p>
          <a:p>
            <a:pPr marL="2529543" algn="ctr"/>
            <a:r>
              <a:rPr sz="1756" spc="24" dirty="0">
                <a:latin typeface="Georgia"/>
                <a:cs typeface="Georgia"/>
              </a:rPr>
              <a:t>Bob</a:t>
            </a:r>
            <a:endParaRPr sz="1756">
              <a:latin typeface="Georgia"/>
              <a:cs typeface="Georgia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840504" y="4199643"/>
          <a:ext cx="5557132" cy="1775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785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785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8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800" spc="10" dirty="0">
                          <a:latin typeface="Georgia"/>
                          <a:cs typeface="Georgia"/>
                        </a:rPr>
                        <a:t>2,2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0,0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3E3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7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800" spc="15" dirty="0">
                          <a:latin typeface="Georgia"/>
                          <a:cs typeface="Georgia"/>
                        </a:rPr>
                        <a:t>0,0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5"/>
                        </a:spcBef>
                      </a:pPr>
                      <a:endParaRPr sz="1800">
                        <a:latin typeface="Times New Roman"/>
                        <a:cs typeface="Times New Roman"/>
                      </a:endParaRPr>
                    </a:p>
                    <a:p>
                      <a:pPr marL="799465">
                        <a:lnSpc>
                          <a:spcPct val="100000"/>
                        </a:lnSpc>
                      </a:pPr>
                      <a:r>
                        <a:rPr sz="1800" spc="5" dirty="0">
                          <a:latin typeface="Georgia"/>
                          <a:cs typeface="Georgia"/>
                        </a:rPr>
                        <a:t>1,1</a:t>
                      </a:r>
                      <a:endParaRPr sz="1800">
                        <a:latin typeface="Georgia"/>
                        <a:cs typeface="Georgia"/>
                      </a:endParaRPr>
                    </a:p>
                  </a:txBody>
                  <a:tcPr marL="0" marR="0" marT="76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1F1F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1759875" y="4491909"/>
            <a:ext cx="1754479" cy="1316188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891106">
              <a:spcBef>
                <a:spcPts val="163"/>
              </a:spcBef>
            </a:pPr>
            <a:r>
              <a:rPr sz="1756" spc="12" dirty="0">
                <a:latin typeface="Georgia"/>
                <a:cs typeface="Georgia"/>
              </a:rPr>
              <a:t>Baseball</a:t>
            </a:r>
            <a:endParaRPr sz="1756">
              <a:latin typeface="Georgia"/>
              <a:cs typeface="Georgia"/>
            </a:endParaRPr>
          </a:p>
          <a:p>
            <a:pPr marL="15377">
              <a:spcBef>
                <a:spcPts val="1556"/>
              </a:spcBef>
            </a:pPr>
            <a:r>
              <a:rPr sz="1756" spc="18" dirty="0">
                <a:latin typeface="Georgia"/>
                <a:cs typeface="Georgia"/>
              </a:rPr>
              <a:t>Alice</a:t>
            </a:r>
            <a:endParaRPr sz="1756">
              <a:latin typeface="Georgia"/>
              <a:cs typeface="Georgia"/>
            </a:endParaRPr>
          </a:p>
          <a:p>
            <a:pPr>
              <a:spcBef>
                <a:spcPts val="24"/>
              </a:spcBef>
            </a:pPr>
            <a:endParaRPr sz="1816">
              <a:latin typeface="Georgia"/>
              <a:cs typeface="Georgia"/>
            </a:endParaRPr>
          </a:p>
          <a:p>
            <a:pPr marL="967223">
              <a:spcBef>
                <a:spcPts val="6"/>
              </a:spcBef>
            </a:pPr>
            <a:r>
              <a:rPr sz="1756" spc="18" dirty="0">
                <a:latin typeface="Georgia"/>
                <a:cs typeface="Georgia"/>
              </a:rPr>
              <a:t>Soccer</a:t>
            </a:r>
            <a:endParaRPr sz="1756">
              <a:latin typeface="Georgia"/>
              <a:cs typeface="Georgi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21622" y="3876584"/>
            <a:ext cx="878009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2" dirty="0">
                <a:latin typeface="Georgia"/>
                <a:cs typeface="Georgia"/>
              </a:rPr>
              <a:t>Baseball</a:t>
            </a:r>
            <a:endParaRPr sz="1756">
              <a:latin typeface="Georgia"/>
              <a:cs typeface="Georgi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32547" y="3876584"/>
            <a:ext cx="693488" cy="291164"/>
          </a:xfrm>
          <a:prstGeom prst="rect">
            <a:avLst/>
          </a:prstGeom>
        </p:spPr>
        <p:txBody>
          <a:bodyPr vert="horz" wrap="square" lIns="0" tIns="20759" rIns="0" bIns="0" rtlCol="0">
            <a:spAutoFit/>
          </a:bodyPr>
          <a:lstStyle/>
          <a:p>
            <a:pPr marL="15377">
              <a:spcBef>
                <a:spcPts val="163"/>
              </a:spcBef>
            </a:pPr>
            <a:r>
              <a:rPr sz="1756" spc="12" dirty="0">
                <a:latin typeface="Georgia"/>
                <a:cs typeface="Georgia"/>
              </a:rPr>
              <a:t>S</a:t>
            </a:r>
            <a:r>
              <a:rPr sz="1756" spc="18" dirty="0">
                <a:latin typeface="Georgia"/>
                <a:cs typeface="Georgia"/>
              </a:rPr>
              <a:t>occer</a:t>
            </a:r>
            <a:endParaRPr sz="1756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Opponent Modelling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96716" y="1352732"/>
            <a:ext cx="11472542" cy="4662370"/>
          </a:xfrm>
          <a:prstGeom prst="rect">
            <a:avLst/>
          </a:prstGeom>
        </p:spPr>
        <p:txBody>
          <a:bodyPr vert="horz" wrap="square" lIns="0" tIns="86109" rIns="0" bIns="0" rtlCol="0">
            <a:spAutoFit/>
          </a:bodyPr>
          <a:lstStyle/>
          <a:p>
            <a:pPr marL="269100" indent="-254492">
              <a:spcBef>
                <a:spcPts val="678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Note </a:t>
            </a:r>
            <a:r>
              <a:rPr sz="2119" spc="-12" dirty="0">
                <a:latin typeface="Georgia"/>
                <a:cs typeface="Georgia"/>
              </a:rPr>
              <a:t>that</a:t>
            </a:r>
            <a:r>
              <a:rPr sz="2119" spc="-6" dirty="0">
                <a:latin typeface="Georgia"/>
                <a:cs typeface="Georgia"/>
              </a:rPr>
              <a:t> an agent’s response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requires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knowledge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 of other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agent’s actions</a:t>
            </a:r>
            <a:endParaRPr sz="2119">
              <a:latin typeface="Georgia"/>
              <a:cs typeface="Georgia"/>
            </a:endParaRPr>
          </a:p>
          <a:p>
            <a:pPr marL="269100" marR="442093" indent="-254492">
              <a:lnSpc>
                <a:spcPts val="2397"/>
              </a:lnSpc>
              <a:spcBef>
                <a:spcPts val="763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12" dirty="0">
                <a:latin typeface="Georgia"/>
                <a:cs typeface="Georgia"/>
              </a:rPr>
              <a:t>This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is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simultaneously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move</a:t>
            </a:r>
            <a:r>
              <a:rPr sz="2119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game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where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each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agent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does</a:t>
            </a:r>
            <a:r>
              <a:rPr sz="2119" spc="6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not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know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what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the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other</a:t>
            </a:r>
            <a:r>
              <a:rPr sz="2119" spc="6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agents </a:t>
            </a:r>
            <a:r>
              <a:rPr sz="2119" spc="-495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will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do</a:t>
            </a:r>
            <a:endParaRPr sz="2119">
              <a:latin typeface="Georgia"/>
              <a:cs typeface="Georgia"/>
            </a:endParaRPr>
          </a:p>
          <a:p>
            <a:pPr marL="269100" indent="-254492">
              <a:spcBef>
                <a:spcPts val="495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12" dirty="0">
                <a:latin typeface="Georgia"/>
                <a:cs typeface="Georgia"/>
              </a:rPr>
              <a:t>So </a:t>
            </a:r>
            <a:r>
              <a:rPr sz="2119" spc="-6" dirty="0">
                <a:latin typeface="Georgia"/>
                <a:cs typeface="Georgia"/>
              </a:rPr>
              <a:t>each agent </a:t>
            </a:r>
            <a:r>
              <a:rPr sz="2119" spc="-12" dirty="0">
                <a:latin typeface="Georgia"/>
                <a:cs typeface="Georgia"/>
              </a:rPr>
              <a:t>should</a:t>
            </a:r>
            <a:r>
              <a:rPr sz="2119" spc="-6" dirty="0"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maintain a belief </a:t>
            </a:r>
            <a:r>
              <a:rPr sz="2119" spc="-6" dirty="0">
                <a:latin typeface="Georgia"/>
                <a:cs typeface="Georgia"/>
              </a:rPr>
              <a:t>over other agents actions at current state</a:t>
            </a:r>
            <a:endParaRPr sz="2119">
              <a:latin typeface="Georgia"/>
              <a:cs typeface="Georgia"/>
            </a:endParaRPr>
          </a:p>
          <a:p>
            <a:pPr marL="269100" marR="6151" indent="-254492">
              <a:lnSpc>
                <a:spcPts val="2397"/>
              </a:lnSpc>
              <a:spcBef>
                <a:spcPts val="763"/>
              </a:spcBef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12" dirty="0">
                <a:latin typeface="Georgia"/>
                <a:cs typeface="Georgia"/>
              </a:rPr>
              <a:t>This</a:t>
            </a:r>
            <a:r>
              <a:rPr sz="2119" spc="-6" dirty="0">
                <a:latin typeface="Georgia"/>
                <a:cs typeface="Georgia"/>
              </a:rPr>
              <a:t> process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of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maintaining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and updating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a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belief over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the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 next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actions of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other</a:t>
            </a:r>
            <a:r>
              <a:rPr sz="2119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agents </a:t>
            </a:r>
            <a:r>
              <a:rPr sz="2119" spc="-6" dirty="0">
                <a:latin typeface="Georgia"/>
                <a:cs typeface="Georgia"/>
              </a:rPr>
              <a:t>is</a:t>
            </a:r>
            <a:r>
              <a:rPr sz="2119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called </a:t>
            </a:r>
            <a:r>
              <a:rPr sz="2119" spc="-495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opponent</a:t>
            </a:r>
            <a:r>
              <a:rPr sz="2119" spc="-12" dirty="0">
                <a:latin typeface="Georgia"/>
                <a:cs typeface="Georgia"/>
              </a:rPr>
              <a:t> modelling</a:t>
            </a:r>
            <a:endParaRPr sz="2119">
              <a:latin typeface="Georgia"/>
              <a:cs typeface="Georgia"/>
            </a:endParaRPr>
          </a:p>
          <a:p>
            <a:pPr>
              <a:spcBef>
                <a:spcPts val="24"/>
              </a:spcBef>
              <a:buFont typeface="Trebuchet MS"/>
              <a:buChar char="▪"/>
            </a:pPr>
            <a:endParaRPr sz="3148">
              <a:latin typeface="Georgia"/>
              <a:cs typeface="Georgia"/>
            </a:endParaRPr>
          </a:p>
          <a:p>
            <a:pPr marL="269100" indent="-254492">
              <a:buSzPct val="82857"/>
              <a:buFont typeface="Trebuchet MS"/>
              <a:buChar char="▪"/>
              <a:tabLst>
                <a:tab pos="269869" algn="l"/>
              </a:tabLst>
            </a:pPr>
            <a:r>
              <a:rPr sz="2119" spc="-6" dirty="0">
                <a:latin typeface="Georgia"/>
                <a:cs typeface="Georgia"/>
              </a:rPr>
              <a:t>Types</a:t>
            </a:r>
            <a:r>
              <a:rPr sz="2119" spc="-24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of</a:t>
            </a:r>
            <a:r>
              <a:rPr sz="2119" spc="-18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Opponent</a:t>
            </a:r>
            <a:r>
              <a:rPr sz="2119" spc="-18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Modelling:</a:t>
            </a:r>
            <a:endParaRPr sz="2119">
              <a:latin typeface="Georgia"/>
              <a:cs typeface="Georgia"/>
            </a:endParaRPr>
          </a:p>
          <a:p>
            <a:pPr marL="725802" lvl="1" indent="-254492">
              <a:spcBef>
                <a:spcPts val="556"/>
              </a:spcBef>
              <a:buClr>
                <a:srgbClr val="000000"/>
              </a:buClr>
              <a:buSzPct val="82857"/>
              <a:buFont typeface="Trebuchet MS"/>
              <a:buChar char="▪"/>
              <a:tabLst>
                <a:tab pos="726571" algn="l"/>
              </a:tabLst>
            </a:pP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Fictitious</a:t>
            </a:r>
            <a:r>
              <a:rPr sz="2119" spc="-48" dirty="0">
                <a:solidFill>
                  <a:srgbClr val="FF2600"/>
                </a:solidFill>
                <a:latin typeface="Georgia"/>
                <a:cs typeface="Georgia"/>
              </a:rPr>
              <a:t> 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Play</a:t>
            </a:r>
            <a:endParaRPr sz="2119">
              <a:latin typeface="Georgia"/>
              <a:cs typeface="Georgia"/>
            </a:endParaRPr>
          </a:p>
          <a:p>
            <a:pPr marL="725802" lvl="1" indent="-254492">
              <a:spcBef>
                <a:spcPts val="556"/>
              </a:spcBef>
              <a:buSzPct val="82857"/>
              <a:buFont typeface="Trebuchet MS"/>
              <a:buChar char="▪"/>
              <a:tabLst>
                <a:tab pos="726571" algn="l"/>
              </a:tabLst>
            </a:pPr>
            <a:r>
              <a:rPr sz="2119" spc="-6" dirty="0">
                <a:latin typeface="Georgia"/>
                <a:cs typeface="Georgia"/>
              </a:rPr>
              <a:t>Gradient</a:t>
            </a:r>
            <a:r>
              <a:rPr sz="2119" spc="-30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Based</a:t>
            </a:r>
            <a:r>
              <a:rPr sz="2119" spc="-24" dirty="0">
                <a:latin typeface="Georgia"/>
                <a:cs typeface="Georgia"/>
              </a:rPr>
              <a:t> </a:t>
            </a:r>
            <a:r>
              <a:rPr sz="2119" spc="-12" dirty="0">
                <a:latin typeface="Georgia"/>
                <a:cs typeface="Georgia"/>
              </a:rPr>
              <a:t>Methods</a:t>
            </a:r>
            <a:endParaRPr sz="2119">
              <a:latin typeface="Georgia"/>
              <a:cs typeface="Georgia"/>
            </a:endParaRPr>
          </a:p>
          <a:p>
            <a:pPr marL="725802" lvl="1" indent="-254492">
              <a:spcBef>
                <a:spcPts val="562"/>
              </a:spcBef>
              <a:buClr>
                <a:srgbClr val="000000"/>
              </a:buClr>
              <a:buSzPct val="82857"/>
              <a:buFont typeface="Trebuchet MS"/>
              <a:buChar char="▪"/>
              <a:tabLst>
                <a:tab pos="726571" algn="l"/>
              </a:tabLst>
            </a:pPr>
            <a:r>
              <a:rPr sz="2119" spc="-12" dirty="0">
                <a:solidFill>
                  <a:srgbClr val="FF2600"/>
                </a:solidFill>
                <a:latin typeface="Georgia"/>
                <a:cs typeface="Georgia"/>
              </a:rPr>
              <a:t>Solving Unique</a:t>
            </a:r>
            <a:r>
              <a:rPr sz="2119" spc="-6" dirty="0">
                <a:solidFill>
                  <a:srgbClr val="FF2600"/>
                </a:solidFill>
                <a:latin typeface="Georgia"/>
                <a:cs typeface="Georgia"/>
              </a:rPr>
              <a:t> Equilibrium </a:t>
            </a:r>
            <a:r>
              <a:rPr sz="2119" spc="-6" dirty="0">
                <a:latin typeface="Georgia"/>
                <a:cs typeface="Georgia"/>
              </a:rPr>
              <a:t>(for</a:t>
            </a:r>
            <a:r>
              <a:rPr sz="2119" spc="-12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each stage game)</a:t>
            </a:r>
            <a:endParaRPr sz="2119">
              <a:latin typeface="Georgia"/>
              <a:cs typeface="Georgia"/>
            </a:endParaRPr>
          </a:p>
          <a:p>
            <a:pPr marL="725802" lvl="1" indent="-254492">
              <a:spcBef>
                <a:spcPts val="556"/>
              </a:spcBef>
              <a:buSzPct val="82857"/>
              <a:buFont typeface="Trebuchet MS"/>
              <a:buChar char="▪"/>
              <a:tabLst>
                <a:tab pos="726571" algn="l"/>
              </a:tabLst>
            </a:pPr>
            <a:r>
              <a:rPr sz="2119" spc="-6" dirty="0">
                <a:latin typeface="Georgia"/>
                <a:cs typeface="Georgia"/>
              </a:rPr>
              <a:t>Bayesian</a:t>
            </a:r>
            <a:r>
              <a:rPr sz="2119" spc="-54" dirty="0">
                <a:latin typeface="Georgia"/>
                <a:cs typeface="Georgia"/>
              </a:rPr>
              <a:t> </a:t>
            </a:r>
            <a:r>
              <a:rPr sz="2119" spc="-6" dirty="0">
                <a:latin typeface="Georgia"/>
                <a:cs typeface="Georgia"/>
              </a:rPr>
              <a:t>Approaches</a:t>
            </a:r>
            <a:endParaRPr sz="2119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5570</TotalTime>
  <Words>2853</Words>
  <Application>Microsoft Office PowerPoint</Application>
  <PresentationFormat>Widescreen</PresentationFormat>
  <Paragraphs>341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5" baseType="lpstr">
      <vt:lpstr>Aptos</vt:lpstr>
      <vt:lpstr>Aptos Display</vt:lpstr>
      <vt:lpstr>Arial</vt:lpstr>
      <vt:lpstr>Arial MT</vt:lpstr>
      <vt:lpstr>Calibri</vt:lpstr>
      <vt:lpstr>Cambria</vt:lpstr>
      <vt:lpstr>Cambria Math</vt:lpstr>
      <vt:lpstr>Georgia</vt:lpstr>
      <vt:lpstr>Lucida Sans Unicode</vt:lpstr>
      <vt:lpstr>Roboto</vt:lpstr>
      <vt:lpstr>Times New Roman</vt:lpstr>
      <vt:lpstr>Trebuchet MS</vt:lpstr>
      <vt:lpstr>Office Theme</vt:lpstr>
      <vt:lpstr>Custom Design</vt:lpstr>
      <vt:lpstr>PowerPoint Presentation</vt:lpstr>
      <vt:lpstr>Multi-agent Reinforcement Learning</vt:lpstr>
      <vt:lpstr>Stochastic Games</vt:lpstr>
      <vt:lpstr>Playing a stochastic game</vt:lpstr>
      <vt:lpstr>Optimal Policy</vt:lpstr>
      <vt:lpstr>Independent learning</vt:lpstr>
      <vt:lpstr>Cooperative Stochastic Games</vt:lpstr>
      <vt:lpstr>Optimal Policy</vt:lpstr>
      <vt:lpstr>Opponent Modelling</vt:lpstr>
      <vt:lpstr>Fictitious Play</vt:lpstr>
      <vt:lpstr>Learning in cooperative stochastic games</vt:lpstr>
      <vt:lpstr>Joint Q learning</vt:lpstr>
      <vt:lpstr>Convergence of joint Q learning</vt:lpstr>
      <vt:lpstr>Joint Q learning</vt:lpstr>
      <vt:lpstr>Common exploration methods</vt:lpstr>
      <vt:lpstr>Competitive Stochastic Games</vt:lpstr>
      <vt:lpstr>Optimal Policy</vt:lpstr>
      <vt:lpstr>Learning in competitive stochastic games</vt:lpstr>
      <vt:lpstr>Minimax Q learning</vt:lpstr>
      <vt:lpstr>Opponent Modelling</vt:lpstr>
      <vt:lpstr>Convergence of Minimax Q learning</vt:lpstr>
      <vt:lpstr>Exploration vs Exploitation Tradeoff</vt:lpstr>
      <vt:lpstr>(Mixed) Stochastic Games/ General-sum Stochastic Game</vt:lpstr>
      <vt:lpstr>Optimal Policy</vt:lpstr>
      <vt:lpstr>Learning in General-sum stochastic games</vt:lpstr>
      <vt:lpstr>Nash Q learning</vt:lpstr>
      <vt:lpstr>Opponent Modelling</vt:lpstr>
      <vt:lpstr>Convergence of Nash Q-learning</vt:lpstr>
      <vt:lpstr>Exploration vs Exploitation Tradeoff</vt:lpstr>
      <vt:lpstr>Alternative approaches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Mubashar</dc:creator>
  <cp:lastModifiedBy>Muhammad Mubashar</cp:lastModifiedBy>
  <cp:revision>41</cp:revision>
  <dcterms:created xsi:type="dcterms:W3CDTF">2024-04-05T14:09:29Z</dcterms:created>
  <dcterms:modified xsi:type="dcterms:W3CDTF">2024-05-13T04:17:47Z</dcterms:modified>
</cp:coreProperties>
</file>