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4e9e11811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4e9e11811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4e9e11811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4e9e11811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4e9e11811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4e9e11811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4e9e11811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4e9e11811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4e9e11811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4e9e11811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4e9e11811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4e9e11811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4e9e11811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4e9e11811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4e9e11811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4e9e11811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4e9e11811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4e9e11811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4e9e11811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4e9e11811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4e9e1181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4e9e1181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4e9e11811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4e9e11811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4e9e11811_1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4e9e11811_1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4e9e11811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4e9e11811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4e9e11811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4e9e11811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4e9e11811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4e9e11811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44e9e11811_1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44e9e11811_1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4e9e11811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4e9e11811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44e9e11811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44e9e11811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44e9e11811_1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44e9e11811_1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44e9e11811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44e9e11811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4e9e1181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4e9e1181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44e9e11811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44e9e11811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4e9e1181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4e9e1181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4e9e11811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4e9e11811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4e9e1181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4e9e1181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4e9e11811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4e9e11811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4e9e11811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4e9e11811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4e9e11811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4e9e11811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Exploration-Exploitation</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Dr. Prashant Aparajeya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18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Greedy Algorithm: </a:t>
            </a:r>
            <a:r>
              <a:rPr b="1" lang="en-GB"/>
              <a:t>Equations Summary</a:t>
            </a:r>
            <a:endParaRPr b="1"/>
          </a:p>
        </p:txBody>
      </p:sp>
      <p:pic>
        <p:nvPicPr>
          <p:cNvPr id="113" name="Google Shape;113;p22"/>
          <p:cNvPicPr preferRelativeResize="0"/>
          <p:nvPr/>
        </p:nvPicPr>
        <p:blipFill>
          <a:blip r:embed="rId3">
            <a:alphaModFix/>
          </a:blip>
          <a:stretch>
            <a:fillRect/>
          </a:stretch>
        </p:blipFill>
        <p:spPr>
          <a:xfrm>
            <a:off x="1406575" y="1401050"/>
            <a:ext cx="7046174" cy="268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18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Greedy Algorithm: Equations Summary</a:t>
            </a:r>
            <a:endParaRPr b="1"/>
          </a:p>
        </p:txBody>
      </p:sp>
      <p:pic>
        <p:nvPicPr>
          <p:cNvPr id="119" name="Google Shape;119;p23"/>
          <p:cNvPicPr preferRelativeResize="0"/>
          <p:nvPr/>
        </p:nvPicPr>
        <p:blipFill>
          <a:blip r:embed="rId3">
            <a:alphaModFix/>
          </a:blip>
          <a:stretch>
            <a:fillRect/>
          </a:stretch>
        </p:blipFill>
        <p:spPr>
          <a:xfrm>
            <a:off x="1131950" y="1065150"/>
            <a:ext cx="3855975" cy="3140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165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Drawbacks of the Greedy Algorithm</a:t>
            </a:r>
            <a:endParaRPr b="1"/>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600">
                <a:solidFill>
                  <a:srgbClr val="000000"/>
                </a:solidFill>
              </a:rPr>
              <a:t>The main limitation of the pure Greedy algorithm in the MAB problem is its </a:t>
            </a:r>
            <a:r>
              <a:rPr b="1" lang="en-GB" sz="1600">
                <a:solidFill>
                  <a:srgbClr val="000000"/>
                </a:solidFill>
              </a:rPr>
              <a:t>complete lack of exploration</a:t>
            </a:r>
            <a:r>
              <a:rPr lang="en-GB" sz="1600">
                <a:solidFill>
                  <a:srgbClr val="000000"/>
                </a:solidFill>
              </a:rPr>
              <a:t>.</a:t>
            </a:r>
            <a:endParaRPr sz="1600">
              <a:solidFill>
                <a:srgbClr val="000000"/>
              </a:solidFill>
            </a:endParaRPr>
          </a:p>
          <a:p>
            <a:pPr indent="-330200" lvl="0" marL="457200" rtl="0" algn="l">
              <a:spcBef>
                <a:spcPts val="1200"/>
              </a:spcBef>
              <a:spcAft>
                <a:spcPts val="0"/>
              </a:spcAft>
              <a:buClr>
                <a:srgbClr val="000000"/>
              </a:buClr>
              <a:buSzPts val="1600"/>
              <a:buFont typeface="Arial"/>
              <a:buChar char="●"/>
            </a:pPr>
            <a:r>
              <a:rPr b="1" lang="en-GB" sz="1600">
                <a:solidFill>
                  <a:srgbClr val="000000"/>
                </a:solidFill>
              </a:rPr>
              <a:t>Suboptimal Convergence:</a:t>
            </a:r>
            <a:r>
              <a:rPr lang="en-GB" sz="1600">
                <a:solidFill>
                  <a:srgbClr val="000000"/>
                </a:solidFill>
              </a:rPr>
              <a:t> If, by chance, an inferior arm yields a few high rewards early on, or if the true optimal arm yields a few low rewards initially, the Greedy algorithm might lock onto the suboptimal arm and continue to pull it indefinitely. It will never try other arms again, even if they are truly better, because their current estimated average reward is lower.</a:t>
            </a:r>
            <a:endParaRPr sz="1600">
              <a:solidFill>
                <a:srgbClr val="000000"/>
              </a:solidFill>
            </a:endParaRPr>
          </a:p>
          <a:p>
            <a:pPr indent="-330200" lvl="0" marL="457200" rtl="0" algn="l">
              <a:spcBef>
                <a:spcPts val="1200"/>
              </a:spcBef>
              <a:spcAft>
                <a:spcPts val="1000"/>
              </a:spcAft>
              <a:buClr>
                <a:srgbClr val="000000"/>
              </a:buClr>
              <a:buSzPts val="1600"/>
              <a:buFont typeface="Arial"/>
              <a:buChar char="●"/>
            </a:pPr>
            <a:r>
              <a:rPr b="1" lang="en-GB" sz="1600">
                <a:solidFill>
                  <a:srgbClr val="000000"/>
                </a:solidFill>
              </a:rPr>
              <a:t>Poor Long-Term Performance:</a:t>
            </a:r>
            <a:r>
              <a:rPr lang="en-GB" sz="1600">
                <a:solidFill>
                  <a:srgbClr val="000000"/>
                </a:solidFill>
              </a:rPr>
              <a:t> Due to the above, the Greedy algorithm often performs poorly in the long run compared to algorithms that strategically balance exploration and exploitation. Its cumulative reward will be significantly lower if it fails to identify the truly optimal arm.</a:t>
            </a: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ϵ-Greedy (epsilon-Greedy) algorithm</a:t>
            </a:r>
            <a:endParaRPr b="1"/>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700">
                <a:solidFill>
                  <a:srgbClr val="000000"/>
                </a:solidFill>
              </a:rPr>
              <a:t>Core Idea of ϵ-Greedy</a:t>
            </a:r>
            <a:endParaRPr b="1" sz="1700">
              <a:solidFill>
                <a:srgbClr val="000000"/>
              </a:solidFill>
            </a:endParaRPr>
          </a:p>
          <a:p>
            <a:pPr indent="0" lvl="0" marL="0" rtl="0" algn="l">
              <a:spcBef>
                <a:spcPts val="1200"/>
              </a:spcBef>
              <a:spcAft>
                <a:spcPts val="0"/>
              </a:spcAft>
              <a:buNone/>
            </a:pPr>
            <a:r>
              <a:rPr lang="en-GB" sz="1500">
                <a:solidFill>
                  <a:srgbClr val="000000"/>
                </a:solidFill>
              </a:rPr>
              <a:t>The fundamental principle of ϵ-Greedy is to balance exploitation (choosing the currently best-known arm) with exploration (choosing a random arm) by introducing a probability parameter, ϵ (epsilon).</a:t>
            </a:r>
            <a:endParaRPr sz="1500">
              <a:solidFill>
                <a:srgbClr val="000000"/>
              </a:solidFill>
            </a:endParaRPr>
          </a:p>
          <a:p>
            <a:pPr indent="0" lvl="0" marL="0" rtl="0" algn="l">
              <a:spcBef>
                <a:spcPts val="1200"/>
              </a:spcBef>
              <a:spcAft>
                <a:spcPts val="0"/>
              </a:spcAft>
              <a:buNone/>
            </a:pPr>
            <a:r>
              <a:rPr lang="en-GB" sz="1500">
                <a:solidFill>
                  <a:srgbClr val="000000"/>
                </a:solidFill>
              </a:rPr>
              <a:t>At each time step t:</a:t>
            </a:r>
            <a:endParaRPr sz="1500">
              <a:solidFill>
                <a:srgbClr val="000000"/>
              </a:solidFill>
            </a:endParaRPr>
          </a:p>
          <a:p>
            <a:pPr indent="-323850" lvl="0" marL="457200" rtl="0" algn="l">
              <a:spcBef>
                <a:spcPts val="1200"/>
              </a:spcBef>
              <a:spcAft>
                <a:spcPts val="0"/>
              </a:spcAft>
              <a:buClr>
                <a:srgbClr val="000000"/>
              </a:buClr>
              <a:buSzPts val="1500"/>
              <a:buFont typeface="Arial"/>
              <a:buChar char="●"/>
            </a:pPr>
            <a:r>
              <a:rPr b="1" lang="en-GB" sz="1500">
                <a:solidFill>
                  <a:srgbClr val="000000"/>
                </a:solidFill>
              </a:rPr>
              <a:t>With probability 1−ϵ (Exploitation):</a:t>
            </a:r>
            <a:r>
              <a:rPr lang="en-GB" sz="1500">
                <a:solidFill>
                  <a:srgbClr val="000000"/>
                </a:solidFill>
              </a:rPr>
              <a:t> The algorithm chooses the arm that has the highest estimated average reward (i.e., it acts greedily).</a:t>
            </a:r>
            <a:endParaRPr sz="1500">
              <a:solidFill>
                <a:srgbClr val="000000"/>
              </a:solidFill>
            </a:endParaRPr>
          </a:p>
          <a:p>
            <a:pPr indent="-323850" lvl="0" marL="457200" rtl="0" algn="l">
              <a:spcBef>
                <a:spcPts val="1200"/>
              </a:spcBef>
              <a:spcAft>
                <a:spcPts val="1000"/>
              </a:spcAft>
              <a:buClr>
                <a:srgbClr val="000000"/>
              </a:buClr>
              <a:buSzPts val="1500"/>
              <a:buFont typeface="Arial"/>
              <a:buChar char="●"/>
            </a:pPr>
            <a:r>
              <a:rPr b="1" lang="en-GB" sz="1500">
                <a:solidFill>
                  <a:srgbClr val="000000"/>
                </a:solidFill>
              </a:rPr>
              <a:t>With probability ϵ (Exploration):</a:t>
            </a:r>
            <a:r>
              <a:rPr lang="en-GB" sz="1500">
                <a:solidFill>
                  <a:srgbClr val="000000"/>
                </a:solidFill>
              </a:rPr>
              <a:t> The algorithm chooses an arm uniformly at random from all available arms, regardless of their current estimated rewards.</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ϵ-Greedy (epsilon-Greedy) algorithm</a:t>
            </a:r>
            <a:endParaRPr/>
          </a:p>
        </p:txBody>
      </p:sp>
      <p:grpSp>
        <p:nvGrpSpPr>
          <p:cNvPr id="137" name="Google Shape;137;p26"/>
          <p:cNvGrpSpPr/>
          <p:nvPr/>
        </p:nvGrpSpPr>
        <p:grpSpPr>
          <a:xfrm>
            <a:off x="930750" y="1399600"/>
            <a:ext cx="7216424" cy="3007475"/>
            <a:chOff x="930750" y="1399600"/>
            <a:chExt cx="7216424" cy="3007475"/>
          </a:xfrm>
        </p:grpSpPr>
        <p:pic>
          <p:nvPicPr>
            <p:cNvPr id="138" name="Google Shape;138;p26"/>
            <p:cNvPicPr preferRelativeResize="0"/>
            <p:nvPr/>
          </p:nvPicPr>
          <p:blipFill>
            <a:blip r:embed="rId3">
              <a:alphaModFix/>
            </a:blip>
            <a:stretch>
              <a:fillRect/>
            </a:stretch>
          </p:blipFill>
          <p:spPr>
            <a:xfrm>
              <a:off x="930750" y="1399600"/>
              <a:ext cx="7216424" cy="3007475"/>
            </a:xfrm>
            <a:prstGeom prst="rect">
              <a:avLst/>
            </a:prstGeom>
            <a:noFill/>
            <a:ln>
              <a:noFill/>
            </a:ln>
          </p:spPr>
        </p:pic>
        <p:sp>
          <p:nvSpPr>
            <p:cNvPr id="139" name="Google Shape;139;p26"/>
            <p:cNvSpPr/>
            <p:nvPr/>
          </p:nvSpPr>
          <p:spPr>
            <a:xfrm>
              <a:off x="2799175" y="1462575"/>
              <a:ext cx="399000" cy="336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ϵ-Greedy (epsilon-Greedy) algorithm</a:t>
            </a:r>
            <a:endParaRPr/>
          </a:p>
        </p:txBody>
      </p:sp>
      <p:pic>
        <p:nvPicPr>
          <p:cNvPr id="145" name="Google Shape;145;p27"/>
          <p:cNvPicPr preferRelativeResize="0"/>
          <p:nvPr/>
        </p:nvPicPr>
        <p:blipFill>
          <a:blip r:embed="rId3">
            <a:alphaModFix/>
          </a:blip>
          <a:stretch>
            <a:fillRect/>
          </a:stretch>
        </p:blipFill>
        <p:spPr>
          <a:xfrm>
            <a:off x="859175" y="1478025"/>
            <a:ext cx="7894475" cy="2874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ϵ-Greedy (epsilon-Greedy) algorithm</a:t>
            </a:r>
            <a:endParaRPr/>
          </a:p>
        </p:txBody>
      </p:sp>
      <p:pic>
        <p:nvPicPr>
          <p:cNvPr id="151" name="Google Shape;151;p28"/>
          <p:cNvPicPr preferRelativeResize="0"/>
          <p:nvPr/>
        </p:nvPicPr>
        <p:blipFill>
          <a:blip r:embed="rId3">
            <a:alphaModFix/>
          </a:blip>
          <a:stretch>
            <a:fillRect/>
          </a:stretch>
        </p:blipFill>
        <p:spPr>
          <a:xfrm>
            <a:off x="750450" y="1604000"/>
            <a:ext cx="8039874" cy="2451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ϵ-Greedy (epsilon-Greedy) algorithm</a:t>
            </a:r>
            <a:endParaRPr/>
          </a:p>
        </p:txBody>
      </p:sp>
      <p:pic>
        <p:nvPicPr>
          <p:cNvPr id="157" name="Google Shape;157;p29"/>
          <p:cNvPicPr preferRelativeResize="0"/>
          <p:nvPr/>
        </p:nvPicPr>
        <p:blipFill>
          <a:blip r:embed="rId3">
            <a:alphaModFix/>
          </a:blip>
          <a:stretch>
            <a:fillRect/>
          </a:stretch>
        </p:blipFill>
        <p:spPr>
          <a:xfrm>
            <a:off x="1273650" y="1712300"/>
            <a:ext cx="3664575" cy="1411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ϵ-Greedy: Initializing Estimates</a:t>
            </a:r>
            <a:endParaRPr/>
          </a:p>
        </p:txBody>
      </p:sp>
      <p:pic>
        <p:nvPicPr>
          <p:cNvPr id="163" name="Google Shape;163;p30"/>
          <p:cNvPicPr preferRelativeResize="0"/>
          <p:nvPr/>
        </p:nvPicPr>
        <p:blipFill>
          <a:blip r:embed="rId3">
            <a:alphaModFix/>
          </a:blip>
          <a:stretch>
            <a:fillRect/>
          </a:stretch>
        </p:blipFill>
        <p:spPr>
          <a:xfrm>
            <a:off x="930725" y="1611000"/>
            <a:ext cx="7766976" cy="2567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221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Choosing ϵ</a:t>
            </a:r>
            <a:endParaRPr b="1"/>
          </a:p>
        </p:txBody>
      </p:sp>
      <p:grpSp>
        <p:nvGrpSpPr>
          <p:cNvPr id="169" name="Google Shape;169;p31"/>
          <p:cNvGrpSpPr/>
          <p:nvPr/>
        </p:nvGrpSpPr>
        <p:grpSpPr>
          <a:xfrm>
            <a:off x="1049700" y="965725"/>
            <a:ext cx="7457674" cy="3771900"/>
            <a:chOff x="1049700" y="965725"/>
            <a:chExt cx="7457674" cy="3771900"/>
          </a:xfrm>
        </p:grpSpPr>
        <p:pic>
          <p:nvPicPr>
            <p:cNvPr id="170" name="Google Shape;170;p31"/>
            <p:cNvPicPr preferRelativeResize="0"/>
            <p:nvPr/>
          </p:nvPicPr>
          <p:blipFill>
            <a:blip r:embed="rId3">
              <a:alphaModFix/>
            </a:blip>
            <a:stretch>
              <a:fillRect/>
            </a:stretch>
          </p:blipFill>
          <p:spPr>
            <a:xfrm>
              <a:off x="1049700" y="974200"/>
              <a:ext cx="7457674" cy="3763425"/>
            </a:xfrm>
            <a:prstGeom prst="rect">
              <a:avLst/>
            </a:prstGeom>
            <a:noFill/>
            <a:ln>
              <a:noFill/>
            </a:ln>
          </p:spPr>
        </p:pic>
        <p:sp>
          <p:nvSpPr>
            <p:cNvPr id="171" name="Google Shape;171;p31"/>
            <p:cNvSpPr/>
            <p:nvPr/>
          </p:nvSpPr>
          <p:spPr>
            <a:xfrm>
              <a:off x="8040650" y="965725"/>
              <a:ext cx="300900" cy="23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2" name="Google Shape;172;p31"/>
            <p:cNvSpPr/>
            <p:nvPr/>
          </p:nvSpPr>
          <p:spPr>
            <a:xfrm>
              <a:off x="3602400" y="4456150"/>
              <a:ext cx="300900" cy="23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a:blip r:embed="rId3">
            <a:alphaModFix/>
          </a:blip>
          <a:stretch>
            <a:fillRect/>
          </a:stretch>
        </p:blipFill>
        <p:spPr>
          <a:xfrm>
            <a:off x="152400" y="446325"/>
            <a:ext cx="8839202" cy="413924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Decaying ϵ-Greedy algorithm</a:t>
            </a:r>
            <a:endParaRPr b="1"/>
          </a:p>
        </p:txBody>
      </p:sp>
      <p:sp>
        <p:nvSpPr>
          <p:cNvPr id="178" name="Google Shape;178;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600">
                <a:solidFill>
                  <a:srgbClr val="000000"/>
                </a:solidFill>
              </a:rPr>
              <a:t>The intuition is simple:</a:t>
            </a:r>
            <a:endParaRPr sz="1600">
              <a:solidFill>
                <a:srgbClr val="000000"/>
              </a:solidFill>
            </a:endParaRPr>
          </a:p>
          <a:p>
            <a:pPr indent="-330200" lvl="0" marL="457200" rtl="0" algn="l">
              <a:spcBef>
                <a:spcPts val="1200"/>
              </a:spcBef>
              <a:spcAft>
                <a:spcPts val="0"/>
              </a:spcAft>
              <a:buClr>
                <a:srgbClr val="000000"/>
              </a:buClr>
              <a:buSzPts val="1600"/>
              <a:buFont typeface="Arial"/>
              <a:buChar char="●"/>
            </a:pPr>
            <a:r>
              <a:rPr b="1" lang="en-GB" sz="1600">
                <a:solidFill>
                  <a:srgbClr val="000000"/>
                </a:solidFill>
              </a:rPr>
              <a:t>Early on (high ϵ):</a:t>
            </a:r>
            <a:r>
              <a:rPr lang="en-GB" sz="1600">
                <a:solidFill>
                  <a:srgbClr val="000000"/>
                </a:solidFill>
              </a:rPr>
              <a:t> When the agent has very little information about the arms, it's beneficial to explore more to gather data and identify promising arms.</a:t>
            </a:r>
            <a:endParaRPr sz="1600">
              <a:solidFill>
                <a:srgbClr val="000000"/>
              </a:solidFill>
            </a:endParaRPr>
          </a:p>
          <a:p>
            <a:pPr indent="-330200" lvl="0" marL="457200" rtl="0" algn="l">
              <a:spcBef>
                <a:spcPts val="1200"/>
              </a:spcBef>
              <a:spcAft>
                <a:spcPts val="1000"/>
              </a:spcAft>
              <a:buClr>
                <a:srgbClr val="000000"/>
              </a:buClr>
              <a:buSzPts val="1600"/>
              <a:buFont typeface="Arial"/>
              <a:buChar char="●"/>
            </a:pPr>
            <a:r>
              <a:rPr b="1" lang="en-GB" sz="1600">
                <a:solidFill>
                  <a:srgbClr val="000000"/>
                </a:solidFill>
              </a:rPr>
              <a:t>Later on (low ϵ):</a:t>
            </a:r>
            <a:r>
              <a:rPr lang="en-GB" sz="1600">
                <a:solidFill>
                  <a:srgbClr val="000000"/>
                </a:solidFill>
              </a:rPr>
              <a:t> As the agent interacts with the environment and gathers more data, its estimates of the arm rewards become more accurate. At this point, it should gradually shift its focus from exploration to exploitation, reducing the chances of pulling suboptimal arms unnecessarily.</a:t>
            </a:r>
            <a:endParaRPr sz="23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11700" y="5315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GB" sz="1820"/>
              <a:t>Decaying ϵ-Greedy algorithm</a:t>
            </a:r>
            <a:endParaRPr b="1" sz="1820"/>
          </a:p>
        </p:txBody>
      </p:sp>
      <p:pic>
        <p:nvPicPr>
          <p:cNvPr id="184" name="Google Shape;184;p33"/>
          <p:cNvPicPr preferRelativeResize="0"/>
          <p:nvPr/>
        </p:nvPicPr>
        <p:blipFill>
          <a:blip r:embed="rId3">
            <a:alphaModFix/>
          </a:blip>
          <a:stretch>
            <a:fillRect/>
          </a:stretch>
        </p:blipFill>
        <p:spPr>
          <a:xfrm>
            <a:off x="993550" y="461875"/>
            <a:ext cx="5584526" cy="45434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11700" y="35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400"/>
              <a:t>Decaying ϵ-Greedy algorithm</a:t>
            </a:r>
            <a:endParaRPr b="1" sz="2400"/>
          </a:p>
        </p:txBody>
      </p:sp>
      <p:pic>
        <p:nvPicPr>
          <p:cNvPr id="190" name="Google Shape;190;p34"/>
          <p:cNvPicPr preferRelativeResize="0"/>
          <p:nvPr/>
        </p:nvPicPr>
        <p:blipFill>
          <a:blip r:embed="rId3">
            <a:alphaModFix/>
          </a:blip>
          <a:stretch>
            <a:fillRect/>
          </a:stretch>
        </p:blipFill>
        <p:spPr>
          <a:xfrm>
            <a:off x="1090900" y="1320625"/>
            <a:ext cx="6962200" cy="2502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354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2400"/>
              <a:t>Decaying ϵ-Greedy algorithm</a:t>
            </a:r>
            <a:endParaRPr b="1" sz="2400"/>
          </a:p>
        </p:txBody>
      </p:sp>
      <p:pic>
        <p:nvPicPr>
          <p:cNvPr id="196" name="Google Shape;196;p35"/>
          <p:cNvPicPr preferRelativeResize="0"/>
          <p:nvPr/>
        </p:nvPicPr>
        <p:blipFill>
          <a:blip r:embed="rId3">
            <a:alphaModFix/>
          </a:blip>
          <a:stretch>
            <a:fillRect/>
          </a:stretch>
        </p:blipFill>
        <p:spPr>
          <a:xfrm>
            <a:off x="1364599" y="1226100"/>
            <a:ext cx="5912101" cy="325272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Upper Confidence Bound (UCB) algorithm</a:t>
            </a:r>
            <a:endParaRPr b="1"/>
          </a:p>
        </p:txBody>
      </p:sp>
      <p:sp>
        <p:nvSpPr>
          <p:cNvPr id="202" name="Google Shape;202;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900">
                <a:solidFill>
                  <a:srgbClr val="000000"/>
                </a:solidFill>
              </a:rPr>
              <a:t>Core Idea of Upper Confidence Bound</a:t>
            </a:r>
            <a:endParaRPr b="1" sz="1900">
              <a:solidFill>
                <a:srgbClr val="000000"/>
              </a:solidFill>
            </a:endParaRPr>
          </a:p>
          <a:p>
            <a:pPr indent="0" lvl="0" marL="0" rtl="0" algn="l">
              <a:spcBef>
                <a:spcPts val="1200"/>
              </a:spcBef>
              <a:spcAft>
                <a:spcPts val="0"/>
              </a:spcAft>
              <a:buNone/>
            </a:pPr>
            <a:r>
              <a:rPr lang="en-GB" sz="1700">
                <a:solidFill>
                  <a:srgbClr val="000000"/>
                </a:solidFill>
              </a:rPr>
              <a:t>The central idea behind UCB is to maintain, for each arm, an estimate of its average reward, </a:t>
            </a:r>
            <a:r>
              <a:rPr i="1" lang="en-GB" sz="1700">
                <a:solidFill>
                  <a:srgbClr val="000000"/>
                </a:solidFill>
              </a:rPr>
              <a:t>plus</a:t>
            </a:r>
            <a:r>
              <a:rPr lang="en-GB" sz="1700">
                <a:solidFill>
                  <a:srgbClr val="000000"/>
                </a:solidFill>
              </a:rPr>
              <a:t> an exploration bonus that reflects the uncertainty in that estimate.</a:t>
            </a:r>
            <a:endParaRPr sz="1700">
              <a:solidFill>
                <a:srgbClr val="000000"/>
              </a:solidFill>
            </a:endParaRPr>
          </a:p>
          <a:p>
            <a:pPr indent="-336550" lvl="0" marL="457200" rtl="0" algn="l">
              <a:spcBef>
                <a:spcPts val="1200"/>
              </a:spcBef>
              <a:spcAft>
                <a:spcPts val="0"/>
              </a:spcAft>
              <a:buClr>
                <a:srgbClr val="000000"/>
              </a:buClr>
              <a:buSzPts val="1700"/>
              <a:buFont typeface="Arial"/>
              <a:buChar char="●"/>
            </a:pPr>
            <a:r>
              <a:rPr b="1" lang="en-GB" sz="1700">
                <a:solidFill>
                  <a:srgbClr val="000000"/>
                </a:solidFill>
              </a:rPr>
              <a:t>Exploitation Component:</a:t>
            </a:r>
            <a:r>
              <a:rPr lang="en-GB" sz="1700">
                <a:solidFill>
                  <a:srgbClr val="000000"/>
                </a:solidFill>
              </a:rPr>
              <a:t> This is the current estimated average reward of the arm. An arm with a high average reward is more attractive for exploitation.</a:t>
            </a:r>
            <a:endParaRPr sz="1700">
              <a:solidFill>
                <a:srgbClr val="000000"/>
              </a:solidFill>
            </a:endParaRPr>
          </a:p>
          <a:p>
            <a:pPr indent="-336550" lvl="0" marL="457200" rtl="0" algn="l">
              <a:spcBef>
                <a:spcPts val="1200"/>
              </a:spcBef>
              <a:spcAft>
                <a:spcPts val="1000"/>
              </a:spcAft>
              <a:buClr>
                <a:srgbClr val="000000"/>
              </a:buClr>
              <a:buSzPts val="1700"/>
              <a:buFont typeface="Arial"/>
              <a:buChar char="●"/>
            </a:pPr>
            <a:r>
              <a:rPr b="1" lang="en-GB" sz="1700">
                <a:solidFill>
                  <a:srgbClr val="000000"/>
                </a:solidFill>
              </a:rPr>
              <a:t>Exploration Component:</a:t>
            </a:r>
            <a:r>
              <a:rPr lang="en-GB" sz="1700">
                <a:solidFill>
                  <a:srgbClr val="000000"/>
                </a:solidFill>
              </a:rPr>
              <a:t> This term increases for arms that have been pulled fewer times, or for which there is high uncertainty about their true reward. It essentially gives a boost to less-explored arms, encouraging the algorithm to try them out.</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20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Upper Confidence Bound (UCB) algorithm</a:t>
            </a:r>
            <a:endParaRPr b="1"/>
          </a:p>
        </p:txBody>
      </p:sp>
      <p:grpSp>
        <p:nvGrpSpPr>
          <p:cNvPr id="208" name="Google Shape;208;p37"/>
          <p:cNvGrpSpPr/>
          <p:nvPr/>
        </p:nvGrpSpPr>
        <p:grpSpPr>
          <a:xfrm>
            <a:off x="992749" y="1181300"/>
            <a:ext cx="6795975" cy="2780900"/>
            <a:chOff x="992749" y="1181300"/>
            <a:chExt cx="6795975" cy="2780900"/>
          </a:xfrm>
        </p:grpSpPr>
        <p:pic>
          <p:nvPicPr>
            <p:cNvPr id="209" name="Google Shape;209;p37"/>
            <p:cNvPicPr preferRelativeResize="0"/>
            <p:nvPr/>
          </p:nvPicPr>
          <p:blipFill>
            <a:blip r:embed="rId3">
              <a:alphaModFix/>
            </a:blip>
            <a:stretch>
              <a:fillRect/>
            </a:stretch>
          </p:blipFill>
          <p:spPr>
            <a:xfrm>
              <a:off x="992749" y="1181300"/>
              <a:ext cx="6795975" cy="2780900"/>
            </a:xfrm>
            <a:prstGeom prst="rect">
              <a:avLst/>
            </a:prstGeom>
            <a:noFill/>
            <a:ln>
              <a:noFill/>
            </a:ln>
          </p:spPr>
        </p:pic>
        <p:sp>
          <p:nvSpPr>
            <p:cNvPr id="210" name="Google Shape;210;p37"/>
            <p:cNvSpPr/>
            <p:nvPr/>
          </p:nvSpPr>
          <p:spPr>
            <a:xfrm>
              <a:off x="3177075" y="1567550"/>
              <a:ext cx="349800" cy="31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11" name="Google Shape;211;p37"/>
            <p:cNvSpPr/>
            <p:nvPr/>
          </p:nvSpPr>
          <p:spPr>
            <a:xfrm>
              <a:off x="4015275" y="2363775"/>
              <a:ext cx="349800" cy="315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8"/>
          <p:cNvSpPr txBox="1"/>
          <p:nvPr>
            <p:ph type="title"/>
          </p:nvPr>
        </p:nvSpPr>
        <p:spPr>
          <a:xfrm>
            <a:off x="311700" y="20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Upper Confidence Bound (UCB) algorithm</a:t>
            </a:r>
            <a:endParaRPr b="1"/>
          </a:p>
        </p:txBody>
      </p:sp>
      <p:grpSp>
        <p:nvGrpSpPr>
          <p:cNvPr id="217" name="Google Shape;217;p38"/>
          <p:cNvGrpSpPr/>
          <p:nvPr/>
        </p:nvGrpSpPr>
        <p:grpSpPr>
          <a:xfrm>
            <a:off x="944725" y="1233100"/>
            <a:ext cx="7432724" cy="3063100"/>
            <a:chOff x="944725" y="1233100"/>
            <a:chExt cx="7432724" cy="3063100"/>
          </a:xfrm>
        </p:grpSpPr>
        <p:pic>
          <p:nvPicPr>
            <p:cNvPr id="218" name="Google Shape;218;p38"/>
            <p:cNvPicPr preferRelativeResize="0"/>
            <p:nvPr/>
          </p:nvPicPr>
          <p:blipFill>
            <a:blip r:embed="rId3">
              <a:alphaModFix/>
            </a:blip>
            <a:stretch>
              <a:fillRect/>
            </a:stretch>
          </p:blipFill>
          <p:spPr>
            <a:xfrm>
              <a:off x="944725" y="1233100"/>
              <a:ext cx="7432724" cy="3063100"/>
            </a:xfrm>
            <a:prstGeom prst="rect">
              <a:avLst/>
            </a:prstGeom>
            <a:noFill/>
            <a:ln>
              <a:noFill/>
            </a:ln>
          </p:spPr>
        </p:pic>
        <p:sp>
          <p:nvSpPr>
            <p:cNvPr id="219" name="Google Shape;219;p38"/>
            <p:cNvSpPr/>
            <p:nvPr/>
          </p:nvSpPr>
          <p:spPr>
            <a:xfrm>
              <a:off x="3855875" y="2414300"/>
              <a:ext cx="342900" cy="300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9"/>
          <p:cNvSpPr txBox="1"/>
          <p:nvPr>
            <p:ph type="title"/>
          </p:nvPr>
        </p:nvSpPr>
        <p:spPr>
          <a:xfrm>
            <a:off x="311700" y="20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Upper Confidence Bound (UCB) algorithm</a:t>
            </a:r>
            <a:endParaRPr b="1"/>
          </a:p>
        </p:txBody>
      </p:sp>
      <p:pic>
        <p:nvPicPr>
          <p:cNvPr id="225" name="Google Shape;225;p39"/>
          <p:cNvPicPr preferRelativeResize="0"/>
          <p:nvPr/>
        </p:nvPicPr>
        <p:blipFill>
          <a:blip r:embed="rId3">
            <a:alphaModFix/>
          </a:blip>
          <a:stretch>
            <a:fillRect/>
          </a:stretch>
        </p:blipFill>
        <p:spPr>
          <a:xfrm>
            <a:off x="1329625" y="1331050"/>
            <a:ext cx="7368075" cy="2419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311700" y="20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Upper Confidence Bound (UCB) algorithm</a:t>
            </a:r>
            <a:endParaRPr b="1"/>
          </a:p>
        </p:txBody>
      </p:sp>
      <p:grpSp>
        <p:nvGrpSpPr>
          <p:cNvPr id="231" name="Google Shape;231;p40"/>
          <p:cNvGrpSpPr/>
          <p:nvPr/>
        </p:nvGrpSpPr>
        <p:grpSpPr>
          <a:xfrm>
            <a:off x="765650" y="772775"/>
            <a:ext cx="6810025" cy="4223775"/>
            <a:chOff x="765650" y="772775"/>
            <a:chExt cx="6810025" cy="4223775"/>
          </a:xfrm>
        </p:grpSpPr>
        <p:pic>
          <p:nvPicPr>
            <p:cNvPr id="232" name="Google Shape;232;p40"/>
            <p:cNvPicPr preferRelativeResize="0"/>
            <p:nvPr/>
          </p:nvPicPr>
          <p:blipFill>
            <a:blip r:embed="rId3">
              <a:alphaModFix/>
            </a:blip>
            <a:stretch>
              <a:fillRect/>
            </a:stretch>
          </p:blipFill>
          <p:spPr>
            <a:xfrm>
              <a:off x="765650" y="772775"/>
              <a:ext cx="6810025" cy="4223775"/>
            </a:xfrm>
            <a:prstGeom prst="rect">
              <a:avLst/>
            </a:prstGeom>
            <a:noFill/>
            <a:ln>
              <a:noFill/>
            </a:ln>
          </p:spPr>
        </p:pic>
        <p:sp>
          <p:nvSpPr>
            <p:cNvPr id="233" name="Google Shape;233;p40"/>
            <p:cNvSpPr/>
            <p:nvPr/>
          </p:nvSpPr>
          <p:spPr>
            <a:xfrm>
              <a:off x="6851000" y="2638225"/>
              <a:ext cx="294000" cy="252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34" name="Google Shape;234;p40"/>
            <p:cNvSpPr/>
            <p:nvPr/>
          </p:nvSpPr>
          <p:spPr>
            <a:xfrm>
              <a:off x="4841025" y="4134225"/>
              <a:ext cx="294000" cy="252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200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Upper Confidence Bound (UCB) algorithm</a:t>
            </a:r>
            <a:endParaRPr b="1"/>
          </a:p>
        </p:txBody>
      </p:sp>
      <p:pic>
        <p:nvPicPr>
          <p:cNvPr id="240" name="Google Shape;240;p41"/>
          <p:cNvPicPr preferRelativeResize="0"/>
          <p:nvPr/>
        </p:nvPicPr>
        <p:blipFill>
          <a:blip r:embed="rId3">
            <a:alphaModFix/>
          </a:blip>
          <a:stretch>
            <a:fillRect/>
          </a:stretch>
        </p:blipFill>
        <p:spPr>
          <a:xfrm>
            <a:off x="1091675" y="1128125"/>
            <a:ext cx="6752250" cy="2997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Multi-Armed Bandit (MAB)</a:t>
            </a:r>
            <a:endParaRPr b="1"/>
          </a:p>
        </p:txBody>
      </p:sp>
      <p:pic>
        <p:nvPicPr>
          <p:cNvPr id="71" name="Google Shape;71;p15"/>
          <p:cNvPicPr preferRelativeResize="0"/>
          <p:nvPr/>
        </p:nvPicPr>
        <p:blipFill>
          <a:blip r:embed="rId3">
            <a:alphaModFix/>
          </a:blip>
          <a:stretch>
            <a:fillRect/>
          </a:stretch>
        </p:blipFill>
        <p:spPr>
          <a:xfrm>
            <a:off x="152400" y="1268100"/>
            <a:ext cx="8839197" cy="33273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6" name="Google Shape;246;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16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Key Characteristics:</a:t>
            </a:r>
            <a:endParaRPr/>
          </a:p>
        </p:txBody>
      </p:sp>
      <p:sp>
        <p:nvSpPr>
          <p:cNvPr id="77" name="Google Shape;77;p16"/>
          <p:cNvSpPr txBox="1"/>
          <p:nvPr>
            <p:ph idx="1" type="body"/>
          </p:nvPr>
        </p:nvSpPr>
        <p:spPr>
          <a:xfrm>
            <a:off x="311700" y="762775"/>
            <a:ext cx="8520600" cy="41637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rPr b="1" lang="en-GB" sz="1100">
                <a:solidFill>
                  <a:srgbClr val="000000"/>
                </a:solidFill>
              </a:rPr>
              <a:t>Multiple Arms:</a:t>
            </a:r>
            <a:r>
              <a:rPr lang="en-GB" sz="1100">
                <a:solidFill>
                  <a:srgbClr val="000000"/>
                </a:solidFill>
              </a:rPr>
              <a:t> There are K different actions or choices available to the agent.</a:t>
            </a:r>
            <a:endParaRPr sz="1100">
              <a:solidFill>
                <a:srgbClr val="000000"/>
              </a:solidFill>
            </a:endParaRPr>
          </a:p>
          <a:p>
            <a:pPr indent="-298450" lvl="0" marL="457200" rtl="0" algn="l">
              <a:spcBef>
                <a:spcPts val="1000"/>
              </a:spcBef>
              <a:spcAft>
                <a:spcPts val="0"/>
              </a:spcAft>
              <a:buClr>
                <a:srgbClr val="000000"/>
              </a:buClr>
              <a:buSzPts val="1100"/>
              <a:buFont typeface="Arial"/>
              <a:buChar char="●"/>
            </a:pPr>
            <a:r>
              <a:rPr b="1" lang="en-GB" sz="1100">
                <a:solidFill>
                  <a:srgbClr val="000000"/>
                </a:solidFill>
              </a:rPr>
              <a:t>Unknown Reward Distributions:</a:t>
            </a:r>
            <a:r>
              <a:rPr lang="en-GB" sz="1100">
                <a:solidFill>
                  <a:srgbClr val="000000"/>
                </a:solidFill>
              </a:rPr>
              <a:t> Each arm i is associated with a specific, but unknown, probability distribution Pi​ from which rewards are drawn. For example, one arm might pay out 1 SAR with 50% probability, while another pays out 1 SAR with 80% probability.</a:t>
            </a:r>
            <a:endParaRPr sz="1100">
              <a:solidFill>
                <a:srgbClr val="000000"/>
              </a:solidFill>
            </a:endParaRPr>
          </a:p>
          <a:p>
            <a:pPr indent="-298450" lvl="0" marL="457200" rtl="0" algn="l">
              <a:spcBef>
                <a:spcPts val="1000"/>
              </a:spcBef>
              <a:spcAft>
                <a:spcPts val="0"/>
              </a:spcAft>
              <a:buClr>
                <a:srgbClr val="000000"/>
              </a:buClr>
              <a:buSzPts val="1100"/>
              <a:buFont typeface="Arial"/>
              <a:buChar char="●"/>
            </a:pPr>
            <a:r>
              <a:rPr b="1" lang="en-GB" sz="1100">
                <a:solidFill>
                  <a:srgbClr val="000000"/>
                </a:solidFill>
              </a:rPr>
              <a:t>Sequential Decisions:</a:t>
            </a:r>
            <a:r>
              <a:rPr lang="en-GB" sz="1100">
                <a:solidFill>
                  <a:srgbClr val="000000"/>
                </a:solidFill>
              </a:rPr>
              <a:t> The agent makes a series of decisions over time steps t=1,2,…,T. At each time step, it chooses one arm to pull.</a:t>
            </a:r>
            <a:endParaRPr sz="1100">
              <a:solidFill>
                <a:srgbClr val="000000"/>
              </a:solidFill>
            </a:endParaRPr>
          </a:p>
          <a:p>
            <a:pPr indent="-298450" lvl="0" marL="457200" rtl="0" algn="l">
              <a:spcBef>
                <a:spcPts val="1000"/>
              </a:spcBef>
              <a:spcAft>
                <a:spcPts val="0"/>
              </a:spcAft>
              <a:buClr>
                <a:srgbClr val="000000"/>
              </a:buClr>
              <a:buSzPts val="1100"/>
              <a:buFont typeface="Arial"/>
              <a:buChar char="●"/>
            </a:pPr>
            <a:r>
              <a:rPr b="1" lang="en-GB" sz="1100">
                <a:solidFill>
                  <a:srgbClr val="000000"/>
                </a:solidFill>
              </a:rPr>
              <a:t>Immediate Feedback (Reward):</a:t>
            </a:r>
            <a:r>
              <a:rPr lang="en-GB" sz="1100">
                <a:solidFill>
                  <a:srgbClr val="000000"/>
                </a:solidFill>
              </a:rPr>
              <a:t> After pulling an arm, the agent immediately receives a reward sampled from that arm's distribution.</a:t>
            </a:r>
            <a:endParaRPr sz="1100">
              <a:solidFill>
                <a:srgbClr val="000000"/>
              </a:solidFill>
            </a:endParaRPr>
          </a:p>
          <a:p>
            <a:pPr indent="-298450" lvl="0" marL="457200" rtl="0" algn="l">
              <a:spcBef>
                <a:spcPts val="1000"/>
              </a:spcBef>
              <a:spcAft>
                <a:spcPts val="0"/>
              </a:spcAft>
              <a:buClr>
                <a:srgbClr val="000000"/>
              </a:buClr>
              <a:buSzPts val="1100"/>
              <a:buFont typeface="Arial"/>
              <a:buChar char="●"/>
            </a:pPr>
            <a:r>
              <a:rPr b="1" lang="en-GB" sz="1100">
                <a:solidFill>
                  <a:srgbClr val="000000"/>
                </a:solidFill>
              </a:rPr>
              <a:t>Goal: Maximize Cumulative Reward:</a:t>
            </a:r>
            <a:r>
              <a:rPr lang="en-GB" sz="1100">
                <a:solidFill>
                  <a:srgbClr val="000000"/>
                </a:solidFill>
              </a:rPr>
              <a:t> The objective is to maximize the sum of rewards obtained over all time steps T.</a:t>
            </a:r>
            <a:endParaRPr sz="1100">
              <a:solidFill>
                <a:srgbClr val="000000"/>
              </a:solidFill>
            </a:endParaRPr>
          </a:p>
          <a:p>
            <a:pPr indent="-298450" lvl="0" marL="457200" rtl="0" algn="l">
              <a:spcBef>
                <a:spcPts val="1000"/>
              </a:spcBef>
              <a:spcAft>
                <a:spcPts val="0"/>
              </a:spcAft>
              <a:buClr>
                <a:srgbClr val="000000"/>
              </a:buClr>
              <a:buSzPts val="1100"/>
              <a:buFont typeface="Arial"/>
              <a:buChar char="●"/>
            </a:pPr>
            <a:r>
              <a:rPr b="1" lang="en-GB" sz="1100">
                <a:solidFill>
                  <a:srgbClr val="000000"/>
                </a:solidFill>
              </a:rPr>
              <a:t>Exploration-Exploitation Dilemma:</a:t>
            </a:r>
            <a:r>
              <a:rPr lang="en-GB" sz="1100">
                <a:solidFill>
                  <a:srgbClr val="000000"/>
                </a:solidFill>
              </a:rPr>
              <a:t> This is the core challenge of the MAB problem.</a:t>
            </a:r>
            <a:endParaRPr sz="1100">
              <a:solidFill>
                <a:srgbClr val="000000"/>
              </a:solidFill>
            </a:endParaRPr>
          </a:p>
          <a:p>
            <a:pPr indent="-298450" lvl="1" marL="914400" rtl="0" algn="l">
              <a:spcBef>
                <a:spcPts val="1000"/>
              </a:spcBef>
              <a:spcAft>
                <a:spcPts val="0"/>
              </a:spcAft>
              <a:buClr>
                <a:srgbClr val="000000"/>
              </a:buClr>
              <a:buSzPts val="1100"/>
              <a:buFont typeface="Arial"/>
              <a:buChar char="○"/>
            </a:pPr>
            <a:r>
              <a:rPr b="1" lang="en-GB" sz="1100">
                <a:solidFill>
                  <a:srgbClr val="000000"/>
                </a:solidFill>
              </a:rPr>
              <a:t>Exploration:</a:t>
            </a:r>
            <a:r>
              <a:rPr lang="en-GB" sz="1100">
                <a:solidFill>
                  <a:srgbClr val="000000"/>
                </a:solidFill>
              </a:rPr>
              <a:t> Trying out different arms to learn more about their reward distributions. This involves pulling arms that haven't been pulled much, even if they haven't seemed very good so far, in case they might yield higher rewards in the future.</a:t>
            </a:r>
            <a:endParaRPr sz="1100">
              <a:solidFill>
                <a:srgbClr val="000000"/>
              </a:solidFill>
            </a:endParaRPr>
          </a:p>
          <a:p>
            <a:pPr indent="-298450" lvl="1" marL="914400" rtl="0" algn="l">
              <a:spcBef>
                <a:spcPts val="1200"/>
              </a:spcBef>
              <a:spcAft>
                <a:spcPts val="1000"/>
              </a:spcAft>
              <a:buClr>
                <a:srgbClr val="000000"/>
              </a:buClr>
              <a:buSzPts val="1100"/>
              <a:buFont typeface="Arial"/>
              <a:buChar char="○"/>
            </a:pPr>
            <a:r>
              <a:rPr b="1" lang="en-GB" sz="1100">
                <a:solidFill>
                  <a:srgbClr val="000000"/>
                </a:solidFill>
              </a:rPr>
              <a:t>Exploitation:</a:t>
            </a:r>
            <a:r>
              <a:rPr lang="en-GB" sz="1100">
                <a:solidFill>
                  <a:srgbClr val="000000"/>
                </a:solidFill>
              </a:rPr>
              <a:t> Sticking with the arm that currently appears to be the best (the one that has yielded the highest average reward so far). This maximizes immediate reward but might miss out on potentially better arms.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158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Common Algorithms and Strategies:</a:t>
            </a:r>
            <a:endParaRPr b="1"/>
          </a:p>
        </p:txBody>
      </p:sp>
      <p:sp>
        <p:nvSpPr>
          <p:cNvPr id="83" name="Google Shape;83;p17"/>
          <p:cNvSpPr txBox="1"/>
          <p:nvPr>
            <p:ph idx="1" type="body"/>
          </p:nvPr>
        </p:nvSpPr>
        <p:spPr>
          <a:xfrm>
            <a:off x="311700" y="888750"/>
            <a:ext cx="8520600" cy="39957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Char char="●"/>
            </a:pPr>
            <a:r>
              <a:rPr b="1" lang="en-GB" sz="1400">
                <a:solidFill>
                  <a:srgbClr val="000000"/>
                </a:solidFill>
              </a:rPr>
              <a:t>Epsilon-Greedy:</a:t>
            </a:r>
            <a:r>
              <a:rPr lang="en-GB" sz="1400">
                <a:solidFill>
                  <a:srgbClr val="000000"/>
                </a:solidFill>
              </a:rPr>
              <a:t> With probability ϵ (a small number), explore by choosing a random arm; with probability 1−ϵ, exploit by choosing the arm with the highest estimated average reward.</a:t>
            </a:r>
            <a:endParaRPr sz="1400">
              <a:solidFill>
                <a:srgbClr val="000000"/>
              </a:solidFill>
            </a:endParaRPr>
          </a:p>
          <a:p>
            <a:pPr indent="-317500" lvl="0" marL="457200" rtl="0" algn="l">
              <a:spcBef>
                <a:spcPts val="1000"/>
              </a:spcBef>
              <a:spcAft>
                <a:spcPts val="0"/>
              </a:spcAft>
              <a:buClr>
                <a:srgbClr val="000000"/>
              </a:buClr>
              <a:buSzPts val="1400"/>
              <a:buFont typeface="Arial"/>
              <a:buChar char="●"/>
            </a:pPr>
            <a:r>
              <a:rPr b="1" lang="en-GB" sz="1400">
                <a:solidFill>
                  <a:srgbClr val="000000"/>
                </a:solidFill>
              </a:rPr>
              <a:t>Upper Confidence Bound (UCB):</a:t>
            </a:r>
            <a:r>
              <a:rPr lang="en-GB" sz="1400">
                <a:solidFill>
                  <a:srgbClr val="000000"/>
                </a:solidFill>
              </a:rPr>
              <a:t> Selects arms based on an optimism-in-the-face-of-uncertainty principle. It chooses the arm that has the highest upper confidence bound on its expected reward, balancing its average reward with the uncertainty around that estimate (arms that haven't been pulled much have wider confidence intervals).</a:t>
            </a:r>
            <a:endParaRPr sz="1400">
              <a:solidFill>
                <a:srgbClr val="000000"/>
              </a:solidFill>
            </a:endParaRPr>
          </a:p>
          <a:p>
            <a:pPr indent="-317500" lvl="0" marL="457200" rtl="0" algn="l">
              <a:spcBef>
                <a:spcPts val="1000"/>
              </a:spcBef>
              <a:spcAft>
                <a:spcPts val="0"/>
              </a:spcAft>
              <a:buClr>
                <a:srgbClr val="000000"/>
              </a:buClr>
              <a:buSzPts val="1400"/>
              <a:buFont typeface="Arial"/>
              <a:buChar char="●"/>
            </a:pPr>
            <a:r>
              <a:rPr b="1" lang="en-GB" sz="1400">
                <a:solidFill>
                  <a:srgbClr val="000000"/>
                </a:solidFill>
              </a:rPr>
              <a:t>Thompson Sampling:</a:t>
            </a:r>
            <a:r>
              <a:rPr lang="en-GB" sz="1400">
                <a:solidFill>
                  <a:srgbClr val="000000"/>
                </a:solidFill>
              </a:rPr>
              <a:t> A Bayesian approach that maintains a belief (a probability distribution) over the true reward for each arm. At each step, it samples from these belief distributions and pulls the arm that has the highest sampled value.</a:t>
            </a:r>
            <a:endParaRPr sz="1400">
              <a:solidFill>
                <a:srgbClr val="000000"/>
              </a:solidFill>
            </a:endParaRPr>
          </a:p>
          <a:p>
            <a:pPr indent="-317500" lvl="0" marL="457200" rtl="0" algn="l">
              <a:spcBef>
                <a:spcPts val="1000"/>
              </a:spcBef>
              <a:spcAft>
                <a:spcPts val="0"/>
              </a:spcAft>
              <a:buClr>
                <a:srgbClr val="000000"/>
              </a:buClr>
              <a:buSzPts val="1400"/>
              <a:buFont typeface="Arial"/>
              <a:buChar char="●"/>
            </a:pPr>
            <a:r>
              <a:rPr b="1" lang="en-GB" sz="1400">
                <a:solidFill>
                  <a:srgbClr val="000000"/>
                </a:solidFill>
              </a:rPr>
              <a:t>Softmax:</a:t>
            </a:r>
            <a:r>
              <a:rPr lang="en-GB" sz="1400">
                <a:solidFill>
                  <a:srgbClr val="000000"/>
                </a:solidFill>
              </a:rPr>
              <a:t> Selects arms with probabilities proportional to their estimated values, often using a temperature parameter to control the level of exploration.</a:t>
            </a:r>
            <a:endParaRPr sz="1400">
              <a:solidFill>
                <a:srgbClr val="000000"/>
              </a:solidFill>
            </a:endParaRPr>
          </a:p>
          <a:p>
            <a:pPr indent="-317500" lvl="0" marL="457200" rtl="0" algn="l">
              <a:spcBef>
                <a:spcPts val="1200"/>
              </a:spcBef>
              <a:spcAft>
                <a:spcPts val="1000"/>
              </a:spcAft>
              <a:buClr>
                <a:srgbClr val="000000"/>
              </a:buClr>
              <a:buSzPts val="1400"/>
              <a:buFont typeface="Arial"/>
              <a:buChar char="●"/>
            </a:pPr>
            <a:r>
              <a:rPr b="1" lang="en-GB" sz="1400">
                <a:solidFill>
                  <a:srgbClr val="000000"/>
                </a:solidFill>
              </a:rPr>
              <a:t>Gradient Bandit:</a:t>
            </a:r>
            <a:r>
              <a:rPr lang="en-GB" sz="1400">
                <a:solidFill>
                  <a:srgbClr val="000000"/>
                </a:solidFill>
              </a:rPr>
              <a:t> Learns preferences for each action based on the difference between the actual reward and the average reward over time.</a:t>
            </a: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37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Applications:</a:t>
            </a:r>
            <a:endParaRPr b="1"/>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rgbClr val="000000"/>
              </a:buClr>
              <a:buSzPts val="1500"/>
              <a:buFont typeface="Arial"/>
              <a:buChar char="●"/>
            </a:pPr>
            <a:r>
              <a:rPr b="1" lang="en-GB" sz="1500">
                <a:solidFill>
                  <a:srgbClr val="000000"/>
                </a:solidFill>
              </a:rPr>
              <a:t>Online Advertising:</a:t>
            </a:r>
            <a:r>
              <a:rPr lang="en-GB" sz="1500">
                <a:solidFill>
                  <a:srgbClr val="000000"/>
                </a:solidFill>
              </a:rPr>
              <a:t> Which ad to display to a user to maximize clicks or conversions.</a:t>
            </a:r>
            <a:endParaRPr sz="1500">
              <a:solidFill>
                <a:srgbClr val="000000"/>
              </a:solidFill>
            </a:endParaRPr>
          </a:p>
          <a:p>
            <a:pPr indent="-323850" lvl="0" marL="457200" rtl="0" algn="l">
              <a:spcBef>
                <a:spcPts val="1000"/>
              </a:spcBef>
              <a:spcAft>
                <a:spcPts val="0"/>
              </a:spcAft>
              <a:buClr>
                <a:srgbClr val="000000"/>
              </a:buClr>
              <a:buSzPts val="1500"/>
              <a:buFont typeface="Arial"/>
              <a:buChar char="●"/>
            </a:pPr>
            <a:r>
              <a:rPr b="1" lang="en-GB" sz="1500">
                <a:solidFill>
                  <a:srgbClr val="000000"/>
                </a:solidFill>
              </a:rPr>
              <a:t>Website Optimization (A/B Testing):</a:t>
            </a:r>
            <a:r>
              <a:rPr lang="en-GB" sz="1500">
                <a:solidFill>
                  <a:srgbClr val="000000"/>
                </a:solidFill>
              </a:rPr>
              <a:t> Which version of a webpage layout or call-to-action to show to users to maximize engagement.</a:t>
            </a:r>
            <a:endParaRPr sz="1500">
              <a:solidFill>
                <a:srgbClr val="000000"/>
              </a:solidFill>
            </a:endParaRPr>
          </a:p>
          <a:p>
            <a:pPr indent="-323850" lvl="0" marL="457200" rtl="0" algn="l">
              <a:spcBef>
                <a:spcPts val="1000"/>
              </a:spcBef>
              <a:spcAft>
                <a:spcPts val="0"/>
              </a:spcAft>
              <a:buClr>
                <a:srgbClr val="000000"/>
              </a:buClr>
              <a:buSzPts val="1500"/>
              <a:buFont typeface="Arial"/>
              <a:buChar char="●"/>
            </a:pPr>
            <a:r>
              <a:rPr b="1" lang="en-GB" sz="1500">
                <a:solidFill>
                  <a:srgbClr val="000000"/>
                </a:solidFill>
              </a:rPr>
              <a:t>Clinical Trials:</a:t>
            </a:r>
            <a:r>
              <a:rPr lang="en-GB" sz="1500">
                <a:solidFill>
                  <a:srgbClr val="000000"/>
                </a:solidFill>
              </a:rPr>
              <a:t> Which treatment to give to patients to maximize positive outcomes, while minimizing exposure to less effective treatments.</a:t>
            </a:r>
            <a:endParaRPr sz="1500">
              <a:solidFill>
                <a:srgbClr val="000000"/>
              </a:solidFill>
            </a:endParaRPr>
          </a:p>
          <a:p>
            <a:pPr indent="-323850" lvl="0" marL="457200" rtl="0" algn="l">
              <a:spcBef>
                <a:spcPts val="1000"/>
              </a:spcBef>
              <a:spcAft>
                <a:spcPts val="0"/>
              </a:spcAft>
              <a:buClr>
                <a:srgbClr val="000000"/>
              </a:buClr>
              <a:buSzPts val="1500"/>
              <a:buFont typeface="Arial"/>
              <a:buChar char="●"/>
            </a:pPr>
            <a:r>
              <a:rPr b="1" lang="en-GB" sz="1500">
                <a:solidFill>
                  <a:srgbClr val="000000"/>
                </a:solidFill>
              </a:rPr>
              <a:t>News Recommendation Systems:</a:t>
            </a:r>
            <a:r>
              <a:rPr lang="en-GB" sz="1500">
                <a:solidFill>
                  <a:srgbClr val="000000"/>
                </a:solidFill>
              </a:rPr>
              <a:t> Which news article to recommend to a user to maximize readership.</a:t>
            </a:r>
            <a:endParaRPr sz="1500">
              <a:solidFill>
                <a:srgbClr val="000000"/>
              </a:solidFill>
            </a:endParaRPr>
          </a:p>
          <a:p>
            <a:pPr indent="-323850" lvl="0" marL="457200" rtl="0" algn="l">
              <a:spcBef>
                <a:spcPts val="1000"/>
              </a:spcBef>
              <a:spcAft>
                <a:spcPts val="0"/>
              </a:spcAft>
              <a:buClr>
                <a:srgbClr val="000000"/>
              </a:buClr>
              <a:buSzPts val="1500"/>
              <a:buFont typeface="Arial"/>
              <a:buChar char="●"/>
            </a:pPr>
            <a:r>
              <a:rPr b="1" lang="en-GB" sz="1500">
                <a:solidFill>
                  <a:srgbClr val="000000"/>
                </a:solidFill>
              </a:rPr>
              <a:t>Dynamic Pricing:</a:t>
            </a:r>
            <a:r>
              <a:rPr lang="en-GB" sz="1500">
                <a:solidFill>
                  <a:srgbClr val="000000"/>
                </a:solidFill>
              </a:rPr>
              <a:t> Which price to offer for a product to maximize revenue.</a:t>
            </a:r>
            <a:endParaRPr sz="1500">
              <a:solidFill>
                <a:srgbClr val="000000"/>
              </a:solidFill>
            </a:endParaRPr>
          </a:p>
          <a:p>
            <a:pPr indent="-323850" lvl="0" marL="457200" rtl="0" algn="l">
              <a:spcBef>
                <a:spcPts val="1200"/>
              </a:spcBef>
              <a:spcAft>
                <a:spcPts val="1000"/>
              </a:spcAft>
              <a:buClr>
                <a:srgbClr val="000000"/>
              </a:buClr>
              <a:buSzPts val="1500"/>
              <a:buFont typeface="Arial"/>
              <a:buChar char="●"/>
            </a:pPr>
            <a:r>
              <a:rPr b="1" lang="en-GB" sz="1500">
                <a:solidFill>
                  <a:srgbClr val="000000"/>
                </a:solidFill>
              </a:rPr>
              <a:t>Resource Allocation:</a:t>
            </a:r>
            <a:r>
              <a:rPr lang="en-GB" sz="1500">
                <a:solidFill>
                  <a:srgbClr val="000000"/>
                </a:solidFill>
              </a:rPr>
              <a:t> How to allocate limited resources among competing projects.</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18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Greedy Algorithm</a:t>
            </a:r>
            <a:endParaRPr b="1"/>
          </a:p>
        </p:txBody>
      </p:sp>
      <p:pic>
        <p:nvPicPr>
          <p:cNvPr id="95" name="Google Shape;95;p19"/>
          <p:cNvPicPr preferRelativeResize="0"/>
          <p:nvPr/>
        </p:nvPicPr>
        <p:blipFill>
          <a:blip r:embed="rId3">
            <a:alphaModFix/>
          </a:blip>
          <a:stretch>
            <a:fillRect/>
          </a:stretch>
        </p:blipFill>
        <p:spPr>
          <a:xfrm>
            <a:off x="719200" y="1205125"/>
            <a:ext cx="8195426" cy="342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8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Greedy Algorithm</a:t>
            </a:r>
            <a:endParaRPr b="1"/>
          </a:p>
        </p:txBody>
      </p:sp>
      <p:pic>
        <p:nvPicPr>
          <p:cNvPr id="101" name="Google Shape;101;p20"/>
          <p:cNvPicPr preferRelativeResize="0"/>
          <p:nvPr/>
        </p:nvPicPr>
        <p:blipFill>
          <a:blip r:embed="rId3">
            <a:alphaModFix/>
          </a:blip>
          <a:stretch>
            <a:fillRect/>
          </a:stretch>
        </p:blipFill>
        <p:spPr>
          <a:xfrm>
            <a:off x="818775" y="1065150"/>
            <a:ext cx="7851148" cy="3727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86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Greedy Algorithm: Initializing Estimates</a:t>
            </a:r>
            <a:endParaRPr b="1"/>
          </a:p>
        </p:txBody>
      </p:sp>
      <p:pic>
        <p:nvPicPr>
          <p:cNvPr id="107" name="Google Shape;107;p21"/>
          <p:cNvPicPr preferRelativeResize="0"/>
          <p:nvPr/>
        </p:nvPicPr>
        <p:blipFill>
          <a:blip r:embed="rId3">
            <a:alphaModFix/>
          </a:blip>
          <a:stretch>
            <a:fillRect/>
          </a:stretch>
        </p:blipFill>
        <p:spPr>
          <a:xfrm>
            <a:off x="895750" y="1226100"/>
            <a:ext cx="7892925" cy="320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