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70d0962d5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70d0962d5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0d0962d5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70d0962d5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70d0962d5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70d0962d5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70d0962d5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70d0962d5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70d0962d5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70d0962d5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70d0962d5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70d0962d5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0d0962d5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70d0962d5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0d0962d5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0d0962d5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70d0962d5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70d0962d5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70d0962d5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70d0962d5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0d0962d5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70d0962d5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70d0962d5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70d0962d5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0d0962d5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0d0962d5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70d0962d5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70d0962d5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0d0962d5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70d0962d5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Model-based RL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Dr. Prashant Aparajeya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30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Model-Based Planning</a:t>
            </a:r>
            <a:endParaRPr b="1"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252625"/>
            <a:ext cx="8520600" cy="33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</a:rPr>
              <a:t>Simulate Trajectories:</a:t>
            </a:r>
            <a:r>
              <a:rPr lang="en-GB" sz="1500">
                <a:solidFill>
                  <a:srgbClr val="000000"/>
                </a:solidFill>
              </a:rPr>
              <a:t> The agent uses its learned model to </a:t>
            </a:r>
            <a:r>
              <a:rPr b="1" i="1" lang="en-GB" sz="1500">
                <a:solidFill>
                  <a:srgbClr val="000000"/>
                </a:solidFill>
              </a:rPr>
              <a:t>simulate many hypothetical "rollouts"</a:t>
            </a:r>
            <a:r>
              <a:rPr lang="en-GB" sz="1500">
                <a:solidFill>
                  <a:srgbClr val="000000"/>
                </a:solidFill>
              </a:rPr>
              <a:t> or trajectories starting from the current state.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Char char="○"/>
            </a:pPr>
            <a:r>
              <a:rPr lang="en-GB" sz="1500">
                <a:solidFill>
                  <a:srgbClr val="000000"/>
                </a:solidFill>
              </a:rPr>
              <a:t>It picks an action, predicts the next state and reward using the model.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Proxima Nova"/>
              <a:buChar char="○"/>
            </a:pPr>
            <a:r>
              <a:rPr lang="en-GB" sz="1500">
                <a:solidFill>
                  <a:srgbClr val="000000"/>
                </a:solidFill>
              </a:rPr>
              <a:t>From that predicted state, it picks another action, predicts the next state and reward, and so on, for several steps into the future.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30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Model-Based Planning</a:t>
            </a:r>
            <a:endParaRPr b="1"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748775" y="1343600"/>
            <a:ext cx="8083500" cy="32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600">
                <a:solidFill>
                  <a:srgbClr val="000000"/>
                </a:solidFill>
              </a:rPr>
              <a:t>Evaluate Simulated Trajectories:</a:t>
            </a:r>
            <a:r>
              <a:rPr lang="en-GB" sz="1600">
                <a:solidFill>
                  <a:srgbClr val="000000"/>
                </a:solidFill>
              </a:rPr>
              <a:t> For each simulated trajectory, the agent calculates the total (discounted) reward.</a:t>
            </a:r>
            <a:endParaRPr sz="2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30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Model-Based Planning</a:t>
            </a:r>
            <a:endParaRPr b="1"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15000"/>
            <a:ext cx="8520600" cy="32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00"/>
                </a:solidFill>
              </a:rPr>
              <a:t>Choose Best Action:</a:t>
            </a:r>
            <a:r>
              <a:rPr lang="en-GB" sz="1600">
                <a:solidFill>
                  <a:srgbClr val="000000"/>
                </a:solidFill>
              </a:rPr>
              <a:t> Based on these simulations, the agent determines the best action to take in the current real state.</a:t>
            </a:r>
            <a:br>
              <a:rPr lang="en-GB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1" lang="en-GB" sz="1600">
                <a:solidFill>
                  <a:srgbClr val="000000"/>
                </a:solidFill>
              </a:rPr>
              <a:t>Monte Carlo Tree Search (MCTS):</a:t>
            </a:r>
            <a:r>
              <a:rPr lang="en-GB" sz="1600">
                <a:solidFill>
                  <a:srgbClr val="000000"/>
                </a:solidFill>
              </a:rPr>
              <a:t> A sophisticated planning algorithm that builds a search tree by simulating rollouts using the model, prioritizing paths that show promise. Used extensively in games like Go.</a:t>
            </a:r>
            <a:br>
              <a:rPr lang="en-GB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1" lang="en-GB" sz="1600">
                <a:solidFill>
                  <a:srgbClr val="000000"/>
                </a:solidFill>
              </a:rPr>
              <a:t>Dyna-style architectures:</a:t>
            </a:r>
            <a:r>
              <a:rPr lang="en-GB" sz="1600">
                <a:solidFill>
                  <a:srgbClr val="000000"/>
                </a:solidFill>
              </a:rPr>
              <a:t> In Dyna-Q, for example, real experiences are used to update the Q-function and the model. Then, the model is used to generate many </a:t>
            </a:r>
            <a:r>
              <a:rPr i="1" lang="en-GB" sz="1600">
                <a:solidFill>
                  <a:srgbClr val="000000"/>
                </a:solidFill>
              </a:rPr>
              <a:t>simulated experiences</a:t>
            </a:r>
            <a:r>
              <a:rPr lang="en-GB" sz="1600">
                <a:solidFill>
                  <a:srgbClr val="000000"/>
                </a:solidFill>
              </a:rPr>
              <a:t>, which are also used to update the Q-function. This greatly accelerates learning by leveraging simulated data.</a:t>
            </a:r>
            <a:endParaRPr sz="2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30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Model-Based Planning</a:t>
            </a:r>
            <a:endParaRPr b="1"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588525"/>
            <a:ext cx="8520600" cy="29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600">
                <a:solidFill>
                  <a:srgbClr val="000000"/>
                </a:solidFill>
              </a:rPr>
              <a:t>Execute in Real Environment:</a:t>
            </a:r>
            <a:r>
              <a:rPr lang="en-GB" sz="1600">
                <a:solidFill>
                  <a:srgbClr val="000000"/>
                </a:solidFill>
              </a:rPr>
              <a:t> The chosen action is then executed in the actual environment.</a:t>
            </a:r>
            <a:endParaRPr sz="2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Model-Based Policy Learning</a:t>
            </a:r>
            <a:endParaRPr b="1"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</a:rPr>
              <a:t>U</a:t>
            </a:r>
            <a:r>
              <a:rPr lang="en-GB" sz="1500">
                <a:solidFill>
                  <a:srgbClr val="000000"/>
                </a:solidFill>
              </a:rPr>
              <a:t>ses the model to generate synthetic data or to train a separate policy/value network.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AutoNum type="arabicPeriod"/>
            </a:pPr>
            <a:r>
              <a:rPr b="1" lang="en-GB" sz="1500">
                <a:solidFill>
                  <a:srgbClr val="000000"/>
                </a:solidFill>
              </a:rPr>
              <a:t>Generate Synthetic Data</a:t>
            </a:r>
            <a:r>
              <a:rPr lang="en-GB" sz="1500">
                <a:solidFill>
                  <a:srgbClr val="000000"/>
                </a:solidFill>
              </a:rPr>
              <a:t>:</a:t>
            </a:r>
            <a:br>
              <a:rPr lang="en-GB" sz="1500">
                <a:solidFill>
                  <a:srgbClr val="000000"/>
                </a:solidFill>
              </a:rPr>
            </a:b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agent uses its model to generate a large amount of "imagined" (synthetic) transitions: (s,a,r,s′).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AutoNum type="arabicPeriod"/>
            </a:pPr>
            <a:r>
              <a:rPr b="1" lang="en-GB" sz="1500">
                <a:solidFill>
                  <a:srgbClr val="000000"/>
                </a:solidFill>
              </a:rPr>
              <a:t>Train Model-Free Algorithm</a:t>
            </a:r>
            <a:r>
              <a:rPr lang="en-GB" sz="1500">
                <a:solidFill>
                  <a:srgbClr val="000000"/>
                </a:solidFill>
              </a:rPr>
              <a:t>:</a:t>
            </a:r>
            <a:br>
              <a:rPr lang="en-GB" sz="1500">
                <a:solidFill>
                  <a:srgbClr val="000000"/>
                </a:solidFill>
              </a:rPr>
            </a:b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synthetic data is then fed into a standard model-free RL algorithm (like Q-learning, Policy Gradients, SAC, PPO, etc.) to train a policy network (π) or a value function (V or Q).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Proxima Nova"/>
              <a:buAutoNum type="arabicPeriod"/>
            </a:pPr>
            <a:r>
              <a:rPr b="1" lang="en-GB" sz="1500">
                <a:solidFill>
                  <a:srgbClr val="000000"/>
                </a:solidFill>
              </a:rPr>
              <a:t>Iterative Training</a:t>
            </a:r>
            <a:r>
              <a:rPr lang="en-GB" sz="1500">
                <a:solidFill>
                  <a:srgbClr val="000000"/>
                </a:solidFill>
              </a:rPr>
              <a:t>:</a:t>
            </a:r>
            <a:br>
              <a:rPr lang="en-GB" sz="1500">
                <a:solidFill>
                  <a:srgbClr val="000000"/>
                </a:solidFill>
              </a:rPr>
            </a:b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model-free algorithm trains on this imagined data, improving its policy or value function.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Proxima Nova"/>
              <a:buAutoNum type="arabicPeriod"/>
            </a:pPr>
            <a:r>
              <a:rPr b="1" lang="en-GB" sz="1500">
                <a:solidFill>
                  <a:srgbClr val="000000"/>
                </a:solidFill>
              </a:rPr>
              <a:t>Execute in Real Environment</a:t>
            </a:r>
            <a:r>
              <a:rPr lang="en-GB" sz="1500">
                <a:solidFill>
                  <a:srgbClr val="000000"/>
                </a:solidFill>
              </a:rPr>
              <a:t>:</a:t>
            </a:r>
            <a:br>
              <a:rPr lang="en-GB" sz="1500">
                <a:solidFill>
                  <a:srgbClr val="000000"/>
                </a:solidFill>
              </a:rPr>
            </a:b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policy learned from the model-generated data is then used to act in the real environment.</a:t>
            </a:r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4750"/>
            <a:ext cx="8839200" cy="3693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The Cycle Continues</a:t>
            </a:r>
            <a:endParaRPr b="1"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The Loop:</a:t>
            </a:r>
            <a:endParaRPr sz="16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n-GB" sz="1600">
                <a:solidFill>
                  <a:srgbClr val="000000"/>
                </a:solidFill>
              </a:rPr>
              <a:t>After executing an action in the real environment (from Phase 3) the agent observes the true </a:t>
            </a:r>
            <a:r>
              <a:rPr b="1" lang="en-GB" sz="1600">
                <a:solidFill>
                  <a:srgbClr val="000000"/>
                </a:solidFill>
              </a:rPr>
              <a:t>s</a:t>
            </a:r>
            <a:r>
              <a:rPr b="1" lang="en-GB" sz="800">
                <a:solidFill>
                  <a:srgbClr val="000000"/>
                </a:solidFill>
              </a:rPr>
              <a:t>t+1</a:t>
            </a:r>
            <a:r>
              <a:rPr b="1" lang="en-GB" sz="1600">
                <a:solidFill>
                  <a:srgbClr val="000000"/>
                </a:solidFill>
              </a:rPr>
              <a:t>​</a:t>
            </a:r>
            <a:r>
              <a:rPr lang="en-GB" sz="1600">
                <a:solidFill>
                  <a:srgbClr val="000000"/>
                </a:solidFill>
              </a:rPr>
              <a:t> and </a:t>
            </a:r>
            <a:r>
              <a:rPr b="1" lang="en-GB" sz="1600">
                <a:solidFill>
                  <a:srgbClr val="000000"/>
                </a:solidFill>
              </a:rPr>
              <a:t>r</a:t>
            </a:r>
            <a:r>
              <a:rPr b="1" lang="en-GB" sz="800">
                <a:solidFill>
                  <a:srgbClr val="000000"/>
                </a:solidFill>
              </a:rPr>
              <a:t>t</a:t>
            </a:r>
            <a:r>
              <a:rPr b="1" lang="en-GB" sz="1600">
                <a:solidFill>
                  <a:srgbClr val="000000"/>
                </a:solidFill>
              </a:rPr>
              <a:t>​</a:t>
            </a:r>
            <a:r>
              <a:rPr lang="en-GB" sz="1600">
                <a:solidFill>
                  <a:srgbClr val="000000"/>
                </a:solidFill>
              </a:rPr>
              <a:t>.</a:t>
            </a:r>
            <a:endParaRPr sz="16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n-GB" sz="1600">
                <a:solidFill>
                  <a:srgbClr val="000000"/>
                </a:solidFill>
              </a:rPr>
              <a:t>This new real experience is then added to the dataset </a:t>
            </a:r>
            <a:r>
              <a:rPr lang="en-GB" sz="1600">
                <a:solidFill>
                  <a:srgbClr val="000000"/>
                </a:solidFill>
              </a:rPr>
              <a:t>(back to Phase 1) </a:t>
            </a:r>
            <a:endParaRPr sz="16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n-GB" sz="1600">
                <a:solidFill>
                  <a:srgbClr val="000000"/>
                </a:solidFill>
              </a:rPr>
              <a:t>to further refine the environment model in Phase 2, </a:t>
            </a:r>
            <a:endParaRPr sz="16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n-GB" sz="1600">
                <a:solidFill>
                  <a:srgbClr val="000000"/>
                </a:solidFill>
              </a:rPr>
              <a:t>leading to better planning/policy in Phase 3.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This iterative loop allows the agent to continuously improve its model and, consequently, its policy.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What is a "Model" in RL?</a:t>
            </a:r>
            <a:endParaRPr b="1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A "</a:t>
            </a:r>
            <a:r>
              <a:rPr b="1" lang="en-GB">
                <a:solidFill>
                  <a:srgbClr val="000000"/>
                </a:solidFill>
              </a:rPr>
              <a:t>model</a:t>
            </a:r>
            <a:r>
              <a:rPr lang="en-GB">
                <a:solidFill>
                  <a:srgbClr val="000000"/>
                </a:solidFill>
              </a:rPr>
              <a:t>" (or environment model) typically consists of two main components:</a:t>
            </a:r>
            <a:br>
              <a:rPr lang="en-GB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lang="en-GB">
                <a:solidFill>
                  <a:srgbClr val="000000"/>
                </a:solidFill>
              </a:rPr>
              <a:t>Dynamics Model </a:t>
            </a:r>
            <a:r>
              <a:rPr b="1" i="1" lang="en-GB">
                <a:solidFill>
                  <a:srgbClr val="000000"/>
                </a:solidFill>
              </a:rPr>
              <a:t>(P(s′∣s,a))</a:t>
            </a:r>
            <a:r>
              <a:rPr b="1" lang="en-GB">
                <a:solidFill>
                  <a:srgbClr val="000000"/>
                </a:solidFill>
              </a:rPr>
              <a:t>:</a:t>
            </a:r>
            <a:r>
              <a:rPr lang="en-GB">
                <a:solidFill>
                  <a:srgbClr val="000000"/>
                </a:solidFill>
              </a:rPr>
              <a:t> Predicts the next state </a:t>
            </a:r>
            <a:r>
              <a:rPr b="1" i="1" lang="en-GB">
                <a:solidFill>
                  <a:srgbClr val="000000"/>
                </a:solidFill>
              </a:rPr>
              <a:t>s′</a:t>
            </a:r>
            <a:r>
              <a:rPr lang="en-GB">
                <a:solidFill>
                  <a:srgbClr val="000000"/>
                </a:solidFill>
              </a:rPr>
              <a:t> given the current state </a:t>
            </a:r>
            <a:r>
              <a:rPr b="1" i="1" lang="en-GB">
                <a:solidFill>
                  <a:srgbClr val="000000"/>
                </a:solidFill>
              </a:rPr>
              <a:t>s</a:t>
            </a:r>
            <a:r>
              <a:rPr lang="en-GB">
                <a:solidFill>
                  <a:srgbClr val="000000"/>
                </a:solidFill>
              </a:rPr>
              <a:t> and action </a:t>
            </a:r>
            <a:r>
              <a:rPr b="1" i="1" lang="en-GB">
                <a:solidFill>
                  <a:srgbClr val="000000"/>
                </a:solidFill>
              </a:rPr>
              <a:t>a</a:t>
            </a:r>
            <a:r>
              <a:rPr lang="en-GB">
                <a:solidFill>
                  <a:srgbClr val="000000"/>
                </a:solidFill>
              </a:rPr>
              <a:t>.</a:t>
            </a:r>
            <a:br>
              <a:rPr lang="en-GB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lang="en-GB">
                <a:solidFill>
                  <a:srgbClr val="000000"/>
                </a:solidFill>
              </a:rPr>
              <a:t>Reward Model </a:t>
            </a:r>
            <a:r>
              <a:rPr b="1" i="1" lang="en-GB">
                <a:solidFill>
                  <a:srgbClr val="000000"/>
                </a:solidFill>
              </a:rPr>
              <a:t>(R(s,a) or R(s,a,s′))</a:t>
            </a:r>
            <a:r>
              <a:rPr b="1" lang="en-GB">
                <a:solidFill>
                  <a:srgbClr val="000000"/>
                </a:solidFill>
              </a:rPr>
              <a:t>:</a:t>
            </a:r>
            <a:r>
              <a:rPr lang="en-GB">
                <a:solidFill>
                  <a:srgbClr val="000000"/>
                </a:solidFill>
              </a:rPr>
              <a:t> Predicts the reward </a:t>
            </a:r>
            <a:r>
              <a:rPr b="1" i="1" lang="en-GB">
                <a:solidFill>
                  <a:srgbClr val="000000"/>
                </a:solidFill>
              </a:rPr>
              <a:t>r</a:t>
            </a:r>
            <a:r>
              <a:rPr lang="en-GB">
                <a:solidFill>
                  <a:srgbClr val="000000"/>
                </a:solidFill>
              </a:rPr>
              <a:t> received after taking action </a:t>
            </a:r>
            <a:r>
              <a:rPr b="1" i="1" lang="en-GB">
                <a:solidFill>
                  <a:srgbClr val="000000"/>
                </a:solidFill>
              </a:rPr>
              <a:t>a</a:t>
            </a:r>
            <a:r>
              <a:rPr lang="en-GB">
                <a:solidFill>
                  <a:srgbClr val="000000"/>
                </a:solidFill>
              </a:rPr>
              <a:t> in state </a:t>
            </a:r>
            <a:r>
              <a:rPr b="1" i="1" lang="en-GB">
                <a:solidFill>
                  <a:srgbClr val="000000"/>
                </a:solidFill>
              </a:rPr>
              <a:t>s</a:t>
            </a:r>
            <a:r>
              <a:rPr lang="en-GB">
                <a:solidFill>
                  <a:srgbClr val="000000"/>
                </a:solidFill>
              </a:rPr>
              <a:t> (and potentially transitioning to </a:t>
            </a:r>
            <a:r>
              <a:rPr b="1" i="1" lang="en-GB">
                <a:solidFill>
                  <a:srgbClr val="000000"/>
                </a:solidFill>
              </a:rPr>
              <a:t>s′</a:t>
            </a:r>
            <a:r>
              <a:rPr lang="en-GB">
                <a:solidFill>
                  <a:srgbClr val="000000"/>
                </a:solidFill>
              </a:rPr>
              <a:t>).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00" y="469875"/>
            <a:ext cx="762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What is a "Model" in RL?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</a:rPr>
              <a:t>These models can be: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-GB" sz="1700">
                <a:solidFill>
                  <a:srgbClr val="000000"/>
                </a:solidFill>
              </a:rPr>
              <a:t>Known (given):</a:t>
            </a:r>
            <a:r>
              <a:rPr lang="en-GB" sz="1700">
                <a:solidFill>
                  <a:srgbClr val="000000"/>
                </a:solidFill>
              </a:rPr>
              <a:t> If you have a perfect simulator or the exact equations of motion for a system (e.g., in a simple game or a control system with known physics).</a:t>
            </a:r>
            <a:br>
              <a:rPr lang="en-GB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-GB" sz="1700">
                <a:solidFill>
                  <a:srgbClr val="000000"/>
                </a:solidFill>
              </a:rPr>
              <a:t>Learned (approximated):</a:t>
            </a:r>
            <a:r>
              <a:rPr lang="en-GB" sz="1700">
                <a:solidFill>
                  <a:srgbClr val="000000"/>
                </a:solidFill>
              </a:rPr>
              <a:t> More commonly in complex environments, the agent learns to approximate these models from its experiences with the real environment. This is where neural networks often come into play, forming a "learned simulator."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Step-by-Step Process</a:t>
            </a:r>
            <a:endParaRPr b="1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434343"/>
                </a:solidFill>
              </a:rPr>
              <a:t>MBRL typically follows an iterative cycle, often involving three main phases: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b="1" lang="en-GB" sz="1400">
                <a:solidFill>
                  <a:srgbClr val="434343"/>
                </a:solidFill>
              </a:rPr>
              <a:t>Data Collection</a:t>
            </a:r>
            <a:r>
              <a:rPr lang="en-GB" sz="1400">
                <a:solidFill>
                  <a:srgbClr val="434343"/>
                </a:solidFill>
              </a:rPr>
              <a:t> (Interacting with the Real Environment)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b="1" lang="en-GB" sz="1400">
                <a:solidFill>
                  <a:srgbClr val="434343"/>
                </a:solidFill>
              </a:rPr>
              <a:t>Model Learning</a:t>
            </a:r>
            <a:r>
              <a:rPr lang="en-GB" sz="1400">
                <a:solidFill>
                  <a:srgbClr val="434343"/>
                </a:solidFill>
              </a:rPr>
              <a:t> (Building/Updating the Environment Model)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b="1" lang="en-GB" sz="1400">
                <a:solidFill>
                  <a:srgbClr val="434343"/>
                </a:solidFill>
              </a:rPr>
              <a:t>Planning / Policy Improvement</a:t>
            </a:r>
            <a:r>
              <a:rPr lang="en-GB" sz="1400">
                <a:solidFill>
                  <a:srgbClr val="434343"/>
                </a:solidFill>
              </a:rPr>
              <a:t> (Using the Model)</a:t>
            </a:r>
            <a:endParaRPr sz="1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 Collection</a:t>
            </a:r>
            <a:endParaRPr b="1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336600"/>
            <a:ext cx="8520600" cy="32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-GB" sz="1600">
                <a:solidFill>
                  <a:srgbClr val="000000"/>
                </a:solidFill>
              </a:rPr>
              <a:t>Initial Exploration:</a:t>
            </a:r>
            <a:r>
              <a:rPr lang="en-GB" sz="1600">
                <a:solidFill>
                  <a:srgbClr val="000000"/>
                </a:solidFill>
              </a:rPr>
              <a:t> The agent starts by taking actions in the real environment. Initially, these actions might be random or guided by a simple heuristic policy.</a:t>
            </a:r>
            <a:br>
              <a:rPr lang="en-GB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-GB" sz="1600">
                <a:solidFill>
                  <a:srgbClr val="000000"/>
                </a:solidFill>
              </a:rPr>
              <a:t>Collect Transitions:</a:t>
            </a:r>
            <a:r>
              <a:rPr lang="en-GB" sz="1600">
                <a:solidFill>
                  <a:srgbClr val="000000"/>
                </a:solidFill>
              </a:rPr>
              <a:t> For each interaction, the agent records a </a:t>
            </a:r>
            <a:r>
              <a:rPr b="1" lang="en-GB" sz="1600">
                <a:solidFill>
                  <a:srgbClr val="000000"/>
                </a:solidFill>
              </a:rPr>
              <a:t>transition tuple</a:t>
            </a:r>
            <a:r>
              <a:rPr lang="en-GB" sz="1600">
                <a:solidFill>
                  <a:srgbClr val="000000"/>
                </a:solidFill>
              </a:rPr>
              <a:t>: </a:t>
            </a:r>
            <a:r>
              <a:rPr i="1" lang="en-GB" sz="1600">
                <a:solidFill>
                  <a:srgbClr val="000000"/>
                </a:solidFill>
              </a:rPr>
              <a:t>(s</a:t>
            </a:r>
            <a:r>
              <a:rPr i="1" lang="en-GB" sz="800">
                <a:solidFill>
                  <a:srgbClr val="000000"/>
                </a:solidFill>
              </a:rPr>
              <a:t>t​</a:t>
            </a:r>
            <a:r>
              <a:rPr i="1" lang="en-GB" sz="1600">
                <a:solidFill>
                  <a:srgbClr val="000000"/>
                </a:solidFill>
              </a:rPr>
              <a:t>, a</a:t>
            </a:r>
            <a:r>
              <a:rPr i="1" lang="en-GB" sz="800">
                <a:solidFill>
                  <a:srgbClr val="000000"/>
                </a:solidFill>
              </a:rPr>
              <a:t>t</a:t>
            </a:r>
            <a:r>
              <a:rPr i="1" lang="en-GB" sz="1600">
                <a:solidFill>
                  <a:srgbClr val="000000"/>
                </a:solidFill>
              </a:rPr>
              <a:t>​, r</a:t>
            </a:r>
            <a:r>
              <a:rPr i="1" lang="en-GB" sz="800">
                <a:solidFill>
                  <a:srgbClr val="000000"/>
                </a:solidFill>
              </a:rPr>
              <a:t>t</a:t>
            </a:r>
            <a:r>
              <a:rPr i="1" lang="en-GB" sz="1600">
                <a:solidFill>
                  <a:srgbClr val="000000"/>
                </a:solidFill>
              </a:rPr>
              <a:t>​, s</a:t>
            </a:r>
            <a:r>
              <a:rPr i="1" lang="en-GB" sz="800">
                <a:solidFill>
                  <a:srgbClr val="000000"/>
                </a:solidFill>
              </a:rPr>
              <a:t>t+1​</a:t>
            </a:r>
            <a:r>
              <a:rPr i="1" lang="en-GB" sz="1600">
                <a:solidFill>
                  <a:srgbClr val="000000"/>
                </a:solidFill>
              </a:rPr>
              <a:t>)</a:t>
            </a:r>
            <a:r>
              <a:rPr lang="en-GB" sz="1600">
                <a:solidFill>
                  <a:srgbClr val="000000"/>
                </a:solidFill>
              </a:rPr>
              <a:t>. This data represents how the environment actually behaves.</a:t>
            </a:r>
            <a:br>
              <a:rPr lang="en-GB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-GB" sz="1600">
                <a:solidFill>
                  <a:srgbClr val="000000"/>
                </a:solidFill>
              </a:rPr>
              <a:t>Store Data:</a:t>
            </a:r>
            <a:r>
              <a:rPr lang="en-GB" sz="1600">
                <a:solidFill>
                  <a:srgbClr val="000000"/>
                </a:solidFill>
              </a:rPr>
              <a:t> These transitions are stored in a dataset or a replay buffer.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Model Learning</a:t>
            </a:r>
            <a:endParaRPr b="1"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1" lang="en-GB" sz="1500">
                <a:solidFill>
                  <a:srgbClr val="000000"/>
                </a:solidFill>
              </a:rPr>
              <a:t>Train the Model:</a:t>
            </a:r>
            <a:r>
              <a:rPr lang="en-GB" sz="1500">
                <a:solidFill>
                  <a:srgbClr val="000000"/>
                </a:solidFill>
              </a:rPr>
              <a:t> Using the collected data from Phase 1, the agent trains its environment model(s).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1" lang="en-GB" sz="1500">
                <a:solidFill>
                  <a:srgbClr val="000000"/>
                </a:solidFill>
              </a:rPr>
              <a:t>Dynamics Model:</a:t>
            </a:r>
            <a:r>
              <a:rPr lang="en-GB" sz="1500">
                <a:solidFill>
                  <a:srgbClr val="000000"/>
                </a:solidFill>
              </a:rPr>
              <a:t> This is often a neural network that takes (</a:t>
            </a:r>
            <a:r>
              <a:rPr i="1" lang="en-GB" sz="1600">
                <a:solidFill>
                  <a:srgbClr val="000000"/>
                </a:solidFill>
              </a:rPr>
              <a:t>s</a:t>
            </a:r>
            <a:r>
              <a:rPr i="1" lang="en-GB" sz="800">
                <a:solidFill>
                  <a:srgbClr val="000000"/>
                </a:solidFill>
              </a:rPr>
              <a:t>t​</a:t>
            </a:r>
            <a:r>
              <a:rPr i="1" lang="en-GB" sz="1600">
                <a:solidFill>
                  <a:srgbClr val="000000"/>
                </a:solidFill>
              </a:rPr>
              <a:t>, a</a:t>
            </a:r>
            <a:r>
              <a:rPr i="1" lang="en-GB" sz="800">
                <a:solidFill>
                  <a:srgbClr val="000000"/>
                </a:solidFill>
              </a:rPr>
              <a:t>t</a:t>
            </a:r>
            <a:r>
              <a:rPr i="1" lang="en-GB" sz="1600">
                <a:solidFill>
                  <a:srgbClr val="000000"/>
                </a:solidFill>
              </a:rPr>
              <a:t>​</a:t>
            </a:r>
            <a:r>
              <a:rPr lang="en-GB" sz="1500">
                <a:solidFill>
                  <a:srgbClr val="000000"/>
                </a:solidFill>
              </a:rPr>
              <a:t>​) as input and tries to predict </a:t>
            </a:r>
            <a:r>
              <a:rPr b="1" i="1" lang="en-GB" sz="1500">
                <a:solidFill>
                  <a:srgbClr val="000000"/>
                </a:solidFill>
              </a:rPr>
              <a:t>s</a:t>
            </a:r>
            <a:r>
              <a:rPr b="1" i="1" lang="en-GB" sz="800">
                <a:solidFill>
                  <a:srgbClr val="000000"/>
                </a:solidFill>
              </a:rPr>
              <a:t>t+1</a:t>
            </a:r>
            <a:r>
              <a:rPr lang="en-GB" sz="1500">
                <a:solidFill>
                  <a:srgbClr val="000000"/>
                </a:solidFill>
              </a:rPr>
              <a:t>​. The training objective is typically to minimize the prediction error (e.g., Mean Squared Error between predicted and actual </a:t>
            </a:r>
            <a:r>
              <a:rPr b="1" i="1" lang="en-GB" sz="1500">
                <a:solidFill>
                  <a:srgbClr val="000000"/>
                </a:solidFill>
              </a:rPr>
              <a:t>s</a:t>
            </a:r>
            <a:r>
              <a:rPr b="1" i="1" lang="en-GB" sz="800">
                <a:solidFill>
                  <a:srgbClr val="000000"/>
                </a:solidFill>
              </a:rPr>
              <a:t>t+1</a:t>
            </a:r>
            <a:r>
              <a:rPr lang="en-GB" sz="1500">
                <a:solidFill>
                  <a:srgbClr val="000000"/>
                </a:solidFill>
              </a:rPr>
              <a:t>).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1" lang="en-GB" sz="1500">
                <a:solidFill>
                  <a:srgbClr val="000000"/>
                </a:solidFill>
              </a:rPr>
              <a:t>Reward Model:</a:t>
            </a:r>
            <a:r>
              <a:rPr lang="en-GB" sz="1500">
                <a:solidFill>
                  <a:srgbClr val="000000"/>
                </a:solidFill>
              </a:rPr>
              <a:t> This could be another neural network that takes </a:t>
            </a:r>
            <a:r>
              <a:rPr lang="en-GB" sz="1500">
                <a:solidFill>
                  <a:srgbClr val="000000"/>
                </a:solidFill>
              </a:rPr>
              <a:t>(</a:t>
            </a:r>
            <a:r>
              <a:rPr i="1" lang="en-GB" sz="1600">
                <a:solidFill>
                  <a:srgbClr val="000000"/>
                </a:solidFill>
              </a:rPr>
              <a:t>s</a:t>
            </a:r>
            <a:r>
              <a:rPr i="1" lang="en-GB" sz="800">
                <a:solidFill>
                  <a:srgbClr val="000000"/>
                </a:solidFill>
              </a:rPr>
              <a:t>t​</a:t>
            </a:r>
            <a:r>
              <a:rPr i="1" lang="en-GB" sz="1600">
                <a:solidFill>
                  <a:srgbClr val="000000"/>
                </a:solidFill>
              </a:rPr>
              <a:t>, a</a:t>
            </a:r>
            <a:r>
              <a:rPr i="1" lang="en-GB" sz="800">
                <a:solidFill>
                  <a:srgbClr val="000000"/>
                </a:solidFill>
              </a:rPr>
              <a:t>t</a:t>
            </a:r>
            <a:r>
              <a:rPr i="1" lang="en-GB" sz="1600">
                <a:solidFill>
                  <a:srgbClr val="000000"/>
                </a:solidFill>
              </a:rPr>
              <a:t>​</a:t>
            </a:r>
            <a:r>
              <a:rPr lang="en-GB" sz="1500">
                <a:solidFill>
                  <a:srgbClr val="000000"/>
                </a:solidFill>
              </a:rPr>
              <a:t>​)</a:t>
            </a:r>
            <a:r>
              <a:rPr lang="en-GB" sz="1500">
                <a:solidFill>
                  <a:srgbClr val="000000"/>
                </a:solidFill>
              </a:rPr>
              <a:t> (or (</a:t>
            </a:r>
            <a:r>
              <a:rPr i="1" lang="en-GB" sz="1600">
                <a:solidFill>
                  <a:srgbClr val="000000"/>
                </a:solidFill>
              </a:rPr>
              <a:t>s</a:t>
            </a:r>
            <a:r>
              <a:rPr i="1" lang="en-GB" sz="800">
                <a:solidFill>
                  <a:srgbClr val="000000"/>
                </a:solidFill>
              </a:rPr>
              <a:t>t​</a:t>
            </a:r>
            <a:r>
              <a:rPr i="1" lang="en-GB" sz="1600">
                <a:solidFill>
                  <a:srgbClr val="000000"/>
                </a:solidFill>
              </a:rPr>
              <a:t>, a</a:t>
            </a:r>
            <a:r>
              <a:rPr i="1" lang="en-GB" sz="800">
                <a:solidFill>
                  <a:srgbClr val="000000"/>
                </a:solidFill>
              </a:rPr>
              <a:t>t</a:t>
            </a:r>
            <a:r>
              <a:rPr i="1" lang="en-GB" sz="1500">
                <a:solidFill>
                  <a:srgbClr val="000000"/>
                </a:solidFill>
              </a:rPr>
              <a:t>​, s</a:t>
            </a:r>
            <a:r>
              <a:rPr i="1" lang="en-GB" sz="800">
                <a:solidFill>
                  <a:srgbClr val="000000"/>
                </a:solidFill>
              </a:rPr>
              <a:t>t+1</a:t>
            </a:r>
            <a:r>
              <a:rPr lang="en-GB" sz="1500">
                <a:solidFill>
                  <a:srgbClr val="000000"/>
                </a:solidFill>
              </a:rPr>
              <a:t>​)) and predicts </a:t>
            </a:r>
            <a:r>
              <a:rPr b="1" i="1" lang="en-GB" sz="1500">
                <a:solidFill>
                  <a:srgbClr val="000000"/>
                </a:solidFill>
              </a:rPr>
              <a:t>r</a:t>
            </a:r>
            <a:r>
              <a:rPr b="1" i="1" lang="en-GB" sz="800">
                <a:solidFill>
                  <a:srgbClr val="000000"/>
                </a:solidFill>
              </a:rPr>
              <a:t>t</a:t>
            </a:r>
            <a:r>
              <a:rPr b="1" i="1" lang="en-GB" sz="1500">
                <a:solidFill>
                  <a:srgbClr val="000000"/>
                </a:solidFill>
              </a:rPr>
              <a:t>​</a:t>
            </a:r>
            <a:r>
              <a:rPr lang="en-GB" sz="1500">
                <a:solidFill>
                  <a:srgbClr val="000000"/>
                </a:solidFill>
              </a:rPr>
              <a:t>. The training objective is to minimize reward prediction error.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1" lang="en-GB" sz="1500">
                <a:solidFill>
                  <a:srgbClr val="000000"/>
                </a:solidFill>
              </a:rPr>
              <a:t>Iterative Refinement:</a:t>
            </a:r>
            <a:r>
              <a:rPr lang="en-GB" sz="1500">
                <a:solidFill>
                  <a:srgbClr val="000000"/>
                </a:solidFill>
              </a:rPr>
              <a:t> As the agent collects more data from the real environment (in subsequent cycles), it continuously updates and refines its learned model. This is crucial because initial models will be imperfect.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Planning / Policy Improvement</a:t>
            </a:r>
            <a:endParaRPr b="1"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</a:rPr>
              <a:t>Once the agent has a (potentially imperfect) model, it can use it to "imagine" future trajectories and improve its decision-making.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</a:rPr>
              <a:t>There are several ways to do this: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lphaUcPeriod"/>
            </a:pPr>
            <a:r>
              <a:rPr b="1" lang="en-GB" sz="1500">
                <a:solidFill>
                  <a:srgbClr val="000000"/>
                </a:solidFill>
              </a:rPr>
              <a:t>Model-Based Planning </a:t>
            </a:r>
            <a:r>
              <a:rPr lang="en-GB" sz="1500">
                <a:solidFill>
                  <a:srgbClr val="000000"/>
                </a:solidFill>
              </a:rPr>
              <a:t>(e.g., Monte Carlo Tree Search, Dyna)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lphaUcPeriod"/>
            </a:pPr>
            <a:r>
              <a:rPr b="1" lang="en-GB" sz="1500">
                <a:solidFill>
                  <a:srgbClr val="000000"/>
                </a:solidFill>
              </a:rPr>
              <a:t>Model-Based Policy Learning </a:t>
            </a:r>
            <a:r>
              <a:rPr lang="en-GB" sz="1500">
                <a:solidFill>
                  <a:srgbClr val="000000"/>
                </a:solidFill>
              </a:rPr>
              <a:t>(e.g., Value Iteration, Policy Optimization with Model-Generated Data)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30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Model-Based Planning</a:t>
            </a:r>
            <a:endParaRPr b="1"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252625"/>
            <a:ext cx="8520600" cy="33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</a:rPr>
              <a:t>Uses the learned model to simulate future outcomes and evaluate actions</a:t>
            </a:r>
            <a:r>
              <a:rPr lang="en-GB" sz="1500">
                <a:solidFill>
                  <a:srgbClr val="000000"/>
                </a:solidFill>
              </a:rPr>
              <a:t>, </a:t>
            </a:r>
            <a:r>
              <a:rPr lang="en-GB" sz="1500">
                <a:solidFill>
                  <a:srgbClr val="000000"/>
                </a:solidFill>
              </a:rPr>
              <a:t>often without explicitly learning a policy network or value function </a:t>
            </a:r>
            <a:r>
              <a:rPr i="1" lang="en-GB" sz="1500">
                <a:solidFill>
                  <a:srgbClr val="000000"/>
                </a:solidFill>
              </a:rPr>
              <a:t>first</a:t>
            </a:r>
            <a:r>
              <a:rPr lang="en-GB" sz="1500">
                <a:solidFill>
                  <a:srgbClr val="000000"/>
                </a:solidFill>
              </a:rPr>
              <a:t>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-GB" sz="1500">
                <a:solidFill>
                  <a:srgbClr val="000000"/>
                </a:solidFill>
              </a:rPr>
              <a:t>Simulate Trajectories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-GB" sz="1600">
                <a:solidFill>
                  <a:srgbClr val="000000"/>
                </a:solidFill>
              </a:rPr>
              <a:t>Evaluate Simulated Trajectories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GB" sz="1600">
                <a:solidFill>
                  <a:srgbClr val="000000"/>
                </a:solidFill>
              </a:rPr>
              <a:t>Choose Best Action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600"/>
              <a:buAutoNum type="arabicPeriod"/>
            </a:pPr>
            <a:r>
              <a:rPr lang="en-GB" sz="1600">
                <a:solidFill>
                  <a:srgbClr val="000000"/>
                </a:solidFill>
              </a:rPr>
              <a:t>Execute in Real Environment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