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roxima Nova"/>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regular.fntdata"/><Relationship Id="rId21" Type="http://schemas.openxmlformats.org/officeDocument/2006/relationships/slide" Target="slides/slide16.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70b9c257d2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70b9c257d2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70b9c257d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70b9c257d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70b9c257d2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70b9c257d2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70b9c257d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70b9c257d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70b9c257d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70b9c257d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70b9c257d2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70b9c257d2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70b9c257d2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70b9c257d2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70b9c257d2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70b9c257d2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70b9c257d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70b9c257d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70b9c257d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70b9c257d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70b9c257d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70b9c257d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70b9c257d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70b9c257d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70b9c257d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70b9c257d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70b9c257d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70b9c257d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70b9c257d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70b9c257d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DPG + DDPG</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Dr. Prashant Aparajeya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153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Exploration in DPG</a:t>
            </a:r>
            <a:endParaRPr b="1"/>
          </a:p>
        </p:txBody>
      </p:sp>
      <p:sp>
        <p:nvSpPr>
          <p:cNvPr id="114" name="Google Shape;114;p22"/>
          <p:cNvSpPr txBox="1"/>
          <p:nvPr>
            <p:ph idx="1" type="body"/>
          </p:nvPr>
        </p:nvSpPr>
        <p:spPr>
          <a:xfrm>
            <a:off x="311700" y="853150"/>
            <a:ext cx="8520600" cy="4017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Char char="●"/>
            </a:pPr>
            <a:r>
              <a:rPr b="1" lang="en-GB" sz="1500">
                <a:solidFill>
                  <a:srgbClr val="000000"/>
                </a:solidFill>
              </a:rPr>
              <a:t>Challenge with Deterministic Policies:</a:t>
            </a:r>
            <a:r>
              <a:rPr lang="en-GB" sz="1500">
                <a:solidFill>
                  <a:srgbClr val="000000"/>
                </a:solidFill>
              </a:rPr>
              <a:t> </a:t>
            </a:r>
            <a:endParaRPr sz="1500">
              <a:solidFill>
                <a:srgbClr val="000000"/>
              </a:solidFill>
            </a:endParaRPr>
          </a:p>
          <a:p>
            <a:pPr indent="-323850" lvl="1" marL="914400" rtl="0" algn="l">
              <a:spcBef>
                <a:spcPts val="0"/>
              </a:spcBef>
              <a:spcAft>
                <a:spcPts val="0"/>
              </a:spcAft>
              <a:buClr>
                <a:srgbClr val="000000"/>
              </a:buClr>
              <a:buSzPts val="1500"/>
              <a:buChar char="○"/>
            </a:pPr>
            <a:r>
              <a:rPr lang="en-GB" sz="1500">
                <a:solidFill>
                  <a:srgbClr val="000000"/>
                </a:solidFill>
              </a:rPr>
              <a:t>Deterministic policies always output the same action for a given state.</a:t>
            </a:r>
            <a:endParaRPr sz="1500">
              <a:solidFill>
                <a:srgbClr val="000000"/>
              </a:solidFill>
            </a:endParaRPr>
          </a:p>
          <a:p>
            <a:pPr indent="-323850" lvl="1" marL="914400" rtl="0" algn="l">
              <a:spcBef>
                <a:spcPts val="0"/>
              </a:spcBef>
              <a:spcAft>
                <a:spcPts val="0"/>
              </a:spcAft>
              <a:buClr>
                <a:srgbClr val="000000"/>
              </a:buClr>
              <a:buSzPts val="1500"/>
              <a:buChar char="○"/>
            </a:pPr>
            <a:r>
              <a:rPr lang="en-GB" sz="1500">
                <a:solidFill>
                  <a:srgbClr val="000000"/>
                </a:solidFill>
              </a:rPr>
              <a:t>This limits the agent's ability to discover better actions or explore new parts of the environment.</a:t>
            </a:r>
            <a:br>
              <a:rPr lang="en-GB" sz="1500">
                <a:solidFill>
                  <a:srgbClr val="000000"/>
                </a:solidFill>
              </a:rPr>
            </a:br>
            <a:endParaRPr sz="1500">
              <a:solidFill>
                <a:srgbClr val="000000"/>
              </a:solidFill>
            </a:endParaRPr>
          </a:p>
          <a:p>
            <a:pPr indent="-323850" lvl="0" marL="457200" rtl="0" algn="l">
              <a:spcBef>
                <a:spcPts val="0"/>
              </a:spcBef>
              <a:spcAft>
                <a:spcPts val="0"/>
              </a:spcAft>
              <a:buClr>
                <a:srgbClr val="000000"/>
              </a:buClr>
              <a:buSzPts val="1500"/>
              <a:buChar char="●"/>
            </a:pPr>
            <a:r>
              <a:rPr b="1" lang="en-GB" sz="1500">
                <a:solidFill>
                  <a:srgbClr val="000000"/>
                </a:solidFill>
              </a:rPr>
              <a:t>Off-Policy Learning in DPG:</a:t>
            </a:r>
            <a:endParaRPr sz="1500">
              <a:solidFill>
                <a:srgbClr val="000000"/>
              </a:solidFill>
            </a:endParaRPr>
          </a:p>
          <a:p>
            <a:pPr indent="-323850" lvl="1" marL="914400" rtl="0" algn="l">
              <a:spcBef>
                <a:spcPts val="0"/>
              </a:spcBef>
              <a:spcAft>
                <a:spcPts val="0"/>
              </a:spcAft>
              <a:buClr>
                <a:srgbClr val="000000"/>
              </a:buClr>
              <a:buSzPts val="1500"/>
              <a:buChar char="○"/>
            </a:pPr>
            <a:r>
              <a:rPr lang="en-GB" sz="1500">
                <a:solidFill>
                  <a:srgbClr val="000000"/>
                </a:solidFill>
              </a:rPr>
              <a:t>DPG uses an off-policy approach.</a:t>
            </a:r>
            <a:endParaRPr sz="1500">
              <a:solidFill>
                <a:srgbClr val="000000"/>
              </a:solidFill>
            </a:endParaRPr>
          </a:p>
          <a:p>
            <a:pPr indent="-323850" lvl="1" marL="914400" rtl="0" algn="l">
              <a:spcBef>
                <a:spcPts val="0"/>
              </a:spcBef>
              <a:spcAft>
                <a:spcPts val="0"/>
              </a:spcAft>
              <a:buClr>
                <a:srgbClr val="000000"/>
              </a:buClr>
              <a:buSzPts val="1500"/>
              <a:buChar char="○"/>
            </a:pPr>
            <a:r>
              <a:rPr lang="en-GB" sz="1500">
                <a:solidFill>
                  <a:srgbClr val="000000"/>
                </a:solidFill>
              </a:rPr>
              <a:t>The agent explores using a behavior policy (typically stochastic).</a:t>
            </a:r>
            <a:endParaRPr sz="1500">
              <a:solidFill>
                <a:srgbClr val="000000"/>
              </a:solidFill>
            </a:endParaRPr>
          </a:p>
          <a:p>
            <a:pPr indent="-323850" lvl="1" marL="914400" rtl="0" algn="l">
              <a:spcBef>
                <a:spcPts val="0"/>
              </a:spcBef>
              <a:spcAft>
                <a:spcPts val="0"/>
              </a:spcAft>
              <a:buClr>
                <a:srgbClr val="000000"/>
              </a:buClr>
              <a:buSzPts val="1500"/>
              <a:buChar char="○"/>
            </a:pPr>
            <a:r>
              <a:rPr lang="en-GB" sz="1500">
                <a:solidFill>
                  <a:srgbClr val="000000"/>
                </a:solidFill>
              </a:rPr>
              <a:t>Experiences from the behavior policy are used to update the target (deterministic) policy.</a:t>
            </a:r>
            <a:br>
              <a:rPr lang="en-GB" sz="1500">
                <a:solidFill>
                  <a:srgbClr val="000000"/>
                </a:solidFill>
              </a:rPr>
            </a:br>
            <a:endParaRPr sz="1500">
              <a:solidFill>
                <a:srgbClr val="000000"/>
              </a:solidFill>
            </a:endParaRPr>
          </a:p>
          <a:p>
            <a:pPr indent="-323850" lvl="0" marL="457200" rtl="0" algn="l">
              <a:spcBef>
                <a:spcPts val="0"/>
              </a:spcBef>
              <a:spcAft>
                <a:spcPts val="0"/>
              </a:spcAft>
              <a:buClr>
                <a:srgbClr val="000000"/>
              </a:buClr>
              <a:buSzPts val="1500"/>
              <a:buChar char="●"/>
            </a:pPr>
            <a:r>
              <a:rPr b="1" lang="en-GB" sz="1500">
                <a:solidFill>
                  <a:srgbClr val="000000"/>
                </a:solidFill>
              </a:rPr>
              <a:t>Encouraging Exploration:</a:t>
            </a:r>
            <a:endParaRPr sz="1500">
              <a:solidFill>
                <a:srgbClr val="000000"/>
              </a:solidFill>
            </a:endParaRPr>
          </a:p>
          <a:p>
            <a:pPr indent="-323850" lvl="1" marL="914400" rtl="0" algn="l">
              <a:spcBef>
                <a:spcPts val="0"/>
              </a:spcBef>
              <a:spcAft>
                <a:spcPts val="0"/>
              </a:spcAft>
              <a:buClr>
                <a:srgbClr val="000000"/>
              </a:buClr>
              <a:buSzPts val="1500"/>
              <a:buChar char="○"/>
            </a:pPr>
            <a:r>
              <a:rPr lang="en-GB" sz="1500">
                <a:solidFill>
                  <a:srgbClr val="000000"/>
                </a:solidFill>
              </a:rPr>
              <a:t>Add stochastic noise (e.g., Gaussian or Ornstein-Uhlenbeck noise) to actions during training.</a:t>
            </a:r>
            <a:endParaRPr sz="1500">
              <a:solidFill>
                <a:srgbClr val="000000"/>
              </a:solidFill>
            </a:endParaRPr>
          </a:p>
          <a:p>
            <a:pPr indent="-323850" lvl="1" marL="914400" rtl="0" algn="l">
              <a:spcBef>
                <a:spcPts val="0"/>
              </a:spcBef>
              <a:spcAft>
                <a:spcPts val="0"/>
              </a:spcAft>
              <a:buClr>
                <a:srgbClr val="000000"/>
              </a:buClr>
              <a:buSzPts val="1500"/>
              <a:buChar char="○"/>
            </a:pPr>
            <a:r>
              <a:rPr lang="en-GB" sz="1500">
                <a:solidFill>
                  <a:srgbClr val="000000"/>
                </a:solidFill>
              </a:rPr>
              <a:t>Noise helps the agent explore the action space more effectively.</a:t>
            </a:r>
            <a:endParaRPr sz="15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Key Components and Architecture of DDPG</a:t>
            </a:r>
            <a:endParaRPr b="1"/>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t/>
            </a:r>
            <a:endParaRPr b="1" sz="2000">
              <a:solidFill>
                <a:srgbClr val="000000"/>
              </a:solidFill>
            </a:endParaRPr>
          </a:p>
          <a:p>
            <a:pPr indent="0" lvl="0" marL="0" rtl="0" algn="l">
              <a:spcBef>
                <a:spcPts val="1200"/>
              </a:spcBef>
              <a:spcAft>
                <a:spcPts val="1200"/>
              </a:spcAft>
              <a:buNone/>
            </a:pPr>
            <a:r>
              <a:rPr lang="en-GB">
                <a:solidFill>
                  <a:srgbClr val="000000"/>
                </a:solidFill>
              </a:rPr>
              <a:t>DDPG operates within an </a:t>
            </a:r>
            <a:r>
              <a:rPr b="1" lang="en-GB">
                <a:solidFill>
                  <a:srgbClr val="000000"/>
                </a:solidFill>
              </a:rPr>
              <a:t>actor-critic framework</a:t>
            </a:r>
            <a:r>
              <a:rPr lang="en-GB">
                <a:solidFill>
                  <a:srgbClr val="000000"/>
                </a:solidFill>
              </a:rPr>
              <a:t>, but it extends it significantly with concepts for stable deep learning.</a:t>
            </a:r>
            <a:endParaRPr sz="2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Key Components and Architecture of DDPG</a:t>
            </a:r>
            <a:endParaRPr b="1"/>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sz="1700">
              <a:solidFill>
                <a:srgbClr val="000000"/>
              </a:solidFill>
            </a:endParaRPr>
          </a:p>
          <a:p>
            <a:pPr indent="0" lvl="0" marL="0" rtl="0" algn="l">
              <a:spcBef>
                <a:spcPts val="1200"/>
              </a:spcBef>
              <a:spcAft>
                <a:spcPts val="0"/>
              </a:spcAft>
              <a:buNone/>
            </a:pPr>
            <a:r>
              <a:rPr b="1" lang="en-GB" sz="1700">
                <a:solidFill>
                  <a:srgbClr val="000000"/>
                </a:solidFill>
              </a:rPr>
              <a:t>Actor Network (μθ​):</a:t>
            </a:r>
            <a:endParaRPr b="1" sz="1700">
              <a:solidFill>
                <a:srgbClr val="000000"/>
              </a:solidFill>
            </a:endParaRPr>
          </a:p>
          <a:p>
            <a:pPr indent="-336550" lvl="1" marL="914400" rtl="0" algn="l">
              <a:spcBef>
                <a:spcPts val="1200"/>
              </a:spcBef>
              <a:spcAft>
                <a:spcPts val="0"/>
              </a:spcAft>
              <a:buClr>
                <a:srgbClr val="000000"/>
              </a:buClr>
              <a:buSzPts val="1700"/>
              <a:buFont typeface="Proxima Nova"/>
              <a:buChar char="○"/>
            </a:pPr>
            <a:r>
              <a:rPr lang="en-GB" sz="1700">
                <a:solidFill>
                  <a:srgbClr val="000000"/>
                </a:solidFill>
              </a:rPr>
              <a:t>This is a deep neural network that represents the agent's policy.</a:t>
            </a:r>
            <a:endParaRPr sz="1700">
              <a:solidFill>
                <a:srgbClr val="000000"/>
              </a:solidFill>
            </a:endParaRPr>
          </a:p>
          <a:p>
            <a:pPr indent="-336550" lvl="1" marL="914400" rtl="0" algn="l">
              <a:spcBef>
                <a:spcPts val="1000"/>
              </a:spcBef>
              <a:spcAft>
                <a:spcPts val="0"/>
              </a:spcAft>
              <a:buClr>
                <a:srgbClr val="000000"/>
              </a:buClr>
              <a:buSzPts val="1700"/>
              <a:buFont typeface="Arial"/>
              <a:buChar char="○"/>
            </a:pPr>
            <a:r>
              <a:rPr lang="en-GB" sz="1700">
                <a:solidFill>
                  <a:srgbClr val="000000"/>
                </a:solidFill>
              </a:rPr>
              <a:t>It takes the current </a:t>
            </a:r>
            <a:r>
              <a:rPr b="1" lang="en-GB" sz="1700">
                <a:solidFill>
                  <a:srgbClr val="000000"/>
                </a:solidFill>
              </a:rPr>
              <a:t>state (s)</a:t>
            </a:r>
            <a:r>
              <a:rPr lang="en-GB" sz="1700">
                <a:solidFill>
                  <a:srgbClr val="000000"/>
                </a:solidFill>
              </a:rPr>
              <a:t> as input.</a:t>
            </a:r>
            <a:endParaRPr sz="1700">
              <a:solidFill>
                <a:srgbClr val="000000"/>
              </a:solidFill>
            </a:endParaRPr>
          </a:p>
          <a:p>
            <a:pPr indent="-336550" lvl="1" marL="914400" rtl="0" algn="l">
              <a:spcBef>
                <a:spcPts val="1000"/>
              </a:spcBef>
              <a:spcAft>
                <a:spcPts val="0"/>
              </a:spcAft>
              <a:buClr>
                <a:srgbClr val="000000"/>
              </a:buClr>
              <a:buSzPts val="1700"/>
              <a:buFont typeface="Arial"/>
              <a:buChar char="○"/>
            </a:pPr>
            <a:r>
              <a:rPr lang="en-GB" sz="1700">
                <a:solidFill>
                  <a:srgbClr val="000000"/>
                </a:solidFill>
              </a:rPr>
              <a:t>It outputs a single, </a:t>
            </a:r>
            <a:r>
              <a:rPr b="1" lang="en-GB" sz="1700">
                <a:solidFill>
                  <a:srgbClr val="000000"/>
                </a:solidFill>
              </a:rPr>
              <a:t>deterministic action (a)</a:t>
            </a:r>
            <a:r>
              <a:rPr lang="en-GB" sz="1700">
                <a:solidFill>
                  <a:srgbClr val="000000"/>
                </a:solidFill>
              </a:rPr>
              <a:t> for that state.</a:t>
            </a:r>
            <a:endParaRPr sz="1700">
              <a:solidFill>
                <a:srgbClr val="000000"/>
              </a:solidFill>
            </a:endParaRPr>
          </a:p>
          <a:p>
            <a:pPr indent="-336550" lvl="1" marL="914400" rtl="0" algn="l">
              <a:spcBef>
                <a:spcPts val="1000"/>
              </a:spcBef>
              <a:spcAft>
                <a:spcPts val="0"/>
              </a:spcAft>
              <a:buClr>
                <a:srgbClr val="000000"/>
              </a:buClr>
              <a:buSzPts val="1700"/>
              <a:buFont typeface="Proxima Nova"/>
              <a:buChar char="○"/>
            </a:pPr>
            <a:r>
              <a:rPr lang="en-GB" sz="1700">
                <a:solidFill>
                  <a:srgbClr val="000000"/>
                </a:solidFill>
              </a:rPr>
              <a:t>The parameters of this network are θ.</a:t>
            </a:r>
            <a:endParaRPr sz="1700">
              <a:solidFill>
                <a:srgbClr val="000000"/>
              </a:solidFill>
            </a:endParaRPr>
          </a:p>
          <a:p>
            <a:pPr indent="-336550" lvl="1" marL="914400" rtl="0" algn="l">
              <a:spcBef>
                <a:spcPts val="1200"/>
              </a:spcBef>
              <a:spcAft>
                <a:spcPts val="1000"/>
              </a:spcAft>
              <a:buClr>
                <a:srgbClr val="000000"/>
              </a:buClr>
              <a:buSzPts val="1700"/>
              <a:buFont typeface="Arial"/>
              <a:buChar char="○"/>
            </a:pPr>
            <a:r>
              <a:rPr b="1" lang="en-GB" sz="1700">
                <a:solidFill>
                  <a:srgbClr val="000000"/>
                </a:solidFill>
              </a:rPr>
              <a:t>Goal:</a:t>
            </a:r>
            <a:r>
              <a:rPr lang="en-GB" sz="1700">
                <a:solidFill>
                  <a:srgbClr val="000000"/>
                </a:solidFill>
              </a:rPr>
              <a:t> To learn the optimal action to take in any given state.</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b="1" lang="en-GB" sz="1700">
                <a:solidFill>
                  <a:srgbClr val="000000"/>
                </a:solidFill>
              </a:rPr>
              <a:t>Critic Network (Qw​):</a:t>
            </a:r>
            <a:endParaRPr b="1" sz="1700">
              <a:solidFill>
                <a:srgbClr val="000000"/>
              </a:solidFill>
            </a:endParaRPr>
          </a:p>
          <a:p>
            <a:pPr indent="-336550" lvl="1" marL="914400" rtl="0" algn="l">
              <a:lnSpc>
                <a:spcPct val="150000"/>
              </a:lnSpc>
              <a:spcBef>
                <a:spcPts val="1200"/>
              </a:spcBef>
              <a:spcAft>
                <a:spcPts val="0"/>
              </a:spcAft>
              <a:buClr>
                <a:srgbClr val="000000"/>
              </a:buClr>
              <a:buSzPts val="1700"/>
              <a:buFont typeface="Proxima Nova"/>
              <a:buChar char="○"/>
            </a:pPr>
            <a:r>
              <a:rPr lang="en-GB" sz="1700">
                <a:solidFill>
                  <a:srgbClr val="000000"/>
                </a:solidFill>
              </a:rPr>
              <a:t>This is another deep neural network that acts as a Q-function approximator.</a:t>
            </a:r>
            <a:endParaRPr sz="1700">
              <a:solidFill>
                <a:srgbClr val="000000"/>
              </a:solidFill>
            </a:endParaRPr>
          </a:p>
          <a:p>
            <a:pPr indent="-336550" lvl="1" marL="914400" rtl="0" algn="l">
              <a:lnSpc>
                <a:spcPct val="150000"/>
              </a:lnSpc>
              <a:spcBef>
                <a:spcPts val="0"/>
              </a:spcBef>
              <a:spcAft>
                <a:spcPts val="0"/>
              </a:spcAft>
              <a:buClr>
                <a:srgbClr val="000000"/>
              </a:buClr>
              <a:buSzPts val="1700"/>
              <a:buFont typeface="Arial"/>
              <a:buChar char="○"/>
            </a:pPr>
            <a:r>
              <a:rPr lang="en-GB" sz="1700">
                <a:solidFill>
                  <a:srgbClr val="000000"/>
                </a:solidFill>
              </a:rPr>
              <a:t>It takes both the current </a:t>
            </a:r>
            <a:r>
              <a:rPr b="1" lang="en-GB" sz="1700">
                <a:solidFill>
                  <a:srgbClr val="000000"/>
                </a:solidFill>
              </a:rPr>
              <a:t>state (s)</a:t>
            </a:r>
            <a:r>
              <a:rPr lang="en-GB" sz="1700">
                <a:solidFill>
                  <a:srgbClr val="000000"/>
                </a:solidFill>
              </a:rPr>
              <a:t> AND an </a:t>
            </a:r>
            <a:r>
              <a:rPr b="1" lang="en-GB" sz="1700">
                <a:solidFill>
                  <a:srgbClr val="000000"/>
                </a:solidFill>
              </a:rPr>
              <a:t>action (a)</a:t>
            </a:r>
            <a:r>
              <a:rPr lang="en-GB" sz="1700">
                <a:solidFill>
                  <a:srgbClr val="000000"/>
                </a:solidFill>
              </a:rPr>
              <a:t> as input.</a:t>
            </a:r>
            <a:endParaRPr sz="1700">
              <a:solidFill>
                <a:srgbClr val="000000"/>
              </a:solidFill>
            </a:endParaRPr>
          </a:p>
          <a:p>
            <a:pPr indent="-336550" lvl="1" marL="914400" rtl="0" algn="l">
              <a:lnSpc>
                <a:spcPct val="150000"/>
              </a:lnSpc>
              <a:spcBef>
                <a:spcPts val="0"/>
              </a:spcBef>
              <a:spcAft>
                <a:spcPts val="0"/>
              </a:spcAft>
              <a:buClr>
                <a:srgbClr val="000000"/>
              </a:buClr>
              <a:buSzPts val="1700"/>
              <a:buFont typeface="Arial"/>
              <a:buChar char="○"/>
            </a:pPr>
            <a:r>
              <a:rPr lang="en-GB" sz="1700">
                <a:solidFill>
                  <a:srgbClr val="000000"/>
                </a:solidFill>
              </a:rPr>
              <a:t>It outputs an estimated </a:t>
            </a:r>
            <a:r>
              <a:rPr b="1" lang="en-GB" sz="1700">
                <a:solidFill>
                  <a:srgbClr val="000000"/>
                </a:solidFill>
              </a:rPr>
              <a:t>Q-value (Q(s,a))</a:t>
            </a:r>
            <a:r>
              <a:rPr lang="en-GB" sz="1700">
                <a:solidFill>
                  <a:srgbClr val="000000"/>
                </a:solidFill>
              </a:rPr>
              <a:t>, which represents the expected cumulative discounted reward of taking action a in state s and then following the policy thereafter.</a:t>
            </a:r>
            <a:endParaRPr sz="1700">
              <a:solidFill>
                <a:srgbClr val="000000"/>
              </a:solidFill>
            </a:endParaRPr>
          </a:p>
          <a:p>
            <a:pPr indent="-336550" lvl="1" marL="914400" rtl="0" algn="l">
              <a:lnSpc>
                <a:spcPct val="150000"/>
              </a:lnSpc>
              <a:spcBef>
                <a:spcPts val="0"/>
              </a:spcBef>
              <a:spcAft>
                <a:spcPts val="0"/>
              </a:spcAft>
              <a:buClr>
                <a:srgbClr val="000000"/>
              </a:buClr>
              <a:buSzPts val="1700"/>
              <a:buFont typeface="Proxima Nova"/>
              <a:buChar char="○"/>
            </a:pPr>
            <a:r>
              <a:rPr lang="en-GB" sz="1700">
                <a:solidFill>
                  <a:srgbClr val="000000"/>
                </a:solidFill>
              </a:rPr>
              <a:t>The parameters of this network are w.</a:t>
            </a:r>
            <a:endParaRPr sz="1700">
              <a:solidFill>
                <a:srgbClr val="000000"/>
              </a:solidFill>
            </a:endParaRPr>
          </a:p>
          <a:p>
            <a:pPr indent="-336550" lvl="1" marL="914400" rtl="0" algn="l">
              <a:lnSpc>
                <a:spcPct val="150000"/>
              </a:lnSpc>
              <a:spcBef>
                <a:spcPts val="0"/>
              </a:spcBef>
              <a:spcAft>
                <a:spcPts val="0"/>
              </a:spcAft>
              <a:buClr>
                <a:srgbClr val="000000"/>
              </a:buClr>
              <a:buSzPts val="1700"/>
              <a:buFont typeface="Arial"/>
              <a:buChar char="○"/>
            </a:pPr>
            <a:r>
              <a:rPr b="1" lang="en-GB" sz="1700">
                <a:solidFill>
                  <a:srgbClr val="000000"/>
                </a:solidFill>
              </a:rPr>
              <a:t>Goal:</a:t>
            </a:r>
            <a:r>
              <a:rPr lang="en-GB" sz="1700">
                <a:solidFill>
                  <a:srgbClr val="000000"/>
                </a:solidFill>
              </a:rPr>
              <a:t> To accurately estimate the value of state-action pairs, providing feedback for the actor.</a:t>
            </a:r>
            <a:endParaRPr sz="2000"/>
          </a:p>
        </p:txBody>
      </p:sp>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Key Components and Architecture of DDPG</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GB" sz="1500">
                <a:solidFill>
                  <a:srgbClr val="000000"/>
                </a:solidFill>
              </a:rPr>
              <a:t>Target Networks (for Actor and Critic):</a:t>
            </a:r>
            <a:endParaRPr b="1" sz="1500">
              <a:solidFill>
                <a:srgbClr val="000000"/>
              </a:solidFill>
            </a:endParaRPr>
          </a:p>
          <a:p>
            <a:pPr indent="-323850" lvl="1" marL="914400" rtl="0" algn="l">
              <a:spcBef>
                <a:spcPts val="1200"/>
              </a:spcBef>
              <a:spcAft>
                <a:spcPts val="0"/>
              </a:spcAft>
              <a:buClr>
                <a:srgbClr val="000000"/>
              </a:buClr>
              <a:buSzPts val="1500"/>
              <a:buFont typeface="Arial"/>
              <a:buChar char="○"/>
            </a:pPr>
            <a:r>
              <a:rPr lang="en-GB" sz="1500">
                <a:solidFill>
                  <a:srgbClr val="000000"/>
                </a:solidFill>
              </a:rPr>
              <a:t>DDPG employs </a:t>
            </a:r>
            <a:r>
              <a:rPr b="1" lang="en-GB" sz="1500">
                <a:solidFill>
                  <a:srgbClr val="000000"/>
                </a:solidFill>
              </a:rPr>
              <a:t>two additional networks</a:t>
            </a:r>
            <a:r>
              <a:rPr lang="en-GB" sz="1500">
                <a:solidFill>
                  <a:srgbClr val="000000"/>
                </a:solidFill>
              </a:rPr>
              <a:t>: a </a:t>
            </a:r>
            <a:r>
              <a:rPr b="1" lang="en-GB" sz="1500">
                <a:solidFill>
                  <a:srgbClr val="000000"/>
                </a:solidFill>
              </a:rPr>
              <a:t>target actor network (μθ′′​) and a target critic network (Qw′′​)</a:t>
            </a:r>
            <a:r>
              <a:rPr lang="en-GB" sz="1500">
                <a:solidFill>
                  <a:srgbClr val="000000"/>
                </a:solidFill>
              </a:rPr>
              <a:t>.</a:t>
            </a:r>
            <a:endParaRPr sz="1500">
              <a:solidFill>
                <a:srgbClr val="000000"/>
              </a:solidFill>
            </a:endParaRPr>
          </a:p>
          <a:p>
            <a:pPr indent="-323850" lvl="1" marL="914400" rtl="0" algn="l">
              <a:spcBef>
                <a:spcPts val="0"/>
              </a:spcBef>
              <a:spcAft>
                <a:spcPts val="0"/>
              </a:spcAft>
              <a:buClr>
                <a:srgbClr val="000000"/>
              </a:buClr>
              <a:buSzPts val="1500"/>
              <a:buFont typeface="Proxima Nova"/>
              <a:buChar char="○"/>
            </a:pPr>
            <a:r>
              <a:rPr lang="en-GB" sz="1500">
                <a:solidFill>
                  <a:srgbClr val="000000"/>
                </a:solidFill>
              </a:rPr>
              <a:t>These are essentially delayed, "frozen" copies of the main actor and critic networks.</a:t>
            </a:r>
            <a:endParaRPr sz="1500">
              <a:solidFill>
                <a:srgbClr val="000000"/>
              </a:solidFill>
            </a:endParaRPr>
          </a:p>
          <a:p>
            <a:pPr indent="-323850" lvl="1" marL="914400" rtl="0" algn="l">
              <a:spcBef>
                <a:spcPts val="0"/>
              </a:spcBef>
              <a:spcAft>
                <a:spcPts val="0"/>
              </a:spcAft>
              <a:buClr>
                <a:srgbClr val="000000"/>
              </a:buClr>
              <a:buSzPts val="1500"/>
              <a:buFont typeface="Arial"/>
              <a:buChar char="○"/>
            </a:pPr>
            <a:r>
              <a:rPr lang="en-GB" sz="1500">
                <a:solidFill>
                  <a:srgbClr val="000000"/>
                </a:solidFill>
              </a:rPr>
              <a:t>They are updated slowly, typically using a </a:t>
            </a:r>
            <a:r>
              <a:rPr b="1" lang="en-GB" sz="1500">
                <a:solidFill>
                  <a:srgbClr val="000000"/>
                </a:solidFill>
              </a:rPr>
              <a:t>soft update</a:t>
            </a:r>
            <a:r>
              <a:rPr lang="en-GB" sz="1500">
                <a:solidFill>
                  <a:srgbClr val="000000"/>
                </a:solidFill>
              </a:rPr>
              <a:t> mechanism (Polyak averaging), where the target network parameters are gradually moved towards the main network parameters:</a:t>
            </a:r>
            <a:endParaRPr sz="1500">
              <a:solidFill>
                <a:srgbClr val="000000"/>
              </a:solidFill>
            </a:endParaRPr>
          </a:p>
          <a:p>
            <a:pPr indent="-323850" lvl="2" marL="1371600" rtl="0" algn="l">
              <a:spcBef>
                <a:spcPts val="0"/>
              </a:spcBef>
              <a:spcAft>
                <a:spcPts val="0"/>
              </a:spcAft>
              <a:buClr>
                <a:srgbClr val="000000"/>
              </a:buClr>
              <a:buSzPts val="1500"/>
              <a:buFont typeface="Proxima Nova"/>
              <a:buChar char="■"/>
            </a:pPr>
            <a:r>
              <a:rPr lang="en-GB" sz="1500">
                <a:solidFill>
                  <a:srgbClr val="000000"/>
                </a:solidFill>
              </a:rPr>
              <a:t>θ′←τθ+(1−τ)θ′</a:t>
            </a:r>
            <a:endParaRPr sz="1500">
              <a:solidFill>
                <a:srgbClr val="000000"/>
              </a:solidFill>
            </a:endParaRPr>
          </a:p>
          <a:p>
            <a:pPr indent="-323850" lvl="2" marL="1371600" rtl="0" algn="l">
              <a:spcBef>
                <a:spcPts val="0"/>
              </a:spcBef>
              <a:spcAft>
                <a:spcPts val="0"/>
              </a:spcAft>
              <a:buClr>
                <a:srgbClr val="000000"/>
              </a:buClr>
              <a:buSzPts val="1500"/>
              <a:buFont typeface="Proxima Nova"/>
              <a:buChar char="■"/>
            </a:pPr>
            <a:r>
              <a:rPr lang="en-GB" sz="1500">
                <a:solidFill>
                  <a:srgbClr val="000000"/>
                </a:solidFill>
              </a:rPr>
              <a:t>w′←τw+(1−τ)w′</a:t>
            </a:r>
            <a:endParaRPr sz="1500">
              <a:solidFill>
                <a:srgbClr val="000000"/>
              </a:solidFill>
            </a:endParaRPr>
          </a:p>
          <a:p>
            <a:pPr indent="-323850" lvl="2" marL="1371600" rtl="0" algn="l">
              <a:spcBef>
                <a:spcPts val="0"/>
              </a:spcBef>
              <a:spcAft>
                <a:spcPts val="0"/>
              </a:spcAft>
              <a:buClr>
                <a:srgbClr val="000000"/>
              </a:buClr>
              <a:buSzPts val="1500"/>
              <a:buFont typeface="Proxima Nova"/>
              <a:buChar char="■"/>
            </a:pPr>
            <a:r>
              <a:rPr lang="en-GB" sz="1500">
                <a:solidFill>
                  <a:srgbClr val="000000"/>
                </a:solidFill>
              </a:rPr>
              <a:t>(τ is a small constant, e.g., 0.001)</a:t>
            </a:r>
            <a:endParaRPr sz="1500">
              <a:solidFill>
                <a:srgbClr val="000000"/>
              </a:solidFill>
            </a:endParaRPr>
          </a:p>
          <a:p>
            <a:pPr indent="-323850" lvl="1" marL="914400" rtl="0" algn="l">
              <a:spcBef>
                <a:spcPts val="0"/>
              </a:spcBef>
              <a:spcAft>
                <a:spcPts val="0"/>
              </a:spcAft>
              <a:buClr>
                <a:srgbClr val="000000"/>
              </a:buClr>
              <a:buSzPts val="1500"/>
              <a:buFont typeface="Arial"/>
              <a:buChar char="○"/>
            </a:pPr>
            <a:r>
              <a:rPr b="1" lang="en-GB" sz="1500">
                <a:solidFill>
                  <a:srgbClr val="000000"/>
                </a:solidFill>
              </a:rPr>
              <a:t>Purpose:</a:t>
            </a:r>
            <a:r>
              <a:rPr lang="en-GB" sz="1500">
                <a:solidFill>
                  <a:srgbClr val="000000"/>
                </a:solidFill>
              </a:rPr>
              <a:t> This slow update greatly </a:t>
            </a:r>
            <a:r>
              <a:rPr b="1" lang="en-GB" sz="1500">
                <a:solidFill>
                  <a:srgbClr val="000000"/>
                </a:solidFill>
              </a:rPr>
              <a:t>stabilizes training</a:t>
            </a:r>
            <a:r>
              <a:rPr lang="en-GB" sz="1500">
                <a:solidFill>
                  <a:srgbClr val="000000"/>
                </a:solidFill>
              </a:rPr>
              <a:t>. Without target networks, the Q-values used to train the critic would constantly change, creating a "moving target" problem that can lead to divergence. They provide stable targets for the Q-value updates.</a:t>
            </a:r>
            <a:endParaRPr sz="1800"/>
          </a:p>
        </p:txBody>
      </p:sp>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Key Components and Architecture of DDPG</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GB" sz="1400">
                <a:solidFill>
                  <a:srgbClr val="000000"/>
                </a:solidFill>
              </a:rPr>
              <a:t>Experience Replay Buffer:</a:t>
            </a:r>
            <a:endParaRPr b="1" sz="1400">
              <a:solidFill>
                <a:srgbClr val="000000"/>
              </a:solidFill>
            </a:endParaRPr>
          </a:p>
          <a:p>
            <a:pPr indent="-317500" lvl="1" marL="914400" rtl="0" algn="l">
              <a:spcBef>
                <a:spcPts val="1200"/>
              </a:spcBef>
              <a:spcAft>
                <a:spcPts val="0"/>
              </a:spcAft>
              <a:buClr>
                <a:srgbClr val="000000"/>
              </a:buClr>
              <a:buSzPts val="1400"/>
              <a:buFont typeface="Arial"/>
              <a:buChar char="○"/>
            </a:pPr>
            <a:r>
              <a:rPr lang="en-GB">
                <a:solidFill>
                  <a:srgbClr val="000000"/>
                </a:solidFill>
              </a:rPr>
              <a:t>Like in DQN, DDPG uses an </a:t>
            </a:r>
            <a:r>
              <a:rPr b="1" lang="en-GB">
                <a:solidFill>
                  <a:srgbClr val="000000"/>
                </a:solidFill>
              </a:rPr>
              <a:t>experience replay buffer</a:t>
            </a:r>
            <a:r>
              <a:rPr lang="en-GB">
                <a:solidFill>
                  <a:srgbClr val="000000"/>
                </a:solidFill>
              </a:rPr>
              <a:t> (a memory bank).</a:t>
            </a:r>
            <a:endParaRPr>
              <a:solidFill>
                <a:srgbClr val="000000"/>
              </a:solidFill>
            </a:endParaRPr>
          </a:p>
          <a:p>
            <a:pPr indent="-317500" lvl="1" marL="914400" rtl="0" algn="l">
              <a:spcBef>
                <a:spcPts val="0"/>
              </a:spcBef>
              <a:spcAft>
                <a:spcPts val="0"/>
              </a:spcAft>
              <a:buClr>
                <a:srgbClr val="000000"/>
              </a:buClr>
              <a:buSzPts val="1400"/>
              <a:buFont typeface="Arial"/>
              <a:buChar char="○"/>
            </a:pPr>
            <a:r>
              <a:rPr lang="en-GB">
                <a:solidFill>
                  <a:srgbClr val="000000"/>
                </a:solidFill>
              </a:rPr>
              <a:t>When the agent interacts with the environment, it stores </a:t>
            </a:r>
            <a:r>
              <a:rPr b="1" lang="en-GB">
                <a:solidFill>
                  <a:srgbClr val="000000"/>
                </a:solidFill>
              </a:rPr>
              <a:t>transitions</a:t>
            </a:r>
            <a:r>
              <a:rPr lang="en-GB">
                <a:solidFill>
                  <a:srgbClr val="000000"/>
                </a:solidFill>
              </a:rPr>
              <a:t> (tuples of (st​,at​,rt​,st+1​)) in this buffer.</a:t>
            </a:r>
            <a:endParaRPr>
              <a:solidFill>
                <a:srgbClr val="000000"/>
              </a:solidFill>
            </a:endParaRPr>
          </a:p>
          <a:p>
            <a:pPr indent="-317500" lvl="1" marL="914400" rtl="0" algn="l">
              <a:spcBef>
                <a:spcPts val="0"/>
              </a:spcBef>
              <a:spcAft>
                <a:spcPts val="0"/>
              </a:spcAft>
              <a:buClr>
                <a:srgbClr val="000000"/>
              </a:buClr>
              <a:buSzPts val="1400"/>
              <a:buFont typeface="Arial"/>
              <a:buChar char="○"/>
            </a:pPr>
            <a:r>
              <a:rPr lang="en-GB">
                <a:solidFill>
                  <a:srgbClr val="000000"/>
                </a:solidFill>
              </a:rPr>
              <a:t>During training, mini-batches of transitions are </a:t>
            </a:r>
            <a:r>
              <a:rPr b="1" lang="en-GB">
                <a:solidFill>
                  <a:srgbClr val="000000"/>
                </a:solidFill>
              </a:rPr>
              <a:t>randomly sampled</a:t>
            </a:r>
            <a:r>
              <a:rPr lang="en-GB">
                <a:solidFill>
                  <a:srgbClr val="000000"/>
                </a:solidFill>
              </a:rPr>
              <a:t> from this buffer to update the networks.</a:t>
            </a:r>
            <a:endParaRPr>
              <a:solidFill>
                <a:srgbClr val="000000"/>
              </a:solidFill>
            </a:endParaRPr>
          </a:p>
          <a:p>
            <a:pPr indent="-317500" lvl="1" marL="914400" rtl="0" algn="l">
              <a:spcBef>
                <a:spcPts val="0"/>
              </a:spcBef>
              <a:spcAft>
                <a:spcPts val="0"/>
              </a:spcAft>
              <a:buClr>
                <a:srgbClr val="000000"/>
              </a:buClr>
              <a:buSzPts val="1400"/>
              <a:buFont typeface="Proxima Nova"/>
              <a:buChar char="○"/>
            </a:pPr>
            <a:r>
              <a:rPr b="1" lang="en-GB">
                <a:solidFill>
                  <a:srgbClr val="000000"/>
                </a:solidFill>
              </a:rPr>
              <a:t>Purpose:</a:t>
            </a:r>
            <a:endParaRPr b="1">
              <a:solidFill>
                <a:srgbClr val="000000"/>
              </a:solidFill>
            </a:endParaRPr>
          </a:p>
          <a:p>
            <a:pPr indent="-317500" lvl="2" marL="1371600" rtl="0" algn="l">
              <a:spcBef>
                <a:spcPts val="0"/>
              </a:spcBef>
              <a:spcAft>
                <a:spcPts val="0"/>
              </a:spcAft>
              <a:buClr>
                <a:srgbClr val="000000"/>
              </a:buClr>
              <a:buSzPts val="1400"/>
              <a:buFont typeface="Arial"/>
              <a:buChar char="■"/>
            </a:pPr>
            <a:r>
              <a:rPr b="1" lang="en-GB">
                <a:solidFill>
                  <a:srgbClr val="000000"/>
                </a:solidFill>
              </a:rPr>
              <a:t>Breaks correlations:</a:t>
            </a:r>
            <a:r>
              <a:rPr lang="en-GB">
                <a:solidFill>
                  <a:srgbClr val="000000"/>
                </a:solidFill>
              </a:rPr>
              <a:t> Random sampling decorrelates successive experiences, which helps prevent oscillations or divergence during training of the neural networks.</a:t>
            </a:r>
            <a:endParaRPr>
              <a:solidFill>
                <a:srgbClr val="000000"/>
              </a:solidFill>
            </a:endParaRPr>
          </a:p>
          <a:p>
            <a:pPr indent="-317500" lvl="2" marL="1371600" rtl="0" algn="l">
              <a:spcBef>
                <a:spcPts val="0"/>
              </a:spcBef>
              <a:spcAft>
                <a:spcPts val="0"/>
              </a:spcAft>
              <a:buClr>
                <a:srgbClr val="000000"/>
              </a:buClr>
              <a:buSzPts val="1400"/>
              <a:buFont typeface="Arial"/>
              <a:buChar char="■"/>
            </a:pPr>
            <a:r>
              <a:rPr b="1" lang="en-GB">
                <a:solidFill>
                  <a:srgbClr val="000000"/>
                </a:solidFill>
              </a:rPr>
              <a:t>Increases sample efficiency:</a:t>
            </a:r>
            <a:r>
              <a:rPr lang="en-GB">
                <a:solidFill>
                  <a:srgbClr val="000000"/>
                </a:solidFill>
              </a:rPr>
              <a:t> Each experience can be reused multiple times to update the networks, making more efficient use of data collected from the environment.</a:t>
            </a:r>
            <a:endParaRPr>
              <a:solidFill>
                <a:srgbClr val="000000"/>
              </a:solidFill>
            </a:endParaRPr>
          </a:p>
          <a:p>
            <a:pPr indent="-317500" lvl="2" marL="1371600" rtl="0" algn="l">
              <a:spcBef>
                <a:spcPts val="0"/>
              </a:spcBef>
              <a:spcAft>
                <a:spcPts val="0"/>
              </a:spcAft>
              <a:buClr>
                <a:srgbClr val="000000"/>
              </a:buClr>
              <a:buSzPts val="1400"/>
              <a:buFont typeface="Arial"/>
              <a:buChar char="■"/>
            </a:pPr>
            <a:r>
              <a:rPr b="1" lang="en-GB">
                <a:solidFill>
                  <a:srgbClr val="000000"/>
                </a:solidFill>
              </a:rPr>
              <a:t>Handles off-policy learning:</a:t>
            </a:r>
            <a:r>
              <a:rPr lang="en-GB">
                <a:solidFill>
                  <a:srgbClr val="000000"/>
                </a:solidFill>
              </a:rPr>
              <a:t> It allows the agent to learn from a behavior policy (which includes exploration noise) that is different from the target policy it's trying to learn (the deterministic policy).</a:t>
            </a:r>
            <a:endParaRPr>
              <a:solidFill>
                <a:srgbClr val="000000"/>
              </a:solidFill>
            </a:endParaRPr>
          </a:p>
          <a:p>
            <a:pPr indent="0" lvl="0" marL="0" rtl="0" algn="l">
              <a:spcBef>
                <a:spcPts val="1200"/>
              </a:spcBef>
              <a:spcAft>
                <a:spcPts val="1200"/>
              </a:spcAft>
              <a:buNone/>
            </a:pPr>
            <a:r>
              <a:t/>
            </a:r>
            <a:endParaRPr sz="2100"/>
          </a:p>
        </p:txBody>
      </p:sp>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Key Components and Architecture of DDPG</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b="1" lang="en-GB" sz="1600">
                <a:solidFill>
                  <a:srgbClr val="000000"/>
                </a:solidFill>
              </a:rPr>
              <a:t>Exploration Noise:</a:t>
            </a:r>
            <a:endParaRPr b="1" sz="1600">
              <a:solidFill>
                <a:srgbClr val="000000"/>
              </a:solidFill>
            </a:endParaRPr>
          </a:p>
          <a:p>
            <a:pPr indent="-330200" lvl="1" marL="914400" rtl="0" algn="l">
              <a:spcBef>
                <a:spcPts val="1200"/>
              </a:spcBef>
              <a:spcAft>
                <a:spcPts val="0"/>
              </a:spcAft>
              <a:buClr>
                <a:srgbClr val="000000"/>
              </a:buClr>
              <a:buSzPts val="1600"/>
              <a:buFont typeface="Arial"/>
              <a:buChar char="○"/>
            </a:pPr>
            <a:r>
              <a:rPr lang="en-GB" sz="1600">
                <a:solidFill>
                  <a:srgbClr val="000000"/>
                </a:solidFill>
              </a:rPr>
              <a:t>Since the actor outputs deterministic actions, a key challenge is </a:t>
            </a:r>
            <a:r>
              <a:rPr b="1" lang="en-GB" sz="1600">
                <a:solidFill>
                  <a:srgbClr val="000000"/>
                </a:solidFill>
              </a:rPr>
              <a:t>exploration</a:t>
            </a:r>
            <a:r>
              <a:rPr lang="en-GB" sz="1600">
                <a:solidFill>
                  <a:srgbClr val="000000"/>
                </a:solidFill>
              </a:rPr>
              <a:t>. If the policy is deterministic, how does it discover better actions than those it's already "sure" about?</a:t>
            </a:r>
            <a:endParaRPr sz="1600">
              <a:solidFill>
                <a:srgbClr val="000000"/>
              </a:solidFill>
            </a:endParaRPr>
          </a:p>
          <a:p>
            <a:pPr indent="-330200" lvl="1" marL="914400" rtl="0" algn="l">
              <a:spcBef>
                <a:spcPts val="1000"/>
              </a:spcBef>
              <a:spcAft>
                <a:spcPts val="0"/>
              </a:spcAft>
              <a:buClr>
                <a:srgbClr val="000000"/>
              </a:buClr>
              <a:buSzPts val="1600"/>
              <a:buFont typeface="Arial"/>
              <a:buChar char="○"/>
            </a:pPr>
            <a:r>
              <a:rPr lang="en-GB" sz="1600">
                <a:solidFill>
                  <a:srgbClr val="000000"/>
                </a:solidFill>
              </a:rPr>
              <a:t>During training, DDPG adds a </a:t>
            </a:r>
            <a:r>
              <a:rPr b="1" lang="en-GB" sz="1600">
                <a:solidFill>
                  <a:srgbClr val="000000"/>
                </a:solidFill>
              </a:rPr>
              <a:t>stochastic noise process</a:t>
            </a:r>
            <a:r>
              <a:rPr lang="en-GB" sz="1600">
                <a:solidFill>
                  <a:srgbClr val="000000"/>
                </a:solidFill>
              </a:rPr>
              <a:t> (e.g., Ornstein-Uhlenbeck (OU) noise or simply Gaussian noise) to the action output by the actor network: at​=μθ​(st​)+Nt​.</a:t>
            </a:r>
            <a:endParaRPr sz="1600">
              <a:solidFill>
                <a:srgbClr val="000000"/>
              </a:solidFill>
            </a:endParaRPr>
          </a:p>
          <a:p>
            <a:pPr indent="-330200" lvl="1" marL="914400" rtl="0" algn="l">
              <a:spcBef>
                <a:spcPts val="1000"/>
              </a:spcBef>
              <a:spcAft>
                <a:spcPts val="1000"/>
              </a:spcAft>
              <a:buClr>
                <a:srgbClr val="000000"/>
              </a:buClr>
              <a:buSzPts val="1600"/>
              <a:buFont typeface="Arial"/>
              <a:buChar char="○"/>
            </a:pPr>
            <a:r>
              <a:rPr b="1" lang="en-GB" sz="1600">
                <a:solidFill>
                  <a:srgbClr val="000000"/>
                </a:solidFill>
              </a:rPr>
              <a:t>Purpose:</a:t>
            </a:r>
            <a:r>
              <a:rPr lang="en-GB" sz="1600">
                <a:solidFill>
                  <a:srgbClr val="000000"/>
                </a:solidFill>
              </a:rPr>
              <a:t> This noise encourages the agent to explore different parts of the continuous action space, allowing it to discover better strategies. The OU noise, in particular, is designed to generate temporally correlated noise, which can be useful in physical control tasks where actions have momentum.</a:t>
            </a:r>
            <a:endParaRPr sz="1900"/>
          </a:p>
        </p:txBody>
      </p:sp>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Key Components and Architecture of DDPG</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124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Deterministic Policy Gradient (DPG)</a:t>
            </a:r>
            <a:endParaRPr b="1"/>
          </a:p>
        </p:txBody>
      </p:sp>
      <p:sp>
        <p:nvSpPr>
          <p:cNvPr id="70" name="Google Shape;70;p15"/>
          <p:cNvSpPr txBox="1"/>
          <p:nvPr>
            <p:ph idx="1" type="body"/>
          </p:nvPr>
        </p:nvSpPr>
        <p:spPr>
          <a:xfrm>
            <a:off x="311700" y="867725"/>
            <a:ext cx="8520600" cy="3959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GB" sz="1600">
                <a:solidFill>
                  <a:srgbClr val="000000"/>
                </a:solidFill>
              </a:rPr>
              <a:t>Policy(π) is the agent's strategy, telling it what action to take in a given state.</a:t>
            </a:r>
            <a:endParaRPr sz="1600">
              <a:solidFill>
                <a:srgbClr val="000000"/>
              </a:solidFill>
            </a:endParaRPr>
          </a:p>
          <a:p>
            <a:pPr indent="-330200" lvl="0" marL="457200" rtl="0" algn="l">
              <a:spcBef>
                <a:spcPts val="1200"/>
              </a:spcBef>
              <a:spcAft>
                <a:spcPts val="0"/>
              </a:spcAft>
              <a:buClr>
                <a:srgbClr val="000000"/>
              </a:buClr>
              <a:buSzPts val="1600"/>
              <a:buFont typeface="Arial"/>
              <a:buChar char="●"/>
            </a:pPr>
            <a:r>
              <a:rPr b="1" lang="en-GB" sz="1600">
                <a:solidFill>
                  <a:srgbClr val="000000"/>
                </a:solidFill>
              </a:rPr>
              <a:t>Stochastic Policies</a:t>
            </a:r>
            <a:r>
              <a:rPr lang="en-GB" sz="1600">
                <a:solidFill>
                  <a:srgbClr val="000000"/>
                </a:solidFill>
              </a:rPr>
              <a:t> output a probability distribution over actions. </a:t>
            </a:r>
            <a:br>
              <a:rPr lang="en-GB" sz="1600">
                <a:solidFill>
                  <a:srgbClr val="000000"/>
                </a:solidFill>
              </a:rPr>
            </a:br>
            <a:r>
              <a:rPr lang="en-GB" sz="1300">
                <a:solidFill>
                  <a:srgbClr val="000000"/>
                </a:solidFill>
              </a:rPr>
              <a:t>For example, in a given state, a stochastic policy might say "take action A with 70% probability, and action B with 30% probability." This is common in environments with discrete action spaces (e.g., move left, move right, jump).</a:t>
            </a:r>
            <a:endParaRPr sz="1300">
              <a:solidFill>
                <a:srgbClr val="000000"/>
              </a:solidFill>
            </a:endParaRPr>
          </a:p>
          <a:p>
            <a:pPr indent="-330200" lvl="0" marL="457200" rtl="0" algn="l">
              <a:spcBef>
                <a:spcPts val="1200"/>
              </a:spcBef>
              <a:spcAft>
                <a:spcPts val="0"/>
              </a:spcAft>
              <a:buClr>
                <a:srgbClr val="000000"/>
              </a:buClr>
              <a:buSzPts val="1600"/>
              <a:buFont typeface="Arial"/>
              <a:buChar char="●"/>
            </a:pPr>
            <a:r>
              <a:rPr b="1" lang="en-GB" sz="1600">
                <a:solidFill>
                  <a:srgbClr val="000000"/>
                </a:solidFill>
              </a:rPr>
              <a:t>Deterministic Policies</a:t>
            </a:r>
            <a:r>
              <a:rPr lang="en-GB" sz="1600">
                <a:solidFill>
                  <a:srgbClr val="000000"/>
                </a:solidFill>
              </a:rPr>
              <a:t> output a single, specific action for each state. </a:t>
            </a:r>
            <a:br>
              <a:rPr lang="en-GB" sz="1600">
                <a:solidFill>
                  <a:srgbClr val="000000"/>
                </a:solidFill>
              </a:rPr>
            </a:br>
            <a:r>
              <a:rPr lang="en-GB" sz="1300">
                <a:solidFill>
                  <a:srgbClr val="000000"/>
                </a:solidFill>
              </a:rPr>
              <a:t>For example, in a given state, a deterministic policy might simply say "take action A."</a:t>
            </a:r>
            <a:r>
              <a:rPr lang="en-GB" sz="1600">
                <a:solidFill>
                  <a:srgbClr val="000000"/>
                </a:solidFill>
              </a:rPr>
              <a:t> </a:t>
            </a:r>
            <a:br>
              <a:rPr lang="en-GB" sz="1600">
                <a:solidFill>
                  <a:srgbClr val="000000"/>
                </a:solidFill>
              </a:rPr>
            </a:br>
            <a:r>
              <a:rPr lang="en-GB" sz="1600">
                <a:solidFill>
                  <a:srgbClr val="000000"/>
                </a:solidFill>
              </a:rPr>
              <a:t>This is particularly useful for environments with </a:t>
            </a:r>
            <a:r>
              <a:rPr b="1" lang="en-GB" sz="1600">
                <a:solidFill>
                  <a:srgbClr val="000000"/>
                </a:solidFill>
              </a:rPr>
              <a:t>continuous action spaces</a:t>
            </a:r>
            <a:r>
              <a:rPr lang="en-GB" sz="1600">
                <a:solidFill>
                  <a:srgbClr val="000000"/>
                </a:solidFill>
              </a:rPr>
              <a:t> (e.g., controlling a robotic arm's joint angles, steering a car, setting a motor's thrust), where the number of possible actions is infinite.</a:t>
            </a:r>
            <a:endParaRPr sz="1600">
              <a:solidFill>
                <a:srgbClr val="000000"/>
              </a:solidFill>
            </a:endParaRPr>
          </a:p>
          <a:p>
            <a:pPr indent="0" lvl="0" marL="0" rtl="0" algn="l">
              <a:spcBef>
                <a:spcPts val="1200"/>
              </a:spcBef>
              <a:spcAft>
                <a:spcPts val="1200"/>
              </a:spcAft>
              <a:buNone/>
            </a:pPr>
            <a:r>
              <a:rPr lang="en-GB" sz="1600">
                <a:solidFill>
                  <a:srgbClr val="000000"/>
                </a:solidFill>
              </a:rPr>
              <a:t>DPG is a policy gradient method that specifically deals with these deterministic policies.</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248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Core Idea and Contrast with Stochastic Policy Gradients:</a:t>
            </a:r>
            <a:endParaRPr b="1"/>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434343"/>
                </a:solidFill>
              </a:rPr>
              <a:t>The goal of policy gradient methods is: </a:t>
            </a:r>
            <a:endParaRPr>
              <a:solidFill>
                <a:srgbClr val="434343"/>
              </a:solidFill>
            </a:endParaRPr>
          </a:p>
          <a:p>
            <a:pPr indent="-342900" lvl="0" marL="457200" rtl="0" algn="l">
              <a:spcBef>
                <a:spcPts val="1200"/>
              </a:spcBef>
              <a:spcAft>
                <a:spcPts val="0"/>
              </a:spcAft>
              <a:buClr>
                <a:srgbClr val="434343"/>
              </a:buClr>
              <a:buSzPts val="1800"/>
              <a:buChar char="●"/>
            </a:pPr>
            <a:r>
              <a:rPr lang="en-GB">
                <a:solidFill>
                  <a:srgbClr val="434343"/>
                </a:solidFill>
              </a:rPr>
              <a:t>to optimize the policy parameters (θ) to maximize the expected cumulative reward, J(θ). </a:t>
            </a:r>
            <a:endParaRPr>
              <a:solidFill>
                <a:srgbClr val="434343"/>
              </a:solidFill>
            </a:endParaRPr>
          </a:p>
          <a:p>
            <a:pPr indent="0" lvl="0" marL="0" rtl="0" algn="l">
              <a:spcBef>
                <a:spcPts val="1200"/>
              </a:spcBef>
              <a:spcAft>
                <a:spcPts val="0"/>
              </a:spcAft>
              <a:buNone/>
            </a:pPr>
            <a:r>
              <a:t/>
            </a:r>
            <a:endParaRPr>
              <a:solidFill>
                <a:srgbClr val="434343"/>
              </a:solidFill>
            </a:endParaRPr>
          </a:p>
          <a:p>
            <a:pPr indent="-342900" lvl="0" marL="457200" rtl="0" algn="l">
              <a:spcBef>
                <a:spcPts val="1200"/>
              </a:spcBef>
              <a:spcAft>
                <a:spcPts val="0"/>
              </a:spcAft>
              <a:buClr>
                <a:srgbClr val="434343"/>
              </a:buClr>
              <a:buSzPts val="1800"/>
              <a:buChar char="●"/>
            </a:pPr>
            <a:r>
              <a:rPr lang="en-GB">
                <a:solidFill>
                  <a:srgbClr val="434343"/>
                </a:solidFill>
              </a:rPr>
              <a:t>Done by computing the gradient of the objective function with respect to the policy parameters, ∇θ​J(θ), and then performing gradient ascent.</a:t>
            </a:r>
            <a:endParaRPr>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248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Core Idea and Contrast with Stochastic Policy Gradients:</a:t>
            </a:r>
            <a:endParaRPr b="1"/>
          </a:p>
        </p:txBody>
      </p:sp>
      <p:sp>
        <p:nvSpPr>
          <p:cNvPr id="82" name="Google Shape;82;p17"/>
          <p:cNvSpPr txBox="1"/>
          <p:nvPr>
            <p:ph idx="1" type="body"/>
          </p:nvPr>
        </p:nvSpPr>
        <p:spPr>
          <a:xfrm>
            <a:off x="311700" y="933350"/>
            <a:ext cx="8520600" cy="3959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sz="1700">
                <a:solidFill>
                  <a:srgbClr val="000000"/>
                </a:solidFill>
              </a:rPr>
              <a:t>For </a:t>
            </a:r>
            <a:r>
              <a:rPr b="1" lang="en-GB" sz="1700">
                <a:solidFill>
                  <a:srgbClr val="000000"/>
                </a:solidFill>
              </a:rPr>
              <a:t>stochastic policy gradients</a:t>
            </a:r>
            <a:r>
              <a:rPr lang="en-GB" sz="1700">
                <a:solidFill>
                  <a:srgbClr val="000000"/>
                </a:solidFill>
              </a:rPr>
              <a:t>, the gradient involves an expectation over both states and actions:</a:t>
            </a:r>
            <a:endParaRPr sz="1700">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rPr lang="en-GB" sz="1700">
                <a:solidFill>
                  <a:srgbClr val="000000"/>
                </a:solidFill>
              </a:rPr>
              <a:t>where:</a:t>
            </a:r>
            <a:endParaRPr sz="1700">
              <a:solidFill>
                <a:srgbClr val="000000"/>
              </a:solidFill>
            </a:endParaRPr>
          </a:p>
          <a:p>
            <a:pPr indent="-336550" lvl="0" marL="457200" rtl="0" algn="l">
              <a:spcBef>
                <a:spcPts val="1200"/>
              </a:spcBef>
              <a:spcAft>
                <a:spcPts val="0"/>
              </a:spcAft>
              <a:buClr>
                <a:srgbClr val="000000"/>
              </a:buClr>
              <a:buSzPts val="1700"/>
              <a:buFont typeface="Proxima Nova"/>
              <a:buChar char="●"/>
            </a:pPr>
            <a:r>
              <a:rPr lang="en-GB" sz="1700">
                <a:solidFill>
                  <a:srgbClr val="000000"/>
                </a:solidFill>
              </a:rPr>
              <a:t>s is the state</a:t>
            </a:r>
            <a:endParaRPr sz="1700">
              <a:solidFill>
                <a:srgbClr val="000000"/>
              </a:solidFill>
            </a:endParaRPr>
          </a:p>
          <a:p>
            <a:pPr indent="-336550" lvl="0" marL="457200" rtl="0" algn="l">
              <a:spcBef>
                <a:spcPts val="0"/>
              </a:spcBef>
              <a:spcAft>
                <a:spcPts val="0"/>
              </a:spcAft>
              <a:buClr>
                <a:srgbClr val="000000"/>
              </a:buClr>
              <a:buSzPts val="1700"/>
              <a:buFont typeface="Proxima Nova"/>
              <a:buChar char="●"/>
            </a:pPr>
            <a:r>
              <a:rPr lang="en-GB" sz="1700">
                <a:solidFill>
                  <a:srgbClr val="000000"/>
                </a:solidFill>
              </a:rPr>
              <a:t>a is the action</a:t>
            </a:r>
            <a:endParaRPr sz="1700">
              <a:solidFill>
                <a:srgbClr val="000000"/>
              </a:solidFill>
            </a:endParaRPr>
          </a:p>
          <a:p>
            <a:pPr indent="-336550" lvl="0" marL="457200" rtl="0" algn="l">
              <a:spcBef>
                <a:spcPts val="0"/>
              </a:spcBef>
              <a:spcAft>
                <a:spcPts val="0"/>
              </a:spcAft>
              <a:buClr>
                <a:srgbClr val="000000"/>
              </a:buClr>
              <a:buSzPts val="1700"/>
              <a:buFont typeface="Proxima Nova"/>
              <a:buChar char="●"/>
            </a:pPr>
            <a:r>
              <a:rPr lang="en-GB" sz="1700">
                <a:solidFill>
                  <a:srgbClr val="000000"/>
                </a:solidFill>
              </a:rPr>
              <a:t>ρπ is the discounted state distribution under policy π</a:t>
            </a:r>
            <a:endParaRPr sz="1700">
              <a:solidFill>
                <a:srgbClr val="000000"/>
              </a:solidFill>
            </a:endParaRPr>
          </a:p>
          <a:p>
            <a:pPr indent="-336550" lvl="0" marL="457200" rtl="0" algn="l">
              <a:spcBef>
                <a:spcPts val="0"/>
              </a:spcBef>
              <a:spcAft>
                <a:spcPts val="0"/>
              </a:spcAft>
              <a:buClr>
                <a:srgbClr val="000000"/>
              </a:buClr>
              <a:buSzPts val="1700"/>
              <a:buFont typeface="Proxima Nova"/>
              <a:buChar char="●"/>
            </a:pPr>
            <a:r>
              <a:rPr lang="en-GB" sz="1700">
                <a:solidFill>
                  <a:srgbClr val="000000"/>
                </a:solidFill>
              </a:rPr>
              <a:t>πθ​(a∣s) is the probability of taking action a in state s under policy π with parameters θ</a:t>
            </a:r>
            <a:endParaRPr sz="1700">
              <a:solidFill>
                <a:srgbClr val="000000"/>
              </a:solidFill>
            </a:endParaRPr>
          </a:p>
          <a:p>
            <a:pPr indent="-336550" lvl="0" marL="457200" rtl="0" algn="l">
              <a:spcBef>
                <a:spcPts val="0"/>
              </a:spcBef>
              <a:spcAft>
                <a:spcPts val="0"/>
              </a:spcAft>
              <a:buClr>
                <a:srgbClr val="000000"/>
              </a:buClr>
              <a:buSzPts val="1700"/>
              <a:buFont typeface="Proxima Nova"/>
              <a:buChar char="●"/>
            </a:pPr>
            <a:r>
              <a:rPr lang="en-GB" sz="1700">
                <a:solidFill>
                  <a:srgbClr val="000000"/>
                </a:solidFill>
              </a:rPr>
              <a:t>Qπ(s,a) is the action-value function, representing the expected return from taking action a in state s and then following policy π.</a:t>
            </a:r>
            <a:endParaRPr sz="2400"/>
          </a:p>
        </p:txBody>
      </p:sp>
      <p:pic>
        <p:nvPicPr>
          <p:cNvPr id="83" name="Google Shape;83;p17"/>
          <p:cNvPicPr preferRelativeResize="0"/>
          <p:nvPr/>
        </p:nvPicPr>
        <p:blipFill>
          <a:blip r:embed="rId3">
            <a:alphaModFix/>
          </a:blip>
          <a:stretch>
            <a:fillRect/>
          </a:stretch>
        </p:blipFill>
        <p:spPr>
          <a:xfrm>
            <a:off x="1822963" y="1701645"/>
            <a:ext cx="5498075" cy="485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248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Core Idea and Contrast with Stochastic Policy Gradients:</a:t>
            </a:r>
            <a:endParaRPr b="1"/>
          </a:p>
        </p:txBody>
      </p:sp>
      <p:sp>
        <p:nvSpPr>
          <p:cNvPr id="89" name="Google Shape;89;p18"/>
          <p:cNvSpPr txBox="1"/>
          <p:nvPr>
            <p:ph idx="1" type="body"/>
          </p:nvPr>
        </p:nvSpPr>
        <p:spPr>
          <a:xfrm>
            <a:off x="311700" y="1647950"/>
            <a:ext cx="8520600" cy="32448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sz="1700">
                <a:solidFill>
                  <a:srgbClr val="000000"/>
                </a:solidFill>
              </a:rPr>
              <a:t>The </a:t>
            </a:r>
            <a:r>
              <a:rPr b="1" lang="en-GB" sz="1700">
                <a:solidFill>
                  <a:srgbClr val="000000"/>
                </a:solidFill>
              </a:rPr>
              <a:t>challenge </a:t>
            </a:r>
            <a:r>
              <a:rPr lang="en-GB" sz="1700">
                <a:solidFill>
                  <a:srgbClr val="000000"/>
                </a:solidFill>
              </a:rPr>
              <a:t>with </a:t>
            </a:r>
            <a:r>
              <a:rPr b="1" lang="en-GB" sz="1700">
                <a:solidFill>
                  <a:srgbClr val="000000"/>
                </a:solidFill>
              </a:rPr>
              <a:t>stochastic policy gradients </a:t>
            </a:r>
            <a:r>
              <a:rPr lang="en-GB" sz="1700">
                <a:solidFill>
                  <a:srgbClr val="000000"/>
                </a:solidFill>
              </a:rPr>
              <a:t>in </a:t>
            </a:r>
            <a:r>
              <a:rPr b="1" lang="en-GB" sz="1700">
                <a:solidFill>
                  <a:srgbClr val="000000"/>
                </a:solidFill>
              </a:rPr>
              <a:t>continuous action spaces</a:t>
            </a:r>
            <a:r>
              <a:rPr lang="en-GB" sz="1700">
                <a:solidFill>
                  <a:srgbClr val="000000"/>
                </a:solidFill>
              </a:rPr>
              <a:t> is:</a:t>
            </a:r>
            <a:endParaRPr sz="1700">
              <a:solidFill>
                <a:srgbClr val="000000"/>
              </a:solidFill>
            </a:endParaRPr>
          </a:p>
          <a:p>
            <a:pPr indent="-336550" lvl="0" marL="457200" rtl="0" algn="l">
              <a:spcBef>
                <a:spcPts val="1200"/>
              </a:spcBef>
              <a:spcAft>
                <a:spcPts val="0"/>
              </a:spcAft>
              <a:buClr>
                <a:srgbClr val="000000"/>
              </a:buClr>
              <a:buSzPts val="1700"/>
              <a:buChar char="●"/>
            </a:pPr>
            <a:r>
              <a:rPr lang="en-GB" sz="1700">
                <a:solidFill>
                  <a:srgbClr val="000000"/>
                </a:solidFill>
              </a:rPr>
              <a:t>sampling actions from a probability distribution in a </a:t>
            </a:r>
            <a:r>
              <a:rPr b="1" lang="en-GB" sz="1700">
                <a:solidFill>
                  <a:srgbClr val="000000"/>
                </a:solidFill>
              </a:rPr>
              <a:t>high-dimensional continuous space</a:t>
            </a:r>
            <a:r>
              <a:rPr lang="en-GB" sz="1700">
                <a:solidFill>
                  <a:srgbClr val="000000"/>
                </a:solidFill>
              </a:rPr>
              <a:t> can be inefficient and lead to </a:t>
            </a:r>
            <a:r>
              <a:rPr b="1" lang="en-GB" sz="1700">
                <a:solidFill>
                  <a:srgbClr val="000000"/>
                </a:solidFill>
              </a:rPr>
              <a:t>high variance in the gradient estimates</a:t>
            </a:r>
            <a:r>
              <a:rPr lang="en-GB" sz="1700">
                <a:solidFill>
                  <a:srgbClr val="000000"/>
                </a:solidFill>
              </a:rPr>
              <a:t>.</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248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Core Idea and Contrast with Stochastic Policy Gradients:</a:t>
            </a:r>
            <a:endParaRPr b="1"/>
          </a:p>
        </p:txBody>
      </p:sp>
      <p:sp>
        <p:nvSpPr>
          <p:cNvPr id="95" name="Google Shape;95;p19"/>
          <p:cNvSpPr txBox="1"/>
          <p:nvPr>
            <p:ph idx="1" type="body"/>
          </p:nvPr>
        </p:nvSpPr>
        <p:spPr>
          <a:xfrm>
            <a:off x="355450" y="1093800"/>
            <a:ext cx="8520600" cy="37845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a:solidFill>
                  <a:srgbClr val="000000"/>
                </a:solidFill>
              </a:rPr>
              <a:t>The </a:t>
            </a:r>
            <a:r>
              <a:rPr b="1" lang="en-GB">
                <a:solidFill>
                  <a:srgbClr val="000000"/>
                </a:solidFill>
              </a:rPr>
              <a:t>Deterministic Policy Gradient theorem</a:t>
            </a:r>
            <a:r>
              <a:rPr lang="en-GB">
                <a:solidFill>
                  <a:srgbClr val="000000"/>
                </a:solidFill>
              </a:rPr>
              <a:t> (</a:t>
            </a:r>
            <a:r>
              <a:rPr i="1" lang="en-GB" sz="1200">
                <a:solidFill>
                  <a:srgbClr val="000000"/>
                </a:solidFill>
              </a:rPr>
              <a:t>introduced by David Silver et al. in 2014</a:t>
            </a:r>
            <a:r>
              <a:rPr lang="en-GB">
                <a:solidFill>
                  <a:srgbClr val="000000"/>
                </a:solidFill>
              </a:rPr>
              <a:t>) shows that for deterministic policies, the gradient can be expressed in a simpler, more efficient form:</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1200"/>
              </a:spcBef>
              <a:spcAft>
                <a:spcPts val="0"/>
              </a:spcAft>
              <a:buNone/>
            </a:pPr>
            <a:r>
              <a:rPr lang="en-GB">
                <a:solidFill>
                  <a:srgbClr val="000000"/>
                </a:solidFill>
              </a:rPr>
              <a:t>where:</a:t>
            </a:r>
            <a:endParaRPr>
              <a:solidFill>
                <a:srgbClr val="000000"/>
              </a:solidFill>
            </a:endParaRPr>
          </a:p>
          <a:p>
            <a:pPr indent="-342900" lvl="0" marL="457200" rtl="0" algn="l">
              <a:spcBef>
                <a:spcPts val="1200"/>
              </a:spcBef>
              <a:spcAft>
                <a:spcPts val="0"/>
              </a:spcAft>
              <a:buClr>
                <a:srgbClr val="000000"/>
              </a:buClr>
              <a:buSzPts val="1800"/>
              <a:buFont typeface="Proxima Nova"/>
              <a:buChar char="●"/>
            </a:pPr>
            <a:r>
              <a:rPr i="1" lang="en-GB">
                <a:solidFill>
                  <a:srgbClr val="000000"/>
                </a:solidFill>
              </a:rPr>
              <a:t>μ</a:t>
            </a:r>
            <a:r>
              <a:rPr i="1" lang="en-GB" sz="1000">
                <a:solidFill>
                  <a:srgbClr val="000000"/>
                </a:solidFill>
              </a:rPr>
              <a:t>θ</a:t>
            </a:r>
            <a:r>
              <a:rPr i="1" lang="en-GB">
                <a:solidFill>
                  <a:srgbClr val="000000"/>
                </a:solidFill>
              </a:rPr>
              <a:t>​(s)</a:t>
            </a:r>
            <a:r>
              <a:rPr lang="en-GB">
                <a:solidFill>
                  <a:srgbClr val="000000"/>
                </a:solidFill>
              </a:rPr>
              <a:t> is the deterministic policy, mapping state </a:t>
            </a:r>
            <a:r>
              <a:rPr i="1" lang="en-GB">
                <a:solidFill>
                  <a:srgbClr val="000000"/>
                </a:solidFill>
              </a:rPr>
              <a:t>s</a:t>
            </a:r>
            <a:r>
              <a:rPr lang="en-GB">
                <a:solidFill>
                  <a:srgbClr val="000000"/>
                </a:solidFill>
              </a:rPr>
              <a:t> to a specific action.</a:t>
            </a:r>
            <a:endParaRPr>
              <a:solidFill>
                <a:srgbClr val="000000"/>
              </a:solidFill>
            </a:endParaRPr>
          </a:p>
          <a:p>
            <a:pPr indent="-342900" lvl="0" marL="457200" rtl="0" algn="l">
              <a:spcBef>
                <a:spcPts val="0"/>
              </a:spcBef>
              <a:spcAft>
                <a:spcPts val="0"/>
              </a:spcAft>
              <a:buClr>
                <a:srgbClr val="000000"/>
              </a:buClr>
              <a:buSzPts val="1800"/>
              <a:buFont typeface="Proxima Nova"/>
              <a:buChar char="●"/>
            </a:pPr>
            <a:r>
              <a:rPr i="1" lang="en-GB">
                <a:solidFill>
                  <a:srgbClr val="000000"/>
                </a:solidFill>
              </a:rPr>
              <a:t>∇</a:t>
            </a:r>
            <a:r>
              <a:rPr i="1" lang="en-GB" sz="1000">
                <a:solidFill>
                  <a:srgbClr val="000000"/>
                </a:solidFill>
              </a:rPr>
              <a:t>a</a:t>
            </a:r>
            <a:r>
              <a:rPr i="1" lang="en-GB">
                <a:solidFill>
                  <a:srgbClr val="000000"/>
                </a:solidFill>
              </a:rPr>
              <a:t>​Q</a:t>
            </a:r>
            <a:r>
              <a:rPr i="1" lang="en-GB" sz="1000">
                <a:solidFill>
                  <a:srgbClr val="000000"/>
                </a:solidFill>
              </a:rPr>
              <a:t>μ</a:t>
            </a:r>
            <a:r>
              <a:rPr i="1" lang="en-GB">
                <a:solidFill>
                  <a:srgbClr val="000000"/>
                </a:solidFill>
              </a:rPr>
              <a:t>(s,a)∣a=μ</a:t>
            </a:r>
            <a:r>
              <a:rPr i="1" lang="en-GB" sz="1000">
                <a:solidFill>
                  <a:srgbClr val="000000"/>
                </a:solidFill>
              </a:rPr>
              <a:t>θ</a:t>
            </a:r>
            <a:r>
              <a:rPr i="1" lang="en-GB">
                <a:solidFill>
                  <a:srgbClr val="000000"/>
                </a:solidFill>
              </a:rPr>
              <a:t>​(s)​</a:t>
            </a:r>
            <a:r>
              <a:rPr lang="en-GB">
                <a:solidFill>
                  <a:srgbClr val="000000"/>
                </a:solidFill>
              </a:rPr>
              <a:t> is the gradient of the action-value function with respect to the action, evaluated at the action selected by the deterministic policy.</a:t>
            </a:r>
            <a:endParaRPr sz="2400">
              <a:solidFill>
                <a:srgbClr val="000000"/>
              </a:solidFill>
            </a:endParaRPr>
          </a:p>
        </p:txBody>
      </p:sp>
      <p:pic>
        <p:nvPicPr>
          <p:cNvPr id="96" name="Google Shape;96;p19"/>
          <p:cNvPicPr preferRelativeResize="0"/>
          <p:nvPr/>
        </p:nvPicPr>
        <p:blipFill>
          <a:blip r:embed="rId3">
            <a:alphaModFix/>
          </a:blip>
          <a:stretch>
            <a:fillRect/>
          </a:stretch>
        </p:blipFill>
        <p:spPr>
          <a:xfrm>
            <a:off x="1921412" y="2357171"/>
            <a:ext cx="5301174" cy="429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131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Key Advantages of DPG</a:t>
            </a:r>
            <a:endParaRPr b="1"/>
          </a:p>
        </p:txBody>
      </p:sp>
      <p:sp>
        <p:nvSpPr>
          <p:cNvPr id="102" name="Google Shape;102;p20"/>
          <p:cNvSpPr txBox="1"/>
          <p:nvPr>
            <p:ph idx="1" type="body"/>
          </p:nvPr>
        </p:nvSpPr>
        <p:spPr>
          <a:xfrm>
            <a:off x="311700" y="816700"/>
            <a:ext cx="8520600" cy="3752100"/>
          </a:xfrm>
          <a:prstGeom prst="rect">
            <a:avLst/>
          </a:prstGeom>
        </p:spPr>
        <p:txBody>
          <a:bodyPr anchorCtr="0" anchor="t" bIns="91425" lIns="91425" spcFirstLastPara="1" rIns="91425" wrap="square" tIns="91425">
            <a:noAutofit/>
          </a:bodyPr>
          <a:lstStyle/>
          <a:p>
            <a:pPr indent="-336550" lvl="0" marL="457200" rtl="0" algn="l">
              <a:spcBef>
                <a:spcPts val="1000"/>
              </a:spcBef>
              <a:spcAft>
                <a:spcPts val="0"/>
              </a:spcAft>
              <a:buClr>
                <a:srgbClr val="000000"/>
              </a:buClr>
              <a:buSzPts val="1700"/>
              <a:buAutoNum type="arabicPeriod"/>
            </a:pPr>
            <a:r>
              <a:rPr b="1" lang="en-GB" sz="1700">
                <a:solidFill>
                  <a:srgbClr val="000000"/>
                </a:solidFill>
              </a:rPr>
              <a:t>Efficiency in Continuous Action Spaces:</a:t>
            </a:r>
            <a:endParaRPr b="1" sz="1700">
              <a:solidFill>
                <a:srgbClr val="000000"/>
              </a:solidFill>
            </a:endParaRPr>
          </a:p>
          <a:p>
            <a:pPr indent="-336550" lvl="1" marL="914400" rtl="0" algn="l">
              <a:spcBef>
                <a:spcPts val="1000"/>
              </a:spcBef>
              <a:spcAft>
                <a:spcPts val="0"/>
              </a:spcAft>
              <a:buClr>
                <a:srgbClr val="000000"/>
              </a:buClr>
              <a:buSzPts val="1700"/>
              <a:buAutoNum type="alphaLcPeriod"/>
            </a:pPr>
            <a:r>
              <a:rPr lang="en-GB" sz="1700">
                <a:solidFill>
                  <a:srgbClr val="000000"/>
                </a:solidFill>
              </a:rPr>
              <a:t>Directly computes the gradient of the action-value function with respect to the action.</a:t>
            </a:r>
            <a:endParaRPr sz="1700">
              <a:solidFill>
                <a:srgbClr val="000000"/>
              </a:solidFill>
            </a:endParaRPr>
          </a:p>
          <a:p>
            <a:pPr indent="-336550" lvl="1" marL="914400" rtl="0" algn="l">
              <a:spcBef>
                <a:spcPts val="1000"/>
              </a:spcBef>
              <a:spcAft>
                <a:spcPts val="0"/>
              </a:spcAft>
              <a:buClr>
                <a:srgbClr val="000000"/>
              </a:buClr>
              <a:buSzPts val="1700"/>
              <a:buAutoNum type="alphaLcPeriod"/>
            </a:pPr>
            <a:r>
              <a:rPr lang="en-GB" sz="1700">
                <a:solidFill>
                  <a:srgbClr val="000000"/>
                </a:solidFill>
              </a:rPr>
              <a:t>Uses the chain rule, avoiding integration over continuous action spaces.</a:t>
            </a:r>
            <a:endParaRPr sz="1700">
              <a:solidFill>
                <a:srgbClr val="000000"/>
              </a:solidFill>
            </a:endParaRPr>
          </a:p>
          <a:p>
            <a:pPr indent="-336550" lvl="1" marL="914400" rtl="0" algn="l">
              <a:spcBef>
                <a:spcPts val="1000"/>
              </a:spcBef>
              <a:spcAft>
                <a:spcPts val="0"/>
              </a:spcAft>
              <a:buClr>
                <a:srgbClr val="000000"/>
              </a:buClr>
              <a:buSzPts val="1700"/>
              <a:buAutoNum type="alphaLcPeriod"/>
            </a:pPr>
            <a:r>
              <a:rPr lang="en-GB" sz="1700">
                <a:solidFill>
                  <a:srgbClr val="000000"/>
                </a:solidFill>
              </a:rPr>
              <a:t>More sample-efficient and computationally feasible for high-dimensional continuous control problems compared to stochastic policy gradients.</a:t>
            </a:r>
            <a:endParaRPr b="1" sz="1700">
              <a:solidFill>
                <a:srgbClr val="000000"/>
              </a:solidFill>
            </a:endParaRPr>
          </a:p>
          <a:p>
            <a:pPr indent="-336550" lvl="0" marL="457200" rtl="0" algn="l">
              <a:spcBef>
                <a:spcPts val="1000"/>
              </a:spcBef>
              <a:spcAft>
                <a:spcPts val="0"/>
              </a:spcAft>
              <a:buClr>
                <a:srgbClr val="000000"/>
              </a:buClr>
              <a:buSzPts val="1700"/>
              <a:buAutoNum type="arabicPeriod"/>
            </a:pPr>
            <a:r>
              <a:rPr b="1" lang="en-GB" sz="1700">
                <a:solidFill>
                  <a:srgbClr val="000000"/>
                </a:solidFill>
              </a:rPr>
              <a:t>Lower Variance:</a:t>
            </a:r>
            <a:endParaRPr b="1" sz="1700">
              <a:solidFill>
                <a:srgbClr val="000000"/>
              </a:solidFill>
            </a:endParaRPr>
          </a:p>
          <a:p>
            <a:pPr indent="-336550" lvl="1" marL="914400" rtl="0" algn="l">
              <a:spcBef>
                <a:spcPts val="1000"/>
              </a:spcBef>
              <a:spcAft>
                <a:spcPts val="0"/>
              </a:spcAft>
              <a:buClr>
                <a:srgbClr val="000000"/>
              </a:buClr>
              <a:buSzPts val="1700"/>
              <a:buAutoNum type="alphaLcPeriod"/>
            </a:pPr>
            <a:r>
              <a:rPr lang="en-GB" sz="1700">
                <a:solidFill>
                  <a:srgbClr val="000000"/>
                </a:solidFill>
              </a:rPr>
              <a:t>Gradient estimates in DPG have lower variance than those from stochastic policy gradients.</a:t>
            </a:r>
            <a:endParaRPr sz="1700">
              <a:solidFill>
                <a:srgbClr val="000000"/>
              </a:solidFill>
            </a:endParaRPr>
          </a:p>
          <a:p>
            <a:pPr indent="-336550" lvl="1" marL="914400" rtl="0" algn="l">
              <a:spcBef>
                <a:spcPts val="1000"/>
              </a:spcBef>
              <a:spcAft>
                <a:spcPts val="0"/>
              </a:spcAft>
              <a:buClr>
                <a:srgbClr val="000000"/>
              </a:buClr>
              <a:buSzPts val="1700"/>
              <a:buAutoNum type="alphaLcPeriod"/>
            </a:pPr>
            <a:r>
              <a:rPr lang="en-GB" sz="1700">
                <a:solidFill>
                  <a:srgbClr val="000000"/>
                </a:solidFill>
              </a:rPr>
              <a:t>No sampling over actions in the inner expectation.</a:t>
            </a:r>
            <a:endParaRPr sz="1700">
              <a:solidFill>
                <a:srgbClr val="000000"/>
              </a:solidFill>
            </a:endParaRPr>
          </a:p>
          <a:p>
            <a:pPr indent="-336550" lvl="1" marL="914400" rtl="0" algn="l">
              <a:spcBef>
                <a:spcPts val="1000"/>
              </a:spcBef>
              <a:spcAft>
                <a:spcPts val="1000"/>
              </a:spcAft>
              <a:buClr>
                <a:srgbClr val="000000"/>
              </a:buClr>
              <a:buSzPts val="1700"/>
              <a:buAutoNum type="alphaLcPeriod"/>
            </a:pPr>
            <a:r>
              <a:rPr lang="en-GB" sz="1700">
                <a:solidFill>
                  <a:srgbClr val="000000"/>
                </a:solidFill>
              </a:rPr>
              <a:t>Results in more stable learning.</a:t>
            </a:r>
            <a:endParaRPr b="1" sz="17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DPG in Actor-Critic Frameworks</a:t>
            </a:r>
            <a:endParaRPr b="1"/>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GB" sz="1600">
                <a:solidFill>
                  <a:srgbClr val="000000"/>
                </a:solidFill>
              </a:rPr>
              <a:t>DPG algorithms</a:t>
            </a:r>
            <a:r>
              <a:rPr lang="en-GB" sz="1600">
                <a:solidFill>
                  <a:srgbClr val="000000"/>
                </a:solidFill>
              </a:rPr>
              <a:t> are typically implemented within an </a:t>
            </a:r>
            <a:r>
              <a:rPr b="1" lang="en-GB" sz="1600">
                <a:solidFill>
                  <a:srgbClr val="000000"/>
                </a:solidFill>
              </a:rPr>
              <a:t>actor-critic framework</a:t>
            </a:r>
            <a:r>
              <a:rPr lang="en-GB" sz="1600">
                <a:solidFill>
                  <a:srgbClr val="000000"/>
                </a:solidFill>
              </a:rPr>
              <a:t>:</a:t>
            </a:r>
            <a:endParaRPr sz="1600">
              <a:solidFill>
                <a:srgbClr val="000000"/>
              </a:solidFill>
            </a:endParaRPr>
          </a:p>
          <a:p>
            <a:pPr indent="-330200" lvl="0" marL="457200" rtl="0" algn="l">
              <a:spcBef>
                <a:spcPts val="1200"/>
              </a:spcBef>
              <a:spcAft>
                <a:spcPts val="0"/>
              </a:spcAft>
              <a:buClr>
                <a:srgbClr val="000000"/>
              </a:buClr>
              <a:buSzPts val="1600"/>
              <a:buChar char="●"/>
            </a:pPr>
            <a:r>
              <a:rPr b="1" lang="en-GB" sz="1600">
                <a:solidFill>
                  <a:srgbClr val="000000"/>
                </a:solidFill>
              </a:rPr>
              <a:t>Actor</a:t>
            </a:r>
            <a:r>
              <a:rPr lang="en-GB" sz="1600">
                <a:solidFill>
                  <a:srgbClr val="000000"/>
                </a:solidFill>
              </a:rPr>
              <a:t>:</a:t>
            </a:r>
            <a:endParaRPr sz="1600">
              <a:solidFill>
                <a:srgbClr val="000000"/>
              </a:solidFill>
            </a:endParaRPr>
          </a:p>
          <a:p>
            <a:pPr indent="-330200" lvl="1" marL="914400" rtl="0" algn="l">
              <a:spcBef>
                <a:spcPts val="0"/>
              </a:spcBef>
              <a:spcAft>
                <a:spcPts val="0"/>
              </a:spcAft>
              <a:buClr>
                <a:srgbClr val="000000"/>
              </a:buClr>
              <a:buSzPts val="1600"/>
              <a:buChar char="○"/>
            </a:pPr>
            <a:r>
              <a:rPr lang="en-GB" sz="1600">
                <a:solidFill>
                  <a:srgbClr val="000000"/>
                </a:solidFill>
              </a:rPr>
              <a:t>Policy network: μ</a:t>
            </a:r>
            <a:r>
              <a:rPr lang="en-GB" sz="1000">
                <a:solidFill>
                  <a:srgbClr val="000000"/>
                </a:solidFill>
              </a:rPr>
              <a:t>θ</a:t>
            </a:r>
            <a:r>
              <a:rPr lang="en-GB" sz="1600">
                <a:solidFill>
                  <a:srgbClr val="000000"/>
                </a:solidFill>
              </a:rPr>
              <a:t>​(s)</a:t>
            </a:r>
            <a:endParaRPr sz="1600">
              <a:solidFill>
                <a:srgbClr val="000000"/>
              </a:solidFill>
            </a:endParaRPr>
          </a:p>
          <a:p>
            <a:pPr indent="-330200" lvl="1" marL="914400" rtl="0" algn="l">
              <a:spcBef>
                <a:spcPts val="0"/>
              </a:spcBef>
              <a:spcAft>
                <a:spcPts val="0"/>
              </a:spcAft>
              <a:buClr>
                <a:srgbClr val="000000"/>
              </a:buClr>
              <a:buSzPts val="1600"/>
              <a:buChar char="○"/>
            </a:pPr>
            <a:r>
              <a:rPr lang="en-GB" sz="1600">
                <a:solidFill>
                  <a:srgbClr val="000000"/>
                </a:solidFill>
              </a:rPr>
              <a:t>Takes a state as input and outputs a deterministic action</a:t>
            </a:r>
            <a:endParaRPr sz="1600">
              <a:solidFill>
                <a:srgbClr val="000000"/>
              </a:solidFill>
            </a:endParaRPr>
          </a:p>
          <a:p>
            <a:pPr indent="-330200" lvl="1" marL="914400" rtl="0" algn="l">
              <a:spcBef>
                <a:spcPts val="0"/>
              </a:spcBef>
              <a:spcAft>
                <a:spcPts val="0"/>
              </a:spcAft>
              <a:buClr>
                <a:srgbClr val="000000"/>
              </a:buClr>
              <a:buSzPts val="1600"/>
              <a:buChar char="○"/>
            </a:pPr>
            <a:r>
              <a:rPr lang="en-GB" sz="1600">
                <a:solidFill>
                  <a:srgbClr val="000000"/>
                </a:solidFill>
              </a:rPr>
              <a:t>Parameters θ updated using deterministic policy gradient</a:t>
            </a:r>
            <a:endParaRPr sz="1600">
              <a:solidFill>
                <a:srgbClr val="000000"/>
              </a:solidFill>
            </a:endParaRPr>
          </a:p>
          <a:p>
            <a:pPr indent="-330200" lvl="0" marL="457200" rtl="0" algn="l">
              <a:spcBef>
                <a:spcPts val="0"/>
              </a:spcBef>
              <a:spcAft>
                <a:spcPts val="0"/>
              </a:spcAft>
              <a:buClr>
                <a:srgbClr val="000000"/>
              </a:buClr>
              <a:buSzPts val="1600"/>
              <a:buChar char="●"/>
            </a:pPr>
            <a:r>
              <a:rPr b="1" lang="en-GB" sz="1600">
                <a:solidFill>
                  <a:srgbClr val="000000"/>
                </a:solidFill>
              </a:rPr>
              <a:t>Critic</a:t>
            </a:r>
            <a:r>
              <a:rPr lang="en-GB" sz="1600">
                <a:solidFill>
                  <a:srgbClr val="000000"/>
                </a:solidFill>
              </a:rPr>
              <a:t>:</a:t>
            </a:r>
            <a:endParaRPr sz="1600">
              <a:solidFill>
                <a:srgbClr val="000000"/>
              </a:solidFill>
            </a:endParaRPr>
          </a:p>
          <a:p>
            <a:pPr indent="-330200" lvl="1" marL="914400" rtl="0" algn="l">
              <a:spcBef>
                <a:spcPts val="0"/>
              </a:spcBef>
              <a:spcAft>
                <a:spcPts val="0"/>
              </a:spcAft>
              <a:buClr>
                <a:srgbClr val="000000"/>
              </a:buClr>
              <a:buSzPts val="1600"/>
              <a:buChar char="○"/>
            </a:pPr>
            <a:r>
              <a:rPr lang="en-GB" sz="1600">
                <a:solidFill>
                  <a:srgbClr val="000000"/>
                </a:solidFill>
              </a:rPr>
              <a:t>Action-value function network: Q</a:t>
            </a:r>
            <a:r>
              <a:rPr lang="en-GB" sz="1000">
                <a:solidFill>
                  <a:srgbClr val="000000"/>
                </a:solidFill>
              </a:rPr>
              <a:t>w</a:t>
            </a:r>
            <a:r>
              <a:rPr lang="en-GB" sz="1600">
                <a:solidFill>
                  <a:srgbClr val="000000"/>
                </a:solidFill>
              </a:rPr>
              <a:t>​(s,a)</a:t>
            </a:r>
            <a:endParaRPr sz="1600">
              <a:solidFill>
                <a:srgbClr val="000000"/>
              </a:solidFill>
            </a:endParaRPr>
          </a:p>
          <a:p>
            <a:pPr indent="-330200" lvl="1" marL="914400" rtl="0" algn="l">
              <a:spcBef>
                <a:spcPts val="0"/>
              </a:spcBef>
              <a:spcAft>
                <a:spcPts val="0"/>
              </a:spcAft>
              <a:buClr>
                <a:srgbClr val="000000"/>
              </a:buClr>
              <a:buSzPts val="1600"/>
              <a:buChar char="○"/>
            </a:pPr>
            <a:r>
              <a:rPr lang="en-GB" sz="1600">
                <a:solidFill>
                  <a:srgbClr val="000000"/>
                </a:solidFill>
              </a:rPr>
              <a:t>Estimates expected return for a given state-action pair</a:t>
            </a:r>
            <a:endParaRPr sz="1600">
              <a:solidFill>
                <a:srgbClr val="000000"/>
              </a:solidFill>
            </a:endParaRPr>
          </a:p>
          <a:p>
            <a:pPr indent="-330200" lvl="1" marL="914400" rtl="0" algn="l">
              <a:spcBef>
                <a:spcPts val="0"/>
              </a:spcBef>
              <a:spcAft>
                <a:spcPts val="0"/>
              </a:spcAft>
              <a:buClr>
                <a:srgbClr val="000000"/>
              </a:buClr>
              <a:buSzPts val="1600"/>
              <a:buChar char="○"/>
            </a:pPr>
            <a:r>
              <a:rPr lang="en-GB" sz="1600">
                <a:solidFill>
                  <a:srgbClr val="000000"/>
                </a:solidFill>
              </a:rPr>
              <a:t>Parameters w updated using temporal difference (TD) learning (similar to Q-learning)</a:t>
            </a:r>
            <a:endParaRPr sz="1600">
              <a:solidFill>
                <a:srgbClr val="000000"/>
              </a:solidFill>
            </a:endParaRPr>
          </a:p>
          <a:p>
            <a:pPr indent="-330200" lvl="0" marL="457200" rtl="0" algn="l">
              <a:spcBef>
                <a:spcPts val="0"/>
              </a:spcBef>
              <a:spcAft>
                <a:spcPts val="0"/>
              </a:spcAft>
              <a:buClr>
                <a:srgbClr val="000000"/>
              </a:buClr>
              <a:buSzPts val="1600"/>
              <a:buChar char="●"/>
            </a:pPr>
            <a:r>
              <a:rPr b="1" lang="en-GB" sz="1600">
                <a:solidFill>
                  <a:srgbClr val="000000"/>
                </a:solidFill>
              </a:rPr>
              <a:t>Critic provides feedback</a:t>
            </a:r>
            <a:r>
              <a:rPr lang="en-GB" sz="1600">
                <a:solidFill>
                  <a:srgbClr val="000000"/>
                </a:solidFill>
              </a:rPr>
              <a:t> (Q values and gradients) to the actor</a:t>
            </a:r>
            <a:endParaRPr sz="1600">
              <a:solidFill>
                <a:srgbClr val="000000"/>
              </a:solidFill>
            </a:endParaRPr>
          </a:p>
          <a:p>
            <a:pPr indent="-330200" lvl="0" marL="457200" rtl="0" algn="l">
              <a:spcBef>
                <a:spcPts val="0"/>
              </a:spcBef>
              <a:spcAft>
                <a:spcPts val="0"/>
              </a:spcAft>
              <a:buClr>
                <a:srgbClr val="000000"/>
              </a:buClr>
              <a:buSzPts val="1600"/>
              <a:buChar char="●"/>
            </a:pPr>
            <a:r>
              <a:rPr b="1" lang="en-GB" sz="1600">
                <a:solidFill>
                  <a:srgbClr val="000000"/>
                </a:solidFill>
              </a:rPr>
              <a:t>Actor updates policy</a:t>
            </a:r>
            <a:r>
              <a:rPr lang="en-GB" sz="1600">
                <a:solidFill>
                  <a:srgbClr val="000000"/>
                </a:solidFill>
              </a:rPr>
              <a:t> to maximize Q-value estimated by the critic</a:t>
            </a:r>
            <a:endParaRPr sz="1600">
              <a:solidFill>
                <a:srgbClr val="000000"/>
              </a:solidFill>
            </a:endParaRPr>
          </a:p>
          <a:p>
            <a:pPr indent="0" lvl="0" marL="0" rtl="0" algn="l">
              <a:spcBef>
                <a:spcPts val="1200"/>
              </a:spcBef>
              <a:spcAft>
                <a:spcPts val="1200"/>
              </a:spcAft>
              <a:buNone/>
            </a:pPr>
            <a:r>
              <a:t/>
            </a:r>
            <a:endParaRPr sz="16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