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4d7cf5f40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4d7cf5f40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4d7cf5f40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4d7cf5f40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4d7cf5f40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4d7cf5f40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4d7cf5f40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44d7cf5f40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4d7cf5f40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4d7cf5f40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4d7cf5f40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4d7cf5f40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4d7cf5f40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4d7cf5f40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4d7cf5f40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4d7cf5f40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4d7cf5f40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4d7cf5f40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d7cf5f40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d7cf5f40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4d7cf5f4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4d7cf5f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4d7cf5f40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44d7cf5f40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4d7cf5f40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44d7cf5f40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4d7cf5f40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4d7cf5f40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4d7cf5f40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44d7cf5f40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4d7cf5f4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4d7cf5f4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4d7cf5f4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4d7cf5f4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4d7cf5f4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4d7cf5f4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4d7cf5f40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4d7cf5f40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4d7cf5f40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4d7cf5f40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4d7cf5f40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4d7cf5f40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4d7cf5f40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4d7cf5f40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Actor - Critic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Dr. Prashant Aparajeya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221650" y="1983000"/>
            <a:ext cx="4045200" cy="11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A3C (Asynchronous Advantage Actor-Critic)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7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A3C (Asynchronous Advantage Actor-Critic)</a:t>
            </a:r>
            <a:endParaRPr b="1"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778450"/>
            <a:ext cx="4260300" cy="40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</a:rPr>
              <a:t>What is it?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A3C</a:t>
            </a:r>
            <a:r>
              <a:rPr lang="en-GB">
                <a:solidFill>
                  <a:srgbClr val="000000"/>
                </a:solidFill>
              </a:rPr>
              <a:t> is a parallelized version of A2C: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000000"/>
                </a:solidFill>
              </a:rPr>
              <a:t>Multiple agents (</a:t>
            </a:r>
            <a:r>
              <a:rPr b="1" lang="en-GB">
                <a:solidFill>
                  <a:srgbClr val="000000"/>
                </a:solidFill>
              </a:rPr>
              <a:t>workers</a:t>
            </a:r>
            <a:r>
              <a:rPr lang="en-GB">
                <a:solidFill>
                  <a:srgbClr val="000000"/>
                </a:solidFill>
              </a:rPr>
              <a:t>) interact with their own copy of the environment.</a:t>
            </a:r>
            <a:br>
              <a:rPr lang="en-GB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rgbClr val="000000"/>
                </a:solidFill>
              </a:rPr>
              <a:t>Each worker has its own copy of the network.</a:t>
            </a:r>
            <a:br>
              <a:rPr lang="en-GB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rgbClr val="000000"/>
                </a:solidFill>
              </a:rPr>
              <a:t>Gradients from workers are asynchronously applied to a </a:t>
            </a:r>
            <a:r>
              <a:rPr b="1" lang="en-GB">
                <a:solidFill>
                  <a:srgbClr val="000000"/>
                </a:solidFill>
              </a:rPr>
              <a:t>shared global model</a:t>
            </a:r>
            <a:r>
              <a:rPr lang="en-GB">
                <a:solidFill>
                  <a:srgbClr val="000000"/>
                </a:solidFill>
              </a:rPr>
              <a:t>.</a:t>
            </a:r>
            <a:endParaRPr sz="2500"/>
          </a:p>
        </p:txBody>
      </p:sp>
      <p:pic>
        <p:nvPicPr>
          <p:cNvPr id="121" name="Google Shape;121;p23"/>
          <p:cNvPicPr preferRelativeResize="0"/>
          <p:nvPr/>
        </p:nvPicPr>
        <p:blipFill rotWithShape="1">
          <a:blip r:embed="rId3">
            <a:alphaModFix/>
          </a:blip>
          <a:srcRect b="3648" l="6950" r="7139" t="4692"/>
          <a:stretch/>
        </p:blipFill>
        <p:spPr>
          <a:xfrm>
            <a:off x="4572000" y="602453"/>
            <a:ext cx="4462348" cy="4254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Key Features</a:t>
            </a:r>
            <a:endParaRPr b="1"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➔"/>
            </a:pPr>
            <a:r>
              <a:rPr b="1" lang="en-GB" sz="2000">
                <a:solidFill>
                  <a:srgbClr val="000000"/>
                </a:solidFill>
              </a:rPr>
              <a:t>Asynchronous</a:t>
            </a:r>
            <a:r>
              <a:rPr lang="en-GB" sz="2000">
                <a:solidFill>
                  <a:srgbClr val="000000"/>
                </a:solidFill>
              </a:rPr>
              <a:t> training → helps decorrelate experiences.</a:t>
            </a:r>
            <a:br>
              <a:rPr lang="en-GB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➔"/>
            </a:pPr>
            <a:r>
              <a:rPr b="1" lang="en-GB" sz="2000">
                <a:solidFill>
                  <a:srgbClr val="000000"/>
                </a:solidFill>
              </a:rPr>
              <a:t>Parallelism</a:t>
            </a:r>
            <a:r>
              <a:rPr lang="en-GB" sz="2000">
                <a:solidFill>
                  <a:srgbClr val="000000"/>
                </a:solidFill>
              </a:rPr>
              <a:t> → speeds up learning.</a:t>
            </a:r>
            <a:br>
              <a:rPr lang="en-GB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➔"/>
            </a:pPr>
            <a:r>
              <a:rPr lang="en-GB" sz="2000">
                <a:solidFill>
                  <a:srgbClr val="000000"/>
                </a:solidFill>
              </a:rPr>
              <a:t>Each agent learns from different parts of the state space.</a:t>
            </a:r>
            <a:endParaRPr sz="2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Why it's better than A2C?</a:t>
            </a:r>
            <a:endParaRPr b="1"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907750"/>
            <a:ext cx="8520600" cy="26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100">
                <a:solidFill>
                  <a:srgbClr val="000000"/>
                </a:solidFill>
              </a:rPr>
              <a:t>A3C allows </a:t>
            </a:r>
            <a:r>
              <a:rPr b="1" lang="en-GB" sz="2100">
                <a:solidFill>
                  <a:srgbClr val="000000"/>
                </a:solidFill>
              </a:rPr>
              <a:t>faster convergence</a:t>
            </a:r>
            <a:r>
              <a:rPr lang="en-GB" sz="2100">
                <a:solidFill>
                  <a:srgbClr val="000000"/>
                </a:solidFill>
              </a:rPr>
              <a:t> and </a:t>
            </a:r>
            <a:r>
              <a:rPr b="1" lang="en-GB" sz="2100">
                <a:solidFill>
                  <a:srgbClr val="000000"/>
                </a:solidFill>
              </a:rPr>
              <a:t>better exploration</a:t>
            </a:r>
            <a:r>
              <a:rPr lang="en-GB" sz="2100">
                <a:solidFill>
                  <a:srgbClr val="000000"/>
                </a:solidFill>
              </a:rPr>
              <a:t>, especially in complex environments.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Example: Doom AI</a:t>
            </a:r>
            <a:endParaRPr b="1"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Char char="➔"/>
            </a:pPr>
            <a:r>
              <a:rPr lang="en-GB">
                <a:solidFill>
                  <a:srgbClr val="434343"/>
                </a:solidFill>
              </a:rPr>
              <a:t>In a 3D game like Doom, different A3C workers may explore different rooms or strategies. 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Char char="➔"/>
            </a:pPr>
            <a:r>
              <a:rPr lang="en-GB">
                <a:solidFill>
                  <a:srgbClr val="434343"/>
                </a:solidFill>
              </a:rPr>
              <a:t>They share their gradients with the global model, 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Char char="➔"/>
            </a:pPr>
            <a:r>
              <a:rPr lang="en-GB">
                <a:solidFill>
                  <a:srgbClr val="434343"/>
                </a:solidFill>
              </a:rPr>
              <a:t>Which leads to </a:t>
            </a:r>
            <a:r>
              <a:rPr b="1" lang="en-GB">
                <a:solidFill>
                  <a:srgbClr val="434343"/>
                </a:solidFill>
              </a:rPr>
              <a:t>robust learning</a:t>
            </a:r>
            <a:r>
              <a:rPr lang="en-GB">
                <a:solidFill>
                  <a:srgbClr val="434343"/>
                </a:solidFill>
              </a:rPr>
              <a:t> even in a </a:t>
            </a:r>
            <a:r>
              <a:rPr b="1" lang="en-GB">
                <a:solidFill>
                  <a:srgbClr val="434343"/>
                </a:solidFill>
              </a:rPr>
              <a:t>highly non-stationary</a:t>
            </a:r>
            <a:r>
              <a:rPr lang="en-GB">
                <a:solidFill>
                  <a:srgbClr val="434343"/>
                </a:solidFill>
              </a:rPr>
              <a:t>, </a:t>
            </a:r>
            <a:r>
              <a:rPr b="1" lang="en-GB">
                <a:solidFill>
                  <a:srgbClr val="434343"/>
                </a:solidFill>
              </a:rPr>
              <a:t>high-dimensional space</a:t>
            </a:r>
            <a:r>
              <a:rPr lang="en-GB">
                <a:solidFill>
                  <a:srgbClr val="434343"/>
                </a:solidFill>
              </a:rPr>
              <a:t>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221650" y="1983000"/>
            <a:ext cx="4045200" cy="11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SAC (Soft Actor-Critic)</a:t>
            </a:r>
            <a:endParaRPr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SAC (Soft Actor-Critic)</a:t>
            </a:r>
            <a:endParaRPr b="1"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</a:rPr>
              <a:t>What is it?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Soft Actor-Critic (SAC)</a:t>
            </a:r>
            <a:r>
              <a:rPr lang="en-GB">
                <a:solidFill>
                  <a:srgbClr val="000000"/>
                </a:solidFill>
              </a:rPr>
              <a:t> is a modern, </a:t>
            </a:r>
            <a:r>
              <a:rPr b="1" lang="en-GB">
                <a:solidFill>
                  <a:srgbClr val="000000"/>
                </a:solidFill>
              </a:rPr>
              <a:t>off-policy</a:t>
            </a:r>
            <a:r>
              <a:rPr lang="en-GB">
                <a:solidFill>
                  <a:srgbClr val="000000"/>
                </a:solidFill>
              </a:rPr>
              <a:t>, </a:t>
            </a:r>
            <a:r>
              <a:rPr b="1" lang="en-GB">
                <a:solidFill>
                  <a:srgbClr val="000000"/>
                </a:solidFill>
              </a:rPr>
              <a:t>entropy-regularized</a:t>
            </a:r>
            <a:r>
              <a:rPr lang="en-GB">
                <a:solidFill>
                  <a:srgbClr val="000000"/>
                </a:solidFill>
              </a:rPr>
              <a:t> actor-critic algorithm that aims to: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rgbClr val="000000"/>
                </a:solidFill>
              </a:rPr>
              <a:t>Maximize expected reward</a:t>
            </a:r>
            <a:br>
              <a:rPr lang="en-GB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-GB">
                <a:solidFill>
                  <a:srgbClr val="000000"/>
                </a:solidFill>
              </a:rPr>
              <a:t>Plus maximize entropy</a:t>
            </a:r>
            <a:r>
              <a:rPr lang="en-GB">
                <a:solidFill>
                  <a:srgbClr val="000000"/>
                </a:solidFill>
              </a:rPr>
              <a:t> (i.e., act more unpredictably or explore more)</a:t>
            </a:r>
            <a:br>
              <a:rPr lang="en-GB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00000"/>
                </a:solidFill>
              </a:rPr>
              <a:t>Where </a:t>
            </a:r>
            <a:r>
              <a:rPr i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GB">
                <a:solidFill>
                  <a:srgbClr val="000000"/>
                </a:solidFill>
              </a:rPr>
              <a:t> is entropy, and </a:t>
            </a:r>
            <a:r>
              <a:rPr i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lang="en-GB">
                <a:solidFill>
                  <a:srgbClr val="000000"/>
                </a:solidFill>
              </a:rPr>
              <a:t> (temperature) balances reward and entropy.</a:t>
            </a:r>
            <a:endParaRPr sz="2500"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500" y="3601238"/>
            <a:ext cx="322897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What’s the Role of 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b="1" lang="en-GB"/>
              <a:t> </a:t>
            </a:r>
            <a:endParaRPr b="1"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temperature parameter 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lang="en-GB">
                <a:solidFill>
                  <a:srgbClr val="000000"/>
                </a:solidFill>
              </a:rPr>
              <a:t> controls how much </a:t>
            </a:r>
            <a:r>
              <a:rPr b="1" lang="en-GB">
                <a:solidFill>
                  <a:srgbClr val="000000"/>
                </a:solidFill>
              </a:rPr>
              <a:t>weight</a:t>
            </a:r>
            <a:r>
              <a:rPr lang="en-GB">
                <a:solidFill>
                  <a:srgbClr val="000000"/>
                </a:solidFill>
              </a:rPr>
              <a:t> entropy has: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-GB">
                <a:solidFill>
                  <a:srgbClr val="000000"/>
                </a:solidFill>
              </a:rPr>
              <a:t>High 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lang="en-GB">
                <a:solidFill>
                  <a:srgbClr val="000000"/>
                </a:solidFill>
              </a:rPr>
              <a:t> → More exploration (entropy is prioritized).</a:t>
            </a:r>
            <a:br>
              <a:rPr lang="en-GB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-GB">
                <a:solidFill>
                  <a:srgbClr val="000000"/>
                </a:solidFill>
              </a:rPr>
              <a:t>Low 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lang="en-GB">
                <a:solidFill>
                  <a:srgbClr val="000000"/>
                </a:solidFill>
              </a:rPr>
              <a:t> → More exploitation (reward dominates).</a:t>
            </a:r>
            <a:br>
              <a:rPr lang="en-GB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SAC often uses </a:t>
            </a:r>
            <a:r>
              <a:rPr b="1" lang="en-GB">
                <a:solidFill>
                  <a:srgbClr val="000000"/>
                </a:solidFill>
              </a:rPr>
              <a:t>automatic temperature tuning</a:t>
            </a:r>
            <a:r>
              <a:rPr lang="en-GB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rgbClr val="000000"/>
                </a:solidFill>
              </a:rPr>
              <a:t>It learns 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lang="en-GB">
                <a:solidFill>
                  <a:srgbClr val="000000"/>
                </a:solidFill>
              </a:rPr>
              <a:t> to match a target entropy (e.g., encourage a desired level of policy randomness).</a:t>
            </a:r>
            <a:endParaRPr sz="2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Key Features</a:t>
            </a:r>
            <a:endParaRPr b="1"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b="1" lang="en-GB">
                <a:solidFill>
                  <a:srgbClr val="000000"/>
                </a:solidFill>
              </a:rPr>
              <a:t>Off-policy</a:t>
            </a:r>
            <a:r>
              <a:rPr lang="en-GB">
                <a:solidFill>
                  <a:srgbClr val="000000"/>
                </a:solidFill>
              </a:rPr>
              <a:t>: Uses replay buffer.</a:t>
            </a:r>
            <a:br>
              <a:rPr lang="en-GB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b="1" lang="en-GB">
                <a:solidFill>
                  <a:srgbClr val="000000"/>
                </a:solidFill>
              </a:rPr>
              <a:t>Stochastic policy</a:t>
            </a:r>
            <a:r>
              <a:rPr lang="en-GB">
                <a:solidFill>
                  <a:srgbClr val="000000"/>
                </a:solidFill>
              </a:rPr>
              <a:t>: Uses continuous action distributions.</a:t>
            </a:r>
            <a:br>
              <a:rPr lang="en-GB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b="1" lang="en-GB">
                <a:solidFill>
                  <a:srgbClr val="000000"/>
                </a:solidFill>
              </a:rPr>
              <a:t>Entropy maximization</a:t>
            </a:r>
            <a:r>
              <a:rPr lang="en-GB">
                <a:solidFill>
                  <a:srgbClr val="000000"/>
                </a:solidFill>
              </a:rPr>
              <a:t>: Encourages exploration.</a:t>
            </a:r>
            <a:br>
              <a:rPr lang="en-GB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-GB">
                <a:solidFill>
                  <a:srgbClr val="000000"/>
                </a:solidFill>
              </a:rPr>
              <a:t>Excellent for </a:t>
            </a:r>
            <a:r>
              <a:rPr b="1" lang="en-GB">
                <a:solidFill>
                  <a:srgbClr val="000000"/>
                </a:solidFill>
              </a:rPr>
              <a:t>continuous control</a:t>
            </a:r>
            <a:r>
              <a:rPr lang="en-GB">
                <a:solidFill>
                  <a:srgbClr val="000000"/>
                </a:solidFill>
              </a:rPr>
              <a:t> tasks (e.g., robotics).</a:t>
            </a:r>
            <a:endParaRPr sz="2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Architecture</a:t>
            </a:r>
            <a:endParaRPr b="1"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152475"/>
            <a:ext cx="334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★"/>
            </a:pPr>
            <a:r>
              <a:rPr lang="en-GB">
                <a:solidFill>
                  <a:srgbClr val="434343"/>
                </a:solidFill>
              </a:rPr>
              <a:t>Two critics (Q-functions) → helps reduce overestimation bias.</a:t>
            </a:r>
            <a:br>
              <a:rPr lang="en-GB">
                <a:solidFill>
                  <a:srgbClr val="434343"/>
                </a:solidFill>
              </a:rPr>
            </a:b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★"/>
            </a:pPr>
            <a:r>
              <a:rPr lang="en-GB">
                <a:solidFill>
                  <a:srgbClr val="434343"/>
                </a:solidFill>
              </a:rPr>
              <a:t>One actor (stochastic policy).</a:t>
            </a:r>
            <a:br>
              <a:rPr lang="en-GB">
                <a:solidFill>
                  <a:srgbClr val="434343"/>
                </a:solidFill>
              </a:rPr>
            </a:b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★"/>
            </a:pPr>
            <a:r>
              <a:rPr lang="en-GB">
                <a:solidFill>
                  <a:srgbClr val="434343"/>
                </a:solidFill>
              </a:rPr>
              <a:t>A value target network (optional, depending on implementation).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9575" y="808488"/>
            <a:ext cx="5390775" cy="352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Actor-Critic (AC) – The Foundation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Actor-Critic is a hybrid method that combines: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-GB">
                <a:solidFill>
                  <a:srgbClr val="000000"/>
                </a:solidFill>
              </a:rPr>
              <a:t>Actor</a:t>
            </a:r>
            <a:r>
              <a:rPr lang="en-GB">
                <a:solidFill>
                  <a:srgbClr val="000000"/>
                </a:solidFill>
              </a:rPr>
              <a:t>: Learns the policy (i.e., what action to take in each state).</a:t>
            </a:r>
            <a:br>
              <a:rPr lang="en-GB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-GB">
                <a:solidFill>
                  <a:srgbClr val="000000"/>
                </a:solidFill>
              </a:rPr>
              <a:t>Critic</a:t>
            </a:r>
            <a:r>
              <a:rPr lang="en-GB">
                <a:solidFill>
                  <a:srgbClr val="000000"/>
                </a:solidFill>
              </a:rPr>
              <a:t>: Estimates the value function (e.g., how good the state or state-action is).</a:t>
            </a:r>
            <a:br>
              <a:rPr lang="en-GB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00000"/>
                </a:solidFill>
              </a:rPr>
              <a:t>It's a </a:t>
            </a:r>
            <a:r>
              <a:rPr b="1" lang="en-GB">
                <a:solidFill>
                  <a:srgbClr val="000000"/>
                </a:solidFill>
              </a:rPr>
              <a:t>policy gradient method</a:t>
            </a:r>
            <a:r>
              <a:rPr lang="en-GB">
                <a:solidFill>
                  <a:srgbClr val="000000"/>
                </a:solidFill>
              </a:rPr>
              <a:t> where the critic helps reduce the variance in the policy updates.</a:t>
            </a:r>
            <a:endParaRPr sz="2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Example: Robotic Arm</a:t>
            </a:r>
            <a:endParaRPr b="1"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00"/>
                </a:solidFill>
              </a:rPr>
              <a:t>A robotic arm using SAC will: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roxima Nova"/>
              <a:buChar char="●"/>
            </a:pPr>
            <a:r>
              <a:rPr lang="en-GB" sz="1900">
                <a:solidFill>
                  <a:srgbClr val="000000"/>
                </a:solidFill>
              </a:rPr>
              <a:t>Learn how to pick up objects effectively.</a:t>
            </a:r>
            <a:br>
              <a:rPr lang="en-GB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-GB" sz="1900">
                <a:solidFill>
                  <a:srgbClr val="000000"/>
                </a:solidFill>
              </a:rPr>
              <a:t>Simultaneously </a:t>
            </a:r>
            <a:r>
              <a:rPr b="1" lang="en-GB" sz="1900">
                <a:solidFill>
                  <a:srgbClr val="000000"/>
                </a:solidFill>
              </a:rPr>
              <a:t>explore new movements</a:t>
            </a:r>
            <a:r>
              <a:rPr lang="en-GB" sz="1900">
                <a:solidFill>
                  <a:srgbClr val="000000"/>
                </a:solidFill>
              </a:rPr>
              <a:t> due to entropy regularization.</a:t>
            </a:r>
            <a:br>
              <a:rPr lang="en-GB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roxima Nova"/>
              <a:buChar char="●"/>
            </a:pPr>
            <a:r>
              <a:rPr lang="en-GB" sz="1900">
                <a:solidFill>
                  <a:srgbClr val="000000"/>
                </a:solidFill>
              </a:rPr>
              <a:t>Learn efficiently from past experiences (off-policy).</a:t>
            </a:r>
            <a:endParaRPr sz="2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Example: 2D robot learning to walk</a:t>
            </a:r>
            <a:endParaRPr b="1"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★"/>
            </a:pPr>
            <a:r>
              <a:rPr lang="en-GB" sz="2100">
                <a:solidFill>
                  <a:srgbClr val="434343"/>
                </a:solidFill>
              </a:rPr>
              <a:t>Traditional RL: Learns a path and sticks to it (can get stuck in a local optimum).</a:t>
            </a:r>
            <a:br>
              <a:rPr lang="en-GB" sz="2100">
                <a:solidFill>
                  <a:srgbClr val="434343"/>
                </a:solidFill>
              </a:rPr>
            </a:br>
            <a:endParaRPr sz="2100">
              <a:solidFill>
                <a:srgbClr val="434343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★"/>
            </a:pPr>
            <a:r>
              <a:rPr lang="en-GB" sz="2100">
                <a:solidFill>
                  <a:srgbClr val="434343"/>
                </a:solidFill>
              </a:rPr>
              <a:t>Entropy-regularized RL (e.g., SAC): Tries multiple walking styles (e.g., longer strides, angled arms) → better exploration → finds more optimal gait.</a:t>
            </a:r>
            <a:endParaRPr sz="21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Comparison Table</a:t>
            </a:r>
            <a:endParaRPr b="1"/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3625"/>
            <a:ext cx="8839202" cy="2849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When to Use What?</a:t>
            </a:r>
            <a:endParaRPr b="1"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★"/>
            </a:pPr>
            <a:r>
              <a:rPr b="1" lang="en-GB" sz="1900">
                <a:solidFill>
                  <a:srgbClr val="000000"/>
                </a:solidFill>
              </a:rPr>
              <a:t>Simple RL problem (e.g., gridworld, CartPole)?</a:t>
            </a:r>
            <a:r>
              <a:rPr lang="en-GB" sz="1900">
                <a:solidFill>
                  <a:srgbClr val="000000"/>
                </a:solidFill>
              </a:rPr>
              <a:t> → A2C is fine.</a:t>
            </a:r>
            <a:br>
              <a:rPr lang="en-GB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★"/>
            </a:pPr>
            <a:r>
              <a:rPr b="1" lang="en-GB" sz="1900">
                <a:solidFill>
                  <a:srgbClr val="000000"/>
                </a:solidFill>
              </a:rPr>
              <a:t>Complex environment, want parallel exploration?</a:t>
            </a:r>
            <a:r>
              <a:rPr lang="en-GB" sz="1900">
                <a:solidFill>
                  <a:srgbClr val="000000"/>
                </a:solidFill>
              </a:rPr>
              <a:t> → A3C.</a:t>
            </a:r>
            <a:br>
              <a:rPr lang="en-GB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★"/>
            </a:pPr>
            <a:r>
              <a:rPr b="1" lang="en-GB" sz="1900">
                <a:solidFill>
                  <a:srgbClr val="000000"/>
                </a:solidFill>
              </a:rPr>
              <a:t>Continuous action space + high performance needed?</a:t>
            </a:r>
            <a:r>
              <a:rPr lang="en-GB" sz="1900">
                <a:solidFill>
                  <a:srgbClr val="000000"/>
                </a:solidFill>
              </a:rPr>
              <a:t> → SAC.</a:t>
            </a:r>
            <a:br>
              <a:rPr lang="en-GB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★"/>
            </a:pPr>
            <a:r>
              <a:rPr b="1" lang="en-GB" sz="1900">
                <a:solidFill>
                  <a:srgbClr val="000000"/>
                </a:solidFill>
              </a:rPr>
              <a:t>Want fast, intuitive experimentation?</a:t>
            </a:r>
            <a:r>
              <a:rPr lang="en-GB" sz="1900">
                <a:solidFill>
                  <a:srgbClr val="000000"/>
                </a:solidFill>
              </a:rPr>
              <a:t> → AC or A2C.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How it works</a:t>
            </a:r>
            <a:endParaRPr b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4260300" cy="3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GB" sz="2100">
                <a:solidFill>
                  <a:srgbClr val="000000"/>
                </a:solidFill>
              </a:rPr>
              <a:t>The </a:t>
            </a:r>
            <a:r>
              <a:rPr b="1" lang="en-GB" sz="2100">
                <a:solidFill>
                  <a:srgbClr val="000000"/>
                </a:solidFill>
              </a:rPr>
              <a:t>actor</a:t>
            </a:r>
            <a:r>
              <a:rPr lang="en-GB" sz="2100">
                <a:solidFill>
                  <a:srgbClr val="000000"/>
                </a:solidFill>
              </a:rPr>
              <a:t> proposes an action based on current policy.</a:t>
            </a:r>
            <a:br>
              <a:rPr lang="en-GB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GB" sz="2100">
                <a:solidFill>
                  <a:srgbClr val="000000"/>
                </a:solidFill>
              </a:rPr>
              <a:t>The </a:t>
            </a:r>
            <a:r>
              <a:rPr b="1" lang="en-GB" sz="2100">
                <a:solidFill>
                  <a:srgbClr val="000000"/>
                </a:solidFill>
              </a:rPr>
              <a:t>critic</a:t>
            </a:r>
            <a:r>
              <a:rPr lang="en-GB" sz="2100">
                <a:solidFill>
                  <a:srgbClr val="000000"/>
                </a:solidFill>
              </a:rPr>
              <a:t> evaluates how good that action was by estimating the </a:t>
            </a:r>
            <a:r>
              <a:rPr b="1" lang="en-GB" sz="2100">
                <a:solidFill>
                  <a:srgbClr val="000000"/>
                </a:solidFill>
              </a:rPr>
              <a:t>value function</a:t>
            </a:r>
            <a:r>
              <a:rPr lang="en-GB" sz="2100">
                <a:solidFill>
                  <a:srgbClr val="000000"/>
                </a:solidFill>
              </a:rPr>
              <a:t> (e.g., using TD error).</a:t>
            </a:r>
            <a:br>
              <a:rPr lang="en-GB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GB" sz="2100">
                <a:solidFill>
                  <a:srgbClr val="000000"/>
                </a:solidFill>
              </a:rPr>
              <a:t>The actor updates its policy in the direction suggested by the critic.</a:t>
            </a:r>
            <a:endParaRPr sz="2800"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16019" r="10998" t="0"/>
          <a:stretch/>
        </p:blipFill>
        <p:spPr>
          <a:xfrm>
            <a:off x="4736450" y="942598"/>
            <a:ext cx="4260301" cy="383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Example</a:t>
            </a:r>
            <a:endParaRPr b="1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00"/>
                </a:solidFill>
              </a:rPr>
              <a:t>Let’s say you're training an agent to play </a:t>
            </a:r>
            <a:r>
              <a:rPr b="1" lang="en-GB" sz="1900">
                <a:solidFill>
                  <a:srgbClr val="000000"/>
                </a:solidFill>
              </a:rPr>
              <a:t>CartPole</a:t>
            </a:r>
            <a:r>
              <a:rPr lang="en-GB" sz="1900">
                <a:solidFill>
                  <a:srgbClr val="000000"/>
                </a:solidFill>
              </a:rPr>
              <a:t>: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roxima Nova"/>
              <a:buChar char="●"/>
            </a:pPr>
            <a:r>
              <a:rPr lang="en-GB" sz="1900">
                <a:solidFill>
                  <a:srgbClr val="000000"/>
                </a:solidFill>
              </a:rPr>
              <a:t>Actor suggests: “Push cart left.”</a:t>
            </a:r>
            <a:br>
              <a:rPr lang="en-GB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roxima Nova"/>
              <a:buChar char="●"/>
            </a:pPr>
            <a:r>
              <a:rPr lang="en-GB" sz="1900">
                <a:solidFill>
                  <a:srgbClr val="000000"/>
                </a:solidFill>
              </a:rPr>
              <a:t>Critic says: “Based on recent rewards, that was a good move (positive TD error).”</a:t>
            </a:r>
            <a:br>
              <a:rPr lang="en-GB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roxima Nova"/>
              <a:buChar char="●"/>
            </a:pPr>
            <a:r>
              <a:rPr lang="en-GB" sz="1900">
                <a:solidFill>
                  <a:srgbClr val="000000"/>
                </a:solidFill>
              </a:rPr>
              <a:t>Actor becomes more confident about pushing left in that state.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21650" y="1983000"/>
            <a:ext cx="4045200" cy="11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A2C (Advantage Actor-Critic)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A2C (Advantage Actor-Critic)</a:t>
            </a:r>
            <a:endParaRPr b="1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000000"/>
                </a:solidFill>
              </a:rPr>
              <a:t>What is it?</a:t>
            </a:r>
            <a:endParaRPr b="1"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</a:rPr>
              <a:t>A2C</a:t>
            </a:r>
            <a:r>
              <a:rPr lang="en-GB" sz="2000">
                <a:solidFill>
                  <a:srgbClr val="000000"/>
                </a:solidFill>
              </a:rPr>
              <a:t> is a synchronous, optimized version of the basic Actor-Critic method: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</a:rPr>
              <a:t>"Advantage" refers to using </a:t>
            </a:r>
            <a:r>
              <a:rPr b="1" lang="en-GB" sz="2000">
                <a:solidFill>
                  <a:srgbClr val="000000"/>
                </a:solidFill>
              </a:rPr>
              <a:t>advantage function A(s,a)</a:t>
            </a:r>
            <a:r>
              <a:rPr lang="en-GB" sz="2000">
                <a:solidFill>
                  <a:srgbClr val="000000"/>
                </a:solidFill>
              </a:rPr>
              <a:t> instead of the raw value function.</a:t>
            </a:r>
            <a:endParaRPr sz="2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Formula</a:t>
            </a:r>
            <a:endParaRPr b="1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The policy gradient is computed using: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Where: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A(s,a)=Q(s,a)−V(s)</a:t>
            </a:r>
            <a:endParaRPr i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This tells you </a:t>
            </a:r>
            <a:r>
              <a:rPr b="1" lang="en-GB" sz="2000">
                <a:solidFill>
                  <a:srgbClr val="000000"/>
                </a:solidFill>
              </a:rPr>
              <a:t>how much better an action is compared to the average</a:t>
            </a:r>
            <a:r>
              <a:rPr lang="en-GB" sz="2000">
                <a:solidFill>
                  <a:srgbClr val="000000"/>
                </a:solidFill>
              </a:rPr>
              <a:t>, which helps focus learning.</a:t>
            </a:r>
            <a:endParaRPr sz="27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075" y="1761000"/>
            <a:ext cx="3739850" cy="3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Key Features</a:t>
            </a:r>
            <a:endParaRPr b="1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★"/>
            </a:pPr>
            <a:r>
              <a:rPr lang="en-GB" sz="2000">
                <a:solidFill>
                  <a:srgbClr val="000000"/>
                </a:solidFill>
              </a:rPr>
              <a:t>Runs </a:t>
            </a:r>
            <a:r>
              <a:rPr b="1" lang="en-GB" sz="2000">
                <a:solidFill>
                  <a:srgbClr val="000000"/>
                </a:solidFill>
              </a:rPr>
              <a:t>synchronously</a:t>
            </a:r>
            <a:r>
              <a:rPr lang="en-GB" sz="2000">
                <a:solidFill>
                  <a:srgbClr val="000000"/>
                </a:solidFill>
              </a:rPr>
              <a:t> (i.e., updates are batched and processed in a coordinated way).</a:t>
            </a:r>
            <a:br>
              <a:rPr lang="en-GB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★"/>
            </a:pPr>
            <a:r>
              <a:rPr lang="en-GB" sz="2000">
                <a:solidFill>
                  <a:srgbClr val="000000"/>
                </a:solidFill>
              </a:rPr>
              <a:t>Reduces variance in learning using the advantage function.</a:t>
            </a:r>
            <a:endParaRPr sz="2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Example: CartPole</a:t>
            </a:r>
            <a:endParaRPr b="1"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➔"/>
            </a:pPr>
            <a:r>
              <a:rPr lang="en-GB" sz="2100">
                <a:solidFill>
                  <a:srgbClr val="434343"/>
                </a:solidFill>
              </a:rPr>
              <a:t>Agent picks action "left".</a:t>
            </a:r>
            <a:br>
              <a:rPr lang="en-GB" sz="2100">
                <a:solidFill>
                  <a:srgbClr val="434343"/>
                </a:solidFill>
              </a:rPr>
            </a:br>
            <a:endParaRPr sz="2100">
              <a:solidFill>
                <a:srgbClr val="434343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➔"/>
            </a:pPr>
            <a:r>
              <a:rPr lang="en-GB" sz="2100">
                <a:solidFill>
                  <a:srgbClr val="434343"/>
                </a:solidFill>
              </a:rPr>
              <a:t>Advantage is computed (e.g., A(s,a) = +2.0).</a:t>
            </a:r>
            <a:br>
              <a:rPr lang="en-GB" sz="2100">
                <a:solidFill>
                  <a:srgbClr val="434343"/>
                </a:solidFill>
              </a:rPr>
            </a:br>
            <a:endParaRPr sz="2100">
              <a:solidFill>
                <a:srgbClr val="434343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➔"/>
            </a:pPr>
            <a:r>
              <a:rPr lang="en-GB" sz="2100">
                <a:solidFill>
                  <a:srgbClr val="434343"/>
                </a:solidFill>
              </a:rPr>
              <a:t>Actor updates to increase probability of that action.</a:t>
            </a:r>
            <a:br>
              <a:rPr lang="en-GB" sz="2100">
                <a:solidFill>
                  <a:srgbClr val="434343"/>
                </a:solidFill>
              </a:rPr>
            </a:br>
            <a:endParaRPr sz="2100">
              <a:solidFill>
                <a:srgbClr val="434343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➔"/>
            </a:pPr>
            <a:r>
              <a:rPr lang="en-GB" sz="2100">
                <a:solidFill>
                  <a:srgbClr val="434343"/>
                </a:solidFill>
              </a:rPr>
              <a:t>Critic learns to better estimate V(s).</a:t>
            </a:r>
            <a:endParaRPr sz="21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