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49feeb8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49feeb8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9feeb8d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49feeb8d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9feeb8d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49feeb8d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49feeb8d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49feeb8d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9feeb8d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49feeb8d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49feeb8d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49feeb8d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9feeb8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9feeb8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49feeb8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49feeb8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49feeb8d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49feeb8d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9feeb8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9feeb8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49feeb8d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49feeb8d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49feeb8d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49feeb8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49feeb8d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49feeb8d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9feeb8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9feeb8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9feeb8d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49feeb8d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49feeb8d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49feeb8d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49feeb8d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49feeb8d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 Gradient Methods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 Prashant Aparajeya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8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REINFORCE?</a:t>
            </a:r>
            <a:endParaRPr b="1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70050" y="835400"/>
            <a:ext cx="85206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 is the simplest </a:t>
            </a: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Monte Carlo Policy Gradient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proposed by Williams (1992).</a:t>
            </a:r>
            <a:endParaRPr sz="20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25" y="1505325"/>
            <a:ext cx="7620725" cy="28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6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Properties of REINFORCE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5" y="1364738"/>
            <a:ext cx="7285299" cy="24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9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Credit Assignment?</a:t>
            </a:r>
            <a:endParaRPr b="1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281851"/>
            <a:ext cx="8337648" cy="2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13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is Credit Assignment Hard?</a:t>
            </a:r>
            <a:endParaRPr b="1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Delayed Rewards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agent may only receive a reward </a:t>
            </a: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end of an episode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but many actions occurred before that.</a:t>
            </a:r>
            <a:b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action(s)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led to that good/bad outcome?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A robot arm stacking blocks gets a reward only if it finishes the stack successfully. But which of the 100 movements actually caused success or failure?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Stochasticity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environment might be random — even if the same action is taken, the result could differ. So it’s hard to know </a:t>
            </a: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action was actually helpful or just lucky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1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Variance Reduction: Baselines</a:t>
            </a:r>
            <a:endParaRPr b="1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725"/>
            <a:ext cx="8839200" cy="165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Actor-Critic Methods:</a:t>
            </a:r>
            <a:endParaRPr b="1"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-430" r="429" t="0"/>
          <a:stretch/>
        </p:blipFill>
        <p:spPr>
          <a:xfrm>
            <a:off x="1268075" y="1858913"/>
            <a:ext cx="5826924" cy="1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4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 Game Playing – Pong (Atari)</a:t>
            </a:r>
            <a:endParaRPr b="1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25" y="944050"/>
            <a:ext cx="7336349" cy="38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13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the Recurrent Attention Model (RAM)?</a:t>
            </a:r>
            <a:endParaRPr b="1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67725" y="11524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Recurrent Attention Model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introduced by Mnih et al. (2014), is a neural architecture that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learns where to look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an image before making a prediction.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processing the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entire image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RAM: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at small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glimpses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(patches) at different locations.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Decides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to look next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what it has seen.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recurrent network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accumulate information.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 a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or decision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the end.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4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attention locations</a:t>
            </a:r>
            <a:r>
              <a:rPr lang="en-GB" sz="14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lang="en-GB" sz="14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stochastic and non-differentiable</a:t>
            </a:r>
            <a:r>
              <a:rPr lang="en-GB" sz="14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, so they must be trained using </a:t>
            </a:r>
            <a:r>
              <a:rPr b="1" lang="en-GB" sz="14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REINFORCE</a:t>
            </a:r>
            <a:r>
              <a:rPr lang="en-GB" sz="1400">
                <a:solidFill>
                  <a:srgbClr val="000000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16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RAM Uses REINFORCE</a:t>
            </a:r>
            <a:endParaRPr b="1"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attention mechanism in RAM: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Samples a location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GB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i="1" lang="en-GB" sz="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attend to at each time step.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sampling is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differentiable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can’t use backpropagation to learn the attention policy directly.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instead, we use: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REINFORCE to train the attention policy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treating it like an RL agent choosing actions (where to look) to maximize reward (accuracy).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174000" y="852775"/>
            <a:ext cx="1203300" cy="52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Policy Network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959775" y="852775"/>
            <a:ext cx="1203300" cy="52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Action Probabilities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745550" y="849175"/>
            <a:ext cx="1203300" cy="52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Log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 Probabilities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959775" y="2106225"/>
            <a:ext cx="1203300" cy="52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Best Action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745550" y="2106225"/>
            <a:ext cx="1203300" cy="52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Environment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097550" y="2106225"/>
            <a:ext cx="1203300" cy="525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Reward &amp; </a:t>
            </a:r>
            <a:br>
              <a:rPr lang="en-GB" sz="12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New State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917850" y="703225"/>
            <a:ext cx="1562700" cy="824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Log Probabilities</a:t>
            </a:r>
            <a:br>
              <a:rPr lang="en-GB" sz="12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br>
              <a:rPr lang="en-GB" sz="12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200">
                <a:latin typeface="Proxima Nova"/>
                <a:ea typeface="Proxima Nova"/>
                <a:cs typeface="Proxima Nova"/>
                <a:sym typeface="Proxima Nova"/>
              </a:rPr>
              <a:t>Reward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" name="Google Shape;72;p14"/>
          <p:cNvCxnSpPr>
            <a:endCxn id="65" idx="1"/>
          </p:cNvCxnSpPr>
          <p:nvPr/>
        </p:nvCxnSpPr>
        <p:spPr>
          <a:xfrm>
            <a:off x="204100" y="1108075"/>
            <a:ext cx="969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5" idx="3"/>
            <a:endCxn id="66" idx="1"/>
          </p:cNvCxnSpPr>
          <p:nvPr/>
        </p:nvCxnSpPr>
        <p:spPr>
          <a:xfrm>
            <a:off x="2377300" y="1115275"/>
            <a:ext cx="5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6" idx="3"/>
            <a:endCxn id="67" idx="1"/>
          </p:cNvCxnSpPr>
          <p:nvPr/>
        </p:nvCxnSpPr>
        <p:spPr>
          <a:xfrm flipH="1" rot="10800000">
            <a:off x="4163075" y="1111675"/>
            <a:ext cx="582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7" idx="3"/>
            <a:endCxn id="71" idx="1"/>
          </p:cNvCxnSpPr>
          <p:nvPr/>
        </p:nvCxnSpPr>
        <p:spPr>
          <a:xfrm>
            <a:off x="5948850" y="1111675"/>
            <a:ext cx="969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6" idx="2"/>
            <a:endCxn id="68" idx="0"/>
          </p:cNvCxnSpPr>
          <p:nvPr/>
        </p:nvCxnSpPr>
        <p:spPr>
          <a:xfrm>
            <a:off x="3561425" y="1377775"/>
            <a:ext cx="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8" idx="3"/>
            <a:endCxn id="69" idx="1"/>
          </p:cNvCxnSpPr>
          <p:nvPr/>
        </p:nvCxnSpPr>
        <p:spPr>
          <a:xfrm>
            <a:off x="4163075" y="2368725"/>
            <a:ext cx="5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9" idx="3"/>
            <a:endCxn id="70" idx="1"/>
          </p:cNvCxnSpPr>
          <p:nvPr/>
        </p:nvCxnSpPr>
        <p:spPr>
          <a:xfrm>
            <a:off x="5948850" y="2368725"/>
            <a:ext cx="11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0" idx="0"/>
            <a:endCxn id="71" idx="2"/>
          </p:cNvCxnSpPr>
          <p:nvPr/>
        </p:nvCxnSpPr>
        <p:spPr>
          <a:xfrm rot="10800000">
            <a:off x="7699200" y="1527225"/>
            <a:ext cx="0" cy="5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1" idx="0"/>
            <a:endCxn id="65" idx="0"/>
          </p:cNvCxnSpPr>
          <p:nvPr/>
        </p:nvCxnSpPr>
        <p:spPr>
          <a:xfrm rot="5400000">
            <a:off x="4662600" y="-2183675"/>
            <a:ext cx="149700" cy="5923500"/>
          </a:xfrm>
          <a:prstGeom prst="bentConnector3">
            <a:avLst>
              <a:gd fmla="val -1590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3895200" y="115000"/>
            <a:ext cx="1684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Back Propagation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49950" y="765175"/>
            <a:ext cx="619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663550" y="2960500"/>
            <a:ext cx="81687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GB" sz="1600">
                <a:solidFill>
                  <a:srgbClr val="434343"/>
                </a:solidFill>
              </a:rPr>
              <a:t>Policy Network :- Serves as a direct representation of a policy</a:t>
            </a:r>
            <a:endParaRPr sz="1600">
              <a:solidFill>
                <a:srgbClr val="434343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GB" sz="1600">
                <a:solidFill>
                  <a:srgbClr val="434343"/>
                </a:solidFill>
              </a:rPr>
              <a:t>(Deep) Neural Network outputs action probabilities given a state</a:t>
            </a:r>
            <a:endParaRPr sz="1600">
              <a:solidFill>
                <a:srgbClr val="434343"/>
              </a:solidFill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-GB" sz="1600">
                <a:solidFill>
                  <a:srgbClr val="434343"/>
                </a:solidFill>
              </a:rPr>
              <a:t>REINFORCE algorithm uses gradient ascent for policy updates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46900" y="4127200"/>
            <a:ext cx="8444100" cy="889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Challenge with Policy Gradient :-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High Variance from returns</a:t>
            </a:r>
            <a:br>
              <a:rPr lang="en-GB"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Mitigation :-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Design a baseline network to estimate of the expected actual return and should not introduce bias into the policy gradient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 Gradient: </a:t>
            </a:r>
            <a:r>
              <a:rPr b="1" lang="en-GB"/>
              <a:t>Motivation</a:t>
            </a:r>
            <a:endParaRPr b="1"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many problems, especially those with: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Continuous action spaces</a:t>
            </a:r>
            <a:r>
              <a:rPr lang="en-GB"/>
              <a:t> (e.g., robotics),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Stochastic policies</a:t>
            </a:r>
            <a:r>
              <a:rPr lang="en-GB"/>
              <a:t> (for exploration),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 </a:t>
            </a:r>
            <a:r>
              <a:rPr b="1" lang="en-GB"/>
              <a:t>non-deterministic environments</a:t>
            </a:r>
            <a:r>
              <a:rPr lang="en-GB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it's hard to derive optimal actions from a value function. Policy gradient methods </a:t>
            </a:r>
            <a:r>
              <a:rPr b="1" lang="en-GB"/>
              <a:t>sidestep this</a:t>
            </a:r>
            <a:r>
              <a:rPr lang="en-GB"/>
              <a:t> by </a:t>
            </a:r>
            <a:r>
              <a:rPr b="1" lang="en-GB"/>
              <a:t>parameterizing</a:t>
            </a:r>
            <a:r>
              <a:rPr b="1" lang="en-GB"/>
              <a:t> the policy</a:t>
            </a:r>
            <a:r>
              <a:rPr lang="en-GB"/>
              <a:t> and improving it directly.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21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High-Level Idea</a:t>
            </a:r>
            <a:endParaRPr b="1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5" y="1232701"/>
            <a:ext cx="8520602" cy="310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18975"/>
            <a:ext cx="22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 Function</a:t>
            </a:r>
            <a:endParaRPr b="1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277" y="0"/>
            <a:ext cx="65749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0" y="239925"/>
            <a:ext cx="3048725" cy="5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3600"/>
            <a:ext cx="8839203" cy="98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5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 trajectory τ?</a:t>
            </a:r>
            <a:endParaRPr b="1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50" y="1024275"/>
            <a:ext cx="6657475" cy="330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0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Expectation into an Integral</a:t>
            </a:r>
            <a:endParaRPr b="1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5" y="893900"/>
            <a:ext cx="8276999" cy="3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</a:t>
            </a:r>
            <a:r>
              <a:rPr b="1" i="1" lang="en-GB"/>
              <a:t>intractable </a:t>
            </a:r>
            <a:r>
              <a:rPr b="1" lang="en-GB"/>
              <a:t>here in REINFORCE?</a:t>
            </a:r>
            <a:endParaRPr b="1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88" y="820100"/>
            <a:ext cx="8176625" cy="41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