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C146F7-CD74-4E62-8C5B-39587F73B1F8}">
  <a:tblStyle styleId="{0BC146F7-CD74-4E62-8C5B-39587F73B1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e4b55d8e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e4b55d8e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e4b55d8e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e4b55d8e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e4b55d8e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e4b55d8e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e4b55d8e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e4b55d8e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e4b55d8e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e4b55d8e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e4b55d8e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e4b55d8e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e4b55d8e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e4b55d8e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326d0a2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326d0a2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326d0a20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326d0a20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326d0a20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326d0a20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e4b55d8e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e4b55d8e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e4b55d8e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e4b55d8e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e4b55d8e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e4b55d8e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e4b55d8e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e4b55d8e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e4b55d8e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e4b55d8e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e4b55d8e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e4b55d8e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e4b55d8e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e4b55d8e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e4b55d8e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e4b55d8e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Policy Search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 Prashant Aparajeya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60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Mathematical Formulation</a:t>
            </a:r>
            <a:endParaRPr b="1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491250"/>
            <a:ext cx="5066676" cy="20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2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Mathematical Formulation</a:t>
            </a:r>
            <a:endParaRPr b="1"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29228" l="0" r="0" t="0"/>
          <a:stretch/>
        </p:blipFill>
        <p:spPr>
          <a:xfrm>
            <a:off x="2102925" y="954375"/>
            <a:ext cx="5535025" cy="380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2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Mathematical Formulation</a:t>
            </a:r>
            <a:endParaRPr b="1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163" y="1131550"/>
            <a:ext cx="5829675" cy="31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10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Example: Off-policy Evaluation</a:t>
            </a:r>
            <a:endParaRPr b="1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400" y="681325"/>
            <a:ext cx="6652101" cy="43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12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Example: Estimating Expected Return</a:t>
            </a:r>
            <a:endParaRPr b="1"/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83571" l="0" r="0" t="0"/>
          <a:stretch/>
        </p:blipFill>
        <p:spPr>
          <a:xfrm>
            <a:off x="858900" y="696600"/>
            <a:ext cx="7973399" cy="7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57816"/>
          <a:stretch/>
        </p:blipFill>
        <p:spPr>
          <a:xfrm>
            <a:off x="858900" y="3195825"/>
            <a:ext cx="7973399" cy="1823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6"/>
          <p:cNvGraphicFramePr/>
          <p:nvPr/>
        </p:nvGraphicFramePr>
        <p:xfrm>
          <a:off x="952500" y="15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{0BC146F7-CD74-4E62-8C5B-39587F73B1F8}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Episode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Return </a:t>
                      </a:r>
                      <a:r>
                        <a:rPr i="1" lang="en-GB"/>
                        <a:t>G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450" y="1539300"/>
            <a:ext cx="121920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13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Limitations</a:t>
            </a:r>
            <a:endParaRPr b="1"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0000"/>
                </a:solidFill>
              </a:rPr>
              <a:t>High Variance</a:t>
            </a:r>
            <a:r>
              <a:rPr lang="en-GB" sz="2100">
                <a:solidFill>
                  <a:srgbClr val="000000"/>
                </a:solidFill>
              </a:rPr>
              <a:t>: Especially when the behavior and target policies are very different.</a:t>
            </a:r>
            <a:br>
              <a:rPr lang="en-GB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0000"/>
                </a:solidFill>
              </a:rPr>
              <a:t>Zero probabilities</a:t>
            </a:r>
            <a:r>
              <a:rPr lang="en-GB" sz="2100">
                <a:solidFill>
                  <a:srgbClr val="000000"/>
                </a:solidFill>
              </a:rPr>
              <a:t>: If </a:t>
            </a:r>
            <a:r>
              <a:rPr i="1" lang="en-GB" sz="2100">
                <a:solidFill>
                  <a:srgbClr val="000000"/>
                </a:solidFill>
              </a:rPr>
              <a:t>b(a∣s)=0</a:t>
            </a:r>
            <a:r>
              <a:rPr lang="en-GB" sz="2100">
                <a:solidFill>
                  <a:srgbClr val="000000"/>
                </a:solidFill>
              </a:rPr>
              <a:t> and </a:t>
            </a:r>
            <a:r>
              <a:rPr i="1" lang="en-GB" sz="2100">
                <a:solidFill>
                  <a:srgbClr val="000000"/>
                </a:solidFill>
              </a:rPr>
              <a:t>π(a∣s)&gt;0</a:t>
            </a:r>
            <a:r>
              <a:rPr lang="en-GB" sz="2100">
                <a:solidFill>
                  <a:srgbClr val="000000"/>
                </a:solidFill>
              </a:rPr>
              <a:t>, importance sampling is undefined.</a:t>
            </a:r>
            <a:br>
              <a:rPr lang="en-GB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100">
                <a:solidFill>
                  <a:srgbClr val="000000"/>
                </a:solidFill>
              </a:rPr>
              <a:t>Exploding products</a:t>
            </a:r>
            <a:r>
              <a:rPr lang="en-GB" sz="2100">
                <a:solidFill>
                  <a:srgbClr val="000000"/>
                </a:solidFill>
              </a:rPr>
              <a:t>: For long trajectories, product of ratios can explode or vanish.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13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Real Use Cases</a:t>
            </a:r>
            <a:endParaRPr b="1"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775" y="711900"/>
            <a:ext cx="6592026" cy="43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13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TRPO (Trust Region Policy Optimization)</a:t>
            </a:r>
            <a:endParaRPr b="1"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608825" y="1152475"/>
            <a:ext cx="822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</a:rPr>
              <a:t>TRPO</a:t>
            </a:r>
            <a:r>
              <a:rPr lang="en-GB" sz="1900">
                <a:solidFill>
                  <a:srgbClr val="000000"/>
                </a:solidFill>
              </a:rPr>
              <a:t> is an </a:t>
            </a:r>
            <a:r>
              <a:rPr b="1" lang="en-GB" sz="1900">
                <a:solidFill>
                  <a:srgbClr val="000000"/>
                </a:solidFill>
              </a:rPr>
              <a:t>on-policy</a:t>
            </a:r>
            <a:r>
              <a:rPr lang="en-GB" sz="1900">
                <a:solidFill>
                  <a:srgbClr val="000000"/>
                </a:solidFill>
              </a:rPr>
              <a:t>, </a:t>
            </a:r>
            <a:r>
              <a:rPr b="1" lang="en-GB" sz="1900">
                <a:solidFill>
                  <a:srgbClr val="000000"/>
                </a:solidFill>
              </a:rPr>
              <a:t>policy gradient</a:t>
            </a:r>
            <a:r>
              <a:rPr lang="en-GB" sz="1900">
                <a:solidFill>
                  <a:srgbClr val="000000"/>
                </a:solidFill>
              </a:rPr>
              <a:t> algorithm that addresses a core problem in policy optimization: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GB" sz="1900">
                <a:solidFill>
                  <a:srgbClr val="000000"/>
                </a:solidFill>
              </a:rPr>
              <a:t>Large policy updates can collapse performance.</a:t>
            </a:r>
            <a:endParaRPr b="1"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rgbClr val="000000"/>
                </a:solidFill>
              </a:rPr>
              <a:t>TRPO ensures each update </a:t>
            </a:r>
            <a:r>
              <a:rPr b="1" lang="en-GB" sz="1900">
                <a:solidFill>
                  <a:srgbClr val="000000"/>
                </a:solidFill>
              </a:rPr>
              <a:t>doesn’t move the policy too far</a:t>
            </a:r>
            <a:r>
              <a:rPr lang="en-GB" sz="1900">
                <a:solidFill>
                  <a:srgbClr val="000000"/>
                </a:solidFill>
              </a:rPr>
              <a:t> from the current one, using a concept from optimization called a </a:t>
            </a:r>
            <a:r>
              <a:rPr b="1" lang="en-GB" sz="1900">
                <a:solidFill>
                  <a:srgbClr val="000000"/>
                </a:solidFill>
              </a:rPr>
              <a:t>trust region</a:t>
            </a:r>
            <a:r>
              <a:rPr lang="en-GB" sz="1900">
                <a:solidFill>
                  <a:srgbClr val="000000"/>
                </a:solidFill>
              </a:rPr>
              <a:t>.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13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TRPO</a:t>
            </a:r>
            <a:endParaRPr b="1"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975" y="702825"/>
            <a:ext cx="5722037" cy="413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13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TRPO - Step-by-Step Example</a:t>
            </a:r>
            <a:endParaRPr b="1"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750" y="1135150"/>
            <a:ext cx="7773949" cy="32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8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Policy Gradient Limitations</a:t>
            </a:r>
            <a:endParaRPr b="1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775" y="931750"/>
            <a:ext cx="594836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1775" y="760625"/>
            <a:ext cx="3000000" cy="4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isualization of two learning curves over 200 episodes: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Yellow line (REINFORCE)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Very high variance in returns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Slow, unstable improvement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Often dips sharply before any consistent upward trend emerges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Proxima Nova"/>
                <a:ea typeface="Proxima Nova"/>
                <a:cs typeface="Proxima Nova"/>
                <a:sym typeface="Proxima Nova"/>
              </a:rPr>
              <a:t>Orange line (REINFORCE + Baseline)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Much smoother curve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Faster rise in average return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Lower variance thanks to better credit assignment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Limitations of Policy Gradient Methods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</a:rPr>
              <a:t>High Variance &amp; Sample Inefficiency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GB" sz="1900">
                <a:solidFill>
                  <a:srgbClr val="000000"/>
                </a:solidFill>
              </a:rPr>
              <a:t>What</a:t>
            </a:r>
            <a:r>
              <a:rPr lang="en-GB" sz="1900">
                <a:solidFill>
                  <a:srgbClr val="000000"/>
                </a:solidFill>
              </a:rPr>
              <a:t>: Gradient estimates  ​ 				exhibit huge fluctuations.</a:t>
            </a:r>
            <a:br>
              <a:rPr lang="en-GB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GB" sz="1900">
                <a:solidFill>
                  <a:srgbClr val="000000"/>
                </a:solidFill>
              </a:rPr>
              <a:t>Why</a:t>
            </a:r>
            <a:r>
              <a:rPr lang="en-GB" sz="1900">
                <a:solidFill>
                  <a:srgbClr val="000000"/>
                </a:solidFill>
              </a:rPr>
              <a:t>: Every sampled trajectory can differ widely in return, and REINFORCE waits until episode end.</a:t>
            </a:r>
            <a:br>
              <a:rPr lang="en-GB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GB" sz="1900">
                <a:solidFill>
                  <a:srgbClr val="000000"/>
                </a:solidFill>
              </a:rPr>
              <a:t>Example</a:t>
            </a:r>
            <a:r>
              <a:rPr lang="en-GB" sz="1900">
                <a:solidFill>
                  <a:srgbClr val="000000"/>
                </a:solidFill>
              </a:rPr>
              <a:t>: As we saw in the previous graph, pure REINFORCE can spend dozens of episodes just oscillating with negative returns before learning a decent policy.</a:t>
            </a:r>
            <a:endParaRPr sz="26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275" y="1747825"/>
            <a:ext cx="1676028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Limitations of Policy Gradient Methods</a:t>
            </a:r>
            <a:endParaRPr b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</a:rPr>
              <a:t>Slow Convergence &amp; Poor Scalability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GB" sz="1900">
                <a:solidFill>
                  <a:srgbClr val="000000"/>
                </a:solidFill>
              </a:rPr>
              <a:t>What</a:t>
            </a:r>
            <a:r>
              <a:rPr lang="en-GB" sz="1900">
                <a:solidFill>
                  <a:srgbClr val="000000"/>
                </a:solidFill>
              </a:rPr>
              <a:t>: Requires </a:t>
            </a:r>
            <a:r>
              <a:rPr lang="en-GB" sz="1900">
                <a:solidFill>
                  <a:srgbClr val="000000"/>
                </a:solidFill>
                <a:highlight>
                  <a:srgbClr val="F4CCCC"/>
                </a:highlight>
              </a:rPr>
              <a:t>thousands to millions of episodes</a:t>
            </a:r>
            <a:r>
              <a:rPr lang="en-GB" sz="1900">
                <a:solidFill>
                  <a:srgbClr val="000000"/>
                </a:solidFill>
              </a:rPr>
              <a:t> to find good policies in complex environments.</a:t>
            </a:r>
            <a:br>
              <a:rPr lang="en-GB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GB" sz="1900">
                <a:solidFill>
                  <a:srgbClr val="000000"/>
                </a:solidFill>
              </a:rPr>
              <a:t>Why</a:t>
            </a:r>
            <a:r>
              <a:rPr lang="en-GB" sz="1900">
                <a:solidFill>
                  <a:srgbClr val="000000"/>
                </a:solidFill>
              </a:rPr>
              <a:t>: Each update uses limited information from sampled episodes; no reuse of off-policy data.</a:t>
            </a:r>
            <a:br>
              <a:rPr lang="en-GB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GB" sz="1900">
                <a:solidFill>
                  <a:srgbClr val="000000"/>
                </a:solidFill>
              </a:rPr>
              <a:t>Example</a:t>
            </a:r>
            <a:r>
              <a:rPr lang="en-GB" sz="1900">
                <a:solidFill>
                  <a:srgbClr val="000000"/>
                </a:solidFill>
              </a:rPr>
              <a:t>: Training a robot simulator with REINFORCE alone might take </a:t>
            </a:r>
            <a:r>
              <a:rPr lang="en-GB" sz="1900">
                <a:solidFill>
                  <a:srgbClr val="FF0000"/>
                </a:solidFill>
              </a:rPr>
              <a:t>days of simulated time</a:t>
            </a:r>
            <a:r>
              <a:rPr lang="en-GB" sz="1900">
                <a:solidFill>
                  <a:srgbClr val="000000"/>
                </a:solidFill>
              </a:rPr>
              <a:t> to achieve modest control.</a:t>
            </a:r>
            <a:endParaRPr sz="2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Limitations of Policy Gradient Methods</a:t>
            </a:r>
            <a:endParaRPr b="1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000000"/>
                </a:solidFill>
              </a:rPr>
              <a:t>Local Optima and Sensitivity to Hyperparameters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GB" sz="2100">
                <a:solidFill>
                  <a:srgbClr val="000000"/>
                </a:solidFill>
              </a:rPr>
              <a:t>What</a:t>
            </a:r>
            <a:r>
              <a:rPr lang="en-GB" sz="2100">
                <a:solidFill>
                  <a:srgbClr val="000000"/>
                </a:solidFill>
              </a:rPr>
              <a:t>: Direct policy optimization can get stuck in suboptimal policies.</a:t>
            </a:r>
            <a:br>
              <a:rPr lang="en-GB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GB" sz="2100">
                <a:solidFill>
                  <a:srgbClr val="000000"/>
                </a:solidFill>
              </a:rPr>
              <a:t>Why</a:t>
            </a:r>
            <a:r>
              <a:rPr lang="en-GB" sz="2100">
                <a:solidFill>
                  <a:srgbClr val="000000"/>
                </a:solidFill>
              </a:rPr>
              <a:t>: Non-convex optimization landscape; step-size and network architecture choices greatly affect performance.</a:t>
            </a:r>
            <a:br>
              <a:rPr lang="en-GB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-GB" sz="2100">
                <a:solidFill>
                  <a:srgbClr val="000000"/>
                </a:solidFill>
              </a:rPr>
              <a:t>Example</a:t>
            </a:r>
            <a:r>
              <a:rPr lang="en-GB" sz="2100">
                <a:solidFill>
                  <a:srgbClr val="000000"/>
                </a:solidFill>
              </a:rPr>
              <a:t>: In a maze-navigation task, the agent might converge to a “go in circles” policy if the learning rate is too high or too low.</a:t>
            </a:r>
            <a:endParaRPr sz="2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 Limitations of Policy Gradient Methods</a:t>
            </a:r>
            <a:endParaRPr b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</a:rPr>
              <a:t>Poor Credit Assignment in Sparse-Reward Tasks</a:t>
            </a:r>
            <a:endParaRPr b="1"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GB" sz="1900">
                <a:solidFill>
                  <a:srgbClr val="000000"/>
                </a:solidFill>
              </a:rPr>
              <a:t>What</a:t>
            </a:r>
            <a:r>
              <a:rPr lang="en-GB" sz="1900">
                <a:solidFill>
                  <a:srgbClr val="000000"/>
                </a:solidFill>
              </a:rPr>
              <a:t>: When rewards are rare (e.g., only at episode end), it’s hard to know which actions were beneficial.</a:t>
            </a:r>
            <a:br>
              <a:rPr lang="en-GB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GB" sz="1900">
                <a:solidFill>
                  <a:srgbClr val="000000"/>
                </a:solidFill>
              </a:rPr>
              <a:t>Why</a:t>
            </a:r>
            <a:r>
              <a:rPr lang="en-GB" sz="1900">
                <a:solidFill>
                  <a:srgbClr val="000000"/>
                </a:solidFill>
              </a:rPr>
              <a:t>: REINFORCE attributes the same total return to all actions in the episode.</a:t>
            </a:r>
            <a:br>
              <a:rPr lang="en-GB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lang="en-GB" sz="1900">
                <a:solidFill>
                  <a:srgbClr val="000000"/>
                </a:solidFill>
              </a:rPr>
              <a:t>Example</a:t>
            </a:r>
            <a:r>
              <a:rPr lang="en-GB" sz="1900">
                <a:solidFill>
                  <a:srgbClr val="000000"/>
                </a:solidFill>
              </a:rPr>
              <a:t>: In a treasure-hunting game where the agent only gets +1 at goal and 0 elsewhere, the policy gradient signal is almost pure noise for long episodes.</a:t>
            </a:r>
            <a:endParaRPr sz="2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80775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Importance Sampling</a:t>
            </a:r>
            <a:endParaRPr sz="36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06863"/>
            <a:ext cx="4572000" cy="2129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Importance Sampling</a:t>
            </a:r>
            <a:endParaRPr b="1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A powerful technique for </a:t>
            </a:r>
            <a:r>
              <a:rPr b="1" lang="en-GB" sz="2000">
                <a:solidFill>
                  <a:srgbClr val="000000"/>
                </a:solidFill>
              </a:rPr>
              <a:t>evaluating or improving a policy</a:t>
            </a:r>
            <a:r>
              <a:rPr lang="en-GB" sz="2000">
                <a:solidFill>
                  <a:srgbClr val="000000"/>
                </a:solidFill>
              </a:rPr>
              <a:t> using data collected from </a:t>
            </a:r>
            <a:r>
              <a:rPr b="1" lang="en-GB" sz="2000">
                <a:solidFill>
                  <a:srgbClr val="000000"/>
                </a:solidFill>
              </a:rPr>
              <a:t>another policy</a:t>
            </a:r>
            <a:endParaRPr b="1"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GB" sz="2000">
                <a:solidFill>
                  <a:srgbClr val="000000"/>
                </a:solidFill>
              </a:rPr>
              <a:t>It’s crucial when learning </a:t>
            </a:r>
            <a:r>
              <a:rPr b="1" lang="en-GB" sz="2000">
                <a:solidFill>
                  <a:srgbClr val="000000"/>
                </a:solidFill>
              </a:rPr>
              <a:t>off-policy</a:t>
            </a:r>
            <a:r>
              <a:rPr lang="en-GB" sz="2000">
                <a:solidFill>
                  <a:srgbClr val="000000"/>
                </a:solidFill>
              </a:rPr>
              <a:t>, i.e., when the behavior policy (used to generate data) is different from the target policy (which we want to evaluate or improve).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Importance Sampling: Key Idea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</a:rPr>
              <a:t>Importance Sampling helps </a:t>
            </a:r>
            <a:r>
              <a:rPr b="1" lang="en-GB" sz="2200">
                <a:solidFill>
                  <a:srgbClr val="000000"/>
                </a:solidFill>
              </a:rPr>
              <a:t>correct the mismatch</a:t>
            </a:r>
            <a:r>
              <a:rPr lang="en-GB" sz="2200">
                <a:solidFill>
                  <a:srgbClr val="000000"/>
                </a:solidFill>
              </a:rPr>
              <a:t> between the </a:t>
            </a:r>
            <a:r>
              <a:rPr b="1" lang="en-GB" sz="2200">
                <a:solidFill>
                  <a:srgbClr val="000000"/>
                </a:solidFill>
              </a:rPr>
              <a:t>distribution of data collected</a:t>
            </a:r>
            <a:r>
              <a:rPr lang="en-GB" sz="2200">
                <a:solidFill>
                  <a:srgbClr val="000000"/>
                </a:solidFill>
              </a:rPr>
              <a:t> under the </a:t>
            </a:r>
            <a:r>
              <a:rPr b="1" lang="en-GB" sz="2200">
                <a:solidFill>
                  <a:srgbClr val="000000"/>
                </a:solidFill>
              </a:rPr>
              <a:t>behavior policy</a:t>
            </a:r>
            <a:r>
              <a:rPr lang="en-GB" sz="2200">
                <a:solidFill>
                  <a:srgbClr val="000000"/>
                </a:solidFill>
              </a:rPr>
              <a:t> </a:t>
            </a:r>
            <a:r>
              <a:rPr i="1" lang="en-GB" sz="2200">
                <a:solidFill>
                  <a:srgbClr val="000000"/>
                </a:solidFill>
              </a:rPr>
              <a:t>b</a:t>
            </a:r>
            <a:r>
              <a:rPr lang="en-GB" sz="2200">
                <a:solidFill>
                  <a:srgbClr val="000000"/>
                </a:solidFill>
              </a:rPr>
              <a:t>, and the </a:t>
            </a:r>
            <a:r>
              <a:rPr b="1" lang="en-GB" sz="2200">
                <a:solidFill>
                  <a:srgbClr val="000000"/>
                </a:solidFill>
              </a:rPr>
              <a:t>distribution expected</a:t>
            </a:r>
            <a:r>
              <a:rPr lang="en-GB" sz="2200">
                <a:solidFill>
                  <a:srgbClr val="000000"/>
                </a:solidFill>
              </a:rPr>
              <a:t> under the </a:t>
            </a:r>
            <a:r>
              <a:rPr b="1" lang="en-GB" sz="2200">
                <a:solidFill>
                  <a:srgbClr val="000000"/>
                </a:solidFill>
              </a:rPr>
              <a:t>target policy</a:t>
            </a:r>
            <a:r>
              <a:rPr lang="en-GB" sz="2200">
                <a:solidFill>
                  <a:srgbClr val="000000"/>
                </a:solidFill>
              </a:rPr>
              <a:t> </a:t>
            </a:r>
            <a:r>
              <a:rPr i="1" lang="en-GB" sz="2200">
                <a:solidFill>
                  <a:srgbClr val="000000"/>
                </a:solidFill>
              </a:rPr>
              <a:t>π</a:t>
            </a:r>
            <a:r>
              <a:rPr lang="en-GB" sz="2200">
                <a:solidFill>
                  <a:srgbClr val="000000"/>
                </a:solidFill>
              </a:rPr>
              <a:t>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rgbClr val="000000"/>
                </a:solidFill>
              </a:rPr>
              <a:t>We do this by </a:t>
            </a:r>
            <a:r>
              <a:rPr b="1" lang="en-GB" sz="2200">
                <a:solidFill>
                  <a:srgbClr val="000000"/>
                </a:solidFill>
              </a:rPr>
              <a:t>reweighting</a:t>
            </a:r>
            <a:r>
              <a:rPr lang="en-GB" sz="2200">
                <a:solidFill>
                  <a:srgbClr val="000000"/>
                </a:solidFill>
              </a:rPr>
              <a:t> the returns using </a:t>
            </a:r>
            <a:r>
              <a:rPr b="1" lang="en-GB" sz="2200">
                <a:solidFill>
                  <a:srgbClr val="000000"/>
                </a:solidFill>
              </a:rPr>
              <a:t>importance sampling ratios</a:t>
            </a:r>
            <a:r>
              <a:rPr lang="en-GB" sz="2200">
                <a:solidFill>
                  <a:srgbClr val="000000"/>
                </a:solidFill>
              </a:rPr>
              <a:t>.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