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</p:sldIdLst>
  <p:sldSz cy="5143500" cx="9144000"/>
  <p:notesSz cx="6858000" cy="9144000"/>
  <p:embeddedFontLst>
    <p:embeddedFont>
      <p:font typeface="Proxima Nova"/>
      <p:regular r:id="rId58"/>
      <p:bold r:id="rId59"/>
      <p:italic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94723BF-BF0B-422E-91A3-B2D010C2F199}">
  <a:tblStyle styleId="{794723BF-BF0B-422E-91A3-B2D010C2F19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1" Type="http://schemas.openxmlformats.org/officeDocument/2006/relationships/font" Target="fonts/ProximaNova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ProximaNova-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font" Target="fonts/ProximaNova-bold.fntdata"/><Relationship Id="rId14" Type="http://schemas.openxmlformats.org/officeDocument/2006/relationships/slide" Target="slides/slide8.xml"/><Relationship Id="rId58" Type="http://schemas.openxmlformats.org/officeDocument/2006/relationships/font" Target="fonts/ProximaNova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af936de5c3_0_18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af936de5c3_0_18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f936de5c3_0_18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af936de5c3_0_18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af936de5c3_0_18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af936de5c3_0_18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af936de5c3_0_18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af936de5c3_0_18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af936de5c3_0_19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af936de5c3_0_19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f936de5c3_0_19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af936de5c3_0_19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f936de5c3_0_19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af936de5c3_0_19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af936de5c3_0_19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af936de5c3_0_19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af936de5c3_0_19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af936de5c3_0_19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af936de5c3_0_19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af936de5c3_0_19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f936de5c3_0_19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af936de5c3_0_19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f936de5c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f936de5c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af936de5c3_0_19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af936de5c3_0_19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af936de5c3_0_19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af936de5c3_0_19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af936de5c3_0_19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af936de5c3_0_19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af936de5c3_0_19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af936de5c3_0_19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af936de5c3_0_19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af936de5c3_0_19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af936de5c3_0_19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af936de5c3_0_19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af936de5c3_0_19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af936de5c3_0_19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af936de5c3_0_20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af936de5c3_0_20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af936de5c3_0_20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af936de5c3_0_2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af936de5c3_0_20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af936de5c3_0_20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af936de5c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af936de5c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af936de5c3_0_20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af936de5c3_0_2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af936de5c3_0_20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af936de5c3_0_20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af936de5c3_0_20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af936de5c3_0_20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af936de5c3_0_20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af936de5c3_0_20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af936de5c3_0_20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af936de5c3_0_20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af936de5c3_0_20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af936de5c3_0_20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af936de5c3_0_20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af936de5c3_0_2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af936de5c3_0_20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af936de5c3_0_20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af936de5c3_0_20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af936de5c3_0_20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af936de5c3_0_20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af936de5c3_0_20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af936de5c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af936de5c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af936de5c3_0_20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af936de5c3_0_20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af936de5c3_0_2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af936de5c3_0_2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af936de5c3_0_2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af936de5c3_0_2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af936de5c3_0_2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af936de5c3_0_2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af936de5c3_0_2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af936de5c3_0_2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af936de5c3_0_2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af936de5c3_0_2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33e95a24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33e95a24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33e95a24a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33e95a24a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33e95a24a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33e95a24a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33e95a24a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33e95a24a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af936de5c3_0_18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af936de5c3_0_18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33e95a24a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33e95a24a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33e95a24a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33e95a24a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af936de5c3_0_18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af936de5c3_0_18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f936de5c3_0_18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f936de5c3_0_18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af936de5c3_0_18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af936de5c3_0_18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f936de5c3_0_18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af936de5c3_0_18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 Fundamentals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Dr. Prashant Aparajeya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 Installation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1097025" y="1215250"/>
            <a:ext cx="7735200" cy="35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434343"/>
                </a:solidFill>
              </a:rPr>
              <a:t>How to install Git?</a:t>
            </a:r>
            <a:endParaRPr sz="15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1500">
                <a:solidFill>
                  <a:srgbClr val="434343"/>
                </a:solidFill>
              </a:rPr>
              <a:t>https://github.com/git-guides/install-git</a:t>
            </a:r>
            <a:endParaRPr sz="15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 Setup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781700" y="1215250"/>
            <a:ext cx="8050500" cy="35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434343"/>
                </a:solidFill>
              </a:rPr>
              <a:t>Configure user name and email using:</a:t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$ git config --global user.name "Your Name"</a:t>
            </a:r>
            <a:endParaRPr b="1"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-GB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$ git config --global user.email "you@example.com"</a:t>
            </a:r>
            <a:endParaRPr b="1" sz="16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 Setup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781700" y="1215250"/>
            <a:ext cx="8050500" cy="35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434343"/>
                </a:solidFill>
              </a:rPr>
              <a:t>Creating a Repository:</a:t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434343"/>
                </a:solidFill>
              </a:rPr>
              <a:t>– Open a terminal and create a new directory, then initialize Git:</a:t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$ mkdir &lt;repo_name&gt;</a:t>
            </a:r>
            <a:endParaRPr b="1"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$ cd &lt;repo_name&gt;</a:t>
            </a:r>
            <a:endParaRPr b="1"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-GB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$ git init</a:t>
            </a:r>
            <a:endParaRPr b="1"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 Setup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781700" y="1215250"/>
            <a:ext cx="8050500" cy="35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434343"/>
                </a:solidFill>
              </a:rPr>
              <a:t>Basic Commands: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434343"/>
                </a:solidFill>
              </a:rPr>
              <a:t>– Create a file (e.g., hello.txt), add text, and view status: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$ echo "Hello, Git!" &gt; hello.txt</a:t>
            </a:r>
            <a:endParaRPr b="1"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$ git status</a:t>
            </a:r>
            <a:endParaRPr b="1"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434343"/>
                </a:solidFill>
              </a:rPr>
              <a:t>– Stage the file and commit: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$ git add hello.txt</a:t>
            </a:r>
            <a:endParaRPr b="1"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$ git commit -m "Initial commit: add hello.txt with greeting"</a:t>
            </a:r>
            <a:endParaRPr b="1"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434343"/>
                </a:solidFill>
              </a:rPr>
              <a:t>– Show commit history with: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-GB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$ git log --oneline --graph</a:t>
            </a:r>
            <a:endParaRPr b="1"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Publishing Local Git Repo to Github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 1: </a:t>
            </a:r>
            <a:r>
              <a:rPr b="1" lang="en-GB"/>
              <a:t>Create a New Repository on GitHub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Go to GitHub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Click on the "+" icon in the top-right corner and select New repository.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Give your repository a name (</a:t>
            </a:r>
            <a:r>
              <a:rPr b="1" lang="en-GB"/>
              <a:t>same name as you did on the local</a:t>
            </a:r>
            <a:r>
              <a:rPr lang="en-GB"/>
              <a:t>), set it to public or private, and DO NOT initialize it with a README (since you already have a local repo).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Click Create repository.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GitHub will provide you with a URL (something like https://github.com/your-username/repository-name.git). Keep this handy.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Publishing Local Git Repo to Github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152475"/>
            <a:ext cx="8520600" cy="38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STEP 2:</a:t>
            </a:r>
            <a:r>
              <a:rPr b="1" lang="en-GB"/>
              <a:t> Link Your Local Repository to GitHub</a:t>
            </a:r>
            <a:endParaRPr b="1"/>
          </a:p>
          <a:p>
            <a:pPr indent="-325755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In your terminal or command prompt, navigate to your local project folder where Git is already initialized:</a:t>
            </a:r>
            <a:br>
              <a:rPr lang="en-GB"/>
            </a:b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$ cd /path/to/your/project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2575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Now, add GitHub as the remote origin:</a:t>
            </a:r>
            <a:br>
              <a:rPr lang="en-GB"/>
            </a:b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$ git remote add origin https://github.com/your-username/repository-name.git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2575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Check if the remote was added successfully:</a:t>
            </a:r>
            <a:br>
              <a:rPr lang="en-GB"/>
            </a:b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$ git remote -v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Publishing Local Git Repo to Github</a:t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11700" y="1152475"/>
            <a:ext cx="8520600" cy="38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STEP 2: </a:t>
            </a:r>
            <a:r>
              <a:rPr b="1" lang="en-GB"/>
              <a:t>Push Your Local Code to GitHub</a:t>
            </a:r>
            <a:endParaRPr b="1"/>
          </a:p>
          <a:p>
            <a:pPr indent="-32575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Run the following commands:</a:t>
            </a:r>
            <a:endParaRPr/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$ git branch -M main</a:t>
            </a:r>
            <a:r>
              <a:rPr lang="en-GB"/>
              <a:t>      # Ensure your branch is named 'main' (or 'master' if you're using an older setup)</a:t>
            </a:r>
            <a:endParaRPr/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$ git add .</a:t>
            </a:r>
            <a:r>
              <a:rPr lang="en-GB"/>
              <a:t>              # Stage all files</a:t>
            </a:r>
            <a:endParaRPr/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$ git commit -m "Initial commit"</a:t>
            </a:r>
            <a:r>
              <a:rPr lang="en-GB"/>
              <a:t>  # Commit the files</a:t>
            </a:r>
            <a:endParaRPr/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$ git push -u origin main</a:t>
            </a:r>
            <a:r>
              <a:rPr lang="en-GB"/>
              <a:t> # Push your code to GitHub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If prompted, enter your GitHub credentials or use a Personal Access Token (PAT) if GitHub has disabled password authentication.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Go back to your GitHub repository page and refresh it. Your code should now be there!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Set up SSH authentication to avoid entering credentials every time.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29"/>
          <p:cNvGrpSpPr/>
          <p:nvPr/>
        </p:nvGrpSpPr>
        <p:grpSpPr>
          <a:xfrm>
            <a:off x="717350" y="0"/>
            <a:ext cx="7126001" cy="5038302"/>
            <a:chOff x="717350" y="0"/>
            <a:chExt cx="7126001" cy="5038302"/>
          </a:xfrm>
        </p:grpSpPr>
        <p:pic>
          <p:nvPicPr>
            <p:cNvPr id="155" name="Google Shape;155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7350" y="0"/>
              <a:ext cx="7126001" cy="50383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6" name="Google Shape;156;p29"/>
            <p:cNvSpPr/>
            <p:nvPr/>
          </p:nvSpPr>
          <p:spPr>
            <a:xfrm>
              <a:off x="6516425" y="59125"/>
              <a:ext cx="1175700" cy="459900"/>
            </a:xfrm>
            <a:prstGeom prst="rect">
              <a:avLst/>
            </a:prstGeom>
            <a:solidFill>
              <a:srgbClr val="414142"/>
            </a:solidFill>
            <a:ln cap="flat" cmpd="sng" w="9525">
              <a:solidFill>
                <a:srgbClr val="4141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Module 2: Branching and Merging</a:t>
            </a:r>
            <a:endParaRPr sz="3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Are Branches in Git?</a:t>
            </a:r>
            <a:endParaRPr/>
          </a:p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492675" y="1090450"/>
            <a:ext cx="8388600" cy="36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434343"/>
                </a:solidFill>
              </a:rPr>
              <a:t>A branch in Git is a:</a:t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300"/>
              <a:buChar char="-"/>
            </a:pPr>
            <a:r>
              <a:rPr lang="en-GB" sz="1300">
                <a:solidFill>
                  <a:srgbClr val="434343"/>
                </a:solidFill>
              </a:rPr>
              <a:t>Lightweight, movable pointer to a commit. </a:t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-"/>
            </a:pPr>
            <a:r>
              <a:rPr lang="en-GB" sz="1300">
                <a:solidFill>
                  <a:srgbClr val="434343"/>
                </a:solidFill>
              </a:rPr>
              <a:t>It allows developers to create an isolated environment to work on:</a:t>
            </a:r>
            <a:endParaRPr sz="1300">
              <a:solidFill>
                <a:srgbClr val="434343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-"/>
            </a:pPr>
            <a:r>
              <a:rPr lang="en-GB" sz="1300">
                <a:solidFill>
                  <a:srgbClr val="434343"/>
                </a:solidFill>
              </a:rPr>
              <a:t>features, </a:t>
            </a:r>
            <a:endParaRPr sz="1300">
              <a:solidFill>
                <a:srgbClr val="434343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-"/>
            </a:pPr>
            <a:r>
              <a:rPr lang="en-GB" sz="1300">
                <a:solidFill>
                  <a:srgbClr val="434343"/>
                </a:solidFill>
              </a:rPr>
              <a:t>bug fixes, or </a:t>
            </a:r>
            <a:endParaRPr sz="1300">
              <a:solidFill>
                <a:srgbClr val="434343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-"/>
            </a:pPr>
            <a:r>
              <a:rPr lang="en-GB" sz="1300">
                <a:solidFill>
                  <a:srgbClr val="434343"/>
                </a:solidFill>
              </a:rPr>
              <a:t>experiments </a:t>
            </a:r>
            <a:endParaRPr sz="13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434343"/>
                </a:solidFill>
              </a:rPr>
              <a:t>without affecting the main codebase. </a:t>
            </a:r>
            <a:endParaRPr sz="13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434343"/>
                </a:solidFill>
              </a:rPr>
              <a:t>Branches enable </a:t>
            </a:r>
            <a:r>
              <a:rPr b="1" lang="en-GB" sz="1300">
                <a:solidFill>
                  <a:srgbClr val="434343"/>
                </a:solidFill>
              </a:rPr>
              <a:t>parallel development</a:t>
            </a:r>
            <a:r>
              <a:rPr lang="en-GB" sz="1300">
                <a:solidFill>
                  <a:srgbClr val="434343"/>
                </a:solidFill>
              </a:rPr>
              <a:t> and provide a way to </a:t>
            </a:r>
            <a:r>
              <a:rPr b="1" lang="en-GB" sz="1300">
                <a:solidFill>
                  <a:srgbClr val="434343"/>
                </a:solidFill>
              </a:rPr>
              <a:t>merge changes</a:t>
            </a:r>
            <a:r>
              <a:rPr lang="en-GB" sz="1300">
                <a:solidFill>
                  <a:srgbClr val="434343"/>
                </a:solidFill>
              </a:rPr>
              <a:t> back into the </a:t>
            </a:r>
            <a:r>
              <a:rPr b="1" lang="en-GB" sz="1300">
                <a:solidFill>
                  <a:srgbClr val="434343"/>
                </a:solidFill>
              </a:rPr>
              <a:t>main project</a:t>
            </a:r>
            <a:r>
              <a:rPr lang="en-GB" sz="1300">
                <a:solidFill>
                  <a:srgbClr val="434343"/>
                </a:solidFill>
              </a:rPr>
              <a:t> when they are ready.</a:t>
            </a:r>
            <a:endParaRPr sz="13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-GB" sz="1300">
                <a:solidFill>
                  <a:srgbClr val="434343"/>
                </a:solidFill>
              </a:rPr>
              <a:t>Default Branch</a:t>
            </a:r>
            <a:r>
              <a:rPr lang="en-GB" sz="1300">
                <a:solidFill>
                  <a:srgbClr val="434343"/>
                </a:solidFill>
              </a:rPr>
              <a:t>: When a Git repository is initialized, the first branch created is the default branch. Historically, this branch was named </a:t>
            </a:r>
            <a:r>
              <a:rPr b="1" lang="en-GB" sz="1300">
                <a:solidFill>
                  <a:srgbClr val="43434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master</a:t>
            </a:r>
            <a:r>
              <a:rPr lang="en-GB" sz="1300">
                <a:solidFill>
                  <a:srgbClr val="434343"/>
                </a:solidFill>
              </a:rPr>
              <a:t>, but many platforms like GitHub and GitLab now use </a:t>
            </a:r>
            <a:r>
              <a:rPr b="1" lang="en-GB" sz="1300">
                <a:solidFill>
                  <a:srgbClr val="43434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en-GB" sz="13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434343"/>
                </a:solidFill>
              </a:rPr>
              <a:t>as the default for inclusivity and standardization. The default branch typically represents the production-ready version of the codebase</a:t>
            </a:r>
            <a:endParaRPr sz="13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Course Objectives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1137575" y="1499850"/>
            <a:ext cx="7694700" cy="30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434343"/>
                </a:solidFill>
              </a:rPr>
              <a:t>• Understand what version control is and why Git is used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434343"/>
                </a:solidFill>
              </a:rPr>
              <a:t>• Learn the core Git commands and workflows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434343"/>
                </a:solidFill>
              </a:rPr>
              <a:t>• Master branching, merging, and conflict resolution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434343"/>
                </a:solidFill>
              </a:rPr>
              <a:t>• Work confidently with remote repositories and GitHub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434343"/>
                </a:solidFill>
              </a:rPr>
              <a:t>• Develop effective collaboration strategies for team-based projects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 a Branch Locally</a:t>
            </a:r>
            <a:endParaRPr/>
          </a:p>
        </p:txBody>
      </p:sp>
      <p:sp>
        <p:nvSpPr>
          <p:cNvPr id="173" name="Google Shape;173;p32"/>
          <p:cNvSpPr txBox="1"/>
          <p:nvPr>
            <p:ph idx="1" type="body"/>
          </p:nvPr>
        </p:nvSpPr>
        <p:spPr>
          <a:xfrm>
            <a:off x="1234975" y="1103575"/>
            <a:ext cx="7850100" cy="36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434343"/>
                </a:solidFill>
              </a:rPr>
              <a:t>You can create a branch using different methods:</a:t>
            </a:r>
            <a:endParaRPr sz="13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434343"/>
                </a:solidFill>
              </a:rPr>
              <a:t>Method 1:</a:t>
            </a:r>
            <a:r>
              <a:rPr lang="en-GB" sz="1300">
                <a:solidFill>
                  <a:srgbClr val="434343"/>
                </a:solidFill>
              </a:rPr>
              <a:t> Using git branch &amp; git checkout (Older Way)</a:t>
            </a:r>
            <a:endParaRPr sz="1300">
              <a:solidFill>
                <a:srgbClr val="434343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$ git branch new-branch</a:t>
            </a:r>
            <a:r>
              <a:rPr lang="en-GB" sz="1300">
                <a:solidFill>
                  <a:srgbClr val="434343"/>
                </a:solidFill>
              </a:rPr>
              <a:t>   # Create a new branch</a:t>
            </a:r>
            <a:endParaRPr sz="1300">
              <a:solidFill>
                <a:srgbClr val="434343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$ git checkout new-branch</a:t>
            </a:r>
            <a:r>
              <a:rPr lang="en-GB" sz="1300">
                <a:solidFill>
                  <a:srgbClr val="434343"/>
                </a:solidFill>
              </a:rPr>
              <a:t> # Switch to the new branch</a:t>
            </a:r>
            <a:endParaRPr sz="13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434343"/>
                </a:solidFill>
              </a:rPr>
              <a:t>Method 2: </a:t>
            </a:r>
            <a:r>
              <a:rPr lang="en-GB" sz="1300">
                <a:solidFill>
                  <a:srgbClr val="434343"/>
                </a:solidFill>
              </a:rPr>
              <a:t>Using git checkout -b (Shortcut)</a:t>
            </a:r>
            <a:endParaRPr sz="1300">
              <a:solidFill>
                <a:srgbClr val="434343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$ git checkout -b new-branch</a:t>
            </a:r>
            <a:endParaRPr sz="13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434343"/>
                </a:solidFill>
              </a:rPr>
              <a:t>Method 3:</a:t>
            </a:r>
            <a:r>
              <a:rPr lang="en-GB" sz="1300">
                <a:solidFill>
                  <a:srgbClr val="434343"/>
                </a:solidFill>
              </a:rPr>
              <a:t> Using git switch (Recommended for Newer Git Versions)</a:t>
            </a:r>
            <a:endParaRPr sz="1300">
              <a:solidFill>
                <a:srgbClr val="434343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$ git switch -c new-branch</a:t>
            </a:r>
            <a:endParaRPr b="1" sz="13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434343"/>
                </a:solidFill>
              </a:rPr>
              <a:t>After creating the branch, verify it using:</a:t>
            </a:r>
            <a:endParaRPr sz="1300">
              <a:solidFill>
                <a:srgbClr val="434343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$ git branch</a:t>
            </a:r>
            <a:r>
              <a:rPr lang="en-GB" sz="1300">
                <a:solidFill>
                  <a:srgbClr val="434343"/>
                </a:solidFill>
              </a:rPr>
              <a:t>  # This will list all branches, with the current one highlighted</a:t>
            </a:r>
            <a:endParaRPr sz="13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Push the New Branch to GitHub</a:t>
            </a:r>
            <a:endParaRPr/>
          </a:p>
        </p:txBody>
      </p:sp>
      <p:sp>
        <p:nvSpPr>
          <p:cNvPr id="179" name="Google Shape;179;p33"/>
          <p:cNvSpPr txBox="1"/>
          <p:nvPr>
            <p:ph idx="1" type="body"/>
          </p:nvPr>
        </p:nvSpPr>
        <p:spPr>
          <a:xfrm>
            <a:off x="1234975" y="1103575"/>
            <a:ext cx="7850100" cy="36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300"/>
              <a:buChar char="➢"/>
            </a:pPr>
            <a:r>
              <a:rPr lang="en-GB" sz="1300">
                <a:solidFill>
                  <a:srgbClr val="434343"/>
                </a:solidFill>
              </a:rPr>
              <a:t>Once the branch is created, push it to GitHub:</a:t>
            </a:r>
            <a:endParaRPr sz="1300">
              <a:solidFill>
                <a:srgbClr val="434343"/>
              </a:solidFill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$ git push -u origin new-branch</a:t>
            </a:r>
            <a:endParaRPr b="1" sz="13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34343"/>
                </a:solidFill>
              </a:rPr>
              <a:t>The -u flag sets this branch to track the remote branch, so future git push or git pull commands will work without specifying the branch name.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300"/>
              <a:buChar char="➢"/>
            </a:pPr>
            <a:r>
              <a:rPr lang="en-GB" sz="1300">
                <a:solidFill>
                  <a:srgbClr val="434343"/>
                </a:solidFill>
              </a:rPr>
              <a:t>Alternative Ways to Push the New Branch</a:t>
            </a:r>
            <a:endParaRPr sz="13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434343"/>
                </a:solidFill>
              </a:rPr>
              <a:t>If you've already created and switched to the new branch, you can use:</a:t>
            </a:r>
            <a:endParaRPr sz="1300">
              <a:solidFill>
                <a:srgbClr val="434343"/>
              </a:solidFill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$ git push --set-upstream origin new-branch</a:t>
            </a:r>
            <a:endParaRPr b="1" sz="13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434343"/>
                </a:solidFill>
              </a:rPr>
              <a:t>or simply:</a:t>
            </a:r>
            <a:endParaRPr sz="1300">
              <a:solidFill>
                <a:srgbClr val="434343"/>
              </a:solidFill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$ git push origin new-branch</a:t>
            </a:r>
            <a:endParaRPr b="1" sz="13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i="1" lang="en-GB" sz="1300">
                <a:solidFill>
                  <a:srgbClr val="434343"/>
                </a:solidFill>
              </a:rPr>
              <a:t>(but this won't set upstream tracking automatically)</a:t>
            </a:r>
            <a:endParaRPr sz="13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Making Changes on a Branch</a:t>
            </a:r>
            <a:endParaRPr/>
          </a:p>
        </p:txBody>
      </p:sp>
      <p:sp>
        <p:nvSpPr>
          <p:cNvPr id="185" name="Google Shape;185;p34"/>
          <p:cNvSpPr txBox="1"/>
          <p:nvPr>
            <p:ph idx="1" type="body"/>
          </p:nvPr>
        </p:nvSpPr>
        <p:spPr>
          <a:xfrm>
            <a:off x="1234975" y="1103575"/>
            <a:ext cx="7850100" cy="36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1700">
                <a:solidFill>
                  <a:srgbClr val="434343"/>
                </a:solidFill>
              </a:rPr>
              <a:t>Modify a file (e.g., update hello.txt with new content) and commit.</a:t>
            </a:r>
            <a:endParaRPr sz="17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Merging Branches</a:t>
            </a:r>
            <a:endParaRPr/>
          </a:p>
        </p:txBody>
      </p:sp>
      <p:sp>
        <p:nvSpPr>
          <p:cNvPr id="191" name="Google Shape;191;p35"/>
          <p:cNvSpPr txBox="1"/>
          <p:nvPr>
            <p:ph idx="1" type="body"/>
          </p:nvPr>
        </p:nvSpPr>
        <p:spPr>
          <a:xfrm>
            <a:off x="663475" y="1103575"/>
            <a:ext cx="8421600" cy="36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434343"/>
                </a:solidFill>
              </a:rPr>
              <a:t>Merging branches in Git allows you to integrate changes from one branch into another. </a:t>
            </a:r>
            <a:endParaRPr sz="17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434343"/>
                </a:solidFill>
              </a:rPr>
              <a:t>There are several ways to merge branches, depending on the needs. Here are the most common methods:</a:t>
            </a:r>
            <a:endParaRPr sz="1700">
              <a:solidFill>
                <a:srgbClr val="434343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700"/>
              <a:buAutoNum type="arabicPeriod"/>
            </a:pPr>
            <a:r>
              <a:rPr lang="en-GB" sz="1700">
                <a:solidFill>
                  <a:srgbClr val="434343"/>
                </a:solidFill>
              </a:rPr>
              <a:t>Fast-Forward</a:t>
            </a:r>
            <a:endParaRPr sz="1700">
              <a:solidFill>
                <a:srgbClr val="434343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AutoNum type="arabicPeriod"/>
            </a:pPr>
            <a:r>
              <a:rPr lang="en-GB" sz="1700">
                <a:solidFill>
                  <a:srgbClr val="434343"/>
                </a:solidFill>
              </a:rPr>
              <a:t>Three-Way Merge	</a:t>
            </a:r>
            <a:endParaRPr sz="1700">
              <a:solidFill>
                <a:srgbClr val="434343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AutoNum type="arabicPeriod"/>
            </a:pPr>
            <a:r>
              <a:rPr lang="en-GB" sz="1700">
                <a:solidFill>
                  <a:srgbClr val="434343"/>
                </a:solidFill>
              </a:rPr>
              <a:t>Squash Merge	</a:t>
            </a:r>
            <a:endParaRPr sz="1700">
              <a:solidFill>
                <a:srgbClr val="434343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AutoNum type="arabicPeriod"/>
            </a:pPr>
            <a:r>
              <a:rPr lang="en-GB" sz="1700">
                <a:solidFill>
                  <a:srgbClr val="434343"/>
                </a:solidFill>
              </a:rPr>
              <a:t>Rebase Merge</a:t>
            </a:r>
            <a:endParaRPr sz="1700">
              <a:solidFill>
                <a:srgbClr val="434343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AutoNum type="arabicPeriod"/>
            </a:pPr>
            <a:r>
              <a:rPr lang="en-GB" sz="1700">
                <a:solidFill>
                  <a:srgbClr val="434343"/>
                </a:solidFill>
              </a:rPr>
              <a:t>Conflict Resolution</a:t>
            </a:r>
            <a:endParaRPr sz="17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7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Fast-Forward</a:t>
            </a:r>
            <a:endParaRPr/>
          </a:p>
        </p:txBody>
      </p:sp>
      <p:sp>
        <p:nvSpPr>
          <p:cNvPr id="197" name="Google Shape;197;p36"/>
          <p:cNvSpPr txBox="1"/>
          <p:nvPr>
            <p:ph idx="1" type="body"/>
          </p:nvPr>
        </p:nvSpPr>
        <p:spPr>
          <a:xfrm>
            <a:off x="311700" y="1205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Use When</a:t>
            </a:r>
            <a:r>
              <a:rPr lang="en-GB"/>
              <a:t>: The target branch has no new commits since the branch was created.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Effect</a:t>
            </a:r>
            <a:r>
              <a:rPr lang="en-GB"/>
              <a:t>: Moves the target branch pointer to the new branch without creating a merge commit.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How to Use</a:t>
            </a:r>
            <a:r>
              <a:rPr lang="en-GB"/>
              <a:t>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$ git checkout main</a:t>
            </a:r>
            <a:r>
              <a:rPr lang="en-GB"/>
              <a:t>      # Switch to the main branch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$ git merge feature-branch</a:t>
            </a:r>
            <a:r>
              <a:rPr lang="en-GB"/>
              <a:t>  # Merge the feature branch into main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or using switch: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$ git switch main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$ git merge 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feature-branch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No extra commit is created.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Three-Way Merge (Default)</a:t>
            </a:r>
            <a:endParaRPr/>
          </a:p>
        </p:txBody>
      </p:sp>
      <p:sp>
        <p:nvSpPr>
          <p:cNvPr id="203" name="Google Shape;203;p37"/>
          <p:cNvSpPr txBox="1"/>
          <p:nvPr>
            <p:ph idx="1" type="body"/>
          </p:nvPr>
        </p:nvSpPr>
        <p:spPr>
          <a:xfrm>
            <a:off x="311700" y="1205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Use When</a:t>
            </a:r>
            <a:r>
              <a:rPr lang="en-GB"/>
              <a:t>: </a:t>
            </a:r>
            <a:r>
              <a:rPr lang="en-GB"/>
              <a:t>Both branches have new commits.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Effect</a:t>
            </a:r>
            <a:r>
              <a:rPr lang="en-GB"/>
              <a:t>: </a:t>
            </a:r>
            <a:r>
              <a:rPr lang="en-GB"/>
              <a:t>Creates a new merge commit.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How to Use</a:t>
            </a:r>
            <a:r>
              <a:rPr lang="en-GB"/>
              <a:t>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$ git checkout main</a:t>
            </a:r>
            <a:r>
              <a:rPr lang="en-GB"/>
              <a:t>      # Switch to the main branch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$ git merge feature-branch</a:t>
            </a:r>
            <a:r>
              <a:rPr lang="en-GB"/>
              <a:t>  # Merge the feature branch into main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Squash Merge</a:t>
            </a:r>
            <a:endParaRPr/>
          </a:p>
        </p:txBody>
      </p:sp>
      <p:sp>
        <p:nvSpPr>
          <p:cNvPr id="209" name="Google Shape;209;p38"/>
          <p:cNvSpPr txBox="1"/>
          <p:nvPr>
            <p:ph idx="1" type="body"/>
          </p:nvPr>
        </p:nvSpPr>
        <p:spPr>
          <a:xfrm>
            <a:off x="311700" y="1205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Use When</a:t>
            </a:r>
            <a:r>
              <a:rPr lang="en-GB" sz="1600"/>
              <a:t>: </a:t>
            </a:r>
            <a:r>
              <a:rPr lang="en-GB" sz="1600"/>
              <a:t>You want to combine multiple commits into a single commit before merging.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/>
              <a:t>Effect</a:t>
            </a:r>
            <a:r>
              <a:rPr lang="en-GB" sz="1600"/>
              <a:t>: </a:t>
            </a:r>
            <a:r>
              <a:rPr lang="en-GB" sz="1600"/>
              <a:t>Keeps the history clean by squashing all changes into one commit.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/>
              <a:t>How to Use</a:t>
            </a:r>
            <a:r>
              <a:rPr lang="en-GB" sz="1600"/>
              <a:t>:</a:t>
            </a:r>
            <a:endParaRPr sz="1600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>
                <a:latin typeface="Courier New"/>
                <a:ea typeface="Courier New"/>
                <a:cs typeface="Courier New"/>
                <a:sym typeface="Courier New"/>
              </a:rPr>
              <a:t>$ git checkout main</a:t>
            </a:r>
            <a:r>
              <a:rPr lang="en-GB" sz="1600"/>
              <a:t>      # Switch to the main branch</a:t>
            </a:r>
            <a:endParaRPr sz="1600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b="1" lang="en-GB" sz="1600">
                <a:latin typeface="Courier New"/>
                <a:ea typeface="Courier New"/>
                <a:cs typeface="Courier New"/>
                <a:sym typeface="Courier New"/>
              </a:rPr>
              <a:t>git merge --squash feature-branch</a:t>
            </a:r>
            <a:r>
              <a:rPr lang="en-GB" sz="1600"/>
              <a:t>  # Merge the feature branch into main</a:t>
            </a:r>
            <a:endParaRPr sz="1600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600">
                <a:latin typeface="Courier New"/>
                <a:ea typeface="Courier New"/>
                <a:cs typeface="Courier New"/>
                <a:sym typeface="Courier New"/>
              </a:rPr>
              <a:t>$ git commit -m "Merged feature-branch with squashed commits"</a:t>
            </a:r>
            <a:endParaRPr sz="1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Rebase Merge</a:t>
            </a:r>
            <a:endParaRPr/>
          </a:p>
        </p:txBody>
      </p:sp>
      <p:sp>
        <p:nvSpPr>
          <p:cNvPr id="215" name="Google Shape;215;p39"/>
          <p:cNvSpPr txBox="1"/>
          <p:nvPr>
            <p:ph idx="1" type="body"/>
          </p:nvPr>
        </p:nvSpPr>
        <p:spPr>
          <a:xfrm>
            <a:off x="311700" y="1205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Use When</a:t>
            </a:r>
            <a:r>
              <a:rPr lang="en-GB" sz="1600"/>
              <a:t>: </a:t>
            </a:r>
            <a:r>
              <a:rPr lang="en-GB" sz="1600"/>
              <a:t>You want a linear history without merge commits.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/>
              <a:t>Effect</a:t>
            </a:r>
            <a:r>
              <a:rPr lang="en-GB" sz="1600"/>
              <a:t>: </a:t>
            </a:r>
            <a:r>
              <a:rPr lang="en-GB" sz="1600"/>
              <a:t>Moves the feature branch commits to the latest main branch, avoiding a merge commit.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/>
              <a:t>How to Use</a:t>
            </a:r>
            <a:r>
              <a:rPr lang="en-GB" sz="1600"/>
              <a:t>:</a:t>
            </a:r>
            <a:endParaRPr sz="1600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b="1" lang="en-GB" sz="1600">
                <a:latin typeface="Courier New"/>
                <a:ea typeface="Courier New"/>
                <a:cs typeface="Courier New"/>
                <a:sym typeface="Courier New"/>
              </a:rPr>
              <a:t>git checkout feature-branch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>
                <a:latin typeface="Courier New"/>
                <a:ea typeface="Courier New"/>
                <a:cs typeface="Courier New"/>
                <a:sym typeface="Courier New"/>
              </a:rPr>
              <a:t>$ git rebase main  </a:t>
            </a:r>
            <a:r>
              <a:rPr lang="en-GB" sz="1600"/>
              <a:t># Replays commits on top of main</a:t>
            </a:r>
            <a:endParaRPr sz="1600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>
                <a:latin typeface="Courier New"/>
                <a:ea typeface="Courier New"/>
                <a:cs typeface="Courier New"/>
                <a:sym typeface="Courier New"/>
              </a:rPr>
              <a:t>$ git checkout main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>
                <a:latin typeface="Courier New"/>
                <a:ea typeface="Courier New"/>
                <a:cs typeface="Courier New"/>
                <a:sym typeface="Courier New"/>
              </a:rPr>
              <a:t>$ git merge feature-branch  </a:t>
            </a:r>
            <a:r>
              <a:rPr lang="en-GB" sz="1600"/>
              <a:t># Fast-forward merge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Or</a:t>
            </a:r>
            <a:r>
              <a:rPr b="1" lang="en-GB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600">
                <a:latin typeface="Courier New"/>
                <a:ea typeface="Courier New"/>
                <a:cs typeface="Courier New"/>
                <a:sym typeface="Courier New"/>
              </a:rPr>
              <a:t>$ git rebase main feature-branch  </a:t>
            </a:r>
            <a:r>
              <a:rPr lang="en-GB" sz="1600"/>
              <a:t># Rebase without switching branches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Merge with Conflict Resolution</a:t>
            </a:r>
            <a:endParaRPr/>
          </a:p>
        </p:txBody>
      </p:sp>
      <p:sp>
        <p:nvSpPr>
          <p:cNvPr id="221" name="Google Shape;221;p40"/>
          <p:cNvSpPr txBox="1"/>
          <p:nvPr>
            <p:ph idx="1" type="body"/>
          </p:nvPr>
        </p:nvSpPr>
        <p:spPr>
          <a:xfrm>
            <a:off x="311700" y="1205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Use When</a:t>
            </a:r>
            <a:r>
              <a:rPr lang="en-GB" sz="1600"/>
              <a:t>: </a:t>
            </a:r>
            <a:r>
              <a:rPr lang="en-GB" sz="1600"/>
              <a:t>There are conflicting changes in the same file on both branches.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/>
              <a:t>Effect</a:t>
            </a:r>
            <a:r>
              <a:rPr lang="en-GB" sz="1600"/>
              <a:t>: </a:t>
            </a:r>
            <a:r>
              <a:rPr lang="en-GB" sz="1600"/>
              <a:t>Git prompts you to manually resolve conflicts before merging.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/>
              <a:t>How to Use</a:t>
            </a:r>
            <a:r>
              <a:rPr lang="en-GB" sz="1600"/>
              <a:t>:</a:t>
            </a:r>
            <a:endParaRPr sz="1600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>
                <a:latin typeface="Courier New"/>
                <a:ea typeface="Courier New"/>
                <a:cs typeface="Courier New"/>
                <a:sym typeface="Courier New"/>
              </a:rPr>
              <a:t>$ git checkout main      # Switch to the main branch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>
                <a:latin typeface="Courier New"/>
                <a:ea typeface="Courier New"/>
                <a:cs typeface="Courier New"/>
                <a:sym typeface="Courier New"/>
              </a:rPr>
              <a:t>$ git merge feature-branch  # Merge the feature branch into main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If conflicts occur:</a:t>
            </a:r>
            <a:endParaRPr sz="1600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>
                <a:latin typeface="Courier New"/>
                <a:ea typeface="Courier New"/>
                <a:cs typeface="Courier New"/>
                <a:sym typeface="Courier New"/>
              </a:rPr>
              <a:t>$ git status</a:t>
            </a:r>
            <a:r>
              <a:rPr lang="en-GB" sz="1600"/>
              <a:t>  # See conflicting files</a:t>
            </a:r>
            <a:endParaRPr sz="1600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>
                <a:latin typeface="Courier New"/>
                <a:ea typeface="Courier New"/>
                <a:cs typeface="Courier New"/>
                <a:sym typeface="Courier New"/>
              </a:rPr>
              <a:t>$ nano filename</a:t>
            </a:r>
            <a:r>
              <a:rPr lang="en-GB" sz="1600"/>
              <a:t>  # Edit and resolve conflicts manually</a:t>
            </a:r>
            <a:endParaRPr sz="1600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>
                <a:latin typeface="Courier New"/>
                <a:ea typeface="Courier New"/>
                <a:cs typeface="Courier New"/>
                <a:sym typeface="Courier New"/>
              </a:rPr>
              <a:t>$ git add filename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600">
                <a:latin typeface="Courier New"/>
                <a:ea typeface="Courier New"/>
                <a:cs typeface="Courier New"/>
                <a:sym typeface="Courier New"/>
              </a:rPr>
              <a:t>$ git commit -m "Resolved merge conflict"</a:t>
            </a:r>
            <a:endParaRPr sz="1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Which Merge Strategy Should You Use?</a:t>
            </a:r>
            <a:endParaRPr/>
          </a:p>
        </p:txBody>
      </p:sp>
      <p:graphicFrame>
        <p:nvGraphicFramePr>
          <p:cNvPr id="227" name="Google Shape;227;p41"/>
          <p:cNvGraphicFramePr/>
          <p:nvPr/>
        </p:nvGraphicFramePr>
        <p:xfrm>
          <a:off x="1551625" y="1492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{794723BF-BF0B-422E-91A3-B2D010C2F199}</a:tableStyleId>
              </a:tblPr>
              <a:tblGrid>
                <a:gridCol w="1936525"/>
                <a:gridCol w="3728550"/>
              </a:tblGrid>
              <a:tr h="485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Merge Type</a:t>
                      </a:r>
                      <a:endParaRPr b="1"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Best For</a:t>
                      </a:r>
                      <a:endParaRPr b="1"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51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Fast-Forward</a:t>
                      </a:r>
                      <a:endParaRPr b="1"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Small updates, keeping history simple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51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Three-Way Merge</a:t>
                      </a:r>
                      <a:endParaRPr b="1"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When multiple branches have diverged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51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Squash Merge</a:t>
                      </a:r>
                      <a:endParaRPr b="1"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Clean history for feature branches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51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Rebase Merge</a:t>
                      </a:r>
                      <a:endParaRPr b="1"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Linear history, avoiding merge commits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51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Conflict Resolution</a:t>
                      </a:r>
                      <a:endParaRPr b="1"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When there are conflicts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Module 1: </a:t>
            </a:r>
            <a:r>
              <a:rPr lang="en-GB" sz="3600"/>
              <a:t>Introduction to Version Control with Git</a:t>
            </a:r>
            <a:endParaRPr sz="3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Visualising Branches</a:t>
            </a:r>
            <a:endParaRPr/>
          </a:p>
        </p:txBody>
      </p:sp>
      <p:sp>
        <p:nvSpPr>
          <p:cNvPr id="233" name="Google Shape;233;p42"/>
          <p:cNvSpPr txBox="1"/>
          <p:nvPr>
            <p:ph idx="1" type="body"/>
          </p:nvPr>
        </p:nvSpPr>
        <p:spPr>
          <a:xfrm>
            <a:off x="311700" y="1721075"/>
            <a:ext cx="8520600" cy="29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600">
                <a:latin typeface="Courier New"/>
                <a:ea typeface="Courier New"/>
                <a:cs typeface="Courier New"/>
                <a:sym typeface="Courier New"/>
              </a:rPr>
              <a:t>$ git log --graph --oneline --all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Module 3: Conflict Resolution</a:t>
            </a:r>
            <a:endParaRPr sz="36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Objectives</a:t>
            </a:r>
            <a:endParaRPr/>
          </a:p>
        </p:txBody>
      </p:sp>
      <p:sp>
        <p:nvSpPr>
          <p:cNvPr id="244" name="Google Shape;244;p44"/>
          <p:cNvSpPr txBox="1"/>
          <p:nvPr>
            <p:ph idx="1" type="body"/>
          </p:nvPr>
        </p:nvSpPr>
        <p:spPr>
          <a:xfrm>
            <a:off x="775150" y="1583125"/>
            <a:ext cx="4506300" cy="31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-GB" sz="1300">
                <a:solidFill>
                  <a:srgbClr val="434343"/>
                </a:solidFill>
              </a:rPr>
              <a:t>Learn to identify and resolve conflicts manually.</a:t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-GB" sz="1300">
                <a:solidFill>
                  <a:srgbClr val="434343"/>
                </a:solidFill>
              </a:rPr>
              <a:t>Practice using merge tools and understanding Git’s conflict markers.</a:t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-GB" sz="1300">
                <a:solidFill>
                  <a:srgbClr val="434343"/>
                </a:solidFill>
              </a:rPr>
              <a:t>Develop best practices to minimize conflicts.</a:t>
            </a:r>
            <a:endParaRPr sz="1300">
              <a:solidFill>
                <a:srgbClr val="434343"/>
              </a:solidFill>
            </a:endParaRPr>
          </a:p>
        </p:txBody>
      </p:sp>
      <p:pic>
        <p:nvPicPr>
          <p:cNvPr id="245" name="Google Shape;24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8500" y="1329300"/>
            <a:ext cx="3428674" cy="279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Conflicts Occur in Git</a:t>
            </a:r>
            <a:endParaRPr/>
          </a:p>
        </p:txBody>
      </p:sp>
      <p:sp>
        <p:nvSpPr>
          <p:cNvPr id="251" name="Google Shape;251;p45"/>
          <p:cNvSpPr txBox="1"/>
          <p:nvPr>
            <p:ph idx="1" type="body"/>
          </p:nvPr>
        </p:nvSpPr>
        <p:spPr>
          <a:xfrm>
            <a:off x="538650" y="1287525"/>
            <a:ext cx="8053500" cy="34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434343"/>
                </a:solidFill>
              </a:rPr>
              <a:t>Conflicts in Git occur when two branches modify the same lines in a file or when one branch modifies a file that another branch deletes. These situations arise during a merge or rebase operation, as Git cannot automatically determine which changes to keep.</a:t>
            </a:r>
            <a:endParaRPr sz="1300">
              <a:solidFill>
                <a:srgbClr val="434343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434343"/>
                </a:solidFill>
              </a:rPr>
              <a:t>Example of Conflict Scenario:</a:t>
            </a:r>
            <a:endParaRPr sz="1300">
              <a:solidFill>
                <a:srgbClr val="434343"/>
              </a:solidFill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434343"/>
                </a:solidFill>
              </a:rPr>
              <a:t>Branch A (Current Branch) modifies line 10 of file.txt</a:t>
            </a:r>
            <a:endParaRPr sz="1300">
              <a:solidFill>
                <a:srgbClr val="434343"/>
              </a:solidFill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434343"/>
                </a:solidFill>
              </a:rPr>
              <a:t>Branch B (Incoming Branch) also modifies line 10 of file.txt differently.</a:t>
            </a:r>
            <a:endParaRPr sz="1300">
              <a:solidFill>
                <a:srgbClr val="434343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1300">
                <a:solidFill>
                  <a:srgbClr val="434343"/>
                </a:solidFill>
              </a:rPr>
              <a:t>When merging Branch B into Branch A, Git detects the conflicting changes and pauses the merge process, requiring manual intervention.</a:t>
            </a:r>
            <a:endParaRPr sz="13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Conflict Markers in Git</a:t>
            </a:r>
            <a:endParaRPr/>
          </a:p>
        </p:txBody>
      </p:sp>
      <p:sp>
        <p:nvSpPr>
          <p:cNvPr id="257" name="Google Shape;257;p46"/>
          <p:cNvSpPr txBox="1"/>
          <p:nvPr>
            <p:ph idx="1" type="body"/>
          </p:nvPr>
        </p:nvSpPr>
        <p:spPr>
          <a:xfrm>
            <a:off x="538650" y="1149575"/>
            <a:ext cx="8053500" cy="3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434343"/>
                </a:solidFill>
              </a:rPr>
              <a:t>When a conflict occurs, Git marks the conflicting sections in the file with conflict markers. These markers highlight the differences between the current branch (HEAD) and the incoming branch.</a:t>
            </a:r>
            <a:endParaRPr sz="1300">
              <a:solidFill>
                <a:srgbClr val="434343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434343"/>
                </a:solidFill>
              </a:rPr>
              <a:t>Example of Conflict Markers</a:t>
            </a:r>
            <a:endParaRPr sz="1300">
              <a:solidFill>
                <a:srgbClr val="434343"/>
              </a:solidFill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34343"/>
                </a:solidFill>
              </a:rPr>
              <a:t>&lt;&lt;&lt;&lt;&lt;&lt;&lt; HEAD</a:t>
            </a:r>
            <a:endParaRPr sz="1000">
              <a:solidFill>
                <a:srgbClr val="434343"/>
              </a:solidFill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34343"/>
                </a:solidFill>
              </a:rPr>
              <a:t>Current branch changes</a:t>
            </a:r>
            <a:endParaRPr sz="1000">
              <a:solidFill>
                <a:srgbClr val="434343"/>
              </a:solidFill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34343"/>
                </a:solidFill>
              </a:rPr>
              <a:t>=======</a:t>
            </a:r>
            <a:endParaRPr sz="1000">
              <a:solidFill>
                <a:srgbClr val="434343"/>
              </a:solidFill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34343"/>
                </a:solidFill>
              </a:rPr>
              <a:t>Incoming branch changes</a:t>
            </a:r>
            <a:endParaRPr sz="1000">
              <a:solidFill>
                <a:srgbClr val="434343"/>
              </a:solidFill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34343"/>
                </a:solidFill>
              </a:rPr>
              <a:t>&gt;&gt;&gt;&gt;&gt;&gt;&gt; feature-update</a:t>
            </a:r>
            <a:endParaRPr sz="1000">
              <a:solidFill>
                <a:srgbClr val="434343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434343"/>
                </a:solidFill>
              </a:rPr>
              <a:t>&lt;&lt;&lt;&lt;&lt;&lt;&lt; HEAD </a:t>
            </a:r>
            <a:r>
              <a:rPr lang="en-GB" sz="1300">
                <a:solidFill>
                  <a:srgbClr val="434343"/>
                </a:solidFill>
              </a:rPr>
              <a:t>: Marks the start of the changes from your current branch.</a:t>
            </a:r>
            <a:endParaRPr sz="1300">
              <a:solidFill>
                <a:srgbClr val="434343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434343"/>
                </a:solidFill>
              </a:rPr>
              <a:t>======= </a:t>
            </a:r>
            <a:r>
              <a:rPr lang="en-GB" sz="1300">
                <a:solidFill>
                  <a:srgbClr val="434343"/>
                </a:solidFill>
              </a:rPr>
              <a:t>: Separates the changes from your current branch and the incoming branch.</a:t>
            </a:r>
            <a:endParaRPr sz="1300">
              <a:solidFill>
                <a:srgbClr val="434343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-GB" sz="1300">
                <a:solidFill>
                  <a:srgbClr val="434343"/>
                </a:solidFill>
              </a:rPr>
              <a:t>&gt;&gt;&gt;&gt;&gt;&gt;&gt; [branch-name]</a:t>
            </a:r>
            <a:r>
              <a:rPr lang="en-GB" sz="1300">
                <a:solidFill>
                  <a:srgbClr val="434343"/>
                </a:solidFill>
              </a:rPr>
              <a:t> : Marks the end of the incoming branch's changes.</a:t>
            </a:r>
            <a:endParaRPr sz="13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Resolving Conflicts</a:t>
            </a:r>
            <a:endParaRPr/>
          </a:p>
        </p:txBody>
      </p:sp>
      <p:sp>
        <p:nvSpPr>
          <p:cNvPr id="263" name="Google Shape;263;p47"/>
          <p:cNvSpPr txBox="1"/>
          <p:nvPr>
            <p:ph idx="1" type="body"/>
          </p:nvPr>
        </p:nvSpPr>
        <p:spPr>
          <a:xfrm>
            <a:off x="538650" y="1550275"/>
            <a:ext cx="8053500" cy="32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434343"/>
                </a:solidFill>
              </a:rPr>
              <a:t>To resolve conflicts, you must manually edit the file to decide which changes to keep. You can:</a:t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300"/>
              <a:buAutoNum type="arabicPeriod"/>
            </a:pPr>
            <a:r>
              <a:rPr lang="en-GB" sz="1300">
                <a:solidFill>
                  <a:srgbClr val="434343"/>
                </a:solidFill>
              </a:rPr>
              <a:t>Keep one version (either HEAD or incoming branch).</a:t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AutoNum type="arabicPeriod"/>
            </a:pPr>
            <a:r>
              <a:rPr lang="en-GB" sz="1300">
                <a:solidFill>
                  <a:srgbClr val="434343"/>
                </a:solidFill>
              </a:rPr>
              <a:t>Combine both changes into a new version.</a:t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AutoNum type="arabicPeriod"/>
            </a:pPr>
            <a:r>
              <a:rPr lang="en-GB" sz="1300">
                <a:solidFill>
                  <a:srgbClr val="434343"/>
                </a:solidFill>
              </a:rPr>
              <a:t>Remove unnecessary lines.</a:t>
            </a:r>
            <a:endParaRPr sz="1300">
              <a:solidFill>
                <a:srgbClr val="434343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Tools to Help Resolve Conflicts</a:t>
            </a:r>
            <a:endParaRPr/>
          </a:p>
        </p:txBody>
      </p:sp>
      <p:sp>
        <p:nvSpPr>
          <p:cNvPr id="269" name="Google Shape;269;p48"/>
          <p:cNvSpPr txBox="1"/>
          <p:nvPr>
            <p:ph idx="1" type="body"/>
          </p:nvPr>
        </p:nvSpPr>
        <p:spPr>
          <a:xfrm>
            <a:off x="538650" y="1359775"/>
            <a:ext cx="8053500" cy="34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434343"/>
                </a:solidFill>
              </a:rPr>
              <a:t>Command Line</a:t>
            </a:r>
            <a:r>
              <a:rPr lang="en-GB" sz="1300">
                <a:solidFill>
                  <a:srgbClr val="434343"/>
                </a:solidFill>
              </a:rPr>
              <a:t>: Use</a:t>
            </a:r>
            <a:endParaRPr sz="1300">
              <a:solidFill>
                <a:srgbClr val="434343"/>
              </a:solidFill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$ git status</a:t>
            </a:r>
            <a:endParaRPr sz="13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434343"/>
                </a:solidFill>
              </a:rPr>
              <a:t>to identify conflicted files and manually edit them.</a:t>
            </a:r>
            <a:endParaRPr sz="1300">
              <a:solidFill>
                <a:srgbClr val="434343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434343"/>
                </a:solidFill>
              </a:rPr>
              <a:t>Conflict Editors</a:t>
            </a:r>
            <a:r>
              <a:rPr lang="en-GB" sz="1300">
                <a:solidFill>
                  <a:srgbClr val="434343"/>
                </a:solidFill>
              </a:rPr>
              <a:t>: Many IDEs (e.g., VSCode, IntelliJ) provide visual tools for resolving conflicts.</a:t>
            </a:r>
            <a:endParaRPr sz="1300">
              <a:solidFill>
                <a:srgbClr val="434343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434343"/>
                </a:solidFill>
              </a:rPr>
              <a:t>Git Platforms</a:t>
            </a:r>
            <a:r>
              <a:rPr lang="en-GB" sz="1300">
                <a:solidFill>
                  <a:srgbClr val="434343"/>
                </a:solidFill>
              </a:rPr>
              <a:t>: Platforms like GitHub or GitLab offer inline editors for resolving simple conflicts directly on their interfaces</a:t>
            </a:r>
            <a:endParaRPr sz="1300">
              <a:solidFill>
                <a:srgbClr val="434343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Module 4: Using Remote Repositories</a:t>
            </a:r>
            <a:endParaRPr sz="36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Objectives</a:t>
            </a:r>
            <a:endParaRPr/>
          </a:p>
        </p:txBody>
      </p:sp>
      <p:sp>
        <p:nvSpPr>
          <p:cNvPr id="280" name="Google Shape;280;p50"/>
          <p:cNvSpPr txBox="1"/>
          <p:nvPr>
            <p:ph idx="1" type="body"/>
          </p:nvPr>
        </p:nvSpPr>
        <p:spPr>
          <a:xfrm>
            <a:off x="919650" y="1543700"/>
            <a:ext cx="76725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500"/>
              <a:buAutoNum type="arabicPeriod"/>
            </a:pPr>
            <a:r>
              <a:rPr lang="en-GB" sz="1500">
                <a:solidFill>
                  <a:srgbClr val="434343"/>
                </a:solidFill>
              </a:rPr>
              <a:t>Cloning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AutoNum type="arabicPeriod"/>
            </a:pPr>
            <a:r>
              <a:rPr lang="en-GB" sz="1500">
                <a:solidFill>
                  <a:srgbClr val="434343"/>
                </a:solidFill>
              </a:rPr>
              <a:t>Synchronizing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AutoNum type="arabicPeriod"/>
            </a:pPr>
            <a:r>
              <a:rPr lang="en-GB" sz="1500">
                <a:solidFill>
                  <a:srgbClr val="434343"/>
                </a:solidFill>
              </a:rPr>
              <a:t>Configuring Remote Tracking Branches in Git</a:t>
            </a:r>
            <a:endParaRPr sz="15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Clone a Repository from a Remote Server</a:t>
            </a:r>
            <a:endParaRPr/>
          </a:p>
        </p:txBody>
      </p:sp>
      <p:sp>
        <p:nvSpPr>
          <p:cNvPr id="286" name="Google Shape;286;p51"/>
          <p:cNvSpPr txBox="1"/>
          <p:nvPr>
            <p:ph idx="1" type="body"/>
          </p:nvPr>
        </p:nvSpPr>
        <p:spPr>
          <a:xfrm>
            <a:off x="373750" y="1143000"/>
            <a:ext cx="8520600" cy="36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434343"/>
                </a:solidFill>
              </a:rPr>
              <a:t>Cloning a repository creates a local copy of a remote repository, allowing you to work on the project locally.</a:t>
            </a:r>
            <a:endParaRPr sz="1300">
              <a:solidFill>
                <a:srgbClr val="434343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434343"/>
                </a:solidFill>
              </a:rPr>
              <a:t>Basic Command</a:t>
            </a:r>
            <a:r>
              <a:rPr lang="en-GB" sz="1300">
                <a:solidFill>
                  <a:srgbClr val="434343"/>
                </a:solidFill>
              </a:rPr>
              <a:t>:</a:t>
            </a:r>
            <a:endParaRPr sz="1300">
              <a:solidFill>
                <a:srgbClr val="434343"/>
              </a:solidFill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$ git clone &lt;repository-url&gt;</a:t>
            </a:r>
            <a:r>
              <a:rPr lang="en-GB" sz="1300">
                <a:solidFill>
                  <a:srgbClr val="434343"/>
                </a:solidFill>
              </a:rPr>
              <a:t>  # Replace &lt;repository-url&gt; with the HTTPS or SSH URL of the repository (e.g., from GitHub, GitLab, etc.).</a:t>
            </a:r>
            <a:endParaRPr sz="1300">
              <a:solidFill>
                <a:srgbClr val="434343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434343"/>
                </a:solidFill>
              </a:rPr>
              <a:t>Cloning into a Specific Directory</a:t>
            </a:r>
            <a:r>
              <a:rPr lang="en-GB" sz="1300">
                <a:solidFill>
                  <a:srgbClr val="434343"/>
                </a:solidFill>
              </a:rPr>
              <a:t>:</a:t>
            </a:r>
            <a:endParaRPr sz="1300">
              <a:solidFill>
                <a:srgbClr val="434343"/>
              </a:solidFill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$ git clone &lt;repository-url&gt; &lt;directory-name&gt;</a:t>
            </a:r>
            <a:r>
              <a:rPr lang="en-GB" sz="1300">
                <a:solidFill>
                  <a:srgbClr val="434343"/>
                </a:solidFill>
              </a:rPr>
              <a:t>  # This clones the repository into the specified directory.</a:t>
            </a:r>
            <a:endParaRPr sz="1300">
              <a:solidFill>
                <a:srgbClr val="434343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434343"/>
                </a:solidFill>
              </a:rPr>
              <a:t>Cloning a Specific Branch</a:t>
            </a:r>
            <a:r>
              <a:rPr lang="en-GB" sz="1300">
                <a:solidFill>
                  <a:srgbClr val="434343"/>
                </a:solidFill>
              </a:rPr>
              <a:t>:</a:t>
            </a:r>
            <a:endParaRPr sz="1300">
              <a:solidFill>
                <a:srgbClr val="434343"/>
              </a:solidFill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$ git clone -b &lt;branch-name&gt; &lt;repository-url&gt;</a:t>
            </a:r>
            <a:r>
              <a:rPr lang="en-GB" sz="1300">
                <a:solidFill>
                  <a:srgbClr val="434343"/>
                </a:solidFill>
              </a:rPr>
              <a:t> # Use this to clone only the branch you need.</a:t>
            </a:r>
            <a:endParaRPr sz="1300">
              <a:solidFill>
                <a:srgbClr val="434343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434343"/>
                </a:solidFill>
              </a:rPr>
              <a:t>Cloning with SSH (requires SSH key setup)</a:t>
            </a:r>
            <a:r>
              <a:rPr lang="en-GB" sz="1300">
                <a:solidFill>
                  <a:srgbClr val="434343"/>
                </a:solidFill>
              </a:rPr>
              <a:t>:</a:t>
            </a:r>
            <a:endParaRPr sz="1300">
              <a:solidFill>
                <a:srgbClr val="434343"/>
              </a:solidFill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$ git clone git@github.com:user/repository.git</a:t>
            </a:r>
            <a:r>
              <a:rPr lang="en-GB" sz="1300">
                <a:solidFill>
                  <a:srgbClr val="434343"/>
                </a:solidFill>
              </a:rPr>
              <a:t>  # This method is secure and avoids repeated password prompts.</a:t>
            </a:r>
            <a:endParaRPr sz="1300">
              <a:solidFill>
                <a:srgbClr val="434343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Local Copy Methods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748850" y="1152475"/>
            <a:ext cx="808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434343"/>
                </a:solidFill>
              </a:rPr>
              <a:t>Before formal version control systems, developers often relied on simple local copy methods: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roxima Nova"/>
              <a:buChar char="●"/>
            </a:pPr>
            <a:r>
              <a:rPr lang="en-GB" sz="1500" u="sng">
                <a:solidFill>
                  <a:srgbClr val="434343"/>
                </a:solidFill>
              </a:rPr>
              <a:t>Manual backups</a:t>
            </a:r>
            <a:r>
              <a:rPr lang="en-GB" sz="1500">
                <a:solidFill>
                  <a:srgbClr val="434343"/>
                </a:solidFill>
              </a:rPr>
              <a:t>: Copying files to separate folders with date stamps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roxima Nova"/>
              <a:buChar char="●"/>
            </a:pPr>
            <a:r>
              <a:rPr lang="en-GB" sz="1500" u="sng">
                <a:solidFill>
                  <a:srgbClr val="434343"/>
                </a:solidFill>
              </a:rPr>
              <a:t>Commenting out code</a:t>
            </a:r>
            <a:r>
              <a:rPr lang="en-GB" sz="1500">
                <a:solidFill>
                  <a:srgbClr val="434343"/>
                </a:solidFill>
              </a:rPr>
              <a:t>: Preserving old versions within the same file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roxima Nova"/>
              <a:buChar char="●"/>
            </a:pPr>
            <a:r>
              <a:rPr lang="en-GB" sz="1500" u="sng">
                <a:solidFill>
                  <a:srgbClr val="434343"/>
                </a:solidFill>
              </a:rPr>
              <a:t>Zip archives</a:t>
            </a:r>
            <a:r>
              <a:rPr lang="en-GB" sz="1500">
                <a:solidFill>
                  <a:srgbClr val="434343"/>
                </a:solidFill>
              </a:rPr>
              <a:t>: Compressing project folders at different stages</a:t>
            </a:r>
            <a:endParaRPr sz="15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434343"/>
                </a:solidFill>
              </a:rPr>
              <a:t>These methods, while simple, have significant drawbacks: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roxima Nova"/>
              <a:buChar char="●"/>
            </a:pPr>
            <a:r>
              <a:rPr lang="en-GB" sz="1500">
                <a:solidFill>
                  <a:srgbClr val="434343"/>
                </a:solidFill>
              </a:rPr>
              <a:t>Limited history tracking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roxima Nova"/>
              <a:buChar char="●"/>
            </a:pPr>
            <a:r>
              <a:rPr lang="en-GB" sz="1500">
                <a:solidFill>
                  <a:srgbClr val="434343"/>
                </a:solidFill>
              </a:rPr>
              <a:t>Difficulty in collaboration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roxima Nova"/>
              <a:buChar char="●"/>
            </a:pPr>
            <a:r>
              <a:rPr lang="en-GB" sz="1500">
                <a:solidFill>
                  <a:srgbClr val="434343"/>
                </a:solidFill>
              </a:rPr>
              <a:t>Increased risk of data loss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Proxima Nova"/>
              <a:buChar char="●"/>
            </a:pPr>
            <a:r>
              <a:rPr lang="en-GB" sz="1500">
                <a:solidFill>
                  <a:srgbClr val="434343"/>
                </a:solidFill>
              </a:rPr>
              <a:t>Inefficient storage use</a:t>
            </a:r>
            <a:endParaRPr sz="15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420"/>
              <a:t>Understand How to Synchronize Local and Remote Changes</a:t>
            </a:r>
            <a:endParaRPr sz="2420"/>
          </a:p>
        </p:txBody>
      </p:sp>
      <p:sp>
        <p:nvSpPr>
          <p:cNvPr id="292" name="Google Shape;292;p52"/>
          <p:cNvSpPr txBox="1"/>
          <p:nvPr>
            <p:ph idx="1" type="body"/>
          </p:nvPr>
        </p:nvSpPr>
        <p:spPr>
          <a:xfrm>
            <a:off x="373750" y="1143000"/>
            <a:ext cx="8520600" cy="36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434343"/>
                </a:solidFill>
              </a:rPr>
              <a:t>To ensure your local repository is up-to-date with the remote repository, you need to synchronize changes.</a:t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300"/>
              <a:buAutoNum type="arabicPeriod"/>
            </a:pPr>
            <a:r>
              <a:rPr lang="en-GB" sz="1300">
                <a:solidFill>
                  <a:srgbClr val="434343"/>
                </a:solidFill>
              </a:rPr>
              <a:t>Fetch Changes:</a:t>
            </a:r>
            <a:br>
              <a:rPr lang="en-GB" sz="1300">
                <a:solidFill>
                  <a:srgbClr val="434343"/>
                </a:solidFill>
              </a:rPr>
            </a:br>
            <a:r>
              <a:rPr b="1" lang="en-GB" sz="13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$ git fetch</a:t>
            </a:r>
            <a:r>
              <a:rPr lang="en-GB" sz="1300">
                <a:solidFill>
                  <a:srgbClr val="434343"/>
                </a:solidFill>
              </a:rPr>
              <a:t>  # This downloads changes from the remote repository but does not merge them into your local branch.</a:t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AutoNum type="arabicPeriod"/>
            </a:pPr>
            <a:r>
              <a:rPr lang="en-GB" sz="1300">
                <a:solidFill>
                  <a:srgbClr val="434343"/>
                </a:solidFill>
              </a:rPr>
              <a:t>Pull Changes:</a:t>
            </a:r>
            <a:br>
              <a:rPr lang="en-GB" sz="1300">
                <a:solidFill>
                  <a:srgbClr val="434343"/>
                </a:solidFill>
              </a:rPr>
            </a:br>
            <a:r>
              <a:rPr b="1" lang="en-GB" sz="13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$ git pull</a:t>
            </a:r>
            <a:r>
              <a:rPr lang="en-GB" sz="1300">
                <a:solidFill>
                  <a:srgbClr val="434343"/>
                </a:solidFill>
              </a:rPr>
              <a:t>  # This fetches changes and merges them into your current branch. If there are conflicts, Git will pause for manual resolution.</a:t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AutoNum type="arabicPeriod"/>
            </a:pPr>
            <a:r>
              <a:rPr lang="en-GB" sz="1300">
                <a:solidFill>
                  <a:srgbClr val="434343"/>
                </a:solidFill>
              </a:rPr>
              <a:t>Push Local Changes to Remote:</a:t>
            </a:r>
            <a:br>
              <a:rPr lang="en-GB" sz="1300">
                <a:solidFill>
                  <a:srgbClr val="434343"/>
                </a:solidFill>
              </a:rPr>
            </a:br>
            <a:r>
              <a:rPr b="1" lang="en-GB" sz="13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$ git push</a:t>
            </a:r>
            <a:r>
              <a:rPr lang="en-GB" sz="1300">
                <a:solidFill>
                  <a:srgbClr val="434343"/>
                </a:solidFill>
              </a:rPr>
              <a:t> # This uploads your committed changes from the local branch to the corresponding remote branch.</a:t>
            </a:r>
            <a:endParaRPr sz="13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Set Up and Configure Remote Tracking Branches</a:t>
            </a:r>
            <a:endParaRPr/>
          </a:p>
        </p:txBody>
      </p:sp>
      <p:sp>
        <p:nvSpPr>
          <p:cNvPr id="298" name="Google Shape;298;p53"/>
          <p:cNvSpPr txBox="1"/>
          <p:nvPr>
            <p:ph idx="1" type="body"/>
          </p:nvPr>
        </p:nvSpPr>
        <p:spPr>
          <a:xfrm>
            <a:off x="373750" y="913075"/>
            <a:ext cx="8520600" cy="38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434343"/>
                </a:solidFill>
              </a:rPr>
              <a:t>Remote tracking branches link your local branches to their remote counterparts, enabling seamless synchronization.</a:t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300"/>
              <a:buAutoNum type="arabicPeriod"/>
            </a:pPr>
            <a:r>
              <a:rPr lang="en-GB" sz="1300">
                <a:solidFill>
                  <a:srgbClr val="434343"/>
                </a:solidFill>
              </a:rPr>
              <a:t>Fetch All Remote Branches:</a:t>
            </a:r>
            <a:br>
              <a:rPr lang="en-GB" sz="1300">
                <a:solidFill>
                  <a:srgbClr val="434343"/>
                </a:solidFill>
              </a:rPr>
            </a:br>
            <a:r>
              <a:rPr b="1" lang="en-GB" sz="13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$ git fetch --all</a:t>
            </a:r>
            <a:r>
              <a:rPr lang="en-GB" sz="1300">
                <a:solidFill>
                  <a:srgbClr val="434343"/>
                </a:solidFill>
              </a:rPr>
              <a:t> # Retrieves metadata for all remote branches without checking them out locally.</a:t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AutoNum type="arabicPeriod"/>
            </a:pPr>
            <a:r>
              <a:rPr lang="en-GB" sz="1300">
                <a:solidFill>
                  <a:srgbClr val="434343"/>
                </a:solidFill>
              </a:rPr>
              <a:t>Create a Local Branch Tracking a Remote Branch:</a:t>
            </a:r>
            <a:br>
              <a:rPr lang="en-GB" sz="1300">
                <a:solidFill>
                  <a:srgbClr val="434343"/>
                </a:solidFill>
              </a:rPr>
            </a:br>
            <a:r>
              <a:rPr b="1" lang="en-GB" sz="13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$ git checkout -b &lt;local-branch-name&gt; origin/&lt;remote-branch-name&gt;</a:t>
            </a:r>
            <a:r>
              <a:rPr lang="en-GB" sz="1300">
                <a:solidFill>
                  <a:srgbClr val="434343"/>
                </a:solidFill>
              </a:rPr>
              <a:t> # This creates a new local branch and sets it to track the specified remote branch automatically.</a:t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AutoNum type="arabicPeriod"/>
            </a:pPr>
            <a:r>
              <a:rPr lang="en-GB" sz="1300">
                <a:solidFill>
                  <a:srgbClr val="434343"/>
                </a:solidFill>
              </a:rPr>
              <a:t>Set an Existing Local Branch to Track a Remote Branch:</a:t>
            </a:r>
            <a:br>
              <a:rPr lang="en-GB" sz="1300">
                <a:solidFill>
                  <a:srgbClr val="434343"/>
                </a:solidFill>
              </a:rPr>
            </a:br>
            <a:r>
              <a:rPr b="1" lang="en-GB" sz="13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$ git branch --set-upstream-to=origin/&lt;remote-branch-name&gt; &lt;local-branch-name&gt;</a:t>
            </a:r>
            <a:r>
              <a:rPr lang="en-GB" sz="1300">
                <a:solidFill>
                  <a:srgbClr val="434343"/>
                </a:solidFill>
              </a:rPr>
              <a:t> # This links an already existing local branch to a remote branch for tracking purposes.</a:t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AutoNum type="arabicPeriod"/>
            </a:pPr>
            <a:r>
              <a:rPr lang="en-GB" sz="1300">
                <a:solidFill>
                  <a:srgbClr val="434343"/>
                </a:solidFill>
              </a:rPr>
              <a:t>Change Tracking for an Existing Branch:</a:t>
            </a:r>
            <a:br>
              <a:rPr lang="en-GB" sz="1300">
                <a:solidFill>
                  <a:srgbClr val="434343"/>
                </a:solidFill>
              </a:rPr>
            </a:br>
            <a:r>
              <a:rPr b="1" lang="en-GB" sz="13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$ git branch -u origin/&lt;new-remote-branch&gt; &lt;local-branch-name&gt;</a:t>
            </a:r>
            <a:r>
              <a:rPr lang="en-GB" sz="1300">
                <a:solidFill>
                  <a:srgbClr val="434343"/>
                </a:solidFill>
              </a:rPr>
              <a:t> # Updates the tracking configuration if you need to point your local branch to a different remote branch.</a:t>
            </a:r>
            <a:endParaRPr sz="13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Module 5: </a:t>
            </a:r>
            <a:r>
              <a:rPr lang="en-GB" sz="3600"/>
              <a:t>Strategies for Team Collaboration Using Git</a:t>
            </a:r>
            <a:endParaRPr sz="36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Objectives</a:t>
            </a:r>
            <a:endParaRPr/>
          </a:p>
        </p:txBody>
      </p:sp>
      <p:sp>
        <p:nvSpPr>
          <p:cNvPr id="309" name="Google Shape;309;p55"/>
          <p:cNvSpPr txBox="1"/>
          <p:nvPr>
            <p:ph idx="1" type="body"/>
          </p:nvPr>
        </p:nvSpPr>
        <p:spPr>
          <a:xfrm>
            <a:off x="637200" y="1543700"/>
            <a:ext cx="83097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500"/>
              <a:buAutoNum type="arabicPeriod"/>
            </a:pPr>
            <a:r>
              <a:rPr lang="en-GB" sz="1500">
                <a:solidFill>
                  <a:srgbClr val="434343"/>
                </a:solidFill>
              </a:rPr>
              <a:t>Understand different collaborative workflows and select one that fits your team’s needs.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AutoNum type="arabicPeriod"/>
            </a:pPr>
            <a:r>
              <a:rPr lang="en-GB" sz="1500">
                <a:solidFill>
                  <a:srgbClr val="434343"/>
                </a:solidFill>
              </a:rPr>
              <a:t>Set up a team workflow using branches, pull requests, and CI.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AutoNum type="arabicPeriod"/>
            </a:pPr>
            <a:r>
              <a:rPr lang="en-GB" sz="1500">
                <a:solidFill>
                  <a:srgbClr val="434343"/>
                </a:solidFill>
              </a:rPr>
              <a:t>Learn techniques for handling complex merge scenarios and large-team challenges.</a:t>
            </a:r>
            <a:endParaRPr sz="15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Popular Git Workflows for Collaboration</a:t>
            </a:r>
            <a:endParaRPr/>
          </a:p>
        </p:txBody>
      </p:sp>
      <p:sp>
        <p:nvSpPr>
          <p:cNvPr id="315" name="Google Shape;315;p56"/>
          <p:cNvSpPr txBox="1"/>
          <p:nvPr>
            <p:ph idx="1" type="body"/>
          </p:nvPr>
        </p:nvSpPr>
        <p:spPr>
          <a:xfrm>
            <a:off x="637200" y="1543700"/>
            <a:ext cx="8309700" cy="32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434343"/>
                </a:solidFill>
              </a:rPr>
              <a:t>Git workflows define how teams collaborate on repositories, manage branches, and integrate changes. Below are three widely-used Git workflows: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just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500"/>
              <a:buAutoNum type="arabicPeriod"/>
            </a:pPr>
            <a:r>
              <a:rPr lang="en-GB" sz="1500">
                <a:solidFill>
                  <a:srgbClr val="434343"/>
                </a:solidFill>
              </a:rPr>
              <a:t>Feature Branch Workflow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AutoNum type="arabicPeriod"/>
            </a:pPr>
            <a:r>
              <a:rPr lang="en-GB" sz="1500">
                <a:solidFill>
                  <a:srgbClr val="434343"/>
                </a:solidFill>
              </a:rPr>
              <a:t>Git Flow Workflow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AutoNum type="arabicPeriod"/>
            </a:pPr>
            <a:r>
              <a:rPr lang="en-GB" sz="1500">
                <a:solidFill>
                  <a:srgbClr val="434343"/>
                </a:solidFill>
              </a:rPr>
              <a:t>Forking Workflow</a:t>
            </a:r>
            <a:endParaRPr sz="15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Branch Workflow</a:t>
            </a:r>
            <a:endParaRPr/>
          </a:p>
        </p:txBody>
      </p:sp>
      <p:sp>
        <p:nvSpPr>
          <p:cNvPr id="321" name="Google Shape;321;p57"/>
          <p:cNvSpPr txBox="1"/>
          <p:nvPr>
            <p:ph idx="1" type="body"/>
          </p:nvPr>
        </p:nvSpPr>
        <p:spPr>
          <a:xfrm>
            <a:off x="426300" y="1103575"/>
            <a:ext cx="8520600" cy="36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434343"/>
                </a:solidFill>
              </a:rPr>
              <a:t>Overview: Each new feature or bug fix is developed in its own branch, separate from the </a:t>
            </a:r>
            <a:r>
              <a:rPr b="1" lang="en-GB" sz="15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GB" sz="1500">
                <a:solidFill>
                  <a:srgbClr val="434343"/>
                </a:solidFill>
              </a:rPr>
              <a:t>branch.</a:t>
            </a:r>
            <a:endParaRPr sz="1500">
              <a:solidFill>
                <a:srgbClr val="434343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434343"/>
                </a:solidFill>
              </a:rPr>
              <a:t>Advantages</a:t>
            </a:r>
            <a:r>
              <a:rPr lang="en-GB" sz="1500">
                <a:solidFill>
                  <a:srgbClr val="434343"/>
                </a:solidFill>
              </a:rPr>
              <a:t>: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AutoNum type="arabicPeriod"/>
            </a:pPr>
            <a:r>
              <a:rPr lang="en-GB" sz="1500">
                <a:solidFill>
                  <a:srgbClr val="434343"/>
                </a:solidFill>
              </a:rPr>
              <a:t>Isolates development work, ensuring the </a:t>
            </a:r>
            <a:r>
              <a:rPr b="1" lang="en-GB" sz="15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GB" sz="1500">
                <a:solidFill>
                  <a:srgbClr val="434343"/>
                </a:solidFill>
              </a:rPr>
              <a:t>branch remains stable.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AutoNum type="arabicPeriod"/>
            </a:pPr>
            <a:r>
              <a:rPr lang="en-GB" sz="1500">
                <a:solidFill>
                  <a:srgbClr val="434343"/>
                </a:solidFill>
              </a:rPr>
              <a:t>Simplifies code reviews and testing before merging.</a:t>
            </a:r>
            <a:endParaRPr sz="1500">
              <a:solidFill>
                <a:srgbClr val="434343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434343"/>
                </a:solidFill>
              </a:rPr>
              <a:t>Steps</a:t>
            </a:r>
            <a:r>
              <a:rPr lang="en-GB" sz="1500">
                <a:solidFill>
                  <a:srgbClr val="434343"/>
                </a:solidFill>
              </a:rPr>
              <a:t>: 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AutoNum type="arabicPeriod"/>
            </a:pPr>
            <a:r>
              <a:rPr lang="en-GB" sz="1500">
                <a:solidFill>
                  <a:srgbClr val="434343"/>
                </a:solidFill>
              </a:rPr>
              <a:t>Create a new branch for the feature:</a:t>
            </a:r>
            <a:br>
              <a:rPr lang="en-GB" sz="1500">
                <a:solidFill>
                  <a:srgbClr val="434343"/>
                </a:solidFill>
              </a:rPr>
            </a:br>
            <a:r>
              <a:rPr b="1" lang="en-GB" sz="15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$ git checkout -b feature/feature-name main</a:t>
            </a:r>
            <a:endParaRPr b="1" sz="15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AutoNum type="arabicPeriod"/>
            </a:pPr>
            <a:r>
              <a:rPr lang="en-GB" sz="1500">
                <a:solidFill>
                  <a:srgbClr val="434343"/>
                </a:solidFill>
              </a:rPr>
              <a:t>Work on the feature and commit changes.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AutoNum type="arabicPeriod"/>
            </a:pPr>
            <a:r>
              <a:rPr lang="en-GB" sz="1500">
                <a:solidFill>
                  <a:srgbClr val="434343"/>
                </a:solidFill>
              </a:rPr>
              <a:t>Push the branch to the remote repository:</a:t>
            </a:r>
            <a:br>
              <a:rPr lang="en-GB" sz="1500">
                <a:solidFill>
                  <a:srgbClr val="434343"/>
                </a:solidFill>
              </a:rPr>
            </a:br>
            <a:r>
              <a:rPr b="1" lang="en-GB" sz="15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$ git push -u origin feature/feature-name</a:t>
            </a:r>
            <a:endParaRPr b="1" sz="15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AutoNum type="arabicPeriod"/>
            </a:pPr>
            <a:r>
              <a:rPr lang="en-GB" sz="1500">
                <a:solidFill>
                  <a:srgbClr val="434343"/>
                </a:solidFill>
              </a:rPr>
              <a:t>Open a pull request (PR) for review and merge into main when approved.</a:t>
            </a:r>
            <a:endParaRPr sz="15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 Flow Workflow</a:t>
            </a:r>
            <a:endParaRPr/>
          </a:p>
        </p:txBody>
      </p:sp>
      <p:sp>
        <p:nvSpPr>
          <p:cNvPr id="327" name="Google Shape;327;p58"/>
          <p:cNvSpPr txBox="1"/>
          <p:nvPr>
            <p:ph idx="1" type="body"/>
          </p:nvPr>
        </p:nvSpPr>
        <p:spPr>
          <a:xfrm>
            <a:off x="748850" y="755425"/>
            <a:ext cx="8198100" cy="40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434343"/>
                </a:solidFill>
              </a:rPr>
              <a:t>Overview</a:t>
            </a:r>
            <a:r>
              <a:rPr lang="en-GB" sz="1300">
                <a:solidFill>
                  <a:srgbClr val="434343"/>
                </a:solidFill>
              </a:rPr>
              <a:t>: A more structured approach with multiple branches:</a:t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-GB" sz="1300">
                <a:solidFill>
                  <a:srgbClr val="434343"/>
                </a:solidFill>
              </a:rPr>
              <a:t>d</a:t>
            </a:r>
            <a:r>
              <a:rPr lang="en-GB" sz="1300">
                <a:solidFill>
                  <a:srgbClr val="434343"/>
                </a:solidFill>
              </a:rPr>
              <a:t>evelop,</a:t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-GB" sz="1300">
                <a:solidFill>
                  <a:srgbClr val="434343"/>
                </a:solidFill>
              </a:rPr>
              <a:t>r</a:t>
            </a:r>
            <a:r>
              <a:rPr lang="en-GB" sz="1300">
                <a:solidFill>
                  <a:srgbClr val="434343"/>
                </a:solidFill>
              </a:rPr>
              <a:t>elease, </a:t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-GB" sz="1300">
                <a:solidFill>
                  <a:srgbClr val="434343"/>
                </a:solidFill>
              </a:rPr>
              <a:t>Hotfix</a:t>
            </a:r>
            <a:endParaRPr sz="1300">
              <a:solidFill>
                <a:srgbClr val="434343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434343"/>
                </a:solidFill>
              </a:rPr>
              <a:t>to manage different stages of development.</a:t>
            </a:r>
            <a:endParaRPr sz="1300">
              <a:solidFill>
                <a:srgbClr val="434343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434343"/>
                </a:solidFill>
              </a:rPr>
              <a:t>Branch Types</a:t>
            </a:r>
            <a:r>
              <a:rPr lang="en-GB" sz="1300">
                <a:solidFill>
                  <a:srgbClr val="434343"/>
                </a:solidFill>
              </a:rPr>
              <a:t>:</a:t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-GB" sz="1300">
                <a:solidFill>
                  <a:srgbClr val="434343"/>
                </a:solidFill>
              </a:rPr>
              <a:t>m</a:t>
            </a:r>
            <a:r>
              <a:rPr lang="en-GB" sz="1300">
                <a:solidFill>
                  <a:srgbClr val="434343"/>
                </a:solidFill>
              </a:rPr>
              <a:t>ain : Production-ready code.</a:t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-GB" sz="1300">
                <a:solidFill>
                  <a:srgbClr val="434343"/>
                </a:solidFill>
              </a:rPr>
              <a:t>d</a:t>
            </a:r>
            <a:r>
              <a:rPr lang="en-GB" sz="1300">
                <a:solidFill>
                  <a:srgbClr val="434343"/>
                </a:solidFill>
              </a:rPr>
              <a:t>evelop : Integration branch for features.</a:t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-GB" sz="1300">
                <a:solidFill>
                  <a:srgbClr val="434343"/>
                </a:solidFill>
              </a:rPr>
              <a:t>feature/* : Individual features branched off </a:t>
            </a:r>
            <a:r>
              <a:rPr b="1" i="1" lang="en-GB" sz="1300">
                <a:solidFill>
                  <a:srgbClr val="434343"/>
                </a:solidFill>
              </a:rPr>
              <a:t>develop</a:t>
            </a:r>
            <a:r>
              <a:rPr lang="en-GB" sz="1300">
                <a:solidFill>
                  <a:srgbClr val="434343"/>
                </a:solidFill>
              </a:rPr>
              <a:t>.</a:t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-GB" sz="1300">
                <a:solidFill>
                  <a:srgbClr val="434343"/>
                </a:solidFill>
              </a:rPr>
              <a:t>release/* : Prepares code for release.</a:t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-GB" sz="1300">
                <a:solidFill>
                  <a:srgbClr val="434343"/>
                </a:solidFill>
              </a:rPr>
              <a:t>hotfix/* : Urgent fixes branched off </a:t>
            </a:r>
            <a:r>
              <a:rPr b="1" lang="en-GB" sz="1300">
                <a:solidFill>
                  <a:srgbClr val="434343"/>
                </a:solidFill>
              </a:rPr>
              <a:t>main</a:t>
            </a:r>
            <a:r>
              <a:rPr lang="en-GB" sz="1300">
                <a:solidFill>
                  <a:srgbClr val="434343"/>
                </a:solidFill>
              </a:rPr>
              <a:t>.</a:t>
            </a:r>
            <a:endParaRPr sz="1300">
              <a:solidFill>
                <a:srgbClr val="434343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434343"/>
                </a:solidFill>
              </a:rPr>
              <a:t>Advantages</a:t>
            </a:r>
            <a:r>
              <a:rPr lang="en-GB" sz="1300">
                <a:solidFill>
                  <a:srgbClr val="434343"/>
                </a:solidFill>
              </a:rPr>
              <a:t>:</a:t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AutoNum type="arabicPeriod"/>
            </a:pPr>
            <a:r>
              <a:rPr lang="en-GB" sz="1300">
                <a:solidFill>
                  <a:srgbClr val="434343"/>
                </a:solidFill>
              </a:rPr>
              <a:t>Clear separation of stable and experimental code.</a:t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AutoNum type="arabicPeriod"/>
            </a:pPr>
            <a:r>
              <a:rPr lang="en-GB" sz="1300">
                <a:solidFill>
                  <a:srgbClr val="434343"/>
                </a:solidFill>
              </a:rPr>
              <a:t>Ideal for projects with scheduled releases.</a:t>
            </a:r>
            <a:endParaRPr sz="1300">
              <a:solidFill>
                <a:srgbClr val="434343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434343"/>
                </a:solidFill>
              </a:rPr>
              <a:t>Commands</a:t>
            </a:r>
            <a:r>
              <a:rPr lang="en-GB" sz="1300">
                <a:solidFill>
                  <a:srgbClr val="434343"/>
                </a:solidFill>
              </a:rPr>
              <a:t>:</a:t>
            </a:r>
            <a:endParaRPr sz="1300">
              <a:solidFill>
                <a:srgbClr val="434343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$ git checkout -b develop main</a:t>
            </a:r>
            <a:endParaRPr b="1" sz="13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$ git checkout -b feature/feature-name develop</a:t>
            </a:r>
            <a:endParaRPr sz="13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Forking Workflow</a:t>
            </a:r>
            <a:endParaRPr/>
          </a:p>
        </p:txBody>
      </p:sp>
      <p:sp>
        <p:nvSpPr>
          <p:cNvPr id="333" name="Google Shape;333;p59"/>
          <p:cNvSpPr txBox="1"/>
          <p:nvPr>
            <p:ph idx="1" type="body"/>
          </p:nvPr>
        </p:nvSpPr>
        <p:spPr>
          <a:xfrm>
            <a:off x="426300" y="1103575"/>
            <a:ext cx="8520600" cy="36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434343"/>
                </a:solidFill>
              </a:rPr>
              <a:t>Overview</a:t>
            </a:r>
            <a:r>
              <a:rPr lang="en-GB" sz="1500">
                <a:solidFill>
                  <a:srgbClr val="434343"/>
                </a:solidFill>
              </a:rPr>
              <a:t>: Each developer forks the central repository into their own remote repository. Changes are made in the fork and submitted as pull requests to the main repository.</a:t>
            </a:r>
            <a:endParaRPr sz="1500">
              <a:solidFill>
                <a:srgbClr val="434343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434343"/>
                </a:solidFill>
              </a:rPr>
              <a:t>Advantages</a:t>
            </a:r>
            <a:r>
              <a:rPr lang="en-GB" sz="1500">
                <a:solidFill>
                  <a:srgbClr val="434343"/>
                </a:solidFill>
              </a:rPr>
              <a:t>: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AutoNum type="arabicPeriod"/>
            </a:pPr>
            <a:r>
              <a:rPr lang="en-GB" sz="1500">
                <a:solidFill>
                  <a:srgbClr val="434343"/>
                </a:solidFill>
              </a:rPr>
              <a:t>Useful for open-source projects with external contributors.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AutoNum type="arabicPeriod"/>
            </a:pPr>
            <a:r>
              <a:rPr lang="en-GB" sz="1500">
                <a:solidFill>
                  <a:srgbClr val="434343"/>
                </a:solidFill>
              </a:rPr>
              <a:t>Maintains control over the central repository.</a:t>
            </a:r>
            <a:endParaRPr sz="1500">
              <a:solidFill>
                <a:srgbClr val="434343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434343"/>
                </a:solidFill>
              </a:rPr>
              <a:t>Steps</a:t>
            </a:r>
            <a:r>
              <a:rPr lang="en-GB" sz="1500">
                <a:solidFill>
                  <a:srgbClr val="434343"/>
                </a:solidFill>
              </a:rPr>
              <a:t>: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AutoNum type="arabicPeriod"/>
            </a:pPr>
            <a:r>
              <a:rPr lang="en-GB" sz="1500">
                <a:solidFill>
                  <a:srgbClr val="434343"/>
                </a:solidFill>
              </a:rPr>
              <a:t>Fork the repository on GitHub/GitLab.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AutoNum type="arabicPeriod"/>
            </a:pPr>
            <a:r>
              <a:rPr lang="en-GB" sz="1500">
                <a:solidFill>
                  <a:srgbClr val="434343"/>
                </a:solidFill>
              </a:rPr>
              <a:t>Clone your fork locally:</a:t>
            </a:r>
            <a:br>
              <a:rPr lang="en-GB" sz="1500">
                <a:solidFill>
                  <a:srgbClr val="434343"/>
                </a:solidFill>
              </a:rPr>
            </a:br>
            <a:r>
              <a:rPr b="1" lang="en-GB" sz="15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$ git clone &lt;forked-repo-url&gt;</a:t>
            </a:r>
            <a:endParaRPr b="1" sz="15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AutoNum type="arabicPeriod"/>
            </a:pPr>
            <a:r>
              <a:rPr lang="en-GB" sz="1500">
                <a:solidFill>
                  <a:srgbClr val="434343"/>
                </a:solidFill>
              </a:rPr>
              <a:t>Make changes in a new branch, push to your fork, and open a PR.</a:t>
            </a:r>
            <a:endParaRPr sz="15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60"/>
          <p:cNvSpPr txBox="1"/>
          <p:nvPr>
            <p:ph type="title"/>
          </p:nvPr>
        </p:nvSpPr>
        <p:spPr>
          <a:xfrm>
            <a:off x="311700" y="83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920"/>
              <a:t>Integrating Code Reviews, Continuous Integration (CI), and Automated Testing</a:t>
            </a:r>
            <a:endParaRPr sz="1920"/>
          </a:p>
        </p:txBody>
      </p:sp>
      <p:sp>
        <p:nvSpPr>
          <p:cNvPr id="339" name="Google Shape;339;p60"/>
          <p:cNvSpPr txBox="1"/>
          <p:nvPr>
            <p:ph idx="1" type="body"/>
          </p:nvPr>
        </p:nvSpPr>
        <p:spPr>
          <a:xfrm>
            <a:off x="426300" y="610925"/>
            <a:ext cx="8520600" cy="41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34343"/>
                </a:solidFill>
              </a:rPr>
              <a:t>Collaboration is enhanced by integrating tools that ensure code quality and streamline development processes. </a:t>
            </a:r>
            <a:endParaRPr sz="1000">
              <a:solidFill>
                <a:srgbClr val="434343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</a:endParaRPr>
          </a:p>
        </p:txBody>
      </p:sp>
      <p:sp>
        <p:nvSpPr>
          <p:cNvPr id="340" name="Google Shape;340;p60"/>
          <p:cNvSpPr txBox="1"/>
          <p:nvPr/>
        </p:nvSpPr>
        <p:spPr>
          <a:xfrm>
            <a:off x="518950" y="1064175"/>
            <a:ext cx="3000000" cy="15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a) Code Reviews</a:t>
            </a:r>
            <a:endParaRPr sz="10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2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Proxima Nova"/>
              <a:buChar char="●"/>
            </a:pPr>
            <a:r>
              <a:rPr lang="en-GB" sz="10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Conducted via pull requests (PRs).</a:t>
            </a:r>
            <a:endParaRPr sz="10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2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Proxima Nova"/>
              <a:buChar char="●"/>
            </a:pPr>
            <a:r>
              <a:rPr lang="en-GB" sz="10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Developers propose changes, and team members review them for quality, consistency, and functionality before merging into main.</a:t>
            </a:r>
            <a:endParaRPr sz="10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2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Proxima Nova"/>
              <a:buChar char="●"/>
            </a:pPr>
            <a:r>
              <a:rPr lang="en-GB" sz="10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Use comments and suggestions to improve collaboration.</a:t>
            </a:r>
            <a:endParaRPr/>
          </a:p>
        </p:txBody>
      </p:sp>
      <p:sp>
        <p:nvSpPr>
          <p:cNvPr id="341" name="Google Shape;341;p60"/>
          <p:cNvSpPr txBox="1"/>
          <p:nvPr/>
        </p:nvSpPr>
        <p:spPr>
          <a:xfrm>
            <a:off x="5366850" y="939375"/>
            <a:ext cx="36327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b) Continuous Integration (CI)</a:t>
            </a:r>
            <a:endParaRPr sz="10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2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Proxima Nova"/>
              <a:buChar char="●"/>
            </a:pPr>
            <a:r>
              <a:rPr lang="en-GB" sz="10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CI automates testing whenever changes are pushed to a repository or merged into key branches like develop or main.</a:t>
            </a:r>
            <a:endParaRPr sz="10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2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Proxima Nova"/>
              <a:buChar char="●"/>
            </a:pPr>
            <a:r>
              <a:rPr lang="en-GB" sz="10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Tools like GitHub Actions, Jenkins, or Travis CI clone the repository, build the project, and run tests automatically.</a:t>
            </a:r>
            <a:endParaRPr sz="10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2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Proxima Nova"/>
              <a:buChar char="●"/>
            </a:pPr>
            <a:r>
              <a:rPr lang="en-GB" sz="10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Example CI Workflow with GitHub Actions:</a:t>
            </a:r>
            <a:endParaRPr sz="10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34343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name: CI Pipeline</a:t>
            </a:r>
            <a:endParaRPr sz="1000">
              <a:solidFill>
                <a:srgbClr val="434343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34343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on: [push, pull_request]</a:t>
            </a:r>
            <a:endParaRPr sz="1000">
              <a:solidFill>
                <a:srgbClr val="434343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34343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jobs:</a:t>
            </a:r>
            <a:endParaRPr sz="1000">
              <a:solidFill>
                <a:srgbClr val="434343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34343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build-and-test:</a:t>
            </a:r>
            <a:endParaRPr sz="1000">
              <a:solidFill>
                <a:srgbClr val="434343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34343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runs-on: ubuntu-latest</a:t>
            </a:r>
            <a:endParaRPr sz="1000">
              <a:solidFill>
                <a:srgbClr val="434343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34343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steps:</a:t>
            </a:r>
            <a:endParaRPr sz="1000">
              <a:solidFill>
                <a:srgbClr val="434343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34343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- uses: actions/checkout@v2</a:t>
            </a:r>
            <a:endParaRPr sz="1000">
              <a:solidFill>
                <a:srgbClr val="434343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34343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- name: Run Tests</a:t>
            </a:r>
            <a:endParaRPr sz="1000">
              <a:solidFill>
                <a:srgbClr val="434343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34343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run: npm test</a:t>
            </a:r>
            <a:endParaRPr sz="1000">
              <a:solidFill>
                <a:srgbClr val="434343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92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Proxima Nova"/>
              <a:buChar char="●"/>
            </a:pPr>
            <a:r>
              <a:rPr lang="en-GB" sz="10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Benefits:</a:t>
            </a:r>
            <a:endParaRPr sz="10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21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Proxima Nova"/>
              <a:buChar char="○"/>
            </a:pPr>
            <a:r>
              <a:rPr lang="en-GB" sz="10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Detects issues early in development.</a:t>
            </a:r>
            <a:endParaRPr sz="10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21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Proxima Nova"/>
              <a:buChar char="○"/>
            </a:pPr>
            <a:r>
              <a:rPr lang="en-GB" sz="10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Ensures merged code is functional and stable.</a:t>
            </a:r>
            <a:endParaRPr/>
          </a:p>
        </p:txBody>
      </p:sp>
      <p:sp>
        <p:nvSpPr>
          <p:cNvPr id="342" name="Google Shape;342;p60"/>
          <p:cNvSpPr txBox="1"/>
          <p:nvPr/>
        </p:nvSpPr>
        <p:spPr>
          <a:xfrm>
            <a:off x="518950" y="3049625"/>
            <a:ext cx="43881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c) Automated Testing</a:t>
            </a:r>
            <a:endParaRPr sz="10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2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Proxima Nova"/>
              <a:buChar char="●"/>
            </a:pPr>
            <a:r>
              <a:rPr lang="en-GB" sz="10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Write unit tests to cover critical parts of your codebase.</a:t>
            </a:r>
            <a:endParaRPr sz="10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2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Proxima Nova"/>
              <a:buChar char="●"/>
            </a:pPr>
            <a:r>
              <a:rPr lang="en-GB" sz="10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Configure CI tools to run these tests automatically on every commit or PR.</a:t>
            </a:r>
            <a:endParaRPr sz="10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2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Proxima Nova"/>
              <a:buChar char="●"/>
            </a:pPr>
            <a:r>
              <a:rPr lang="en-GB" sz="10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Example Tools: Jest (JavaScript), PyTest (Python), JUnit (Java).</a:t>
            </a:r>
            <a:endParaRPr sz="10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2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Proxima Nova"/>
              <a:buChar char="●"/>
            </a:pPr>
            <a:r>
              <a:rPr lang="en-GB" sz="10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Use a build matrix to test across multiple environments (e.g., OS or language versions).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References:</a:t>
            </a:r>
            <a:endParaRPr/>
          </a:p>
        </p:txBody>
      </p:sp>
      <p:sp>
        <p:nvSpPr>
          <p:cNvPr id="348" name="Google Shape;348;p61"/>
          <p:cNvSpPr txBox="1"/>
          <p:nvPr>
            <p:ph idx="1" type="body"/>
          </p:nvPr>
        </p:nvSpPr>
        <p:spPr>
          <a:xfrm>
            <a:off x="311700" y="1839300"/>
            <a:ext cx="8520600" cy="27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GIT-SCM.COM – Git SCM Book – Getting Started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FREECODECAMP.ORG –  freeCodeCamp “What is Git? A Beginner’s Guide”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EDUCATION.MOLSSI.ORG –  MolSSI Education: Introduction to Version Control using Git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Formal Version Control Systems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827700" y="1392625"/>
            <a:ext cx="8004300" cy="31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Modern version control systems offer sophisticated features: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-GB">
                <a:solidFill>
                  <a:srgbClr val="434343"/>
                </a:solidFill>
              </a:rPr>
              <a:t>Comprehensive history: Detailed logs of all changes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-GB">
                <a:solidFill>
                  <a:srgbClr val="434343"/>
                </a:solidFill>
              </a:rPr>
              <a:t>Branching and merging: Support for parallel development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-GB">
                <a:solidFill>
                  <a:srgbClr val="434343"/>
                </a:solidFill>
              </a:rPr>
              <a:t>Collaboration tools: Mechanisms for multiple developers to work together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-GB">
                <a:solidFill>
                  <a:srgbClr val="434343"/>
                </a:solidFill>
              </a:rPr>
              <a:t>Backup and restore: Easy recovery of previous versions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214" y="0"/>
            <a:ext cx="772357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62"/>
          <p:cNvSpPr txBox="1"/>
          <p:nvPr>
            <p:ph type="title"/>
          </p:nvPr>
        </p:nvSpPr>
        <p:spPr>
          <a:xfrm>
            <a:off x="928200" y="-31500"/>
            <a:ext cx="39723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4A86E8"/>
                </a:solidFill>
              </a:rPr>
              <a:t>Practice Coding – A LOT</a:t>
            </a:r>
            <a:endParaRPr b="1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63"/>
          <p:cNvPicPr preferRelativeResize="0"/>
          <p:nvPr/>
        </p:nvPicPr>
        <p:blipFill rotWithShape="1">
          <a:blip r:embed="rId3">
            <a:alphaModFix/>
          </a:blip>
          <a:srcRect b="21587" l="0" r="0" t="0"/>
          <a:stretch/>
        </p:blipFill>
        <p:spPr>
          <a:xfrm>
            <a:off x="270938" y="674700"/>
            <a:ext cx="8602125" cy="379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Git: A Distributed Version Control System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807975" y="1392625"/>
            <a:ext cx="8024100" cy="31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434343"/>
                </a:solidFill>
              </a:rPr>
              <a:t>Git is a distributed version control system created by Linus Torvalds in 2005. It has become the de facto standard for version control, with nearly 95% of developers reporting it as their primary system as of 2022.</a:t>
            </a:r>
            <a:endParaRPr sz="15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434343"/>
                </a:solidFill>
              </a:rPr>
              <a:t>Key features of Git include: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b="1" lang="en-GB" sz="1500">
                <a:solidFill>
                  <a:srgbClr val="434343"/>
                </a:solidFill>
              </a:rPr>
              <a:t>Distributed nature</a:t>
            </a:r>
            <a:r>
              <a:rPr lang="en-GB" sz="1500">
                <a:solidFill>
                  <a:srgbClr val="434343"/>
                </a:solidFill>
              </a:rPr>
              <a:t>: Every developer has a full copy of the repository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b="1" lang="en-GB" sz="1500">
                <a:solidFill>
                  <a:srgbClr val="434343"/>
                </a:solidFill>
              </a:rPr>
              <a:t>Speed and efficiency</a:t>
            </a:r>
            <a:r>
              <a:rPr lang="en-GB" sz="1500">
                <a:solidFill>
                  <a:srgbClr val="434343"/>
                </a:solidFill>
              </a:rPr>
              <a:t>: Designed for performance, even with large projects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b="1" lang="en-GB" sz="1500">
                <a:solidFill>
                  <a:srgbClr val="434343"/>
                </a:solidFill>
              </a:rPr>
              <a:t>Branching and merging</a:t>
            </a:r>
            <a:r>
              <a:rPr lang="en-GB" sz="1500">
                <a:solidFill>
                  <a:srgbClr val="434343"/>
                </a:solidFill>
              </a:rPr>
              <a:t>: Powerful tools for non-linear development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b="1" lang="en-GB" sz="1500">
                <a:solidFill>
                  <a:srgbClr val="434343"/>
                </a:solidFill>
              </a:rPr>
              <a:t>Data integrity</a:t>
            </a:r>
            <a:r>
              <a:rPr lang="en-GB" sz="1500">
                <a:solidFill>
                  <a:srgbClr val="434343"/>
                </a:solidFill>
              </a:rPr>
              <a:t>: Uses cryptographic hashing to ensure data consistency</a:t>
            </a:r>
            <a:endParaRPr sz="15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Git Terminology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538650" y="1215250"/>
            <a:ext cx="8293500" cy="35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434343"/>
                </a:solidFill>
              </a:rPr>
              <a:t>To understand Git, it's crucial to familiarize yourself with these key terms: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434343"/>
                </a:solidFill>
              </a:rPr>
              <a:t>Repository</a:t>
            </a:r>
            <a:r>
              <a:rPr lang="en-GB" sz="1400">
                <a:solidFill>
                  <a:srgbClr val="434343"/>
                </a:solidFill>
              </a:rPr>
              <a:t>: A container for a project, including all files and their version history.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434343"/>
                </a:solidFill>
              </a:rPr>
              <a:t>Commit</a:t>
            </a:r>
            <a:r>
              <a:rPr lang="en-GB" sz="1400">
                <a:solidFill>
                  <a:srgbClr val="434343"/>
                </a:solidFill>
              </a:rPr>
              <a:t>: A snapshot of changes at a specific point in time. Each commit has a unique identifier and contains: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-GB" sz="1400">
                <a:solidFill>
                  <a:srgbClr val="434343"/>
                </a:solidFill>
              </a:rPr>
              <a:t>Changes made to files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-GB" sz="1400">
                <a:solidFill>
                  <a:srgbClr val="434343"/>
                </a:solidFill>
              </a:rPr>
              <a:t>Author and timestamp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-GB" sz="1400">
                <a:solidFill>
                  <a:srgbClr val="434343"/>
                </a:solidFill>
              </a:rPr>
              <a:t>Message describing the changes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434343"/>
                </a:solidFill>
              </a:rPr>
              <a:t>Working Directory</a:t>
            </a:r>
            <a:r>
              <a:rPr lang="en-GB" sz="1400">
                <a:solidFill>
                  <a:srgbClr val="434343"/>
                </a:solidFill>
              </a:rPr>
              <a:t>: The folder on your local machine where you're actively working on files.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434343"/>
                </a:solidFill>
              </a:rPr>
              <a:t>Staging Area</a:t>
            </a:r>
            <a:r>
              <a:rPr lang="en-GB" sz="1400">
                <a:solidFill>
                  <a:srgbClr val="434343"/>
                </a:solidFill>
              </a:rPr>
              <a:t>: An intermediate area where changes are prepared before committing. Also known as the "index," it allows you to selectively choose which changes to include in the next commit.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-GB" sz="1400">
                <a:solidFill>
                  <a:srgbClr val="434343"/>
                </a:solidFill>
              </a:rPr>
              <a:t>HEAD</a:t>
            </a:r>
            <a:r>
              <a:rPr lang="en-GB" sz="1400">
                <a:solidFill>
                  <a:srgbClr val="434343"/>
                </a:solidFill>
              </a:rPr>
              <a:t>: A pointer that refers to the latest commit in the current branch. It represents your current working state and the base for new changes.</a:t>
            </a:r>
            <a:endParaRPr sz="1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 Workflow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538650" y="1215250"/>
            <a:ext cx="8293500" cy="35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434343"/>
                </a:solidFill>
              </a:rPr>
              <a:t>The basic Git workflow involves three main states:</a:t>
            </a:r>
            <a:endParaRPr sz="15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434343"/>
                </a:solidFill>
              </a:rPr>
              <a:t>Modified</a:t>
            </a:r>
            <a:r>
              <a:rPr lang="en-GB" sz="1500">
                <a:solidFill>
                  <a:srgbClr val="434343"/>
                </a:solidFill>
              </a:rPr>
              <a:t>: Changes have been made to files in the working directory but not yet staged or committed.</a:t>
            </a:r>
            <a:endParaRPr sz="15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434343"/>
                </a:solidFill>
              </a:rPr>
              <a:t>Staged</a:t>
            </a:r>
            <a:r>
              <a:rPr lang="en-GB" sz="1500">
                <a:solidFill>
                  <a:srgbClr val="434343"/>
                </a:solidFill>
              </a:rPr>
              <a:t>: Modified files have been marked to be included in the next commit.</a:t>
            </a:r>
            <a:endParaRPr sz="15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434343"/>
                </a:solidFill>
              </a:rPr>
              <a:t>Committed</a:t>
            </a:r>
            <a:r>
              <a:rPr lang="en-GB" sz="1500">
                <a:solidFill>
                  <a:srgbClr val="434343"/>
                </a:solidFill>
              </a:rPr>
              <a:t>: Changes have been safely stored in the local repository.</a:t>
            </a:r>
            <a:endParaRPr sz="15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1500">
                <a:solidFill>
                  <a:srgbClr val="434343"/>
                </a:solidFill>
              </a:rPr>
              <a:t>This workflow allows for a flexible and controlled approach to managing changes in your project.</a:t>
            </a:r>
            <a:endParaRPr sz="15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 Workflow Diagram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2100" y="1017725"/>
            <a:ext cx="571513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