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92.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84.xml"/>
  <Override ContentType="application/vnd.openxmlformats-officedocument.presentationml.notesSlide+xml" PartName="/ppt/notesSlides/notesSlide3.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8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94.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77.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56.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71.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84.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79.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83.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76.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93.xml"/>
  <Override ContentType="application/vnd.openxmlformats-officedocument.presentationml.slide+xml" PartName="/ppt/slides/slide80.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88.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9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 id="323" r:id="rId74"/>
    <p:sldId id="324" r:id="rId75"/>
    <p:sldId id="325" r:id="rId76"/>
    <p:sldId id="326" r:id="rId77"/>
    <p:sldId id="327" r:id="rId78"/>
    <p:sldId id="328" r:id="rId79"/>
    <p:sldId id="329" r:id="rId80"/>
    <p:sldId id="330" r:id="rId81"/>
    <p:sldId id="331" r:id="rId82"/>
    <p:sldId id="332" r:id="rId83"/>
    <p:sldId id="333" r:id="rId84"/>
    <p:sldId id="334" r:id="rId85"/>
    <p:sldId id="335" r:id="rId86"/>
    <p:sldId id="336" r:id="rId87"/>
    <p:sldId id="337" r:id="rId88"/>
    <p:sldId id="338" r:id="rId89"/>
    <p:sldId id="339" r:id="rId90"/>
    <p:sldId id="340" r:id="rId91"/>
    <p:sldId id="341" r:id="rId92"/>
    <p:sldId id="342" r:id="rId93"/>
    <p:sldId id="343" r:id="rId94"/>
    <p:sldId id="344" r:id="rId95"/>
    <p:sldId id="345" r:id="rId96"/>
    <p:sldId id="346" r:id="rId97"/>
    <p:sldId id="347" r:id="rId98"/>
    <p:sldId id="348" r:id="rId99"/>
    <p:sldId id="349" r:id="rId100"/>
  </p:sldIdLst>
  <p:sldSz cy="5143500" cx="9144000"/>
  <p:notesSz cx="6858000" cy="9144000"/>
  <p:embeddedFontLst>
    <p:embeddedFont>
      <p:font typeface="Architects Daughter"/>
      <p:regular r:id="rId101"/>
    </p:embeddedFont>
    <p:embeddedFont>
      <p:font typeface="Proxima Nova"/>
      <p:regular r:id="rId102"/>
      <p:bold r:id="rId103"/>
      <p:italic r:id="rId104"/>
      <p:boldItalic r:id="rId105"/>
    </p:embeddedFont>
    <p:embeddedFont>
      <p:font typeface="Roboto"/>
      <p:regular r:id="rId106"/>
      <p:bold r:id="rId107"/>
      <p:italic r:id="rId108"/>
      <p:boldItalic r:id="rId109"/>
    </p:embeddedFont>
    <p:embeddedFont>
      <p:font typeface="Source Code Pro"/>
      <p:regular r:id="rId110"/>
      <p:bold r:id="rId111"/>
      <p:italic r:id="rId112"/>
      <p:boldItalic r:id="rId113"/>
    </p:embeddedFont>
    <p:embeddedFont>
      <p:font typeface="Roboto Mono"/>
      <p:regular r:id="rId114"/>
      <p:bold r:id="rId115"/>
      <p:italic r:id="rId116"/>
      <p:boldItalic r:id="rId1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26603AC4-03D6-4DB8-BC09-8FB1CF90511B}">
  <a:tblStyle styleId="{26603AC4-03D6-4DB8-BC09-8FB1CF90511B}"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07" Type="http://schemas.openxmlformats.org/officeDocument/2006/relationships/font" Target="fonts/Roboto-bold.fntdata"/><Relationship Id="rId106" Type="http://schemas.openxmlformats.org/officeDocument/2006/relationships/font" Target="fonts/Roboto-regular.fntdata"/><Relationship Id="rId105" Type="http://schemas.openxmlformats.org/officeDocument/2006/relationships/font" Target="fonts/ProximaNova-boldItalic.fntdata"/><Relationship Id="rId104" Type="http://schemas.openxmlformats.org/officeDocument/2006/relationships/font" Target="fonts/ProximaNova-italic.fntdata"/><Relationship Id="rId109" Type="http://schemas.openxmlformats.org/officeDocument/2006/relationships/font" Target="fonts/Roboto-boldItalic.fntdata"/><Relationship Id="rId108" Type="http://schemas.openxmlformats.org/officeDocument/2006/relationships/font" Target="fonts/Roboto-italic.fntdata"/><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103" Type="http://schemas.openxmlformats.org/officeDocument/2006/relationships/font" Target="fonts/ProximaNova-bold.fntdata"/><Relationship Id="rId102" Type="http://schemas.openxmlformats.org/officeDocument/2006/relationships/font" Target="fonts/ProximaNova-regular.fntdata"/><Relationship Id="rId101" Type="http://schemas.openxmlformats.org/officeDocument/2006/relationships/font" Target="fonts/ArchitectsDaughter-regular.fntdata"/><Relationship Id="rId100" Type="http://schemas.openxmlformats.org/officeDocument/2006/relationships/slide" Target="slides/slide94.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95" Type="http://schemas.openxmlformats.org/officeDocument/2006/relationships/slide" Target="slides/slide89.xml"/><Relationship Id="rId94" Type="http://schemas.openxmlformats.org/officeDocument/2006/relationships/slide" Target="slides/slide88.xml"/><Relationship Id="rId97" Type="http://schemas.openxmlformats.org/officeDocument/2006/relationships/slide" Target="slides/slide91.xml"/><Relationship Id="rId96" Type="http://schemas.openxmlformats.org/officeDocument/2006/relationships/slide" Target="slides/slide90.xml"/><Relationship Id="rId11" Type="http://schemas.openxmlformats.org/officeDocument/2006/relationships/slide" Target="slides/slide5.xml"/><Relationship Id="rId99" Type="http://schemas.openxmlformats.org/officeDocument/2006/relationships/slide" Target="slides/slide93.xml"/><Relationship Id="rId10" Type="http://schemas.openxmlformats.org/officeDocument/2006/relationships/slide" Target="slides/slide4.xml"/><Relationship Id="rId98" Type="http://schemas.openxmlformats.org/officeDocument/2006/relationships/slide" Target="slides/slide92.xml"/><Relationship Id="rId13" Type="http://schemas.openxmlformats.org/officeDocument/2006/relationships/slide" Target="slides/slide7.xml"/><Relationship Id="rId12" Type="http://schemas.openxmlformats.org/officeDocument/2006/relationships/slide" Target="slides/slide6.xml"/><Relationship Id="rId91" Type="http://schemas.openxmlformats.org/officeDocument/2006/relationships/slide" Target="slides/slide85.xml"/><Relationship Id="rId90" Type="http://schemas.openxmlformats.org/officeDocument/2006/relationships/slide" Target="slides/slide84.xml"/><Relationship Id="rId93" Type="http://schemas.openxmlformats.org/officeDocument/2006/relationships/slide" Target="slides/slide87.xml"/><Relationship Id="rId92" Type="http://schemas.openxmlformats.org/officeDocument/2006/relationships/slide" Target="slides/slide86.xml"/><Relationship Id="rId117" Type="http://schemas.openxmlformats.org/officeDocument/2006/relationships/font" Target="fonts/RobotoMono-boldItalic.fntdata"/><Relationship Id="rId116" Type="http://schemas.openxmlformats.org/officeDocument/2006/relationships/font" Target="fonts/RobotoMono-italic.fntdata"/><Relationship Id="rId115" Type="http://schemas.openxmlformats.org/officeDocument/2006/relationships/font" Target="fonts/RobotoMono-bold.fntdata"/><Relationship Id="rId15" Type="http://schemas.openxmlformats.org/officeDocument/2006/relationships/slide" Target="slides/slide9.xml"/><Relationship Id="rId110" Type="http://schemas.openxmlformats.org/officeDocument/2006/relationships/font" Target="fonts/SourceCodePro-regular.fntdata"/><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14" Type="http://schemas.openxmlformats.org/officeDocument/2006/relationships/font" Target="fonts/RobotoMono-regular.fntdata"/><Relationship Id="rId18" Type="http://schemas.openxmlformats.org/officeDocument/2006/relationships/slide" Target="slides/slide12.xml"/><Relationship Id="rId113" Type="http://schemas.openxmlformats.org/officeDocument/2006/relationships/font" Target="fonts/SourceCodePro-boldItalic.fntdata"/><Relationship Id="rId112" Type="http://schemas.openxmlformats.org/officeDocument/2006/relationships/font" Target="fonts/SourceCodePro-italic.fntdata"/><Relationship Id="rId111" Type="http://schemas.openxmlformats.org/officeDocument/2006/relationships/font" Target="fonts/SourceCodePro-bold.fntdata"/><Relationship Id="rId84" Type="http://schemas.openxmlformats.org/officeDocument/2006/relationships/slide" Target="slides/slide78.xml"/><Relationship Id="rId83" Type="http://schemas.openxmlformats.org/officeDocument/2006/relationships/slide" Target="slides/slide77.xml"/><Relationship Id="rId86" Type="http://schemas.openxmlformats.org/officeDocument/2006/relationships/slide" Target="slides/slide80.xml"/><Relationship Id="rId85" Type="http://schemas.openxmlformats.org/officeDocument/2006/relationships/slide" Target="slides/slide79.xml"/><Relationship Id="rId88" Type="http://schemas.openxmlformats.org/officeDocument/2006/relationships/slide" Target="slides/slide82.xml"/><Relationship Id="rId87" Type="http://schemas.openxmlformats.org/officeDocument/2006/relationships/slide" Target="slides/slide81.xml"/><Relationship Id="rId89" Type="http://schemas.openxmlformats.org/officeDocument/2006/relationships/slide" Target="slides/slide83.xml"/><Relationship Id="rId80" Type="http://schemas.openxmlformats.org/officeDocument/2006/relationships/slide" Target="slides/slide74.xml"/><Relationship Id="rId82" Type="http://schemas.openxmlformats.org/officeDocument/2006/relationships/slide" Target="slides/slide76.xml"/><Relationship Id="rId81" Type="http://schemas.openxmlformats.org/officeDocument/2006/relationships/slide" Target="slides/slide75.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75" Type="http://schemas.openxmlformats.org/officeDocument/2006/relationships/slide" Target="slides/slide69.xml"/><Relationship Id="rId74" Type="http://schemas.openxmlformats.org/officeDocument/2006/relationships/slide" Target="slides/slide68.xml"/><Relationship Id="rId77" Type="http://schemas.openxmlformats.org/officeDocument/2006/relationships/slide" Target="slides/slide71.xml"/><Relationship Id="rId76" Type="http://schemas.openxmlformats.org/officeDocument/2006/relationships/slide" Target="slides/slide70.xml"/><Relationship Id="rId79" Type="http://schemas.openxmlformats.org/officeDocument/2006/relationships/slide" Target="slides/slide73.xml"/><Relationship Id="rId78" Type="http://schemas.openxmlformats.org/officeDocument/2006/relationships/slide" Target="slides/slide72.xml"/><Relationship Id="rId71" Type="http://schemas.openxmlformats.org/officeDocument/2006/relationships/slide" Target="slides/slide65.xml"/><Relationship Id="rId70" Type="http://schemas.openxmlformats.org/officeDocument/2006/relationships/slide" Target="slides/slide64.xml"/><Relationship Id="rId62" Type="http://schemas.openxmlformats.org/officeDocument/2006/relationships/slide" Target="slides/slide56.xml"/><Relationship Id="rId61" Type="http://schemas.openxmlformats.org/officeDocument/2006/relationships/slide" Target="slides/slide55.xml"/><Relationship Id="rId64" Type="http://schemas.openxmlformats.org/officeDocument/2006/relationships/slide" Target="slides/slide58.xml"/><Relationship Id="rId63" Type="http://schemas.openxmlformats.org/officeDocument/2006/relationships/slide" Target="slides/slide57.xml"/><Relationship Id="rId66" Type="http://schemas.openxmlformats.org/officeDocument/2006/relationships/slide" Target="slides/slide60.xml"/><Relationship Id="rId65" Type="http://schemas.openxmlformats.org/officeDocument/2006/relationships/slide" Target="slides/slide59.xml"/><Relationship Id="rId68" Type="http://schemas.openxmlformats.org/officeDocument/2006/relationships/slide" Target="slides/slide62.xml"/><Relationship Id="rId67" Type="http://schemas.openxmlformats.org/officeDocument/2006/relationships/slide" Target="slides/slide61.xml"/><Relationship Id="rId60" Type="http://schemas.openxmlformats.org/officeDocument/2006/relationships/slide" Target="slides/slide54.xml"/><Relationship Id="rId69" Type="http://schemas.openxmlformats.org/officeDocument/2006/relationships/slide" Target="slides/slide6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55" Type="http://schemas.openxmlformats.org/officeDocument/2006/relationships/slide" Target="slides/slide49.xml"/><Relationship Id="rId54" Type="http://schemas.openxmlformats.org/officeDocument/2006/relationships/slide" Target="slides/slide48.xml"/><Relationship Id="rId57" Type="http://schemas.openxmlformats.org/officeDocument/2006/relationships/slide" Target="slides/slide51.xml"/><Relationship Id="rId56" Type="http://schemas.openxmlformats.org/officeDocument/2006/relationships/slide" Target="slides/slide50.xml"/><Relationship Id="rId59" Type="http://schemas.openxmlformats.org/officeDocument/2006/relationships/slide" Target="slides/slide53.xml"/><Relationship Id="rId58"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2af786b34a2_1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2af786b34a2_1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g2af786b34a2_1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3" name="Google Shape;123;g2af786b34a2_1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g2af786b34a2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9" name="Google Shape;129;g2af786b34a2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4" name="Shape 134"/>
        <p:cNvGrpSpPr/>
        <p:nvPr/>
      </p:nvGrpSpPr>
      <p:grpSpPr>
        <a:xfrm>
          <a:off x="0" y="0"/>
          <a:ext cx="0" cy="0"/>
          <a:chOff x="0" y="0"/>
          <a:chExt cx="0" cy="0"/>
        </a:xfrm>
      </p:grpSpPr>
      <p:sp>
        <p:nvSpPr>
          <p:cNvPr id="135" name="Google Shape;135;g32d972856e0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6" name="Google Shape;136;g32d972856e0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af786b34a2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af786b34a2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2fd02ac5b2_1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2fd02ac5b2_1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af786b34a2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af786b34a2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8" name="Shape 158"/>
        <p:cNvGrpSpPr/>
        <p:nvPr/>
      </p:nvGrpSpPr>
      <p:grpSpPr>
        <a:xfrm>
          <a:off x="0" y="0"/>
          <a:ext cx="0" cy="0"/>
          <a:chOff x="0" y="0"/>
          <a:chExt cx="0" cy="0"/>
        </a:xfrm>
      </p:grpSpPr>
      <p:sp>
        <p:nvSpPr>
          <p:cNvPr id="159" name="Google Shape;159;g32d972856e0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0" name="Google Shape;160;g32d972856e0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32d972856e0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32d972856e0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0" name="Shape 170"/>
        <p:cNvGrpSpPr/>
        <p:nvPr/>
      </p:nvGrpSpPr>
      <p:grpSpPr>
        <a:xfrm>
          <a:off x="0" y="0"/>
          <a:ext cx="0" cy="0"/>
          <a:chOff x="0" y="0"/>
          <a:chExt cx="0" cy="0"/>
        </a:xfrm>
      </p:grpSpPr>
      <p:sp>
        <p:nvSpPr>
          <p:cNvPr id="171" name="Google Shape;171;g32d972856e0_0_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2" name="Google Shape;172;g32d972856e0_0_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 name="Shape 61"/>
        <p:cNvGrpSpPr/>
        <p:nvPr/>
      </p:nvGrpSpPr>
      <p:grpSpPr>
        <a:xfrm>
          <a:off x="0" y="0"/>
          <a:ext cx="0" cy="0"/>
          <a:chOff x="0" y="0"/>
          <a:chExt cx="0" cy="0"/>
        </a:xfrm>
      </p:grpSpPr>
      <p:sp>
        <p:nvSpPr>
          <p:cNvPr id="62" name="Google Shape;62;g32d72ff802a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 name="Google Shape;63;g32d72ff802a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g32d972856e0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8" name="Google Shape;178;g32d972856e0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g32d972856e0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4" name="Google Shape;184;g32d972856e0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8" name="Shape 188"/>
        <p:cNvGrpSpPr/>
        <p:nvPr/>
      </p:nvGrpSpPr>
      <p:grpSpPr>
        <a:xfrm>
          <a:off x="0" y="0"/>
          <a:ext cx="0" cy="0"/>
          <a:chOff x="0" y="0"/>
          <a:chExt cx="0" cy="0"/>
        </a:xfrm>
      </p:grpSpPr>
      <p:sp>
        <p:nvSpPr>
          <p:cNvPr id="189" name="Google Shape;189;g32fd02ac5b2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0" name="Google Shape;190;g32fd02ac5b2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4" name="Shape 194"/>
        <p:cNvGrpSpPr/>
        <p:nvPr/>
      </p:nvGrpSpPr>
      <p:grpSpPr>
        <a:xfrm>
          <a:off x="0" y="0"/>
          <a:ext cx="0" cy="0"/>
          <a:chOff x="0" y="0"/>
          <a:chExt cx="0" cy="0"/>
        </a:xfrm>
      </p:grpSpPr>
      <p:sp>
        <p:nvSpPr>
          <p:cNvPr id="195" name="Google Shape;195;g32d972856e0_0_4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6" name="Google Shape;196;g32d972856e0_0_4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0" name="Shape 200"/>
        <p:cNvGrpSpPr/>
        <p:nvPr/>
      </p:nvGrpSpPr>
      <p:grpSpPr>
        <a:xfrm>
          <a:off x="0" y="0"/>
          <a:ext cx="0" cy="0"/>
          <a:chOff x="0" y="0"/>
          <a:chExt cx="0" cy="0"/>
        </a:xfrm>
      </p:grpSpPr>
      <p:sp>
        <p:nvSpPr>
          <p:cNvPr id="201" name="Google Shape;201;g32d972856e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2" name="Google Shape;202;g32d972856e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8" name="Shape 208"/>
        <p:cNvGrpSpPr/>
        <p:nvPr/>
      </p:nvGrpSpPr>
      <p:grpSpPr>
        <a:xfrm>
          <a:off x="0" y="0"/>
          <a:ext cx="0" cy="0"/>
          <a:chOff x="0" y="0"/>
          <a:chExt cx="0" cy="0"/>
        </a:xfrm>
      </p:grpSpPr>
      <p:sp>
        <p:nvSpPr>
          <p:cNvPr id="209" name="Google Shape;209;g32d972856e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0" name="Google Shape;210;g32d972856e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g32d972856e0_0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8" name="Google Shape;218;g32d972856e0_0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3" name="Shape 223"/>
        <p:cNvGrpSpPr/>
        <p:nvPr/>
      </p:nvGrpSpPr>
      <p:grpSpPr>
        <a:xfrm>
          <a:off x="0" y="0"/>
          <a:ext cx="0" cy="0"/>
          <a:chOff x="0" y="0"/>
          <a:chExt cx="0" cy="0"/>
        </a:xfrm>
      </p:grpSpPr>
      <p:sp>
        <p:nvSpPr>
          <p:cNvPr id="224" name="Google Shape;224;g32d972856e0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5" name="Google Shape;225;g32d972856e0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0" name="Shape 230"/>
        <p:cNvGrpSpPr/>
        <p:nvPr/>
      </p:nvGrpSpPr>
      <p:grpSpPr>
        <a:xfrm>
          <a:off x="0" y="0"/>
          <a:ext cx="0" cy="0"/>
          <a:chOff x="0" y="0"/>
          <a:chExt cx="0" cy="0"/>
        </a:xfrm>
      </p:grpSpPr>
      <p:sp>
        <p:nvSpPr>
          <p:cNvPr id="231" name="Google Shape;231;g32d972856e0_0_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2" name="Google Shape;232;g32d972856e0_0_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32d972856e0_0_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32d972856e0_0_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2af786b34a2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2af786b34a2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32fd02ac5b2_1_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32fd02ac5b2_1_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9" name="Shape 249"/>
        <p:cNvGrpSpPr/>
        <p:nvPr/>
      </p:nvGrpSpPr>
      <p:grpSpPr>
        <a:xfrm>
          <a:off x="0" y="0"/>
          <a:ext cx="0" cy="0"/>
          <a:chOff x="0" y="0"/>
          <a:chExt cx="0" cy="0"/>
        </a:xfrm>
      </p:grpSpPr>
      <p:sp>
        <p:nvSpPr>
          <p:cNvPr id="250" name="Google Shape;250;g32fd02ac5b2_1_2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1" name="Google Shape;251;g32fd02ac5b2_1_2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5" name="Shape 255"/>
        <p:cNvGrpSpPr/>
        <p:nvPr/>
      </p:nvGrpSpPr>
      <p:grpSpPr>
        <a:xfrm>
          <a:off x="0" y="0"/>
          <a:ext cx="0" cy="0"/>
          <a:chOff x="0" y="0"/>
          <a:chExt cx="0" cy="0"/>
        </a:xfrm>
      </p:grpSpPr>
      <p:sp>
        <p:nvSpPr>
          <p:cNvPr id="256" name="Google Shape;256;g32fd02ac5b2_1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7" name="Google Shape;257;g32fd02ac5b2_1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32d972856e0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3" name="Google Shape;263;g32d972856e0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g2af786b34a2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0" name="Google Shape;270;g2af786b34a2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4" name="Shape 274"/>
        <p:cNvGrpSpPr/>
        <p:nvPr/>
      </p:nvGrpSpPr>
      <p:grpSpPr>
        <a:xfrm>
          <a:off x="0" y="0"/>
          <a:ext cx="0" cy="0"/>
          <a:chOff x="0" y="0"/>
          <a:chExt cx="0" cy="0"/>
        </a:xfrm>
      </p:grpSpPr>
      <p:sp>
        <p:nvSpPr>
          <p:cNvPr id="275" name="Google Shape;275;g32fd02ac5b2_1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6" name="Google Shape;276;g32fd02ac5b2_1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0" name="Shape 280"/>
        <p:cNvGrpSpPr/>
        <p:nvPr/>
      </p:nvGrpSpPr>
      <p:grpSpPr>
        <a:xfrm>
          <a:off x="0" y="0"/>
          <a:ext cx="0" cy="0"/>
          <a:chOff x="0" y="0"/>
          <a:chExt cx="0" cy="0"/>
        </a:xfrm>
      </p:grpSpPr>
      <p:sp>
        <p:nvSpPr>
          <p:cNvPr id="281" name="Google Shape;281;g32d972856e0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2" name="Google Shape;282;g32d972856e0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32d972856e0_1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32d972856e0_1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32d972856e0_1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32d972856e0_1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g32d972856e0_1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9" name="Google Shape;299;g32d972856e0_1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g2af786b34a2_1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5" name="Google Shape;75;g2af786b34a2_1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32d972856e0_1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32d972856e0_1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9" name="Shape 309"/>
        <p:cNvGrpSpPr/>
        <p:nvPr/>
      </p:nvGrpSpPr>
      <p:grpSpPr>
        <a:xfrm>
          <a:off x="0" y="0"/>
          <a:ext cx="0" cy="0"/>
          <a:chOff x="0" y="0"/>
          <a:chExt cx="0" cy="0"/>
        </a:xfrm>
      </p:grpSpPr>
      <p:sp>
        <p:nvSpPr>
          <p:cNvPr id="310" name="Google Shape;310;g32d972856e0_1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1" name="Google Shape;311;g32d972856e0_1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5" name="Shape 315"/>
        <p:cNvGrpSpPr/>
        <p:nvPr/>
      </p:nvGrpSpPr>
      <p:grpSpPr>
        <a:xfrm>
          <a:off x="0" y="0"/>
          <a:ext cx="0" cy="0"/>
          <a:chOff x="0" y="0"/>
          <a:chExt cx="0" cy="0"/>
        </a:xfrm>
      </p:grpSpPr>
      <p:sp>
        <p:nvSpPr>
          <p:cNvPr id="316" name="Google Shape;316;g32d972856e0_1_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7" name="Google Shape;317;g32d972856e0_1_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32d972856e0_1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32d972856e0_1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32d972856e0_1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32d972856e0_1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32d972856e0_1_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32d972856e0_1_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9" name="Shape 339"/>
        <p:cNvGrpSpPr/>
        <p:nvPr/>
      </p:nvGrpSpPr>
      <p:grpSpPr>
        <a:xfrm>
          <a:off x="0" y="0"/>
          <a:ext cx="0" cy="0"/>
          <a:chOff x="0" y="0"/>
          <a:chExt cx="0" cy="0"/>
        </a:xfrm>
      </p:grpSpPr>
      <p:sp>
        <p:nvSpPr>
          <p:cNvPr id="340" name="Google Shape;340;g32d972856e0_1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1" name="Google Shape;341;g32d972856e0_1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32d972856e0_1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32d972856e0_1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g32d972856e0_1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4" name="Google Shape;354;g32d972856e0_1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32d972856e0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32d972856e0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9" name="Shape 79"/>
        <p:cNvGrpSpPr/>
        <p:nvPr/>
      </p:nvGrpSpPr>
      <p:grpSpPr>
        <a:xfrm>
          <a:off x="0" y="0"/>
          <a:ext cx="0" cy="0"/>
          <a:chOff x="0" y="0"/>
          <a:chExt cx="0" cy="0"/>
        </a:xfrm>
      </p:grpSpPr>
      <p:sp>
        <p:nvSpPr>
          <p:cNvPr id="80" name="Google Shape;80;g2af786b34a2_0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1" name="Google Shape;81;g2af786b34a2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3" name="Shape 363"/>
        <p:cNvGrpSpPr/>
        <p:nvPr/>
      </p:nvGrpSpPr>
      <p:grpSpPr>
        <a:xfrm>
          <a:off x="0" y="0"/>
          <a:ext cx="0" cy="0"/>
          <a:chOff x="0" y="0"/>
          <a:chExt cx="0" cy="0"/>
        </a:xfrm>
      </p:grpSpPr>
      <p:sp>
        <p:nvSpPr>
          <p:cNvPr id="364" name="Google Shape;364;g32d972856e0_1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5" name="Google Shape;365;g32d972856e0_1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g32d972856e0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1" name="Google Shape;371;g32d972856e0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g32d972856e0_1_1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8" name="Google Shape;378;g32d972856e0_1_1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32fd02ac5b2_1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4" name="Google Shape;384;g32fd02ac5b2_1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8" name="Shape 388"/>
        <p:cNvGrpSpPr/>
        <p:nvPr/>
      </p:nvGrpSpPr>
      <p:grpSpPr>
        <a:xfrm>
          <a:off x="0" y="0"/>
          <a:ext cx="0" cy="0"/>
          <a:chOff x="0" y="0"/>
          <a:chExt cx="0" cy="0"/>
        </a:xfrm>
      </p:grpSpPr>
      <p:sp>
        <p:nvSpPr>
          <p:cNvPr id="389" name="Google Shape;389;g32d972856e0_1_1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0" name="Google Shape;390;g32d972856e0_1_1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5" name="Shape 395"/>
        <p:cNvGrpSpPr/>
        <p:nvPr/>
      </p:nvGrpSpPr>
      <p:grpSpPr>
        <a:xfrm>
          <a:off x="0" y="0"/>
          <a:ext cx="0" cy="0"/>
          <a:chOff x="0" y="0"/>
          <a:chExt cx="0" cy="0"/>
        </a:xfrm>
      </p:grpSpPr>
      <p:sp>
        <p:nvSpPr>
          <p:cNvPr id="396" name="Google Shape;396;g32d972856e0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7" name="Google Shape;397;g32d972856e0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2d972856e0_1_2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2d972856e0_1_2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7" name="Shape 407"/>
        <p:cNvGrpSpPr/>
        <p:nvPr/>
      </p:nvGrpSpPr>
      <p:grpSpPr>
        <a:xfrm>
          <a:off x="0" y="0"/>
          <a:ext cx="0" cy="0"/>
          <a:chOff x="0" y="0"/>
          <a:chExt cx="0" cy="0"/>
        </a:xfrm>
      </p:grpSpPr>
      <p:sp>
        <p:nvSpPr>
          <p:cNvPr id="408" name="Google Shape;408;g32d972856e0_1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9" name="Google Shape;409;g32d972856e0_1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3" name="Shape 413"/>
        <p:cNvGrpSpPr/>
        <p:nvPr/>
      </p:nvGrpSpPr>
      <p:grpSpPr>
        <a:xfrm>
          <a:off x="0" y="0"/>
          <a:ext cx="0" cy="0"/>
          <a:chOff x="0" y="0"/>
          <a:chExt cx="0" cy="0"/>
        </a:xfrm>
      </p:grpSpPr>
      <p:sp>
        <p:nvSpPr>
          <p:cNvPr id="414" name="Google Shape;414;g32d972856e0_1_2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5" name="Google Shape;415;g32d972856e0_1_2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9" name="Shape 419"/>
        <p:cNvGrpSpPr/>
        <p:nvPr/>
      </p:nvGrpSpPr>
      <p:grpSpPr>
        <a:xfrm>
          <a:off x="0" y="0"/>
          <a:ext cx="0" cy="0"/>
          <a:chOff x="0" y="0"/>
          <a:chExt cx="0" cy="0"/>
        </a:xfrm>
      </p:grpSpPr>
      <p:sp>
        <p:nvSpPr>
          <p:cNvPr id="420" name="Google Shape;420;g32d972856e0_1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1" name="Google Shape;421;g32d972856e0_1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g2af786b34a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6" name="Google Shape;86;g2af786b34a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Linux is an open-source operating system that is based on Unix principles. It began with the release of the Linux kernel by Linus Torvalds in 1991 and grew into a full-fledged operating system when combined with the GNU tools (often collectively called GNU/Linux). This model emphasizes freedom, security, and flexibility.</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5" name="Shape 425"/>
        <p:cNvGrpSpPr/>
        <p:nvPr/>
      </p:nvGrpSpPr>
      <p:grpSpPr>
        <a:xfrm>
          <a:off x="0" y="0"/>
          <a:ext cx="0" cy="0"/>
          <a:chOff x="0" y="0"/>
          <a:chExt cx="0" cy="0"/>
        </a:xfrm>
      </p:grpSpPr>
      <p:sp>
        <p:nvSpPr>
          <p:cNvPr id="426" name="Google Shape;426;g32d972856e0_1_2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7" name="Google Shape;427;g32d972856e0_1_2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1" name="Shape 431"/>
        <p:cNvGrpSpPr/>
        <p:nvPr/>
      </p:nvGrpSpPr>
      <p:grpSpPr>
        <a:xfrm>
          <a:off x="0" y="0"/>
          <a:ext cx="0" cy="0"/>
          <a:chOff x="0" y="0"/>
          <a:chExt cx="0" cy="0"/>
        </a:xfrm>
      </p:grpSpPr>
      <p:sp>
        <p:nvSpPr>
          <p:cNvPr id="432" name="Google Shape;432;g32d972856e0_1_2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3" name="Google Shape;433;g32d972856e0_1_2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32d972856e0_1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32d972856e0_1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2d972856e0_1_2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2d972856e0_1_2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32d972856e0_1_2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32d972856e0_1_2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5" name="Shape 455"/>
        <p:cNvGrpSpPr/>
        <p:nvPr/>
      </p:nvGrpSpPr>
      <p:grpSpPr>
        <a:xfrm>
          <a:off x="0" y="0"/>
          <a:ext cx="0" cy="0"/>
          <a:chOff x="0" y="0"/>
          <a:chExt cx="0" cy="0"/>
        </a:xfrm>
      </p:grpSpPr>
      <p:sp>
        <p:nvSpPr>
          <p:cNvPr id="456" name="Google Shape;456;g32d972856e0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7" name="Google Shape;457;g32d972856e0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2" name="Shape 462"/>
        <p:cNvGrpSpPr/>
        <p:nvPr/>
      </p:nvGrpSpPr>
      <p:grpSpPr>
        <a:xfrm>
          <a:off x="0" y="0"/>
          <a:ext cx="0" cy="0"/>
          <a:chOff x="0" y="0"/>
          <a:chExt cx="0" cy="0"/>
        </a:xfrm>
      </p:grpSpPr>
      <p:sp>
        <p:nvSpPr>
          <p:cNvPr id="463" name="Google Shape;463;g32d972856e0_1_1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4" name="Google Shape;464;g32d972856e0_1_1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9" name="Shape 469"/>
        <p:cNvGrpSpPr/>
        <p:nvPr/>
      </p:nvGrpSpPr>
      <p:grpSpPr>
        <a:xfrm>
          <a:off x="0" y="0"/>
          <a:ext cx="0" cy="0"/>
          <a:chOff x="0" y="0"/>
          <a:chExt cx="0" cy="0"/>
        </a:xfrm>
      </p:grpSpPr>
      <p:sp>
        <p:nvSpPr>
          <p:cNvPr id="470" name="Google Shape;470;g32d972856e0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1" name="Google Shape;471;g32d972856e0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5" name="Shape 475"/>
        <p:cNvGrpSpPr/>
        <p:nvPr/>
      </p:nvGrpSpPr>
      <p:grpSpPr>
        <a:xfrm>
          <a:off x="0" y="0"/>
          <a:ext cx="0" cy="0"/>
          <a:chOff x="0" y="0"/>
          <a:chExt cx="0" cy="0"/>
        </a:xfrm>
      </p:grpSpPr>
      <p:sp>
        <p:nvSpPr>
          <p:cNvPr id="476" name="Google Shape;476;g32fd02ac5b2_1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7" name="Google Shape;477;g32fd02ac5b2_1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0" name="Shape 480"/>
        <p:cNvGrpSpPr/>
        <p:nvPr/>
      </p:nvGrpSpPr>
      <p:grpSpPr>
        <a:xfrm>
          <a:off x="0" y="0"/>
          <a:ext cx="0" cy="0"/>
          <a:chOff x="0" y="0"/>
          <a:chExt cx="0" cy="0"/>
        </a:xfrm>
      </p:grpSpPr>
      <p:sp>
        <p:nvSpPr>
          <p:cNvPr id="481" name="Google Shape;481;g32fd02ac5b2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2" name="Google Shape;482;g32fd02ac5b2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af786b34a2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af786b34a2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GB">
                <a:solidFill>
                  <a:schemeClr val="dk1"/>
                </a:solidFill>
              </a:rPr>
              <a:t>Kernel:</a:t>
            </a:r>
            <a:r>
              <a:rPr lang="en-GB">
                <a:solidFill>
                  <a:schemeClr val="dk1"/>
                </a:solidFill>
              </a:rPr>
              <a:t> The central part of the OS that manages hardware resources.</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GNU Utilities:</a:t>
            </a:r>
            <a:r>
              <a:rPr lang="en-GB">
                <a:solidFill>
                  <a:schemeClr val="dk1"/>
                </a:solidFill>
              </a:rPr>
              <a:t> Essential software tools that provide user-level functions.</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Shell:</a:t>
            </a:r>
            <a:r>
              <a:rPr lang="en-GB">
                <a:solidFill>
                  <a:schemeClr val="dk1"/>
                </a:solidFill>
              </a:rPr>
              <a:t> The program that accepts and executes user commands (commonly Bash).</a:t>
            </a:r>
            <a:endParaRPr>
              <a:solidFill>
                <a:schemeClr val="dk1"/>
              </a:solidFill>
            </a:endParaRPr>
          </a:p>
          <a:p>
            <a:pPr indent="0" lvl="0" marL="0" rtl="0" algn="l">
              <a:spcBef>
                <a:spcPts val="0"/>
              </a:spcBef>
              <a:spcAft>
                <a:spcPts val="0"/>
              </a:spcAft>
              <a:buClr>
                <a:schemeClr val="dk1"/>
              </a:buClr>
              <a:buSzPts val="1100"/>
              <a:buFont typeface="Arial"/>
              <a:buNone/>
            </a:pPr>
            <a:r>
              <a:rPr b="1" lang="en-GB">
                <a:solidFill>
                  <a:schemeClr val="dk1"/>
                </a:solidFill>
              </a:rPr>
              <a:t>GUI (Optional):</a:t>
            </a:r>
            <a:r>
              <a:rPr lang="en-GB">
                <a:solidFill>
                  <a:schemeClr val="dk1"/>
                </a:solidFill>
              </a:rPr>
              <a:t> A graphical layer that makes Linux user-friendly for those coming from a Windows or macOS background.</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6" name="Shape 486"/>
        <p:cNvGrpSpPr/>
        <p:nvPr/>
      </p:nvGrpSpPr>
      <p:grpSpPr>
        <a:xfrm>
          <a:off x="0" y="0"/>
          <a:ext cx="0" cy="0"/>
          <a:chOff x="0" y="0"/>
          <a:chExt cx="0" cy="0"/>
        </a:xfrm>
      </p:grpSpPr>
      <p:sp>
        <p:nvSpPr>
          <p:cNvPr id="487" name="Google Shape;487;g32fd02ac5b2_1_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8" name="Google Shape;488;g32fd02ac5b2_1_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3" name="Shape 493"/>
        <p:cNvGrpSpPr/>
        <p:nvPr/>
      </p:nvGrpSpPr>
      <p:grpSpPr>
        <a:xfrm>
          <a:off x="0" y="0"/>
          <a:ext cx="0" cy="0"/>
          <a:chOff x="0" y="0"/>
          <a:chExt cx="0" cy="0"/>
        </a:xfrm>
      </p:grpSpPr>
      <p:sp>
        <p:nvSpPr>
          <p:cNvPr id="494" name="Google Shape;494;g32fd02ac5b2_1_1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5" name="Google Shape;495;g32fd02ac5b2_1_1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2fd02ac5b2_1_10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2fd02ac5b2_1_10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32fd02ac5b2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32fd02ac5b2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g32fd02ac5b2_1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5" name="Google Shape;515;g32fd02ac5b2_1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1" name="Shape 521"/>
        <p:cNvGrpSpPr/>
        <p:nvPr/>
      </p:nvGrpSpPr>
      <p:grpSpPr>
        <a:xfrm>
          <a:off x="0" y="0"/>
          <a:ext cx="0" cy="0"/>
          <a:chOff x="0" y="0"/>
          <a:chExt cx="0" cy="0"/>
        </a:xfrm>
      </p:grpSpPr>
      <p:sp>
        <p:nvSpPr>
          <p:cNvPr id="522" name="Google Shape;522;g32fd02ac5b2_1_1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3" name="Google Shape;523;g32fd02ac5b2_1_1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8" name="Shape 528"/>
        <p:cNvGrpSpPr/>
        <p:nvPr/>
      </p:nvGrpSpPr>
      <p:grpSpPr>
        <a:xfrm>
          <a:off x="0" y="0"/>
          <a:ext cx="0" cy="0"/>
          <a:chOff x="0" y="0"/>
          <a:chExt cx="0" cy="0"/>
        </a:xfrm>
      </p:grpSpPr>
      <p:sp>
        <p:nvSpPr>
          <p:cNvPr id="529" name="Google Shape;529;g32fd02ac5b2_1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0" name="Google Shape;530;g32fd02ac5b2_1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4" name="Shape 534"/>
        <p:cNvGrpSpPr/>
        <p:nvPr/>
      </p:nvGrpSpPr>
      <p:grpSpPr>
        <a:xfrm>
          <a:off x="0" y="0"/>
          <a:ext cx="0" cy="0"/>
          <a:chOff x="0" y="0"/>
          <a:chExt cx="0" cy="0"/>
        </a:xfrm>
      </p:grpSpPr>
      <p:sp>
        <p:nvSpPr>
          <p:cNvPr id="535" name="Google Shape;535;g32fd02ac5b2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6" name="Google Shape;536;g32fd02ac5b2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0" name="Shape 540"/>
        <p:cNvGrpSpPr/>
        <p:nvPr/>
      </p:nvGrpSpPr>
      <p:grpSpPr>
        <a:xfrm>
          <a:off x="0" y="0"/>
          <a:ext cx="0" cy="0"/>
          <a:chOff x="0" y="0"/>
          <a:chExt cx="0" cy="0"/>
        </a:xfrm>
      </p:grpSpPr>
      <p:sp>
        <p:nvSpPr>
          <p:cNvPr id="541" name="Google Shape;541;g32fd02ac5b2_1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2" name="Google Shape;542;g32fd02ac5b2_1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g32fd02ac5b2_1_15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8" name="Google Shape;548;g32fd02ac5b2_1_15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g2af786b34a2_1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 name="Google Shape;104;g2af786b34a2_1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1" name="Shape 551"/>
        <p:cNvGrpSpPr/>
        <p:nvPr/>
      </p:nvGrpSpPr>
      <p:grpSpPr>
        <a:xfrm>
          <a:off x="0" y="0"/>
          <a:ext cx="0" cy="0"/>
          <a:chOff x="0" y="0"/>
          <a:chExt cx="0" cy="0"/>
        </a:xfrm>
      </p:grpSpPr>
      <p:sp>
        <p:nvSpPr>
          <p:cNvPr id="552" name="Google Shape;552;g32fd02ac5b2_1_1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3" name="Google Shape;553;g32fd02ac5b2_1_1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2fd02ac5b2_1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2fd02ac5b2_1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3" name="Shape 563"/>
        <p:cNvGrpSpPr/>
        <p:nvPr/>
      </p:nvGrpSpPr>
      <p:grpSpPr>
        <a:xfrm>
          <a:off x="0" y="0"/>
          <a:ext cx="0" cy="0"/>
          <a:chOff x="0" y="0"/>
          <a:chExt cx="0" cy="0"/>
        </a:xfrm>
      </p:grpSpPr>
      <p:sp>
        <p:nvSpPr>
          <p:cNvPr id="564" name="Google Shape;564;g32fd02ac5b2_1_1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5" name="Google Shape;565;g32fd02ac5b2_1_1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9" name="Shape 569"/>
        <p:cNvGrpSpPr/>
        <p:nvPr/>
      </p:nvGrpSpPr>
      <p:grpSpPr>
        <a:xfrm>
          <a:off x="0" y="0"/>
          <a:ext cx="0" cy="0"/>
          <a:chOff x="0" y="0"/>
          <a:chExt cx="0" cy="0"/>
        </a:xfrm>
      </p:grpSpPr>
      <p:sp>
        <p:nvSpPr>
          <p:cNvPr id="570" name="Google Shape;570;g32fd02ac5b2_1_2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1" name="Google Shape;571;g32fd02ac5b2_1_2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5" name="Shape 575"/>
        <p:cNvGrpSpPr/>
        <p:nvPr/>
      </p:nvGrpSpPr>
      <p:grpSpPr>
        <a:xfrm>
          <a:off x="0" y="0"/>
          <a:ext cx="0" cy="0"/>
          <a:chOff x="0" y="0"/>
          <a:chExt cx="0" cy="0"/>
        </a:xfrm>
      </p:grpSpPr>
      <p:sp>
        <p:nvSpPr>
          <p:cNvPr id="576" name="Google Shape;576;g32fd02ac5b2_1_1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7" name="Google Shape;577;g32fd02ac5b2_1_1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1" name="Shape 581"/>
        <p:cNvGrpSpPr/>
        <p:nvPr/>
      </p:nvGrpSpPr>
      <p:grpSpPr>
        <a:xfrm>
          <a:off x="0" y="0"/>
          <a:ext cx="0" cy="0"/>
          <a:chOff x="0" y="0"/>
          <a:chExt cx="0" cy="0"/>
        </a:xfrm>
      </p:grpSpPr>
      <p:sp>
        <p:nvSpPr>
          <p:cNvPr id="582" name="Google Shape;582;g2af786b34a2_1_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3" name="Google Shape;583;g2af786b34a2_1_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7" name="Shape 587"/>
        <p:cNvGrpSpPr/>
        <p:nvPr/>
      </p:nvGrpSpPr>
      <p:grpSpPr>
        <a:xfrm>
          <a:off x="0" y="0"/>
          <a:ext cx="0" cy="0"/>
          <a:chOff x="0" y="0"/>
          <a:chExt cx="0" cy="0"/>
        </a:xfrm>
      </p:grpSpPr>
      <p:sp>
        <p:nvSpPr>
          <p:cNvPr id="588" name="Google Shape;588;g2af786b34a2_1_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9" name="Google Shape;589;g2af786b34a2_1_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3" name="Shape 593"/>
        <p:cNvGrpSpPr/>
        <p:nvPr/>
      </p:nvGrpSpPr>
      <p:grpSpPr>
        <a:xfrm>
          <a:off x="0" y="0"/>
          <a:ext cx="0" cy="0"/>
          <a:chOff x="0" y="0"/>
          <a:chExt cx="0" cy="0"/>
        </a:xfrm>
      </p:grpSpPr>
      <p:sp>
        <p:nvSpPr>
          <p:cNvPr id="594" name="Google Shape;594;g2af786b34a2_1_10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5" name="Google Shape;595;g2af786b34a2_1_10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9" name="Shape 599"/>
        <p:cNvGrpSpPr/>
        <p:nvPr/>
      </p:nvGrpSpPr>
      <p:grpSpPr>
        <a:xfrm>
          <a:off x="0" y="0"/>
          <a:ext cx="0" cy="0"/>
          <a:chOff x="0" y="0"/>
          <a:chExt cx="0" cy="0"/>
        </a:xfrm>
      </p:grpSpPr>
      <p:sp>
        <p:nvSpPr>
          <p:cNvPr id="600" name="Google Shape;600;g2af786b34a2_1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1" name="Google Shape;601;g2af786b34a2_1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5" name="Shape 605"/>
        <p:cNvGrpSpPr/>
        <p:nvPr/>
      </p:nvGrpSpPr>
      <p:grpSpPr>
        <a:xfrm>
          <a:off x="0" y="0"/>
          <a:ext cx="0" cy="0"/>
          <a:chOff x="0" y="0"/>
          <a:chExt cx="0" cy="0"/>
        </a:xfrm>
      </p:grpSpPr>
      <p:sp>
        <p:nvSpPr>
          <p:cNvPr id="606" name="Google Shape;606;g2af786b34a2_1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7" name="Google Shape;607;g2af786b34a2_1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2af786b34a2_1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2af786b34a2_1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1" name="Shape 611"/>
        <p:cNvGrpSpPr/>
        <p:nvPr/>
      </p:nvGrpSpPr>
      <p:grpSpPr>
        <a:xfrm>
          <a:off x="0" y="0"/>
          <a:ext cx="0" cy="0"/>
          <a:chOff x="0" y="0"/>
          <a:chExt cx="0" cy="0"/>
        </a:xfrm>
      </p:grpSpPr>
      <p:sp>
        <p:nvSpPr>
          <p:cNvPr id="612" name="Google Shape;612;g2af786b34a2_1_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3" name="Google Shape;613;g2af786b34a2_1_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g2af786b34a2_1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9" name="Google Shape;619;g2af786b34a2_1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3" name="Shape 623"/>
        <p:cNvGrpSpPr/>
        <p:nvPr/>
      </p:nvGrpSpPr>
      <p:grpSpPr>
        <a:xfrm>
          <a:off x="0" y="0"/>
          <a:ext cx="0" cy="0"/>
          <a:chOff x="0" y="0"/>
          <a:chExt cx="0" cy="0"/>
        </a:xfrm>
      </p:grpSpPr>
      <p:sp>
        <p:nvSpPr>
          <p:cNvPr id="624" name="Google Shape;624;g2af786b34a2_1_1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5" name="Google Shape;625;g2af786b34a2_1_1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9" name="Shape 629"/>
        <p:cNvGrpSpPr/>
        <p:nvPr/>
      </p:nvGrpSpPr>
      <p:grpSpPr>
        <a:xfrm>
          <a:off x="0" y="0"/>
          <a:ext cx="0" cy="0"/>
          <a:chOff x="0" y="0"/>
          <a:chExt cx="0" cy="0"/>
        </a:xfrm>
      </p:grpSpPr>
      <p:sp>
        <p:nvSpPr>
          <p:cNvPr id="630" name="Google Shape;630;g32fd02ac5b2_1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1" name="Google Shape;631;g32fd02ac5b2_1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5" name="Shape 635"/>
        <p:cNvGrpSpPr/>
        <p:nvPr/>
      </p:nvGrpSpPr>
      <p:grpSpPr>
        <a:xfrm>
          <a:off x="0" y="0"/>
          <a:ext cx="0" cy="0"/>
          <a:chOff x="0" y="0"/>
          <a:chExt cx="0" cy="0"/>
        </a:xfrm>
      </p:grpSpPr>
      <p:sp>
        <p:nvSpPr>
          <p:cNvPr id="636" name="Google Shape;636;g32fd02ac5b2_1_2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37" name="Google Shape;637;g32fd02ac5b2_1_2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cxnSp>
        <p:nvCxnSpPr>
          <p:cNvPr id="10" name="Google Shape;10;p2"/>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1" name="Google Shape;11;p2"/>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12" name="Google Shape;12;p2"/>
          <p:cNvSpPr txBox="1"/>
          <p:nvPr>
            <p:ph idx="1" type="subTitle"/>
          </p:nvPr>
        </p:nvSpPr>
        <p:spPr>
          <a:xfrm>
            <a:off x="510450" y="3182313"/>
            <a:ext cx="8123100" cy="630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lt1"/>
              </a:buClr>
              <a:buSzPts val="2400"/>
              <a:buNone/>
              <a:defRPr sz="2400">
                <a:solidFill>
                  <a:schemeClr val="lt1"/>
                </a:solidFill>
              </a:defRPr>
            </a:lvl1pPr>
            <a:lvl2pPr lvl="1">
              <a:lnSpc>
                <a:spcPct val="100000"/>
              </a:lnSpc>
              <a:spcBef>
                <a:spcPts val="0"/>
              </a:spcBef>
              <a:spcAft>
                <a:spcPts val="0"/>
              </a:spcAft>
              <a:buClr>
                <a:schemeClr val="lt1"/>
              </a:buClr>
              <a:buSzPts val="2400"/>
              <a:buNone/>
              <a:defRPr sz="2400">
                <a:solidFill>
                  <a:schemeClr val="lt1"/>
                </a:solidFill>
              </a:defRPr>
            </a:lvl2pPr>
            <a:lvl3pPr lvl="2">
              <a:lnSpc>
                <a:spcPct val="100000"/>
              </a:lnSpc>
              <a:spcBef>
                <a:spcPts val="0"/>
              </a:spcBef>
              <a:spcAft>
                <a:spcPts val="0"/>
              </a:spcAft>
              <a:buClr>
                <a:schemeClr val="lt1"/>
              </a:buClr>
              <a:buSzPts val="2400"/>
              <a:buNone/>
              <a:defRPr sz="2400">
                <a:solidFill>
                  <a:schemeClr val="lt1"/>
                </a:solidFill>
              </a:defRPr>
            </a:lvl3pPr>
            <a:lvl4pPr lvl="3">
              <a:lnSpc>
                <a:spcPct val="100000"/>
              </a:lnSpc>
              <a:spcBef>
                <a:spcPts val="0"/>
              </a:spcBef>
              <a:spcAft>
                <a:spcPts val="0"/>
              </a:spcAft>
              <a:buClr>
                <a:schemeClr val="lt1"/>
              </a:buClr>
              <a:buSzPts val="2400"/>
              <a:buNone/>
              <a:defRPr sz="2400">
                <a:solidFill>
                  <a:schemeClr val="lt1"/>
                </a:solidFill>
              </a:defRPr>
            </a:lvl4pPr>
            <a:lvl5pPr lvl="4">
              <a:lnSpc>
                <a:spcPct val="100000"/>
              </a:lnSpc>
              <a:spcBef>
                <a:spcPts val="0"/>
              </a:spcBef>
              <a:spcAft>
                <a:spcPts val="0"/>
              </a:spcAft>
              <a:buClr>
                <a:schemeClr val="lt1"/>
              </a:buClr>
              <a:buSzPts val="2400"/>
              <a:buNone/>
              <a:defRPr sz="2400">
                <a:solidFill>
                  <a:schemeClr val="lt1"/>
                </a:solidFill>
              </a:defRPr>
            </a:lvl5pPr>
            <a:lvl6pPr lvl="5">
              <a:lnSpc>
                <a:spcPct val="100000"/>
              </a:lnSpc>
              <a:spcBef>
                <a:spcPts val="0"/>
              </a:spcBef>
              <a:spcAft>
                <a:spcPts val="0"/>
              </a:spcAft>
              <a:buClr>
                <a:schemeClr val="lt1"/>
              </a:buClr>
              <a:buSzPts val="2400"/>
              <a:buNone/>
              <a:defRPr sz="2400">
                <a:solidFill>
                  <a:schemeClr val="lt1"/>
                </a:solidFill>
              </a:defRPr>
            </a:lvl6pPr>
            <a:lvl7pPr lvl="6">
              <a:lnSpc>
                <a:spcPct val="100000"/>
              </a:lnSpc>
              <a:spcBef>
                <a:spcPts val="0"/>
              </a:spcBef>
              <a:spcAft>
                <a:spcPts val="0"/>
              </a:spcAft>
              <a:buClr>
                <a:schemeClr val="lt1"/>
              </a:buClr>
              <a:buSzPts val="2400"/>
              <a:buNone/>
              <a:defRPr sz="2400">
                <a:solidFill>
                  <a:schemeClr val="lt1"/>
                </a:solidFill>
              </a:defRPr>
            </a:lvl7pPr>
            <a:lvl8pPr lvl="7">
              <a:lnSpc>
                <a:spcPct val="100000"/>
              </a:lnSpc>
              <a:spcBef>
                <a:spcPts val="0"/>
              </a:spcBef>
              <a:spcAft>
                <a:spcPts val="0"/>
              </a:spcAft>
              <a:buClr>
                <a:schemeClr val="lt1"/>
              </a:buClr>
              <a:buSzPts val="2400"/>
              <a:buNone/>
              <a:defRPr sz="2400">
                <a:solidFill>
                  <a:schemeClr val="lt1"/>
                </a:solidFill>
              </a:defRPr>
            </a:lvl8pPr>
            <a:lvl9pPr lvl="8">
              <a:lnSpc>
                <a:spcPct val="100000"/>
              </a:lnSpc>
              <a:spcBef>
                <a:spcPts val="0"/>
              </a:spcBef>
              <a:spcAft>
                <a:spcPts val="0"/>
              </a:spcAft>
              <a:buClr>
                <a:schemeClr val="lt1"/>
              </a:buClr>
              <a:buSzPts val="2400"/>
              <a:buNone/>
              <a:defRPr sz="2400">
                <a:solidFill>
                  <a:schemeClr val="l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8" name="Shape 48"/>
        <p:cNvGrpSpPr/>
        <p:nvPr/>
      </p:nvGrpSpPr>
      <p:grpSpPr>
        <a:xfrm>
          <a:off x="0" y="0"/>
          <a:ext cx="0" cy="0"/>
          <a:chOff x="0" y="0"/>
          <a:chExt cx="0" cy="0"/>
        </a:xfrm>
      </p:grpSpPr>
      <p:sp>
        <p:nvSpPr>
          <p:cNvPr id="49" name="Google Shape;49;p11"/>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0" name="Google Shape;50;p11"/>
          <p:cNvSpPr txBox="1"/>
          <p:nvPr>
            <p:ph hasCustomPrompt="1" type="title"/>
          </p:nvPr>
        </p:nvSpPr>
        <p:spPr>
          <a:xfrm>
            <a:off x="311700" y="991475"/>
            <a:ext cx="8520600" cy="19179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071300"/>
            <a:ext cx="8520600" cy="901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cxnSp>
        <p:nvCxnSpPr>
          <p:cNvPr id="15" name="Google Shape;15;p3"/>
          <p:cNvCxnSpPr/>
          <p:nvPr/>
        </p:nvCxnSpPr>
        <p:spPr>
          <a:xfrm>
            <a:off x="0" y="2998150"/>
            <a:ext cx="9144000" cy="0"/>
          </a:xfrm>
          <a:prstGeom prst="straightConnector1">
            <a:avLst/>
          </a:prstGeom>
          <a:noFill/>
          <a:ln cap="flat" cmpd="sng" w="19050">
            <a:solidFill>
              <a:schemeClr val="lt2"/>
            </a:solidFill>
            <a:prstDash val="solid"/>
            <a:round/>
            <a:headEnd len="sm" w="sm" type="none"/>
            <a:tailEnd len="sm" w="sm" type="none"/>
          </a:ln>
        </p:spPr>
      </p:cxnSp>
      <p:sp>
        <p:nvSpPr>
          <p:cNvPr id="16" name="Google Shape;16;p3"/>
          <p:cNvSpPr txBox="1"/>
          <p:nvPr>
            <p:ph type="title"/>
          </p:nvPr>
        </p:nvSpPr>
        <p:spPr>
          <a:xfrm>
            <a:off x="510450" y="2057400"/>
            <a:ext cx="8123100" cy="778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7" name="Google Shape;17;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2" name="Google Shape;22;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3" name="Shape 23"/>
        <p:cNvGrpSpPr/>
        <p:nvPr/>
      </p:nvGrpSpPr>
      <p:grpSpPr>
        <a:xfrm>
          <a:off x="0" y="0"/>
          <a:ext cx="0" cy="0"/>
          <a:chOff x="0" y="0"/>
          <a:chExt cx="0" cy="0"/>
        </a:xfrm>
      </p:grpSpPr>
      <p:sp>
        <p:nvSpPr>
          <p:cNvPr id="24" name="Google Shape;24;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5" name="Google Shape;25;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8" name="Shape 28"/>
        <p:cNvGrpSpPr/>
        <p:nvPr/>
      </p:nvGrpSpPr>
      <p:grpSpPr>
        <a:xfrm>
          <a:off x="0" y="0"/>
          <a:ext cx="0" cy="0"/>
          <a:chOff x="0" y="0"/>
          <a:chExt cx="0" cy="0"/>
        </a:xfrm>
      </p:grpSpPr>
      <p:sp>
        <p:nvSpPr>
          <p:cNvPr id="29" name="Google Shape;29;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30" name="Google Shape;30;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1" name="Shape 31"/>
        <p:cNvGrpSpPr/>
        <p:nvPr/>
      </p:nvGrpSpPr>
      <p:grpSpPr>
        <a:xfrm>
          <a:off x="0" y="0"/>
          <a:ext cx="0" cy="0"/>
          <a:chOff x="0" y="0"/>
          <a:chExt cx="0" cy="0"/>
        </a:xfrm>
      </p:grpSpPr>
      <p:sp>
        <p:nvSpPr>
          <p:cNvPr id="32" name="Google Shape;32;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3" name="Google Shape;33;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4" name="Google Shape;34;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5" name="Shape 35"/>
        <p:cNvGrpSpPr/>
        <p:nvPr/>
      </p:nvGrpSpPr>
      <p:grpSpPr>
        <a:xfrm>
          <a:off x="0" y="0"/>
          <a:ext cx="0" cy="0"/>
          <a:chOff x="0" y="0"/>
          <a:chExt cx="0" cy="0"/>
        </a:xfrm>
      </p:grpSpPr>
      <p:sp>
        <p:nvSpPr>
          <p:cNvPr id="36" name="Google Shape;36;p8"/>
          <p:cNvSpPr txBox="1"/>
          <p:nvPr>
            <p:ph type="title"/>
          </p:nvPr>
        </p:nvSpPr>
        <p:spPr>
          <a:xfrm>
            <a:off x="490250" y="526350"/>
            <a:ext cx="57975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7" name="Google Shape;37;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8" name="Shape 38"/>
        <p:cNvGrpSpPr/>
        <p:nvPr/>
      </p:nvGrpSpPr>
      <p:grpSpPr>
        <a:xfrm>
          <a:off x="0" y="0"/>
          <a:ext cx="0" cy="0"/>
          <a:chOff x="0" y="0"/>
          <a:chExt cx="0" cy="0"/>
        </a:xfrm>
      </p:grpSpPr>
      <p:sp>
        <p:nvSpPr>
          <p:cNvPr id="39" name="Google Shape;39;p9"/>
          <p:cNvSpPr/>
          <p:nvPr/>
        </p:nvSpPr>
        <p:spPr>
          <a:xfrm>
            <a:off x="4572000" y="7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0" name="Google Shape;40;p9"/>
          <p:cNvCxnSpPr/>
          <p:nvPr/>
        </p:nvCxnSpPr>
        <p:spPr>
          <a:xfrm>
            <a:off x="5029675" y="4495500"/>
            <a:ext cx="468300" cy="0"/>
          </a:xfrm>
          <a:prstGeom prst="straightConnector1">
            <a:avLst/>
          </a:prstGeom>
          <a:noFill/>
          <a:ln cap="flat" cmpd="sng" w="19050">
            <a:solidFill>
              <a:schemeClr val="lt2"/>
            </a:solidFill>
            <a:prstDash val="solid"/>
            <a:round/>
            <a:headEnd len="sm" w="sm" type="none"/>
            <a:tailEnd len="sm" w="sm" type="none"/>
          </a:ln>
        </p:spPr>
      </p:cxnSp>
      <p:sp>
        <p:nvSpPr>
          <p:cNvPr id="41" name="Google Shape;41;p9"/>
          <p:cNvSpPr txBox="1"/>
          <p:nvPr>
            <p:ph type="title"/>
          </p:nvPr>
        </p:nvSpPr>
        <p:spPr>
          <a:xfrm>
            <a:off x="265500" y="1205825"/>
            <a:ext cx="4045200" cy="15096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42" name="Google Shape;42;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3" name="Google Shape;43;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4" name="Google Shape;44;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5" name="Shape 45"/>
        <p:cNvGrpSpPr/>
        <p:nvPr/>
      </p:nvGrpSpPr>
      <p:grpSpPr>
        <a:xfrm>
          <a:off x="0" y="0"/>
          <a:ext cx="0" cy="0"/>
          <a:chOff x="0" y="0"/>
          <a:chExt cx="0" cy="0"/>
        </a:xfrm>
      </p:grpSpPr>
      <p:sp>
        <p:nvSpPr>
          <p:cNvPr id="46" name="Google Shape;46;p10"/>
          <p:cNvSpPr txBox="1"/>
          <p:nvPr>
            <p:ph idx="1" type="body"/>
          </p:nvPr>
        </p:nvSpPr>
        <p:spPr>
          <a:xfrm>
            <a:off x="311700" y="423682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7" name="Google Shape;47;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pearmint">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1pPr>
            <a:lvl2pPr lvl="1">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2pPr>
            <a:lvl3pPr lvl="2">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3pPr>
            <a:lvl4pPr lvl="3">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4pPr>
            <a:lvl5pPr lvl="4">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5pPr>
            <a:lvl6pPr lvl="5">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6pPr>
            <a:lvl7pPr lvl="6">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7pPr>
            <a:lvl8pPr lvl="7">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8pPr>
            <a:lvl9pPr lvl="8">
              <a:spcBef>
                <a:spcPts val="0"/>
              </a:spcBef>
              <a:spcAft>
                <a:spcPts val="0"/>
              </a:spcAft>
              <a:buClr>
                <a:schemeClr val="dk1"/>
              </a:buClr>
              <a:buSzPts val="2800"/>
              <a:buFont typeface="Proxima Nova"/>
              <a:buNone/>
              <a:defRPr sz="2800">
                <a:solidFill>
                  <a:schemeClr val="dk1"/>
                </a:solidFill>
                <a:latin typeface="Proxima Nova"/>
                <a:ea typeface="Proxima Nova"/>
                <a:cs typeface="Proxima Nova"/>
                <a:sym typeface="Proxima Nova"/>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accent3"/>
              </a:buClr>
              <a:buSzPts val="1800"/>
              <a:buFont typeface="Proxima Nova"/>
              <a:buChar char="●"/>
              <a:defRPr sz="1800">
                <a:solidFill>
                  <a:schemeClr val="accent3"/>
                </a:solidFill>
                <a:latin typeface="Proxima Nova"/>
                <a:ea typeface="Proxima Nova"/>
                <a:cs typeface="Proxima Nova"/>
                <a:sym typeface="Proxima Nova"/>
              </a:defRPr>
            </a:lvl1pPr>
            <a:lvl2pPr indent="-317500" lvl="1" marL="914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2pPr>
            <a:lvl3pPr indent="-317500" lvl="2" marL="1371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3pPr>
            <a:lvl4pPr indent="-317500" lvl="3" marL="1828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4pPr>
            <a:lvl5pPr indent="-317500" lvl="4" marL="22860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5pPr>
            <a:lvl6pPr indent="-317500" lvl="5" marL="27432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6pPr>
            <a:lvl7pPr indent="-317500" lvl="6" marL="32004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7pPr>
            <a:lvl8pPr indent="-317500" lvl="7" marL="36576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8pPr>
            <a:lvl9pPr indent="-317500" lvl="8" marL="4114800">
              <a:lnSpc>
                <a:spcPct val="115000"/>
              </a:lnSpc>
              <a:spcBef>
                <a:spcPts val="0"/>
              </a:spcBef>
              <a:spcAft>
                <a:spcPts val="0"/>
              </a:spcAft>
              <a:buClr>
                <a:schemeClr val="accent3"/>
              </a:buClr>
              <a:buSzPts val="1400"/>
              <a:buFont typeface="Proxima Nova"/>
              <a:buChar char="■"/>
              <a:defRPr>
                <a:solidFill>
                  <a:schemeClr val="accent3"/>
                </a:solidFill>
                <a:latin typeface="Proxima Nova"/>
                <a:ea typeface="Proxima Nova"/>
                <a:cs typeface="Proxima Nova"/>
                <a:sym typeface="Proxima Nova"/>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Proxima Nova"/>
                <a:ea typeface="Proxima Nova"/>
                <a:cs typeface="Proxima Nova"/>
                <a:sym typeface="Proxima Nova"/>
              </a:defRPr>
            </a:lvl1pPr>
            <a:lvl2pPr lvl="1" algn="r">
              <a:buNone/>
              <a:defRPr sz="1000">
                <a:solidFill>
                  <a:schemeClr val="dk1"/>
                </a:solidFill>
                <a:latin typeface="Proxima Nova"/>
                <a:ea typeface="Proxima Nova"/>
                <a:cs typeface="Proxima Nova"/>
                <a:sym typeface="Proxima Nova"/>
              </a:defRPr>
            </a:lvl2pPr>
            <a:lvl3pPr lvl="2" algn="r">
              <a:buNone/>
              <a:defRPr sz="1000">
                <a:solidFill>
                  <a:schemeClr val="dk1"/>
                </a:solidFill>
                <a:latin typeface="Proxima Nova"/>
                <a:ea typeface="Proxima Nova"/>
                <a:cs typeface="Proxima Nova"/>
                <a:sym typeface="Proxima Nova"/>
              </a:defRPr>
            </a:lvl3pPr>
            <a:lvl4pPr lvl="3" algn="r">
              <a:buNone/>
              <a:defRPr sz="1000">
                <a:solidFill>
                  <a:schemeClr val="dk1"/>
                </a:solidFill>
                <a:latin typeface="Proxima Nova"/>
                <a:ea typeface="Proxima Nova"/>
                <a:cs typeface="Proxima Nova"/>
                <a:sym typeface="Proxima Nova"/>
              </a:defRPr>
            </a:lvl4pPr>
            <a:lvl5pPr lvl="4" algn="r">
              <a:buNone/>
              <a:defRPr sz="1000">
                <a:solidFill>
                  <a:schemeClr val="dk1"/>
                </a:solidFill>
                <a:latin typeface="Proxima Nova"/>
                <a:ea typeface="Proxima Nova"/>
                <a:cs typeface="Proxima Nova"/>
                <a:sym typeface="Proxima Nova"/>
              </a:defRPr>
            </a:lvl5pPr>
            <a:lvl6pPr lvl="5" algn="r">
              <a:buNone/>
              <a:defRPr sz="1000">
                <a:solidFill>
                  <a:schemeClr val="dk1"/>
                </a:solidFill>
                <a:latin typeface="Proxima Nova"/>
                <a:ea typeface="Proxima Nova"/>
                <a:cs typeface="Proxima Nova"/>
                <a:sym typeface="Proxima Nova"/>
              </a:defRPr>
            </a:lvl6pPr>
            <a:lvl7pPr lvl="6" algn="r">
              <a:buNone/>
              <a:defRPr sz="1000">
                <a:solidFill>
                  <a:schemeClr val="dk1"/>
                </a:solidFill>
                <a:latin typeface="Proxima Nova"/>
                <a:ea typeface="Proxima Nova"/>
                <a:cs typeface="Proxima Nova"/>
                <a:sym typeface="Proxima Nova"/>
              </a:defRPr>
            </a:lvl7pPr>
            <a:lvl8pPr lvl="7" algn="r">
              <a:buNone/>
              <a:defRPr sz="1000">
                <a:solidFill>
                  <a:schemeClr val="dk1"/>
                </a:solidFill>
                <a:latin typeface="Proxima Nova"/>
                <a:ea typeface="Proxima Nova"/>
                <a:cs typeface="Proxima Nova"/>
                <a:sym typeface="Proxima Nova"/>
              </a:defRPr>
            </a:lvl8pPr>
            <a:lvl9pPr lvl="8" algn="r">
              <a:buNone/>
              <a:defRPr sz="1000">
                <a:solidFill>
                  <a:schemeClr val="dk1"/>
                </a:solidFill>
                <a:latin typeface="Proxima Nova"/>
                <a:ea typeface="Proxima Nova"/>
                <a:cs typeface="Proxima Nova"/>
                <a:sym typeface="Proxima Nova"/>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20.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5.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2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22.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0.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 Id="rId3" Type="http://schemas.openxmlformats.org/officeDocument/2006/relationships/image" Target="../media/image5.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2.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 Id="rId3" Type="http://schemas.openxmlformats.org/officeDocument/2006/relationships/image" Target="../media/image5.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 Id="rId3" Type="http://schemas.openxmlformats.org/officeDocument/2006/relationships/image" Target="../media/image5.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 Id="rId3" Type="http://schemas.openxmlformats.org/officeDocument/2006/relationships/image" Target="../media/image18.png"/><Relationship Id="rId4" Type="http://schemas.openxmlformats.org/officeDocument/2006/relationships/image" Target="../media/image13.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 Id="rId3" Type="http://schemas.openxmlformats.org/officeDocument/2006/relationships/image" Target="../media/image19.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11.png"/><Relationship Id="rId4" Type="http://schemas.openxmlformats.org/officeDocument/2006/relationships/image" Target="../media/image4.png"/><Relationship Id="rId5"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 Id="rId3" Type="http://schemas.openxmlformats.org/officeDocument/2006/relationships/hyperlink" Target="https://www.cis.uni-muenchen.de/kurse/pmaier/Korpus/DataIntensiveLinguistics/node40.html" TargetMode="External"/><Relationship Id="rId4" Type="http://schemas.openxmlformats.org/officeDocument/2006/relationships/hyperlink" Target="https://www.cis.uni-muenchen.de/kurse/pmaier/Korpus/DataIntensiveLinguistics/node40.html" TargetMode="Externa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 Id="rId3" Type="http://schemas.openxmlformats.org/officeDocument/2006/relationships/image" Target="../media/image5.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5.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 Id="rId4" Type="http://schemas.openxmlformats.org/officeDocument/2006/relationships/image" Target="../media/image7.png"/><Relationship Id="rId5" Type="http://schemas.openxmlformats.org/officeDocument/2006/relationships/image" Target="../media/image6.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1.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3.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5.xml"/><Relationship Id="rId3" Type="http://schemas.openxmlformats.org/officeDocument/2006/relationships/image" Target="../media/image5.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8.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0.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5.xml"/><Relationship Id="rId3" Type="http://schemas.openxmlformats.org/officeDocument/2006/relationships/image" Target="../media/image8.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6.xml"/><Relationship Id="rId3" Type="http://schemas.openxmlformats.org/officeDocument/2006/relationships/image" Target="../media/image17.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9.xml"/><Relationship Id="rId3" Type="http://schemas.openxmlformats.org/officeDocument/2006/relationships/image" Target="../media/image1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3.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0.xml"/><Relationship Id="rId3" Type="http://schemas.openxmlformats.org/officeDocument/2006/relationships/image" Target="../media/image16.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3.xml"/><Relationship Id="rId3" Type="http://schemas.openxmlformats.org/officeDocument/2006/relationships/image" Target="../media/image14.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4.xml"/><Relationship Id="rId3" Type="http://schemas.openxmlformats.org/officeDocument/2006/relationships/image" Target="../media/image9.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Linux Fundamentals</a:t>
            </a:r>
            <a:endParaRPr/>
          </a:p>
        </p:txBody>
      </p:sp>
      <p:sp>
        <p:nvSpPr>
          <p:cNvPr id="60" name="Google Shape;60;p13"/>
          <p:cNvSpPr txBox="1"/>
          <p:nvPr>
            <p:ph idx="1" type="subTitle"/>
          </p:nvPr>
        </p:nvSpPr>
        <p:spPr>
          <a:xfrm>
            <a:off x="510450" y="3482925"/>
            <a:ext cx="8322000" cy="831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GB"/>
              <a:t>Dr. Prashant Aparajeya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Commands – Navigation</a:t>
            </a:r>
            <a:endParaRPr/>
          </a:p>
        </p:txBody>
      </p:sp>
      <p:sp>
        <p:nvSpPr>
          <p:cNvPr id="120" name="Google Shape;120;p22"/>
          <p:cNvSpPr txBox="1"/>
          <p:nvPr>
            <p:ph idx="1" type="body"/>
          </p:nvPr>
        </p:nvSpPr>
        <p:spPr>
          <a:xfrm>
            <a:off x="311700" y="1144200"/>
            <a:ext cx="8520600" cy="32835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solidFill>
                  <a:srgbClr val="188038"/>
                </a:solidFill>
                <a:latin typeface="Roboto Mono"/>
                <a:ea typeface="Roboto Mono"/>
                <a:cs typeface="Roboto Mono"/>
                <a:sym typeface="Roboto Mono"/>
              </a:rPr>
              <a:t>pwd</a:t>
            </a:r>
            <a:r>
              <a:rPr lang="en-GB">
                <a:solidFill>
                  <a:schemeClr val="dk1"/>
                </a:solidFill>
              </a:rPr>
              <a:t>: “Print Working Directory.”</a:t>
            </a:r>
            <a:endParaRPr>
              <a:solidFill>
                <a:schemeClr val="dk1"/>
              </a:solidFill>
            </a:endParaRPr>
          </a:p>
          <a:p>
            <a:pPr indent="-342900" lvl="0" marL="457200" rtl="0" algn="l">
              <a:lnSpc>
                <a:spcPct val="200000"/>
              </a:lnSpc>
              <a:spcBef>
                <a:spcPts val="0"/>
              </a:spcBef>
              <a:spcAft>
                <a:spcPts val="0"/>
              </a:spcAft>
              <a:buSzPts val="1800"/>
              <a:buChar char="❏"/>
            </a:pPr>
            <a:r>
              <a:rPr lang="en-GB">
                <a:solidFill>
                  <a:srgbClr val="188038"/>
                </a:solidFill>
                <a:latin typeface="Roboto Mono"/>
                <a:ea typeface="Roboto Mono"/>
                <a:cs typeface="Roboto Mono"/>
                <a:sym typeface="Roboto Mono"/>
              </a:rPr>
              <a:t>cd</a:t>
            </a:r>
            <a:r>
              <a:rPr lang="en-GB">
                <a:solidFill>
                  <a:schemeClr val="dk1"/>
                </a:solidFill>
              </a:rPr>
              <a:t>: Change Directory.</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Absolute path</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Relative Path</a:t>
            </a:r>
            <a:endParaRPr>
              <a:solidFill>
                <a:schemeClr val="dk1"/>
              </a:solidFill>
            </a:endParaRPr>
          </a:p>
          <a:p>
            <a:pPr indent="-342900" lvl="0" marL="457200" rtl="0" algn="l">
              <a:lnSpc>
                <a:spcPct val="200000"/>
              </a:lnSpc>
              <a:spcBef>
                <a:spcPts val="0"/>
              </a:spcBef>
              <a:spcAft>
                <a:spcPts val="0"/>
              </a:spcAft>
              <a:buSzPts val="1800"/>
              <a:buChar char="❏"/>
            </a:pPr>
            <a:r>
              <a:rPr lang="en-GB">
                <a:solidFill>
                  <a:srgbClr val="188038"/>
                </a:solidFill>
                <a:latin typeface="Roboto Mono"/>
                <a:ea typeface="Roboto Mono"/>
                <a:cs typeface="Roboto Mono"/>
                <a:sym typeface="Roboto Mono"/>
              </a:rPr>
              <a:t>ls</a:t>
            </a:r>
            <a:r>
              <a:rPr lang="en-GB">
                <a:solidFill>
                  <a:schemeClr val="dk1"/>
                </a:solidFill>
              </a:rPr>
              <a:t>: List directory contents (with options like </a:t>
            </a:r>
            <a:r>
              <a:rPr lang="en-GB">
                <a:solidFill>
                  <a:srgbClr val="188038"/>
                </a:solidFill>
                <a:latin typeface="Roboto Mono"/>
                <a:ea typeface="Roboto Mono"/>
                <a:cs typeface="Roboto Mono"/>
                <a:sym typeface="Roboto Mono"/>
              </a:rPr>
              <a:t>-l,</a:t>
            </a:r>
            <a:r>
              <a:rPr lang="en-GB">
                <a:solidFill>
                  <a:srgbClr val="188038"/>
                </a:solidFill>
                <a:latin typeface="Roboto Mono"/>
                <a:ea typeface="Roboto Mono"/>
                <a:cs typeface="Roboto Mono"/>
                <a:sym typeface="Roboto Mono"/>
              </a:rPr>
              <a:t>-F</a:t>
            </a:r>
            <a:r>
              <a:rPr lang="en-GB">
                <a:solidFill>
                  <a:schemeClr val="dk1"/>
                </a:solidFill>
              </a:rPr>
              <a:t> and </a:t>
            </a:r>
            <a:r>
              <a:rPr lang="en-GB">
                <a:solidFill>
                  <a:srgbClr val="188038"/>
                </a:solidFill>
                <a:latin typeface="Roboto Mono"/>
                <a:ea typeface="Roboto Mono"/>
                <a:cs typeface="Roboto Mono"/>
                <a:sym typeface="Roboto Mono"/>
              </a:rPr>
              <a:t>-a</a:t>
            </a:r>
            <a:r>
              <a:rPr lang="en-GB">
                <a:solidFill>
                  <a:schemeClr val="dk1"/>
                </a:solidFill>
              </a:rPr>
              <a:t>).</a:t>
            </a:r>
            <a:endParaRPr>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rgbClr val="FFE599"/>
        </a:solidFill>
      </p:bgPr>
    </p:bg>
    <p:spTree>
      <p:nvGrpSpPr>
        <p:cNvPr id="124" name="Shape 124"/>
        <p:cNvGrpSpPr/>
        <p:nvPr/>
      </p:nvGrpSpPr>
      <p:grpSpPr>
        <a:xfrm>
          <a:off x="0" y="0"/>
          <a:ext cx="0" cy="0"/>
          <a:chOff x="0" y="0"/>
          <a:chExt cx="0" cy="0"/>
        </a:xfrm>
      </p:grpSpPr>
      <p:sp>
        <p:nvSpPr>
          <p:cNvPr id="125" name="Google Shape;12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Command Manuals</a:t>
            </a:r>
            <a:endParaRPr/>
          </a:p>
        </p:txBody>
      </p:sp>
      <p:sp>
        <p:nvSpPr>
          <p:cNvPr id="126" name="Google Shape;126;p23"/>
          <p:cNvSpPr txBox="1"/>
          <p:nvPr>
            <p:ph idx="1" type="body"/>
          </p:nvPr>
        </p:nvSpPr>
        <p:spPr>
          <a:xfrm>
            <a:off x="311700" y="1802850"/>
            <a:ext cx="8520600" cy="27660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b="1" lang="en-GB" sz="3000">
                <a:solidFill>
                  <a:srgbClr val="188038"/>
                </a:solidFill>
                <a:latin typeface="Courier New"/>
                <a:ea typeface="Courier New"/>
                <a:cs typeface="Courier New"/>
                <a:sym typeface="Courier New"/>
              </a:rPr>
              <a:t>man</a:t>
            </a:r>
            <a:r>
              <a:rPr b="1" lang="en-GB" sz="3000">
                <a:solidFill>
                  <a:schemeClr val="dk1"/>
                </a:solidFill>
                <a:latin typeface="Courier New"/>
                <a:ea typeface="Courier New"/>
                <a:cs typeface="Courier New"/>
                <a:sym typeface="Courier New"/>
              </a:rPr>
              <a:t> </a:t>
            </a:r>
            <a:r>
              <a:rPr b="1" lang="en-GB">
                <a:solidFill>
                  <a:schemeClr val="dk1"/>
                </a:solidFill>
              </a:rPr>
              <a:t>command (e.g., </a:t>
            </a:r>
            <a:r>
              <a:rPr b="1" lang="en-GB" sz="2400">
                <a:solidFill>
                  <a:srgbClr val="188038"/>
                </a:solidFill>
                <a:latin typeface="Courier New"/>
                <a:ea typeface="Courier New"/>
                <a:cs typeface="Courier New"/>
                <a:sym typeface="Courier New"/>
              </a:rPr>
              <a:t>man ls</a:t>
            </a:r>
            <a:r>
              <a:rPr b="1" lang="en-GB">
                <a:solidFill>
                  <a:schemeClr val="dk1"/>
                </a:solidFill>
              </a:rPr>
              <a:t>) to look up command details.</a:t>
            </a:r>
            <a:br>
              <a:rPr b="1" lang="en-GB">
                <a:solidFill>
                  <a:schemeClr val="dk1"/>
                </a:solidFill>
              </a:rPr>
            </a:br>
            <a:br>
              <a:rPr b="1" lang="en-GB">
                <a:solidFill>
                  <a:schemeClr val="dk1"/>
                </a:solidFill>
              </a:rPr>
            </a:br>
            <a:endParaRPr b="1">
              <a:solidFill>
                <a:schemeClr val="dk1"/>
              </a:solidFill>
            </a:endParaRPr>
          </a:p>
          <a:p>
            <a:pPr indent="-342900" lvl="0" marL="457200" rtl="0" algn="l">
              <a:spcBef>
                <a:spcPts val="0"/>
              </a:spcBef>
              <a:spcAft>
                <a:spcPts val="0"/>
              </a:spcAft>
              <a:buClr>
                <a:schemeClr val="dk1"/>
              </a:buClr>
              <a:buSzPts val="1800"/>
              <a:buChar char="❏"/>
            </a:pPr>
            <a:r>
              <a:rPr lang="en-GB">
                <a:solidFill>
                  <a:schemeClr val="dk1"/>
                </a:solidFill>
              </a:rPr>
              <a:t>Alternatively, </a:t>
            </a:r>
            <a:r>
              <a:rPr b="1" lang="en-GB" sz="2400">
                <a:solidFill>
                  <a:srgbClr val="188038"/>
                </a:solidFill>
                <a:latin typeface="Courier New"/>
                <a:ea typeface="Courier New"/>
                <a:cs typeface="Courier New"/>
                <a:sym typeface="Courier New"/>
              </a:rPr>
              <a:t>ls --help </a:t>
            </a:r>
            <a:r>
              <a:rPr lang="en-GB">
                <a:solidFill>
                  <a:schemeClr val="dk1"/>
                </a:solidFill>
              </a:rPr>
              <a:t>can do the same job on Linux and Git Bash.</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Troubleshooting</a:t>
            </a:r>
            <a:endParaRPr/>
          </a:p>
        </p:txBody>
      </p:sp>
      <p:sp>
        <p:nvSpPr>
          <p:cNvPr id="132" name="Google Shape;132;p24"/>
          <p:cNvSpPr txBox="1"/>
          <p:nvPr>
            <p:ph idx="1" type="body"/>
          </p:nvPr>
        </p:nvSpPr>
        <p:spPr>
          <a:xfrm>
            <a:off x="311700" y="1504775"/>
            <a:ext cx="8520600" cy="30642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Command not found</a:t>
            </a:r>
            <a:endParaRPr/>
          </a:p>
          <a:p>
            <a:pPr indent="-342900" lvl="0" marL="457200" rtl="0" algn="l">
              <a:lnSpc>
                <a:spcPct val="200000"/>
              </a:lnSpc>
              <a:spcBef>
                <a:spcPts val="0"/>
              </a:spcBef>
              <a:spcAft>
                <a:spcPts val="0"/>
              </a:spcAft>
              <a:buSzPts val="1800"/>
              <a:buChar char="❏"/>
            </a:pPr>
            <a:r>
              <a:rPr lang="en-GB"/>
              <a:t>Unsupported Command-Line</a:t>
            </a:r>
            <a:br>
              <a:rPr lang="en-GB"/>
            </a:br>
            <a:r>
              <a:rPr lang="en-GB"/>
              <a:t>Options (e.g. </a:t>
            </a:r>
            <a:r>
              <a:rPr i="1" lang="en-GB"/>
              <a:t>ls -j</a:t>
            </a:r>
            <a:r>
              <a:rPr lang="en-GB"/>
              <a:t>)</a:t>
            </a:r>
            <a:endParaRPr/>
          </a:p>
          <a:p>
            <a:pPr indent="-342900" lvl="0" marL="457200" rtl="0" algn="l">
              <a:lnSpc>
                <a:spcPct val="200000"/>
              </a:lnSpc>
              <a:spcBef>
                <a:spcPts val="0"/>
              </a:spcBef>
              <a:spcAft>
                <a:spcPts val="0"/>
              </a:spcAft>
              <a:buSzPts val="1800"/>
              <a:buChar char="❏"/>
            </a:pPr>
            <a:r>
              <a:rPr lang="en-GB"/>
              <a:t>No such file or directory</a:t>
            </a:r>
            <a:endParaRPr/>
          </a:p>
        </p:txBody>
      </p:sp>
      <p:pic>
        <p:nvPicPr>
          <p:cNvPr id="133" name="Google Shape;133;p24"/>
          <p:cNvPicPr preferRelativeResize="0"/>
          <p:nvPr/>
        </p:nvPicPr>
        <p:blipFill>
          <a:blip r:embed="rId3">
            <a:alphaModFix/>
          </a:blip>
          <a:stretch>
            <a:fillRect/>
          </a:stretch>
        </p:blipFill>
        <p:spPr>
          <a:xfrm>
            <a:off x="4514300" y="1504775"/>
            <a:ext cx="4212225" cy="29251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7" name="Shape 137"/>
        <p:cNvGrpSpPr/>
        <p:nvPr/>
      </p:nvGrpSpPr>
      <p:grpSpPr>
        <a:xfrm>
          <a:off x="0" y="0"/>
          <a:ext cx="0" cy="0"/>
          <a:chOff x="0" y="0"/>
          <a:chExt cx="0" cy="0"/>
        </a:xfrm>
      </p:grpSpPr>
      <p:sp>
        <p:nvSpPr>
          <p:cNvPr id="138" name="Google Shape;138;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139" name="Google Shape;139;p25"/>
          <p:cNvSpPr txBox="1"/>
          <p:nvPr>
            <p:ph idx="1" type="body"/>
          </p:nvPr>
        </p:nvSpPr>
        <p:spPr>
          <a:xfrm>
            <a:off x="311700" y="1152475"/>
            <a:ext cx="8520600" cy="3779400"/>
          </a:xfrm>
          <a:prstGeom prst="rect">
            <a:avLst/>
          </a:prstGeom>
        </p:spPr>
        <p:txBody>
          <a:bodyPr anchorCtr="0" anchor="t" bIns="91425" lIns="91425" spcFirstLastPara="1" rIns="91425" wrap="square" tIns="91425">
            <a:normAutofit lnSpcReduction="20000"/>
          </a:bodyPr>
          <a:lstStyle/>
          <a:p>
            <a:pPr indent="-342900" lvl="0" marL="457200" rtl="0" algn="l">
              <a:lnSpc>
                <a:spcPct val="20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Launch the Terminal</a:t>
            </a:r>
            <a:endParaRPr>
              <a:latin typeface="Architects Daughter"/>
              <a:ea typeface="Architects Daughter"/>
              <a:cs typeface="Architects Daughter"/>
              <a:sym typeface="Architects Daughter"/>
            </a:endParaRPr>
          </a:p>
          <a:p>
            <a:pPr indent="-342900" lvl="0" marL="457200" rtl="0" algn="l">
              <a:lnSpc>
                <a:spcPct val="20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Run the Basic Commands and Note the output:</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p</a:t>
            </a:r>
            <a:r>
              <a:rPr lang="en-GB">
                <a:latin typeface="Architects Daughter"/>
                <a:ea typeface="Architects Daughter"/>
                <a:cs typeface="Architects Daughter"/>
                <a:sym typeface="Architects Daughter"/>
              </a:rPr>
              <a:t>wd </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l</a:t>
            </a:r>
            <a:r>
              <a:rPr lang="en-GB">
                <a:latin typeface="Architects Daughter"/>
                <a:ea typeface="Architects Daughter"/>
                <a:cs typeface="Architects Daughter"/>
                <a:sym typeface="Architects Daughter"/>
              </a:rPr>
              <a:t>s</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l</a:t>
            </a:r>
            <a:r>
              <a:rPr lang="en-GB">
                <a:latin typeface="Architects Daughter"/>
                <a:ea typeface="Architects Daughter"/>
                <a:cs typeface="Architects Daughter"/>
                <a:sym typeface="Architects Daughter"/>
              </a:rPr>
              <a:t>s -l</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l</a:t>
            </a:r>
            <a:r>
              <a:rPr lang="en-GB">
                <a:latin typeface="Architects Daughter"/>
                <a:ea typeface="Architects Daughter"/>
                <a:cs typeface="Architects Daughter"/>
                <a:sym typeface="Architects Daughter"/>
              </a:rPr>
              <a:t>s -a</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Can you produce some </a:t>
            </a:r>
            <a:r>
              <a:rPr lang="en-GB">
                <a:latin typeface="Architects Daughter"/>
                <a:ea typeface="Architects Daughter"/>
                <a:cs typeface="Architects Daughter"/>
                <a:sym typeface="Architects Daughter"/>
              </a:rPr>
              <a:t>unsupported</a:t>
            </a:r>
            <a:r>
              <a:rPr lang="en-GB">
                <a:latin typeface="Architects Daughter"/>
                <a:ea typeface="Architects Daughter"/>
                <a:cs typeface="Architects Daughter"/>
                <a:sym typeface="Architects Daughter"/>
              </a:rPr>
              <a:t> or invalid options for ls?</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Generate an error: “No such file or directory”.</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Explore for different ls options - Can you atleast identify </a:t>
            </a:r>
            <a:r>
              <a:rPr b="1" lang="en-GB">
                <a:latin typeface="Architects Daughter"/>
                <a:ea typeface="Architects Daughter"/>
                <a:cs typeface="Architects Daughter"/>
                <a:sym typeface="Architects Daughter"/>
              </a:rPr>
              <a:t>5</a:t>
            </a:r>
            <a:r>
              <a:rPr lang="en-GB">
                <a:latin typeface="Architects Daughter"/>
                <a:ea typeface="Architects Daughter"/>
                <a:cs typeface="Architects Daughter"/>
                <a:sym typeface="Architects Daughter"/>
              </a:rPr>
              <a:t> more options?</a:t>
            </a:r>
            <a:endParaRPr>
              <a:latin typeface="Architects Daughter"/>
              <a:ea typeface="Architects Daughter"/>
              <a:cs typeface="Architects Daughter"/>
              <a:sym typeface="Architects Daughter"/>
            </a:endParaRPr>
          </a:p>
        </p:txBody>
      </p:sp>
      <p:pic>
        <p:nvPicPr>
          <p:cNvPr id="140" name="Google Shape;140;p25"/>
          <p:cNvPicPr preferRelativeResize="0"/>
          <p:nvPr/>
        </p:nvPicPr>
        <p:blipFill>
          <a:blip r:embed="rId3">
            <a:alphaModFix/>
          </a:blip>
          <a:stretch>
            <a:fillRect/>
          </a:stretch>
        </p:blipFill>
        <p:spPr>
          <a:xfrm>
            <a:off x="6829538" y="279788"/>
            <a:ext cx="1685925" cy="16859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did you learn in this Module?</a:t>
            </a:r>
            <a:endParaRPr/>
          </a:p>
        </p:txBody>
      </p:sp>
      <p:sp>
        <p:nvSpPr>
          <p:cNvPr id="146" name="Google Shape;146;p26"/>
          <p:cNvSpPr txBox="1"/>
          <p:nvPr>
            <p:ph idx="1" type="body"/>
          </p:nvPr>
        </p:nvSpPr>
        <p:spPr>
          <a:xfrm>
            <a:off x="311700" y="1530575"/>
            <a:ext cx="8520600" cy="3038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L</a:t>
            </a:r>
            <a:r>
              <a:rPr lang="en-GB"/>
              <a:t>aunching a terminal,</a:t>
            </a:r>
            <a:endParaRPr/>
          </a:p>
          <a:p>
            <a:pPr indent="-342900" lvl="0" marL="457200" rtl="0" algn="l">
              <a:lnSpc>
                <a:spcPct val="200000"/>
              </a:lnSpc>
              <a:spcBef>
                <a:spcPts val="0"/>
              </a:spcBef>
              <a:spcAft>
                <a:spcPts val="0"/>
              </a:spcAft>
              <a:buSzPts val="1800"/>
              <a:buChar char="-"/>
            </a:pPr>
            <a:r>
              <a:rPr lang="en-GB"/>
              <a:t>Navigating directories, and </a:t>
            </a:r>
            <a:endParaRPr/>
          </a:p>
          <a:p>
            <a:pPr indent="-342900" lvl="0" marL="457200" rtl="0" algn="l">
              <a:lnSpc>
                <a:spcPct val="200000"/>
              </a:lnSpc>
              <a:spcBef>
                <a:spcPts val="0"/>
              </a:spcBef>
              <a:spcAft>
                <a:spcPts val="0"/>
              </a:spcAft>
              <a:buSzPts val="1800"/>
              <a:buChar char="-"/>
            </a:pPr>
            <a:r>
              <a:rPr lang="en-GB"/>
              <a:t>Running a few basic commands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7"/>
          <p:cNvSpPr txBox="1"/>
          <p:nvPr>
            <p:ph type="title"/>
          </p:nvPr>
        </p:nvSpPr>
        <p:spPr>
          <a:xfrm>
            <a:off x="300450" y="12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Points</a:t>
            </a:r>
            <a:endParaRPr/>
          </a:p>
        </p:txBody>
      </p:sp>
      <p:sp>
        <p:nvSpPr>
          <p:cNvPr id="152" name="Google Shape;152;p27"/>
          <p:cNvSpPr txBox="1"/>
          <p:nvPr>
            <p:ph idx="1" type="body"/>
          </p:nvPr>
        </p:nvSpPr>
        <p:spPr>
          <a:xfrm>
            <a:off x="535500" y="738000"/>
            <a:ext cx="7996500" cy="4180500"/>
          </a:xfrm>
          <a:prstGeom prst="rect">
            <a:avLst/>
          </a:prstGeom>
        </p:spPr>
        <p:txBody>
          <a:bodyPr anchorCtr="0" anchor="t" bIns="91425" lIns="91425" spcFirstLastPara="1" rIns="91425" wrap="square" tIns="91425">
            <a:normAutofit fontScale="85000" lnSpcReduction="10000"/>
          </a:bodyPr>
          <a:lstStyle/>
          <a:p>
            <a:pPr indent="-304165" lvl="0" marL="457200" rtl="0" algn="l">
              <a:lnSpc>
                <a:spcPct val="200000"/>
              </a:lnSpc>
              <a:spcBef>
                <a:spcPts val="800"/>
              </a:spcBef>
              <a:spcAft>
                <a:spcPts val="0"/>
              </a:spcAft>
              <a:buClr>
                <a:srgbClr val="212529"/>
              </a:buClr>
              <a:buSzPct val="100000"/>
              <a:buChar char="●"/>
            </a:pPr>
            <a:r>
              <a:rPr lang="en-GB" sz="1400">
                <a:solidFill>
                  <a:srgbClr val="212529"/>
                </a:solidFill>
              </a:rPr>
              <a:t>The file system is responsible for managing information on the disk.</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rgbClr val="212529"/>
                </a:solidFill>
              </a:rPr>
              <a:t>Information is stored in files, which are stored in directories (folders).</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rgbClr val="212529"/>
                </a:solidFill>
              </a:rPr>
              <a:t>Directories can also store other directories, which then form a directory tree.</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chemeClr val="dk1"/>
                </a:solidFill>
                <a:latin typeface="Source Code Pro"/>
                <a:ea typeface="Source Code Pro"/>
                <a:cs typeface="Source Code Pro"/>
                <a:sym typeface="Source Code Pro"/>
              </a:rPr>
              <a:t>pwd</a:t>
            </a:r>
            <a:r>
              <a:rPr lang="en-GB" sz="1400">
                <a:solidFill>
                  <a:srgbClr val="212529"/>
                </a:solidFill>
              </a:rPr>
              <a:t> prints the user’s current working directory.</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chemeClr val="dk1"/>
                </a:solidFill>
                <a:latin typeface="Source Code Pro"/>
                <a:ea typeface="Source Code Pro"/>
                <a:cs typeface="Source Code Pro"/>
                <a:sym typeface="Source Code Pro"/>
              </a:rPr>
              <a:t>ls [path]</a:t>
            </a:r>
            <a:r>
              <a:rPr lang="en-GB" sz="1400">
                <a:solidFill>
                  <a:srgbClr val="212529"/>
                </a:solidFill>
              </a:rPr>
              <a:t> prints a listing of a specific file or directory; </a:t>
            </a:r>
            <a:r>
              <a:rPr lang="en-GB" sz="1400">
                <a:solidFill>
                  <a:schemeClr val="dk1"/>
                </a:solidFill>
                <a:latin typeface="Source Code Pro"/>
                <a:ea typeface="Source Code Pro"/>
                <a:cs typeface="Source Code Pro"/>
                <a:sym typeface="Source Code Pro"/>
              </a:rPr>
              <a:t>ls</a:t>
            </a:r>
            <a:r>
              <a:rPr lang="en-GB" sz="1400">
                <a:solidFill>
                  <a:srgbClr val="212529"/>
                </a:solidFill>
              </a:rPr>
              <a:t> on its own lists the current working directory.</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chemeClr val="dk1"/>
                </a:solidFill>
                <a:latin typeface="Source Code Pro"/>
                <a:ea typeface="Source Code Pro"/>
                <a:cs typeface="Source Code Pro"/>
                <a:sym typeface="Source Code Pro"/>
              </a:rPr>
              <a:t>cd [path]</a:t>
            </a:r>
            <a:r>
              <a:rPr lang="en-GB" sz="1400">
                <a:solidFill>
                  <a:srgbClr val="212529"/>
                </a:solidFill>
              </a:rPr>
              <a:t> changes the current working directory.</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rgbClr val="212529"/>
                </a:solidFill>
              </a:rPr>
              <a:t>Most commands take options that begin with a single </a:t>
            </a:r>
            <a:r>
              <a:rPr lang="en-GB" sz="1400">
                <a:solidFill>
                  <a:schemeClr val="dk1"/>
                </a:solidFill>
                <a:latin typeface="Source Code Pro"/>
                <a:ea typeface="Source Code Pro"/>
                <a:cs typeface="Source Code Pro"/>
                <a:sym typeface="Source Code Pro"/>
              </a:rPr>
              <a:t>-</a:t>
            </a:r>
            <a:r>
              <a:rPr lang="en-GB" sz="1400">
                <a:solidFill>
                  <a:srgbClr val="212529"/>
                </a:solidFill>
              </a:rPr>
              <a:t>.</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rgbClr val="212529"/>
                </a:solidFill>
              </a:rPr>
              <a:t>Directory names in a path are separated with </a:t>
            </a:r>
            <a:r>
              <a:rPr lang="en-GB" sz="1400">
                <a:solidFill>
                  <a:schemeClr val="dk1"/>
                </a:solidFill>
                <a:latin typeface="Source Code Pro"/>
                <a:ea typeface="Source Code Pro"/>
                <a:cs typeface="Source Code Pro"/>
                <a:sym typeface="Source Code Pro"/>
              </a:rPr>
              <a:t>/</a:t>
            </a:r>
            <a:r>
              <a:rPr lang="en-GB" sz="1400">
                <a:solidFill>
                  <a:srgbClr val="212529"/>
                </a:solidFill>
              </a:rPr>
              <a:t> on Unix, but </a:t>
            </a:r>
            <a:r>
              <a:rPr lang="en-GB" sz="1400">
                <a:solidFill>
                  <a:schemeClr val="dk1"/>
                </a:solidFill>
                <a:latin typeface="Source Code Pro"/>
                <a:ea typeface="Source Code Pro"/>
                <a:cs typeface="Source Code Pro"/>
                <a:sym typeface="Source Code Pro"/>
              </a:rPr>
              <a:t>\</a:t>
            </a:r>
            <a:r>
              <a:rPr lang="en-GB" sz="1400">
                <a:solidFill>
                  <a:srgbClr val="212529"/>
                </a:solidFill>
              </a:rPr>
              <a:t> on Windows.</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chemeClr val="dk1"/>
                </a:solidFill>
                <a:latin typeface="Source Code Pro"/>
                <a:ea typeface="Source Code Pro"/>
                <a:cs typeface="Source Code Pro"/>
                <a:sym typeface="Source Code Pro"/>
              </a:rPr>
              <a:t>/</a:t>
            </a:r>
            <a:r>
              <a:rPr lang="en-GB" sz="1400">
                <a:solidFill>
                  <a:srgbClr val="212529"/>
                </a:solidFill>
              </a:rPr>
              <a:t> on its own is the root directory of the whole file system.</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rgbClr val="212529"/>
                </a:solidFill>
              </a:rPr>
              <a:t>An absolute path specifies a location from the root of the file system.</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rgbClr val="212529"/>
                </a:solidFill>
              </a:rPr>
              <a:t>A relative path specifies a location starting from the current location.</a:t>
            </a:r>
            <a:endParaRPr sz="1400">
              <a:solidFill>
                <a:srgbClr val="212529"/>
              </a:solidFill>
            </a:endParaRPr>
          </a:p>
          <a:p>
            <a:pPr indent="-304165" lvl="0" marL="457200" rtl="0" algn="l">
              <a:lnSpc>
                <a:spcPct val="200000"/>
              </a:lnSpc>
              <a:spcBef>
                <a:spcPts val="0"/>
              </a:spcBef>
              <a:spcAft>
                <a:spcPts val="0"/>
              </a:spcAft>
              <a:buClr>
                <a:srgbClr val="212529"/>
              </a:buClr>
              <a:buSzPct val="100000"/>
              <a:buChar char="●"/>
            </a:pPr>
            <a:r>
              <a:rPr lang="en-GB" sz="1400">
                <a:solidFill>
                  <a:schemeClr val="dk1"/>
                </a:solidFill>
                <a:latin typeface="Source Code Pro"/>
                <a:ea typeface="Source Code Pro"/>
                <a:cs typeface="Source Code Pro"/>
                <a:sym typeface="Source Code Pro"/>
              </a:rPr>
              <a:t>.</a:t>
            </a:r>
            <a:r>
              <a:rPr lang="en-GB" sz="1400">
                <a:solidFill>
                  <a:srgbClr val="212529"/>
                </a:solidFill>
              </a:rPr>
              <a:t> on its own means ‘the current directory’; </a:t>
            </a:r>
            <a:r>
              <a:rPr lang="en-GB" sz="1400">
                <a:solidFill>
                  <a:schemeClr val="dk1"/>
                </a:solidFill>
                <a:latin typeface="Source Code Pro"/>
                <a:ea typeface="Source Code Pro"/>
                <a:cs typeface="Source Code Pro"/>
                <a:sym typeface="Source Code Pro"/>
              </a:rPr>
              <a:t>..</a:t>
            </a:r>
            <a:r>
              <a:rPr lang="en-GB" sz="1400">
                <a:solidFill>
                  <a:srgbClr val="212529"/>
                </a:solidFill>
              </a:rPr>
              <a:t> means ‘the directory above the current one’.</a:t>
            </a:r>
            <a:endParaRPr sz="1400"/>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8"/>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Module 2: </a:t>
            </a:r>
            <a:r>
              <a:rPr lang="en-GB" sz="3600"/>
              <a:t>Navigating the Linux File System and Basic File Operations</a:t>
            </a:r>
            <a:endParaRPr sz="36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the Linux File System Hierarchy</a:t>
            </a:r>
            <a:endParaRPr/>
          </a:p>
        </p:txBody>
      </p:sp>
      <p:pic>
        <p:nvPicPr>
          <p:cNvPr id="163" name="Google Shape;163;p29"/>
          <p:cNvPicPr preferRelativeResize="0"/>
          <p:nvPr/>
        </p:nvPicPr>
        <p:blipFill>
          <a:blip r:embed="rId3">
            <a:alphaModFix/>
          </a:blip>
          <a:stretch>
            <a:fillRect/>
          </a:stretch>
        </p:blipFill>
        <p:spPr>
          <a:xfrm>
            <a:off x="152400" y="1372625"/>
            <a:ext cx="8839204" cy="3401022"/>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sp>
        <p:nvSpPr>
          <p:cNvPr id="168" name="Google Shape;168;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Root (/) Directory</a:t>
            </a:r>
            <a:endParaRPr/>
          </a:p>
        </p:txBody>
      </p:sp>
      <p:sp>
        <p:nvSpPr>
          <p:cNvPr id="169" name="Google Shape;169;p30"/>
          <p:cNvSpPr txBox="1"/>
          <p:nvPr>
            <p:ph idx="1" type="body"/>
          </p:nvPr>
        </p:nvSpPr>
        <p:spPr>
          <a:xfrm>
            <a:off x="311700" y="1152475"/>
            <a:ext cx="8520600" cy="3684900"/>
          </a:xfrm>
          <a:prstGeom prst="rect">
            <a:avLst/>
          </a:prstGeom>
        </p:spPr>
        <p:txBody>
          <a:bodyPr anchorCtr="0" anchor="t" bIns="91425" lIns="91425" spcFirstLastPara="1" rIns="91425" wrap="square" tIns="91425">
            <a:normAutofit lnSpcReduction="10000"/>
          </a:bodyPr>
          <a:lstStyle/>
          <a:p>
            <a:pPr indent="-342900" lvl="0" marL="457200" rtl="0" algn="l">
              <a:lnSpc>
                <a:spcPct val="115000"/>
              </a:lnSpc>
              <a:spcBef>
                <a:spcPts val="0"/>
              </a:spcBef>
              <a:spcAft>
                <a:spcPts val="0"/>
              </a:spcAft>
              <a:buSzPts val="1800"/>
              <a:buChar char="❏"/>
            </a:pPr>
            <a:r>
              <a:rPr lang="en-GB"/>
              <a:t>The root directory (/) is the highest level directory in a file system hierarchy, serving as the starting point from which all other files and directories branch out.</a:t>
            </a:r>
            <a:endParaRPr/>
          </a:p>
          <a:p>
            <a:pPr indent="-342900" lvl="0" marL="457200" rtl="0" algn="l">
              <a:lnSpc>
                <a:spcPct val="150000"/>
              </a:lnSpc>
              <a:spcBef>
                <a:spcPts val="0"/>
              </a:spcBef>
              <a:spcAft>
                <a:spcPts val="0"/>
              </a:spcAft>
              <a:buSzPts val="1800"/>
              <a:buChar char="❏"/>
            </a:pPr>
            <a:r>
              <a:rPr lang="en-GB"/>
              <a:t>Importance of the Root Directory:</a:t>
            </a:r>
            <a:endParaRPr/>
          </a:p>
          <a:p>
            <a:pPr indent="-317500" lvl="1" marL="914400" rtl="0" algn="l">
              <a:lnSpc>
                <a:spcPct val="115000"/>
              </a:lnSpc>
              <a:spcBef>
                <a:spcPts val="0"/>
              </a:spcBef>
              <a:spcAft>
                <a:spcPts val="0"/>
              </a:spcAft>
              <a:buSzPts val="1400"/>
              <a:buChar char="❏"/>
            </a:pPr>
            <a:r>
              <a:rPr b="1" lang="en-GB"/>
              <a:t>Central Hub</a:t>
            </a:r>
            <a:r>
              <a:rPr lang="en-GB"/>
              <a:t>: The root directory functions as the central hub of the entire filesystem, providing access to every file and subdirectory.</a:t>
            </a:r>
            <a:endParaRPr/>
          </a:p>
          <a:p>
            <a:pPr indent="-317500" lvl="1" marL="914400" rtl="0" algn="l">
              <a:lnSpc>
                <a:spcPct val="115000"/>
              </a:lnSpc>
              <a:spcBef>
                <a:spcPts val="0"/>
              </a:spcBef>
              <a:spcAft>
                <a:spcPts val="0"/>
              </a:spcAft>
              <a:buSzPts val="1400"/>
              <a:buChar char="❏"/>
            </a:pPr>
            <a:r>
              <a:rPr b="1" lang="en-GB"/>
              <a:t>Hierarchical Organization</a:t>
            </a:r>
            <a:r>
              <a:rPr lang="en-GB"/>
              <a:t>: It enables a systematic organization of files and directories, facilitating efficient data management and easy file location.</a:t>
            </a:r>
            <a:endParaRPr/>
          </a:p>
          <a:p>
            <a:pPr indent="-317500" lvl="1" marL="914400" rtl="0" algn="l">
              <a:lnSpc>
                <a:spcPct val="115000"/>
              </a:lnSpc>
              <a:spcBef>
                <a:spcPts val="0"/>
              </a:spcBef>
              <a:spcAft>
                <a:spcPts val="0"/>
              </a:spcAft>
              <a:buSzPts val="1400"/>
              <a:buChar char="❏"/>
            </a:pPr>
            <a:r>
              <a:rPr b="1" lang="en-GB"/>
              <a:t>Path Resolution:</a:t>
            </a:r>
            <a:r>
              <a:rPr lang="en-GB"/>
              <a:t> All file and directory paths begin from the root, allowing for unique identification and minimizing naming conflicts.</a:t>
            </a:r>
            <a:endParaRPr/>
          </a:p>
          <a:p>
            <a:pPr indent="-317500" lvl="1" marL="914400" rtl="0" algn="l">
              <a:lnSpc>
                <a:spcPct val="115000"/>
              </a:lnSpc>
              <a:spcBef>
                <a:spcPts val="0"/>
              </a:spcBef>
              <a:spcAft>
                <a:spcPts val="0"/>
              </a:spcAft>
              <a:buSzPts val="1400"/>
              <a:buChar char="❏"/>
            </a:pPr>
            <a:r>
              <a:rPr b="1" lang="en-GB"/>
              <a:t>System Resources:</a:t>
            </a:r>
            <a:r>
              <a:rPr lang="en-GB"/>
              <a:t> Critical system files and applications are often stored in directories directly under the root, such as /bin for binaries and /etc for configuration files.</a:t>
            </a:r>
            <a:endParaRPr/>
          </a:p>
          <a:p>
            <a:pPr indent="-317500" lvl="1" marL="914400" rtl="0" algn="l">
              <a:lnSpc>
                <a:spcPct val="115000"/>
              </a:lnSpc>
              <a:spcBef>
                <a:spcPts val="0"/>
              </a:spcBef>
              <a:spcAft>
                <a:spcPts val="0"/>
              </a:spcAft>
              <a:buSzPts val="1400"/>
              <a:buChar char="❏"/>
            </a:pPr>
            <a:r>
              <a:rPr b="1" lang="en-GB"/>
              <a:t>Starting Point for Navigation:</a:t>
            </a:r>
            <a:r>
              <a:rPr lang="en-GB"/>
              <a:t> The root directory serves as the initial gateway for users and search engines to navigate the file system or website structure.</a:t>
            </a:r>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Overview of essential directories</a:t>
            </a:r>
            <a:endParaRPr/>
          </a:p>
        </p:txBody>
      </p:sp>
      <p:sp>
        <p:nvSpPr>
          <p:cNvPr id="175" name="Google Shape;175;p3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GB" sz="1400">
                <a:solidFill>
                  <a:srgbClr val="188038"/>
                </a:solidFill>
                <a:latin typeface="Roboto Mono"/>
                <a:ea typeface="Roboto Mono"/>
                <a:cs typeface="Roboto Mono"/>
                <a:sym typeface="Roboto Mono"/>
              </a:rPr>
              <a:t>/home</a:t>
            </a:r>
            <a:r>
              <a:rPr lang="en-GB" sz="1400">
                <a:solidFill>
                  <a:schemeClr val="dk1"/>
                </a:solidFill>
              </a:rPr>
              <a:t>: User home directories.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/etc</a:t>
            </a:r>
            <a:r>
              <a:rPr lang="en-GB" sz="1400">
                <a:solidFill>
                  <a:schemeClr val="dk1"/>
                </a:solidFill>
              </a:rPr>
              <a:t>: Configuration files.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/var</a:t>
            </a:r>
            <a:r>
              <a:rPr lang="en-GB" sz="1400">
                <a:solidFill>
                  <a:schemeClr val="dk1"/>
                </a:solidFill>
              </a:rPr>
              <a:t>: Variable data like logs.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/usr</a:t>
            </a:r>
            <a:r>
              <a:rPr lang="en-GB" sz="1400">
                <a:solidFill>
                  <a:schemeClr val="dk1"/>
                </a:solidFill>
              </a:rPr>
              <a:t>: User programs and shared resources.</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/tmp</a:t>
            </a:r>
            <a:r>
              <a:rPr lang="en-GB" sz="1400">
                <a:solidFill>
                  <a:schemeClr val="dk1"/>
                </a:solidFill>
              </a:rPr>
              <a:t>: Temporary files.</a:t>
            </a:r>
            <a:endParaRPr sz="1400">
              <a:solidFill>
                <a:schemeClr val="dk1"/>
              </a:solidFill>
            </a:endParaRPr>
          </a:p>
          <a:p>
            <a:pPr indent="0" lvl="0" marL="0" rtl="0" algn="l">
              <a:spcBef>
                <a:spcPts val="1200"/>
              </a:spcBef>
              <a:spcAft>
                <a:spcPts val="1200"/>
              </a:spcAft>
              <a:buNone/>
            </a:pPr>
            <a:r>
              <a:t/>
            </a:r>
            <a:endParaRPr sz="1400"/>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 name="Shape 64"/>
        <p:cNvGrpSpPr/>
        <p:nvPr/>
      </p:nvGrpSpPr>
      <p:grpSpPr>
        <a:xfrm>
          <a:off x="0" y="0"/>
          <a:ext cx="0" cy="0"/>
          <a:chOff x="0" y="0"/>
          <a:chExt cx="0" cy="0"/>
        </a:xfrm>
      </p:grpSpPr>
      <p:sp>
        <p:nvSpPr>
          <p:cNvPr id="65" name="Google Shape;65;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Learning Objectives:</a:t>
            </a:r>
            <a:endParaRPr/>
          </a:p>
        </p:txBody>
      </p:sp>
      <p:sp>
        <p:nvSpPr>
          <p:cNvPr id="66" name="Google Shape;66;p14"/>
          <p:cNvSpPr txBox="1"/>
          <p:nvPr>
            <p:ph idx="1" type="body"/>
          </p:nvPr>
        </p:nvSpPr>
        <p:spPr>
          <a:xfrm>
            <a:off x="311700" y="1304875"/>
            <a:ext cx="8520600" cy="30510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SzPts val="1400"/>
              <a:buChar char="➢"/>
            </a:pPr>
            <a:r>
              <a:rPr lang="en-GB" sz="1400"/>
              <a:t>Understand what Linux is and why it is widely used.</a:t>
            </a:r>
            <a:endParaRPr sz="1400"/>
          </a:p>
          <a:p>
            <a:pPr indent="-317500" lvl="0" marL="457200" rtl="0" algn="l">
              <a:lnSpc>
                <a:spcPct val="200000"/>
              </a:lnSpc>
              <a:spcBef>
                <a:spcPts val="0"/>
              </a:spcBef>
              <a:spcAft>
                <a:spcPts val="0"/>
              </a:spcAft>
              <a:buSzPts val="1400"/>
              <a:buChar char="➢"/>
            </a:pPr>
            <a:r>
              <a:rPr lang="en-GB" sz="1400"/>
              <a:t>Become comfortable with the command-line interface (CLI) and basic navigation.</a:t>
            </a:r>
            <a:endParaRPr sz="1400"/>
          </a:p>
          <a:p>
            <a:pPr indent="-317500" lvl="0" marL="457200" rtl="0" algn="l">
              <a:lnSpc>
                <a:spcPct val="200000"/>
              </a:lnSpc>
              <a:spcBef>
                <a:spcPts val="0"/>
              </a:spcBef>
              <a:spcAft>
                <a:spcPts val="0"/>
              </a:spcAft>
              <a:buSzPts val="1400"/>
              <a:buChar char="➢"/>
            </a:pPr>
            <a:r>
              <a:rPr lang="en-GB" sz="1400"/>
              <a:t>Learn the Linux file system hierarchy and file permissions.</a:t>
            </a:r>
            <a:endParaRPr sz="1400"/>
          </a:p>
          <a:p>
            <a:pPr indent="-317500" lvl="0" marL="457200" rtl="0" algn="l">
              <a:lnSpc>
                <a:spcPct val="200000"/>
              </a:lnSpc>
              <a:spcBef>
                <a:spcPts val="0"/>
              </a:spcBef>
              <a:spcAft>
                <a:spcPts val="0"/>
              </a:spcAft>
              <a:buSzPts val="1400"/>
              <a:buChar char="➢"/>
            </a:pPr>
            <a:r>
              <a:rPr lang="en-GB" sz="1400"/>
              <a:t>Use package management (apt) to install, update, and manage software.</a:t>
            </a:r>
            <a:endParaRPr sz="1400"/>
          </a:p>
          <a:p>
            <a:pPr indent="-317500" lvl="0" marL="457200" rtl="0" algn="l">
              <a:lnSpc>
                <a:spcPct val="200000"/>
              </a:lnSpc>
              <a:spcBef>
                <a:spcPts val="0"/>
              </a:spcBef>
              <a:spcAft>
                <a:spcPts val="0"/>
              </a:spcAft>
              <a:buSzPts val="1400"/>
              <a:buChar char="➢"/>
            </a:pPr>
            <a:r>
              <a:rPr lang="en-GB" sz="1400"/>
              <a:t>Master advanced CLI techniques such as piping, redirection, and text processing.</a:t>
            </a:r>
            <a:endParaRPr sz="1400"/>
          </a:p>
          <a:p>
            <a:pPr indent="-317500" lvl="0" marL="457200" rtl="0" algn="l">
              <a:lnSpc>
                <a:spcPct val="200000"/>
              </a:lnSpc>
              <a:spcBef>
                <a:spcPts val="0"/>
              </a:spcBef>
              <a:spcAft>
                <a:spcPts val="0"/>
              </a:spcAft>
              <a:buSzPts val="1400"/>
              <a:buChar char="➢"/>
            </a:pPr>
            <a:r>
              <a:rPr lang="en-GB" sz="1400"/>
              <a:t>Monitor system resources and understand basic resource management commands.</a:t>
            </a:r>
            <a:endParaRPr sz="14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Absolute Paths</a:t>
            </a:r>
            <a:endParaRPr/>
          </a:p>
        </p:txBody>
      </p:sp>
      <p:sp>
        <p:nvSpPr>
          <p:cNvPr id="181" name="Google Shape;181;p3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t>An absolute path is a complete file or directory location in a file system, starting from the root directory and including all subdirectories leading to the specific file or folder.</a:t>
            </a:r>
            <a:endParaRPr/>
          </a:p>
          <a:p>
            <a:pPr indent="-342900" lvl="0" marL="457200" rtl="0" algn="l">
              <a:lnSpc>
                <a:spcPct val="150000"/>
              </a:lnSpc>
              <a:spcBef>
                <a:spcPts val="0"/>
              </a:spcBef>
              <a:spcAft>
                <a:spcPts val="0"/>
              </a:spcAft>
              <a:buSzPts val="1800"/>
              <a:buChar char="❏"/>
            </a:pPr>
            <a:r>
              <a:rPr lang="en-GB"/>
              <a:t>The key characteristics of an absolute path are:</a:t>
            </a:r>
            <a:endParaRPr/>
          </a:p>
          <a:p>
            <a:pPr indent="-317500" lvl="1" marL="914400" rtl="0" algn="l">
              <a:spcBef>
                <a:spcPts val="0"/>
              </a:spcBef>
              <a:spcAft>
                <a:spcPts val="0"/>
              </a:spcAft>
              <a:buSzPts val="1400"/>
              <a:buChar char="❏"/>
            </a:pPr>
            <a:r>
              <a:rPr lang="en-GB"/>
              <a:t>It starts from the root directory (/)</a:t>
            </a:r>
            <a:endParaRPr/>
          </a:p>
          <a:p>
            <a:pPr indent="-317500" lvl="1" marL="914400" rtl="0" algn="l">
              <a:spcBef>
                <a:spcPts val="0"/>
              </a:spcBef>
              <a:spcAft>
                <a:spcPts val="0"/>
              </a:spcAft>
              <a:buSzPts val="1400"/>
              <a:buChar char="❏"/>
            </a:pPr>
            <a:r>
              <a:rPr lang="en-GB"/>
              <a:t>It provides the full, unambiguous location of a file or directory</a:t>
            </a:r>
            <a:endParaRPr/>
          </a:p>
          <a:p>
            <a:pPr indent="-317500" lvl="1" marL="914400" rtl="0" algn="l">
              <a:spcBef>
                <a:spcPts val="0"/>
              </a:spcBef>
              <a:spcAft>
                <a:spcPts val="0"/>
              </a:spcAft>
              <a:buSzPts val="1400"/>
              <a:buChar char="❏"/>
            </a:pPr>
            <a:r>
              <a:rPr lang="en-GB"/>
              <a:t>It remains the same regardless of the current working directory</a:t>
            </a:r>
            <a:endParaRPr/>
          </a:p>
          <a:p>
            <a:pPr indent="-317500" lvl="1" marL="914400" rtl="0" algn="l">
              <a:lnSpc>
                <a:spcPct val="150000"/>
              </a:lnSpc>
              <a:spcBef>
                <a:spcPts val="0"/>
              </a:spcBef>
              <a:spcAft>
                <a:spcPts val="0"/>
              </a:spcAft>
              <a:buSzPts val="1400"/>
              <a:buChar char="❏"/>
            </a:pPr>
            <a:r>
              <a:rPr lang="en-GB"/>
              <a:t>It includes all directories in the hierarchy from root to the target</a:t>
            </a:r>
            <a:endParaRPr/>
          </a:p>
          <a:p>
            <a:pPr indent="-342900" lvl="0" marL="457200" rtl="0" algn="l">
              <a:lnSpc>
                <a:spcPct val="150000"/>
              </a:lnSpc>
              <a:spcBef>
                <a:spcPts val="0"/>
              </a:spcBef>
              <a:spcAft>
                <a:spcPts val="0"/>
              </a:spcAft>
              <a:buSzPts val="1800"/>
              <a:buChar char="❏"/>
            </a:pPr>
            <a:r>
              <a:rPr lang="en-GB"/>
              <a:t>Example: </a:t>
            </a:r>
            <a:r>
              <a:rPr i="1" lang="en-GB"/>
              <a:t>"/home/user/documents/file.txt"</a:t>
            </a:r>
            <a:endParaRPr i="1"/>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33"/>
          <p:cNvSpPr txBox="1"/>
          <p:nvPr>
            <p:ph type="title"/>
          </p:nvPr>
        </p:nvSpPr>
        <p:spPr>
          <a:xfrm>
            <a:off x="311700" y="103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Relative Paths</a:t>
            </a:r>
            <a:endParaRPr/>
          </a:p>
        </p:txBody>
      </p:sp>
      <p:sp>
        <p:nvSpPr>
          <p:cNvPr id="187" name="Google Shape;187;p33"/>
          <p:cNvSpPr txBox="1"/>
          <p:nvPr>
            <p:ph idx="1" type="body"/>
          </p:nvPr>
        </p:nvSpPr>
        <p:spPr>
          <a:xfrm>
            <a:off x="311700" y="720000"/>
            <a:ext cx="8520600" cy="42030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SzPct val="100000"/>
              <a:buChar char="❏"/>
            </a:pPr>
            <a:r>
              <a:rPr lang="en-GB"/>
              <a:t>A relative path is a way to specify the location of a file or directory in relation to the current working directory. </a:t>
            </a:r>
            <a:endParaRPr/>
          </a:p>
          <a:p>
            <a:pPr indent="-334327" lvl="0" marL="457200" rtl="0" algn="l">
              <a:spcBef>
                <a:spcPts val="0"/>
              </a:spcBef>
              <a:spcAft>
                <a:spcPts val="0"/>
              </a:spcAft>
              <a:buSzPct val="100000"/>
              <a:buChar char="❏"/>
            </a:pPr>
            <a:r>
              <a:rPr lang="en-GB"/>
              <a:t>Unlike an absolute path, a relative path does not start from the root directory and does not include the full path from the beginning of the file system hierarchy.</a:t>
            </a:r>
            <a:endParaRPr/>
          </a:p>
          <a:p>
            <a:pPr indent="-334327" lvl="0" marL="457200" rtl="0" algn="l">
              <a:spcBef>
                <a:spcPts val="0"/>
              </a:spcBef>
              <a:spcAft>
                <a:spcPts val="0"/>
              </a:spcAft>
              <a:buSzPct val="100000"/>
              <a:buChar char="❏"/>
            </a:pPr>
            <a:r>
              <a:rPr lang="en-GB"/>
              <a:t>Key characteristics of relative paths include:</a:t>
            </a:r>
            <a:endParaRPr/>
          </a:p>
          <a:p>
            <a:pPr indent="-310832" lvl="1" marL="914400" rtl="0" algn="l">
              <a:spcBef>
                <a:spcPts val="0"/>
              </a:spcBef>
              <a:spcAft>
                <a:spcPts val="0"/>
              </a:spcAft>
              <a:buSzPct val="100000"/>
              <a:buChar char="❏"/>
            </a:pPr>
            <a:r>
              <a:rPr lang="en-GB"/>
              <a:t>They are based on the current working directory.</a:t>
            </a:r>
            <a:endParaRPr/>
          </a:p>
          <a:p>
            <a:pPr indent="-310832" lvl="1" marL="914400" rtl="0" algn="l">
              <a:spcBef>
                <a:spcPts val="0"/>
              </a:spcBef>
              <a:spcAft>
                <a:spcPts val="0"/>
              </a:spcAft>
              <a:buSzPct val="100000"/>
              <a:buChar char="❏"/>
            </a:pPr>
            <a:r>
              <a:rPr lang="en-GB"/>
              <a:t>They do not start with a root directory symbol (/ in Unix-like systems or a drive letter in Windows).</a:t>
            </a:r>
            <a:endParaRPr/>
          </a:p>
          <a:p>
            <a:pPr indent="-310832" lvl="1" marL="914400" rtl="0" algn="l">
              <a:spcBef>
                <a:spcPts val="0"/>
              </a:spcBef>
              <a:spcAft>
                <a:spcPts val="0"/>
              </a:spcAft>
              <a:buSzPct val="100000"/>
              <a:buChar char="❏"/>
            </a:pPr>
            <a:r>
              <a:rPr lang="en-GB"/>
              <a:t>They are typically shorter than absolute paths.</a:t>
            </a:r>
            <a:endParaRPr/>
          </a:p>
          <a:p>
            <a:pPr indent="-310832" lvl="1" marL="914400" rtl="0" algn="l">
              <a:spcBef>
                <a:spcPts val="0"/>
              </a:spcBef>
              <a:spcAft>
                <a:spcPts val="0"/>
              </a:spcAft>
              <a:buSzPct val="100000"/>
              <a:buChar char="❏"/>
            </a:pPr>
            <a:r>
              <a:rPr lang="en-GB"/>
              <a:t>They can use special notations like "./" for the current directory and "../" for the parent directory.</a:t>
            </a:r>
            <a:endParaRPr/>
          </a:p>
          <a:p>
            <a:pPr indent="-334327" lvl="0" marL="457200" rtl="0" algn="l">
              <a:spcBef>
                <a:spcPts val="0"/>
              </a:spcBef>
              <a:spcAft>
                <a:spcPts val="0"/>
              </a:spcAft>
              <a:buSzPct val="100000"/>
              <a:buChar char="❏"/>
            </a:pPr>
            <a:r>
              <a:rPr lang="en-GB"/>
              <a:t>Example: “../</a:t>
            </a:r>
            <a:r>
              <a:rPr i="1" lang="en-GB"/>
              <a:t>documents/file.txt</a:t>
            </a:r>
            <a:r>
              <a:rPr lang="en-GB"/>
              <a:t>”</a:t>
            </a:r>
            <a:endParaRPr/>
          </a:p>
          <a:p>
            <a:pPr indent="-334327" lvl="0" marL="457200" rtl="0" algn="l">
              <a:spcBef>
                <a:spcPts val="0"/>
              </a:spcBef>
              <a:spcAft>
                <a:spcPts val="0"/>
              </a:spcAft>
              <a:buSzPct val="100000"/>
              <a:buChar char="❏"/>
            </a:pPr>
            <a:r>
              <a:rPr lang="en-GB"/>
              <a:t>Relative paths are commonly used in programming and web development for easier portability of code across different environments. </a:t>
            </a:r>
            <a:endParaRPr/>
          </a:p>
          <a:p>
            <a:pPr indent="-334327" lvl="0" marL="457200" rtl="0" algn="l">
              <a:spcBef>
                <a:spcPts val="0"/>
              </a:spcBef>
              <a:spcAft>
                <a:spcPts val="0"/>
              </a:spcAft>
              <a:buSzPct val="100000"/>
              <a:buChar char="❏"/>
            </a:pPr>
            <a:r>
              <a:rPr lang="en-GB"/>
              <a:t>They are particularly useful when working within a specific directory or subdirectory, as they allow for more concise file references.</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1" name="Shape 191"/>
        <p:cNvGrpSpPr/>
        <p:nvPr/>
      </p:nvGrpSpPr>
      <p:grpSpPr>
        <a:xfrm>
          <a:off x="0" y="0"/>
          <a:ext cx="0" cy="0"/>
          <a:chOff x="0" y="0"/>
          <a:chExt cx="0" cy="0"/>
        </a:xfrm>
      </p:grpSpPr>
      <p:sp>
        <p:nvSpPr>
          <p:cNvPr id="192" name="Google Shape;192;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a:t>
            </a:r>
            <a:r>
              <a:rPr lang="en-GB">
                <a:latin typeface="Courier New"/>
                <a:ea typeface="Courier New"/>
                <a:cs typeface="Courier New"/>
                <a:sym typeface="Courier New"/>
              </a:rPr>
              <a:t>c</a:t>
            </a:r>
            <a:r>
              <a:rPr lang="en-GB">
                <a:latin typeface="Courier New"/>
                <a:ea typeface="Courier New"/>
                <a:cs typeface="Courier New"/>
                <a:sym typeface="Courier New"/>
              </a:rPr>
              <a:t>d </a:t>
            </a:r>
            <a:r>
              <a:rPr lang="en-GB"/>
              <a:t>options</a:t>
            </a:r>
            <a:endParaRPr/>
          </a:p>
        </p:txBody>
      </p:sp>
      <p:sp>
        <p:nvSpPr>
          <p:cNvPr id="193" name="Google Shape;193;p3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241300" marR="381000" rtl="0" algn="l">
              <a:lnSpc>
                <a:spcPct val="150000"/>
              </a:lnSpc>
              <a:spcBef>
                <a:spcPts val="0"/>
              </a:spcBef>
              <a:spcAft>
                <a:spcPts val="0"/>
              </a:spcAft>
              <a:buClr>
                <a:schemeClr val="dk1"/>
              </a:buClr>
              <a:buSzPts val="1100"/>
              <a:buFont typeface="Arial"/>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r>
              <a:rPr lang="en-GB" sz="1200">
                <a:solidFill>
                  <a:srgbClr val="212529"/>
                </a:solidFill>
                <a:highlight>
                  <a:srgbClr val="FFFFFF"/>
                </a:highlight>
                <a:latin typeface="Source Code Pro"/>
                <a:ea typeface="Source Code Pro"/>
                <a:cs typeface="Source Code Pro"/>
                <a:sym typeface="Source Code Pro"/>
              </a:rPr>
              <a:t>    </a:t>
            </a:r>
            <a:r>
              <a:rPr lang="en-GB" sz="1200">
                <a:solidFill>
                  <a:srgbClr val="212529"/>
                </a:solidFill>
                <a:highlight>
                  <a:srgbClr val="FFFFFF"/>
                </a:highlight>
                <a:latin typeface="Calibri"/>
                <a:ea typeface="Calibri"/>
                <a:cs typeface="Calibri"/>
                <a:sym typeface="Calibri"/>
              </a:rPr>
              <a:t>Toggles between last and present directory locations.</a:t>
            </a:r>
            <a:endParaRPr sz="1200">
              <a:solidFill>
                <a:srgbClr val="212529"/>
              </a:solidFill>
              <a:highlight>
                <a:srgbClr val="FFFFFF"/>
              </a:highlight>
              <a:latin typeface="Calibri"/>
              <a:ea typeface="Calibri"/>
              <a:cs typeface="Calibri"/>
              <a:sym typeface="Calibri"/>
            </a:endParaRPr>
          </a:p>
          <a:p>
            <a:pPr indent="0" lvl="0" marL="0" rtl="0" algn="l">
              <a:spcBef>
                <a:spcPts val="0"/>
              </a:spcBef>
              <a:spcAft>
                <a:spcPts val="0"/>
              </a:spcAft>
              <a:buNone/>
            </a:pPr>
            <a:r>
              <a:rPr lang="en-GB" sz="1400">
                <a:solidFill>
                  <a:schemeClr val="dk1"/>
                </a:solidFill>
                <a:latin typeface="Calibri"/>
                <a:ea typeface="Calibri"/>
                <a:cs typeface="Calibri"/>
                <a:sym typeface="Calibri"/>
              </a:rPr>
              <a:t>Now Try these options:</a:t>
            </a:r>
            <a:endParaRPr sz="1400">
              <a:solidFill>
                <a:schemeClr val="dk1"/>
              </a:solidFill>
              <a:latin typeface="Calibri"/>
              <a:ea typeface="Calibri"/>
              <a:cs typeface="Calibri"/>
              <a:sym typeface="Calibri"/>
            </a:endParaRPr>
          </a:p>
          <a:p>
            <a:pPr indent="0" lvl="0" marL="241300" marR="381000" rtl="0" algn="l">
              <a:lnSpc>
                <a:spcPct val="150000"/>
              </a:lnSpc>
              <a:spcBef>
                <a:spcPts val="120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/home/{user_name}</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home</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~/data/..</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endParaRPr b="1" sz="1200">
              <a:solidFill>
                <a:srgbClr val="212529"/>
              </a:solidFill>
              <a:highlight>
                <a:srgbClr val="FFFFFF"/>
              </a:highlight>
              <a:latin typeface="Source Code Pro"/>
              <a:ea typeface="Source Code Pro"/>
              <a:cs typeface="Source Code Pro"/>
              <a:sym typeface="Source Code Pro"/>
            </a:endParaRPr>
          </a:p>
          <a:p>
            <a:pPr indent="0" lvl="0" marL="241300" marR="381000" rtl="0" algn="l">
              <a:lnSpc>
                <a:spcPct val="150000"/>
              </a:lnSpc>
              <a:spcBef>
                <a:spcPts val="0"/>
              </a:spcBef>
              <a:spcAft>
                <a:spcPts val="0"/>
              </a:spcAft>
              <a:buNone/>
            </a:pPr>
            <a:r>
              <a:rPr lang="en-GB" sz="1200">
                <a:solidFill>
                  <a:srgbClr val="212529"/>
                </a:solidFill>
                <a:highlight>
                  <a:srgbClr val="FFFFFF"/>
                </a:highlight>
                <a:latin typeface="Source Code Pro"/>
                <a:ea typeface="Source Code Pro"/>
                <a:cs typeface="Source Code Pro"/>
                <a:sym typeface="Source Code Pro"/>
              </a:rPr>
              <a:t>$ </a:t>
            </a:r>
            <a:r>
              <a:rPr b="1" lang="en-GB" sz="1200">
                <a:solidFill>
                  <a:srgbClr val="212529"/>
                </a:solidFill>
                <a:highlight>
                  <a:srgbClr val="FFFFFF"/>
                </a:highlight>
                <a:latin typeface="Source Code Pro"/>
                <a:ea typeface="Source Code Pro"/>
                <a:cs typeface="Source Code Pro"/>
                <a:sym typeface="Source Code Pro"/>
              </a:rPr>
              <a:t>cd ..</a:t>
            </a:r>
            <a:r>
              <a:rPr lang="en-GB" sz="1200">
                <a:solidFill>
                  <a:srgbClr val="212529"/>
                </a:solidFill>
                <a:highlight>
                  <a:srgbClr val="FFFFFF"/>
                </a:highlight>
                <a:latin typeface="Source Code Pro"/>
                <a:ea typeface="Source Code Pro"/>
                <a:cs typeface="Source Code Pro"/>
                <a:sym typeface="Source Code Pro"/>
              </a:rPr>
              <a:t>  </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7" name="Shape 197"/>
        <p:cNvGrpSpPr/>
        <p:nvPr/>
      </p:nvGrpSpPr>
      <p:grpSpPr>
        <a:xfrm>
          <a:off x="0" y="0"/>
          <a:ext cx="0" cy="0"/>
          <a:chOff x="0" y="0"/>
          <a:chExt cx="0" cy="0"/>
        </a:xfrm>
      </p:grpSpPr>
      <p:sp>
        <p:nvSpPr>
          <p:cNvPr id="198" name="Google Shape;19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Symbols</a:t>
            </a:r>
            <a:endParaRPr/>
          </a:p>
        </p:txBody>
      </p:sp>
      <p:sp>
        <p:nvSpPr>
          <p:cNvPr id="199" name="Google Shape;199;p3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t/>
            </a:r>
            <a:endParaRPr sz="1100">
              <a:solidFill>
                <a:schemeClr val="dk1"/>
              </a:solidFill>
            </a:endParaRPr>
          </a:p>
          <a:p>
            <a:pPr indent="-317500" lvl="0" marL="457200" rtl="0" algn="l">
              <a:lnSpc>
                <a:spcPct val="200000"/>
              </a:lnSpc>
              <a:spcBef>
                <a:spcPts val="1200"/>
              </a:spcBef>
              <a:spcAft>
                <a:spcPts val="0"/>
              </a:spcAft>
              <a:buClr>
                <a:schemeClr val="dk1"/>
              </a:buClr>
              <a:buSzPts val="1400"/>
              <a:buChar char="●"/>
            </a:pPr>
            <a:r>
              <a:rPr lang="en-GB" sz="1400">
                <a:solidFill>
                  <a:srgbClr val="188038"/>
                </a:solidFill>
                <a:latin typeface="Roboto Mono"/>
                <a:ea typeface="Roboto Mono"/>
                <a:cs typeface="Roboto Mono"/>
                <a:sym typeface="Roboto Mono"/>
              </a:rPr>
              <a:t>/</a:t>
            </a:r>
            <a:r>
              <a:rPr lang="en-GB" sz="1400">
                <a:solidFill>
                  <a:schemeClr val="dk1"/>
                </a:solidFill>
              </a:rPr>
              <a:t> : Root directory.</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a:t>
            </a:r>
            <a:r>
              <a:rPr lang="en-GB" sz="1400">
                <a:solidFill>
                  <a:schemeClr val="dk1"/>
                </a:solidFill>
              </a:rPr>
              <a:t> : Current user’s home directory.</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a:t>
            </a:r>
            <a:r>
              <a:rPr lang="en-GB" sz="1400">
                <a:solidFill>
                  <a:schemeClr val="dk1"/>
                </a:solidFill>
              </a:rPr>
              <a:t> : Current directory.</a:t>
            </a:r>
            <a:endParaRPr sz="1400">
              <a:solidFill>
                <a:schemeClr val="dk1"/>
              </a:solidFill>
            </a:endParaRPr>
          </a:p>
          <a:p>
            <a:pPr indent="-317500" lvl="0" marL="457200" rtl="0" algn="l">
              <a:lnSpc>
                <a:spcPct val="20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a:t>
            </a:r>
            <a:r>
              <a:rPr lang="en-GB" sz="1400">
                <a:solidFill>
                  <a:schemeClr val="dk1"/>
                </a:solidFill>
              </a:rPr>
              <a:t> : Parent directory.</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3" name="Shape 203"/>
        <p:cNvGrpSpPr/>
        <p:nvPr/>
      </p:nvGrpSpPr>
      <p:grpSpPr>
        <a:xfrm>
          <a:off x="0" y="0"/>
          <a:ext cx="0" cy="0"/>
          <a:chOff x="0" y="0"/>
          <a:chExt cx="0" cy="0"/>
        </a:xfrm>
      </p:grpSpPr>
      <p:sp>
        <p:nvSpPr>
          <p:cNvPr id="204" name="Google Shape;20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Example</a:t>
            </a:r>
            <a:endParaRPr/>
          </a:p>
        </p:txBody>
      </p:sp>
      <p:sp>
        <p:nvSpPr>
          <p:cNvPr id="205" name="Google Shape;205;p36"/>
          <p:cNvSpPr txBox="1"/>
          <p:nvPr>
            <p:ph idx="1" type="body"/>
          </p:nvPr>
        </p:nvSpPr>
        <p:spPr>
          <a:xfrm>
            <a:off x="311700" y="1152475"/>
            <a:ext cx="5187300" cy="16059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en-GB" sz="1700" u="sng">
                <a:solidFill>
                  <a:schemeClr val="dk1"/>
                </a:solidFill>
              </a:rPr>
              <a:t>Absolute Paths</a:t>
            </a:r>
            <a:endParaRPr sz="1700" u="sng">
              <a:solidFill>
                <a:schemeClr val="dk1"/>
              </a:solidFill>
            </a:endParaRPr>
          </a:p>
          <a:p>
            <a:pPr indent="0" lvl="0" marL="0" rtl="0" algn="l">
              <a:spcBef>
                <a:spcPts val="400"/>
              </a:spcBef>
              <a:spcAft>
                <a:spcPts val="0"/>
              </a:spcAft>
              <a:buClr>
                <a:schemeClr val="dk1"/>
              </a:buClr>
              <a:buSzPts val="1100"/>
              <a:buFont typeface="Arial"/>
              <a:buNone/>
            </a:pPr>
            <a:r>
              <a:rPr lang="en-GB" sz="1200">
                <a:solidFill>
                  <a:schemeClr val="dk1"/>
                </a:solidFill>
                <a:latin typeface="Roboto"/>
                <a:ea typeface="Roboto"/>
                <a:cs typeface="Roboto"/>
                <a:sym typeface="Roboto"/>
              </a:rPr>
              <a:t>Absolute paths always start from the root directory (/):</a:t>
            </a:r>
            <a:endParaRPr sz="1200">
              <a:solidFill>
                <a:schemeClr val="dk1"/>
              </a:solidFill>
              <a:latin typeface="Roboto"/>
              <a:ea typeface="Roboto"/>
              <a:cs typeface="Roboto"/>
              <a:sym typeface="Roboto"/>
            </a:endParaRPr>
          </a:p>
          <a:p>
            <a:pPr indent="-304800" lvl="0" marL="457200" rtl="0" algn="l">
              <a:spcBef>
                <a:spcPts val="60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/home/user/documents/report.txt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/home/user/images/photo.jpg</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/var/log/system.log</a:t>
            </a:r>
            <a:endParaRPr/>
          </a:p>
        </p:txBody>
      </p:sp>
      <p:pic>
        <p:nvPicPr>
          <p:cNvPr id="206" name="Google Shape;206;p36"/>
          <p:cNvPicPr preferRelativeResize="0"/>
          <p:nvPr/>
        </p:nvPicPr>
        <p:blipFill>
          <a:blip r:embed="rId3">
            <a:alphaModFix/>
          </a:blip>
          <a:stretch>
            <a:fillRect/>
          </a:stretch>
        </p:blipFill>
        <p:spPr>
          <a:xfrm>
            <a:off x="5685575" y="893500"/>
            <a:ext cx="3146725" cy="3356500"/>
          </a:xfrm>
          <a:prstGeom prst="rect">
            <a:avLst/>
          </a:prstGeom>
          <a:noFill/>
          <a:ln>
            <a:noFill/>
          </a:ln>
          <a:effectLst>
            <a:outerShdw blurRad="57150" rotWithShape="0" algn="bl" dir="5400000" dist="19050">
              <a:srgbClr val="000000">
                <a:alpha val="50000"/>
              </a:srgbClr>
            </a:outerShdw>
          </a:effectLst>
        </p:spPr>
      </p:pic>
      <p:sp>
        <p:nvSpPr>
          <p:cNvPr id="207" name="Google Shape;207;p36"/>
          <p:cNvSpPr txBox="1"/>
          <p:nvPr>
            <p:ph idx="1" type="body"/>
          </p:nvPr>
        </p:nvSpPr>
        <p:spPr>
          <a:xfrm>
            <a:off x="311700" y="2854200"/>
            <a:ext cx="5241300" cy="1535400"/>
          </a:xfrm>
          <a:prstGeom prst="rect">
            <a:avLst/>
          </a:prstGeom>
        </p:spPr>
        <p:txBody>
          <a:bodyPr anchorCtr="0" anchor="t" bIns="91425" lIns="91425" spcFirstLastPara="1" rIns="91425" wrap="square" tIns="91425">
            <a:normAutofit fontScale="85000"/>
          </a:bodyPr>
          <a:lstStyle/>
          <a:p>
            <a:pPr indent="0" lvl="0" marL="0" rtl="0" algn="l">
              <a:spcBef>
                <a:spcPts val="1800"/>
              </a:spcBef>
              <a:spcAft>
                <a:spcPts val="0"/>
              </a:spcAft>
              <a:buClr>
                <a:schemeClr val="dk1"/>
              </a:buClr>
              <a:buSzPct val="64705"/>
              <a:buFont typeface="Arial"/>
              <a:buNone/>
            </a:pPr>
            <a:r>
              <a:rPr lang="en-GB" sz="1700" u="sng">
                <a:solidFill>
                  <a:schemeClr val="dk1"/>
                </a:solidFill>
              </a:rPr>
              <a:t>Relative Paths</a:t>
            </a:r>
            <a:endParaRPr sz="1700" u="sng">
              <a:solidFill>
                <a:schemeClr val="dk1"/>
              </a:solidFill>
            </a:endParaRPr>
          </a:p>
          <a:p>
            <a:pPr indent="0" lvl="0" marL="0" rtl="0" algn="l">
              <a:spcBef>
                <a:spcPts val="400"/>
              </a:spcBef>
              <a:spcAft>
                <a:spcPts val="0"/>
              </a:spcAft>
              <a:buClr>
                <a:schemeClr val="dk1"/>
              </a:buClr>
              <a:buSzPct val="91666"/>
              <a:buFont typeface="Arial"/>
              <a:buNone/>
            </a:pPr>
            <a:r>
              <a:rPr lang="en-GB" sz="1200">
                <a:solidFill>
                  <a:schemeClr val="dk1"/>
                </a:solidFill>
                <a:latin typeface="Roboto"/>
                <a:ea typeface="Roboto"/>
                <a:cs typeface="Roboto"/>
                <a:sym typeface="Roboto"/>
              </a:rPr>
              <a:t>Relative paths depend on the current working directory. Assuming we're in /home/user:</a:t>
            </a:r>
            <a:endParaRPr sz="1200">
              <a:solidFill>
                <a:schemeClr val="dk1"/>
              </a:solidFill>
              <a:latin typeface="Roboto"/>
              <a:ea typeface="Roboto"/>
              <a:cs typeface="Roboto"/>
              <a:sym typeface="Roboto"/>
            </a:endParaRPr>
          </a:p>
          <a:p>
            <a:pPr indent="-293370" lvl="0" marL="457200" rtl="0" algn="l">
              <a:spcBef>
                <a:spcPts val="60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documents/report.txt</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images/photo.jpg</a:t>
            </a:r>
            <a:endParaRPr sz="1200">
              <a:solidFill>
                <a:schemeClr val="dk1"/>
              </a:solidFill>
              <a:latin typeface="Roboto"/>
              <a:ea typeface="Roboto"/>
              <a:cs typeface="Roboto"/>
              <a:sym typeface="Roboto"/>
            </a:endParaRPr>
          </a:p>
          <a:p>
            <a:pPr indent="-293370" lvl="0" marL="457200" rtl="0" algn="l">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../var/log/system.log</a:t>
            </a:r>
            <a:endParaRPr sz="1200">
              <a:solidFill>
                <a:schemeClr val="dk1"/>
              </a:solidFill>
              <a:latin typeface="Roboto"/>
              <a:ea typeface="Roboto"/>
              <a:cs typeface="Roboto"/>
              <a:sym typeface="Roboto"/>
            </a:endParaRPr>
          </a:p>
          <a:p>
            <a:pPr indent="0" lvl="0" marL="0" rtl="0" algn="l">
              <a:spcBef>
                <a:spcPts val="600"/>
              </a:spcBef>
              <a:spcAft>
                <a:spcPts val="1200"/>
              </a:spcAft>
              <a:buNone/>
            </a:pPr>
            <a:r>
              <a:rPr lang="en-GB" sz="1200">
                <a:solidFill>
                  <a:schemeClr val="dk1"/>
                </a:solidFill>
                <a:latin typeface="Roboto"/>
                <a:ea typeface="Roboto"/>
                <a:cs typeface="Roboto"/>
                <a:sym typeface="Roboto"/>
              </a:rPr>
              <a:t>The ".." notation means "go up one directory level".</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1" name="Shape 211"/>
        <p:cNvGrpSpPr/>
        <p:nvPr/>
      </p:nvGrpSpPr>
      <p:grpSpPr>
        <a:xfrm>
          <a:off x="0" y="0"/>
          <a:ext cx="0" cy="0"/>
          <a:chOff x="0" y="0"/>
          <a:chExt cx="0" cy="0"/>
        </a:xfrm>
      </p:grpSpPr>
      <p:sp>
        <p:nvSpPr>
          <p:cNvPr id="212" name="Google Shape;212;p37"/>
          <p:cNvSpPr txBox="1"/>
          <p:nvPr>
            <p:ph type="title"/>
          </p:nvPr>
        </p:nvSpPr>
        <p:spPr>
          <a:xfrm>
            <a:off x="311700" y="121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File Types &amp; Hidden Files</a:t>
            </a:r>
            <a:endParaRPr/>
          </a:p>
        </p:txBody>
      </p:sp>
      <p:sp>
        <p:nvSpPr>
          <p:cNvPr id="213" name="Google Shape;213;p37"/>
          <p:cNvSpPr txBox="1"/>
          <p:nvPr>
            <p:ph idx="1" type="body"/>
          </p:nvPr>
        </p:nvSpPr>
        <p:spPr>
          <a:xfrm>
            <a:off x="181200" y="831600"/>
            <a:ext cx="4647300" cy="2079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en-GB" sz="1700" u="sng">
                <a:solidFill>
                  <a:schemeClr val="dk1"/>
                </a:solidFill>
              </a:rPr>
              <a:t>Regular Files</a:t>
            </a:r>
            <a:endParaRPr sz="1700" u="sng">
              <a:solidFill>
                <a:schemeClr val="dk1"/>
              </a:solidFill>
            </a:endParaRPr>
          </a:p>
          <a:p>
            <a:pPr indent="0" lvl="0" marL="0" rtl="0" algn="l">
              <a:spcBef>
                <a:spcPts val="400"/>
              </a:spcBef>
              <a:spcAft>
                <a:spcPts val="0"/>
              </a:spcAft>
              <a:buClr>
                <a:schemeClr val="dk1"/>
              </a:buClr>
              <a:buSzPts val="1100"/>
              <a:buFont typeface="Arial"/>
              <a:buNone/>
            </a:pPr>
            <a:r>
              <a:rPr lang="en-GB" sz="1200">
                <a:solidFill>
                  <a:schemeClr val="dk1"/>
                </a:solidFill>
                <a:latin typeface="Roboto"/>
                <a:ea typeface="Roboto"/>
                <a:cs typeface="Roboto"/>
                <a:sym typeface="Roboto"/>
              </a:rPr>
              <a:t>Regular files are the most common type of files in a file system. They contain data, such as text, images, or program code. Regular files:</a:t>
            </a:r>
            <a:endParaRPr sz="1200">
              <a:solidFill>
                <a:schemeClr val="dk1"/>
              </a:solidFill>
              <a:latin typeface="Roboto"/>
              <a:ea typeface="Roboto"/>
              <a:cs typeface="Roboto"/>
              <a:sym typeface="Roboto"/>
            </a:endParaRPr>
          </a:p>
          <a:p>
            <a:pPr indent="-304800" lvl="0" marL="457200" rtl="0" algn="l">
              <a:spcBef>
                <a:spcPts val="6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Store actual data content</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Can be read, written, or executed depending on permissions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Are typically created and modified by users or applications</a:t>
            </a:r>
            <a:endParaRPr/>
          </a:p>
        </p:txBody>
      </p:sp>
      <p:sp>
        <p:nvSpPr>
          <p:cNvPr id="214" name="Google Shape;214;p37"/>
          <p:cNvSpPr txBox="1"/>
          <p:nvPr>
            <p:ph idx="1" type="body"/>
          </p:nvPr>
        </p:nvSpPr>
        <p:spPr>
          <a:xfrm>
            <a:off x="4828500" y="616050"/>
            <a:ext cx="4237800" cy="20796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en-GB" sz="1700" u="sng">
                <a:solidFill>
                  <a:schemeClr val="dk1"/>
                </a:solidFill>
              </a:rPr>
              <a:t>Symbolic Links</a:t>
            </a:r>
            <a:endParaRPr sz="1700" u="sng">
              <a:solidFill>
                <a:schemeClr val="dk1"/>
              </a:solidFill>
            </a:endParaRPr>
          </a:p>
          <a:p>
            <a:pPr indent="0" lvl="0" marL="0" rtl="0" algn="l">
              <a:spcBef>
                <a:spcPts val="400"/>
              </a:spcBef>
              <a:spcAft>
                <a:spcPts val="0"/>
              </a:spcAft>
              <a:buClr>
                <a:schemeClr val="dk1"/>
              </a:buClr>
              <a:buSzPts val="1100"/>
              <a:buFont typeface="Arial"/>
              <a:buNone/>
            </a:pPr>
            <a:r>
              <a:rPr lang="en-GB" sz="1200">
                <a:solidFill>
                  <a:schemeClr val="dk1"/>
                </a:solidFill>
                <a:latin typeface="Roboto"/>
                <a:ea typeface="Roboto"/>
                <a:cs typeface="Roboto"/>
                <a:sym typeface="Roboto"/>
              </a:rPr>
              <a:t>Symbolic links, also known as soft links, are special files that act as pointers to other files or directories. They:</a:t>
            </a:r>
            <a:endParaRPr sz="1200">
              <a:solidFill>
                <a:schemeClr val="dk1"/>
              </a:solidFill>
              <a:latin typeface="Roboto"/>
              <a:ea typeface="Roboto"/>
              <a:cs typeface="Roboto"/>
              <a:sym typeface="Roboto"/>
            </a:endParaRPr>
          </a:p>
          <a:p>
            <a:pPr indent="-304800" lvl="0" marL="457200" rtl="0" algn="l">
              <a:spcBef>
                <a:spcPts val="6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Contain a path to the target file or directory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Can link to files or directories on different file systems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Are denoted by an "l" in the first character of the file permissions when using </a:t>
            </a:r>
            <a:r>
              <a:rPr lang="en-GB" sz="1050">
                <a:solidFill>
                  <a:srgbClr val="188038"/>
                </a:solidFill>
                <a:latin typeface="Courier New"/>
                <a:ea typeface="Courier New"/>
                <a:cs typeface="Courier New"/>
                <a:sym typeface="Courier New"/>
              </a:rPr>
              <a:t>ls -l</a:t>
            </a:r>
            <a:endParaRPr/>
          </a:p>
        </p:txBody>
      </p:sp>
      <p:sp>
        <p:nvSpPr>
          <p:cNvPr id="215" name="Google Shape;215;p37"/>
          <p:cNvSpPr txBox="1"/>
          <p:nvPr>
            <p:ph idx="1" type="body"/>
          </p:nvPr>
        </p:nvSpPr>
        <p:spPr>
          <a:xfrm>
            <a:off x="2141400" y="2881200"/>
            <a:ext cx="5125500" cy="21735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rPr lang="en-GB" sz="1700" u="sng">
                <a:solidFill>
                  <a:schemeClr val="dk1"/>
                </a:solidFill>
              </a:rPr>
              <a:t>Hidden Files</a:t>
            </a:r>
            <a:endParaRPr sz="1700" u="sng">
              <a:solidFill>
                <a:schemeClr val="dk1"/>
              </a:solidFill>
            </a:endParaRPr>
          </a:p>
          <a:p>
            <a:pPr indent="0" lvl="0" marL="0" rtl="0" algn="l">
              <a:spcBef>
                <a:spcPts val="400"/>
              </a:spcBef>
              <a:spcAft>
                <a:spcPts val="0"/>
              </a:spcAft>
              <a:buClr>
                <a:schemeClr val="dk1"/>
              </a:buClr>
              <a:buSzPts val="1100"/>
              <a:buFont typeface="Arial"/>
              <a:buNone/>
            </a:pPr>
            <a:r>
              <a:rPr lang="en-GB" sz="1200">
                <a:solidFill>
                  <a:schemeClr val="dk1"/>
                </a:solidFill>
                <a:latin typeface="Roboto"/>
                <a:ea typeface="Roboto"/>
                <a:cs typeface="Roboto"/>
                <a:sym typeface="Roboto"/>
              </a:rPr>
              <a:t>Hidden files in Unix-like systems are easily recognizable:</a:t>
            </a:r>
            <a:endParaRPr sz="1200">
              <a:solidFill>
                <a:schemeClr val="dk1"/>
              </a:solidFill>
              <a:latin typeface="Roboto"/>
              <a:ea typeface="Roboto"/>
              <a:cs typeface="Roboto"/>
              <a:sym typeface="Roboto"/>
            </a:endParaRPr>
          </a:p>
          <a:p>
            <a:pPr indent="-304800" lvl="0" marL="457200" rtl="0" algn="l">
              <a:spcBef>
                <a:spcPts val="6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Their names start with a dot "." (e.g., .bashrc, .config)</a:t>
            </a:r>
            <a:endParaRPr sz="1200">
              <a:solidFill>
                <a:schemeClr val="hlink"/>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They are not displayed by default when using the </a:t>
            </a:r>
            <a:r>
              <a:rPr lang="en-GB" sz="1050">
                <a:solidFill>
                  <a:srgbClr val="188038"/>
                </a:solidFill>
                <a:latin typeface="Courier New"/>
                <a:ea typeface="Courier New"/>
                <a:cs typeface="Courier New"/>
                <a:sym typeface="Courier New"/>
              </a:rPr>
              <a:t>ls</a:t>
            </a:r>
            <a:r>
              <a:rPr lang="en-GB" sz="1200">
                <a:solidFill>
                  <a:schemeClr val="dk1"/>
                </a:solidFill>
                <a:latin typeface="Roboto"/>
                <a:ea typeface="Roboto"/>
                <a:cs typeface="Roboto"/>
                <a:sym typeface="Roboto"/>
              </a:rPr>
              <a:t> command</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To view hidden files, use </a:t>
            </a:r>
            <a:r>
              <a:rPr lang="en-GB" sz="1050">
                <a:solidFill>
                  <a:srgbClr val="188038"/>
                </a:solidFill>
                <a:latin typeface="Courier New"/>
                <a:ea typeface="Courier New"/>
                <a:cs typeface="Courier New"/>
                <a:sym typeface="Courier New"/>
              </a:rPr>
              <a:t>ls -a</a:t>
            </a:r>
            <a:r>
              <a:rPr lang="en-GB" sz="1200">
                <a:solidFill>
                  <a:schemeClr val="dk1"/>
                </a:solidFill>
                <a:latin typeface="Roboto"/>
                <a:ea typeface="Roboto"/>
                <a:cs typeface="Roboto"/>
                <a:sym typeface="Roboto"/>
              </a:rPr>
              <a:t> or </a:t>
            </a:r>
            <a:r>
              <a:rPr lang="en-GB" sz="1050">
                <a:solidFill>
                  <a:srgbClr val="188038"/>
                </a:solidFill>
                <a:latin typeface="Courier New"/>
                <a:ea typeface="Courier New"/>
                <a:cs typeface="Courier New"/>
                <a:sym typeface="Courier New"/>
              </a:rPr>
              <a:t>ls -la</a:t>
            </a:r>
            <a:r>
              <a:rPr lang="en-GB" sz="1200">
                <a:solidFill>
                  <a:schemeClr val="dk1"/>
                </a:solidFill>
                <a:latin typeface="Roboto"/>
                <a:ea typeface="Roboto"/>
                <a:cs typeface="Roboto"/>
                <a:sym typeface="Roboto"/>
              </a:rPr>
              <a:t> in the terminal</a:t>
            </a:r>
            <a:endParaRPr sz="1200">
              <a:solidFill>
                <a:schemeClr val="hlink"/>
              </a:solidFill>
              <a:latin typeface="Courier New"/>
              <a:ea typeface="Courier New"/>
              <a:cs typeface="Courier New"/>
              <a:sym typeface="Courier New"/>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Hidden files are often used for storing user-specific configuration data</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3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Basic Permissions Overview</a:t>
            </a:r>
            <a:endParaRPr/>
          </a:p>
        </p:txBody>
      </p:sp>
      <p:sp>
        <p:nvSpPr>
          <p:cNvPr id="221" name="Google Shape;221;p38"/>
          <p:cNvSpPr txBox="1"/>
          <p:nvPr>
            <p:ph idx="1" type="body"/>
          </p:nvPr>
        </p:nvSpPr>
        <p:spPr>
          <a:xfrm>
            <a:off x="378000" y="1152475"/>
            <a:ext cx="84543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File permissions in Unix-like systems control access to files and directories. The basic permission types are:</a:t>
            </a:r>
            <a:endParaRPr sz="1200">
              <a:solidFill>
                <a:schemeClr val="dk1"/>
              </a:solidFill>
              <a:latin typeface="Roboto"/>
              <a:ea typeface="Roboto"/>
              <a:cs typeface="Roboto"/>
              <a:sym typeface="Roboto"/>
            </a:endParaRPr>
          </a:p>
          <a:p>
            <a:pPr indent="-304800" lvl="0" marL="457200" rtl="0" algn="l">
              <a:spcBef>
                <a:spcPts val="120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Read (r): Allows viewing file contents or listing directory contents</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Write (w): Permits modifying or deleting files, or creating/deleting files within a directory</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Execute (x): Enables running executable files or accessing directory contents</a:t>
            </a:r>
            <a:endParaRPr sz="1200">
              <a:solidFill>
                <a:schemeClr val="hlink"/>
              </a:solidFill>
              <a:latin typeface="Courier New"/>
              <a:ea typeface="Courier New"/>
              <a:cs typeface="Courier New"/>
              <a:sym typeface="Courier New"/>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ts val="1100"/>
              <a:buFont typeface="Arial"/>
              <a:buNone/>
            </a:pPr>
            <a:r>
              <a:rPr lang="en-GB" sz="1200">
                <a:solidFill>
                  <a:schemeClr val="dk1"/>
                </a:solidFill>
                <a:latin typeface="Roboto"/>
                <a:ea typeface="Roboto"/>
                <a:cs typeface="Roboto"/>
                <a:sym typeface="Roboto"/>
              </a:rPr>
              <a:t>Permissions are assigned to three categories of users:</a:t>
            </a:r>
            <a:endParaRPr sz="1200">
              <a:solidFill>
                <a:schemeClr val="dk1"/>
              </a:solidFill>
              <a:latin typeface="Roboto"/>
              <a:ea typeface="Roboto"/>
              <a:cs typeface="Roboto"/>
              <a:sym typeface="Roboto"/>
            </a:endParaRPr>
          </a:p>
          <a:p>
            <a:pPr indent="-304800" lvl="0" marL="457200" rtl="0" algn="l">
              <a:spcBef>
                <a:spcPts val="60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Owner (u): The user who owns the file</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Group (g): Members of the file's group</a:t>
            </a:r>
            <a:endParaRPr sz="1200">
              <a:solidFill>
                <a:schemeClr val="dk1"/>
              </a:solidFill>
              <a:latin typeface="Roboto"/>
              <a:ea typeface="Roboto"/>
              <a:cs typeface="Roboto"/>
              <a:sym typeface="Roboto"/>
            </a:endParaRPr>
          </a:p>
          <a:p>
            <a:pPr indent="-304800" lvl="0" marL="457200" rtl="0" algn="l">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Others (o): All other users on the system</a:t>
            </a:r>
            <a:endParaRPr sz="1200">
              <a:solidFill>
                <a:schemeClr val="dk1"/>
              </a:solidFill>
              <a:latin typeface="Roboto"/>
              <a:ea typeface="Roboto"/>
              <a:cs typeface="Roboto"/>
              <a:sym typeface="Roboto"/>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GB" sz="1200">
                <a:solidFill>
                  <a:schemeClr val="dk1"/>
                </a:solidFill>
                <a:latin typeface="Roboto"/>
                <a:ea typeface="Roboto"/>
                <a:cs typeface="Roboto"/>
                <a:sym typeface="Roboto"/>
              </a:rPr>
              <a:t>Permissions can be viewed using the </a:t>
            </a:r>
            <a:r>
              <a:rPr lang="en-GB" sz="1050">
                <a:solidFill>
                  <a:srgbClr val="188038"/>
                </a:solidFill>
                <a:latin typeface="Courier New"/>
                <a:ea typeface="Courier New"/>
                <a:cs typeface="Courier New"/>
                <a:sym typeface="Courier New"/>
              </a:rPr>
              <a:t>ls -l</a:t>
            </a:r>
            <a:r>
              <a:rPr lang="en-GB" sz="1200">
                <a:solidFill>
                  <a:schemeClr val="dk1"/>
                </a:solidFill>
                <a:latin typeface="Roboto"/>
                <a:ea typeface="Roboto"/>
                <a:cs typeface="Roboto"/>
                <a:sym typeface="Roboto"/>
              </a:rPr>
              <a:t> command, which displays them in symbolic notation (e.g., rwxr-xr-x) or numeric notation (e.g., 755).</a:t>
            </a:r>
            <a:endParaRPr/>
          </a:p>
        </p:txBody>
      </p:sp>
      <p:pic>
        <p:nvPicPr>
          <p:cNvPr id="222" name="Google Shape;222;p38"/>
          <p:cNvPicPr preferRelativeResize="0"/>
          <p:nvPr/>
        </p:nvPicPr>
        <p:blipFill>
          <a:blip r:embed="rId3">
            <a:alphaModFix/>
          </a:blip>
          <a:stretch>
            <a:fillRect/>
          </a:stretch>
        </p:blipFill>
        <p:spPr>
          <a:xfrm>
            <a:off x="4197350" y="2733750"/>
            <a:ext cx="4856650" cy="883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6" name="Shape 226"/>
        <p:cNvGrpSpPr/>
        <p:nvPr/>
      </p:nvGrpSpPr>
      <p:grpSpPr>
        <a:xfrm>
          <a:off x="0" y="0"/>
          <a:ext cx="0" cy="0"/>
          <a:chOff x="0" y="0"/>
          <a:chExt cx="0" cy="0"/>
        </a:xfrm>
      </p:grpSpPr>
      <p:sp>
        <p:nvSpPr>
          <p:cNvPr id="227" name="Google Shape;227;p3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Create, Copy, Rename Directories</a:t>
            </a:r>
            <a:endParaRPr/>
          </a:p>
        </p:txBody>
      </p:sp>
      <p:sp>
        <p:nvSpPr>
          <p:cNvPr id="228" name="Google Shape;228;p39"/>
          <p:cNvSpPr txBox="1"/>
          <p:nvPr>
            <p:ph idx="1" type="body"/>
          </p:nvPr>
        </p:nvSpPr>
        <p:spPr>
          <a:xfrm>
            <a:off x="216000" y="1143475"/>
            <a:ext cx="4576500" cy="3806400"/>
          </a:xfrm>
          <a:prstGeom prst="rect">
            <a:avLst/>
          </a:prstGeom>
        </p:spPr>
        <p:txBody>
          <a:bodyPr anchorCtr="0" anchor="t" bIns="91425" lIns="91425" spcFirstLastPara="1" rIns="91425" wrap="square" tIns="91425">
            <a:normAutofit fontScale="70000" lnSpcReduction="20000"/>
          </a:bodyPr>
          <a:lstStyle/>
          <a:p>
            <a:pPr indent="0" lvl="0" marL="0" rtl="0" algn="l">
              <a:spcBef>
                <a:spcPts val="1800"/>
              </a:spcBef>
              <a:spcAft>
                <a:spcPts val="0"/>
              </a:spcAft>
              <a:buClr>
                <a:schemeClr val="dk1"/>
              </a:buClr>
              <a:buSzPct val="64705"/>
              <a:buFont typeface="Arial"/>
              <a:buNone/>
            </a:pPr>
            <a:r>
              <a:rPr lang="en-GB" sz="1700" u="sng">
                <a:solidFill>
                  <a:schemeClr val="dk1"/>
                </a:solidFill>
              </a:rPr>
              <a:t>mkdir Command</a:t>
            </a:r>
            <a:endParaRPr sz="1700" u="sng">
              <a:solidFill>
                <a:schemeClr val="dk1"/>
              </a:solidFill>
            </a:endParaRPr>
          </a:p>
          <a:p>
            <a:pPr indent="0" lvl="0" marL="0" rtl="0" algn="l">
              <a:spcBef>
                <a:spcPts val="400"/>
              </a:spcBef>
              <a:spcAft>
                <a:spcPts val="0"/>
              </a:spcAft>
              <a:buClr>
                <a:schemeClr val="dk1"/>
              </a:buClr>
              <a:buSzPct val="91666"/>
              <a:buFont typeface="Arial"/>
              <a:buNone/>
            </a:pPr>
            <a:r>
              <a:rPr lang="en-GB" sz="1200">
                <a:solidFill>
                  <a:schemeClr val="dk1"/>
                </a:solidFill>
                <a:latin typeface="Roboto"/>
                <a:ea typeface="Roboto"/>
                <a:cs typeface="Roboto"/>
                <a:sym typeface="Roboto"/>
              </a:rPr>
              <a:t>The mkdir (make directory) command is used to create new directories. Its basic syntax is:</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rgbClr val="4D4D4C"/>
                </a:solidFill>
                <a:latin typeface="Roboto Mono"/>
                <a:ea typeface="Roboto Mono"/>
                <a:cs typeface="Roboto Mono"/>
                <a:sym typeface="Roboto Mono"/>
              </a:rPr>
              <a:t>mkdir [options] directory_name</a:t>
            </a:r>
            <a:endParaRPr sz="1200">
              <a:solidFill>
                <a:srgbClr val="4D4D4C"/>
              </a:solidFill>
              <a:latin typeface="Courier New"/>
              <a:ea typeface="Courier New"/>
              <a:cs typeface="Courier New"/>
              <a:sym typeface="Courier New"/>
            </a:endParaRPr>
          </a:p>
          <a:p>
            <a:pPr indent="0" lvl="0" marL="0" rtl="0" algn="l">
              <a:spcBef>
                <a:spcPts val="1200"/>
              </a:spcBef>
              <a:spcAft>
                <a:spcPts val="0"/>
              </a:spcAft>
              <a:buClr>
                <a:schemeClr val="dk1"/>
              </a:buClr>
              <a:buSzPct val="91666"/>
              <a:buFont typeface="Arial"/>
              <a:buNone/>
            </a:pPr>
            <a:r>
              <a:rPr lang="en-GB" sz="1200">
                <a:solidFill>
                  <a:schemeClr val="dk1"/>
                </a:solidFill>
                <a:latin typeface="Roboto"/>
                <a:ea typeface="Roboto"/>
                <a:cs typeface="Roboto"/>
                <a:sym typeface="Roboto"/>
              </a:rPr>
              <a:t>Examples:</a:t>
            </a:r>
            <a:endParaRPr sz="1200">
              <a:solidFill>
                <a:schemeClr val="dk1"/>
              </a:solidFill>
              <a:latin typeface="Roboto"/>
              <a:ea typeface="Roboto"/>
              <a:cs typeface="Roboto"/>
              <a:sym typeface="Roboto"/>
            </a:endParaRPr>
          </a:p>
          <a:p>
            <a:pPr indent="-281940" lvl="0" marL="457200" rtl="0" algn="l">
              <a:lnSpc>
                <a:spcPct val="200000"/>
              </a:lnSpc>
              <a:spcBef>
                <a:spcPts val="60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Create a directory in the current location:</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mkdir new_folder</a:t>
            </a:r>
            <a:endParaRPr sz="1200">
              <a:solidFill>
                <a:schemeClr val="dk1"/>
              </a:solidFill>
              <a:latin typeface="Roboto"/>
              <a:ea typeface="Roboto"/>
              <a:cs typeface="Roboto"/>
              <a:sym typeface="Roboto"/>
            </a:endParaRPr>
          </a:p>
          <a:p>
            <a:pPr indent="-281940" lvl="0" marL="457200" rtl="0" algn="l">
              <a:lnSpc>
                <a:spcPct val="200000"/>
              </a:lnSpc>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Create a directory using an absolute path:</a:t>
            </a:r>
            <a:br>
              <a:rPr lang="en-GB" sz="1200">
                <a:solidFill>
                  <a:schemeClr val="dk1"/>
                </a:solidFill>
                <a:latin typeface="Roboto"/>
                <a:ea typeface="Roboto"/>
                <a:cs typeface="Roboto"/>
                <a:sym typeface="Roboto"/>
              </a:rPr>
            </a:br>
            <a:r>
              <a:rPr lang="en-GB" sz="1200">
                <a:solidFill>
                  <a:srgbClr val="4D4D4C"/>
                </a:solidFill>
                <a:latin typeface="Roboto Mono"/>
                <a:ea typeface="Roboto Mono"/>
                <a:cs typeface="Roboto Mono"/>
                <a:sym typeface="Roboto Mono"/>
              </a:rPr>
              <a:t>mkdir /home/user/documents/project_folder</a:t>
            </a:r>
            <a:endParaRPr sz="1200">
              <a:solidFill>
                <a:srgbClr val="4D4D4C"/>
              </a:solidFill>
              <a:latin typeface="Roboto Mono"/>
              <a:ea typeface="Roboto Mono"/>
              <a:cs typeface="Roboto Mono"/>
              <a:sym typeface="Roboto Mono"/>
            </a:endParaRPr>
          </a:p>
          <a:p>
            <a:pPr indent="-281940" lvl="0" marL="457200" rtl="0" algn="l">
              <a:lnSpc>
                <a:spcPct val="200000"/>
              </a:lnSpc>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Create multiple directories at once:</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mkdir folder1 folder2 folder3</a:t>
            </a:r>
            <a:endParaRPr sz="1200">
              <a:solidFill>
                <a:srgbClr val="4D4D4C"/>
              </a:solidFill>
              <a:latin typeface="Roboto Mono"/>
              <a:ea typeface="Roboto Mono"/>
              <a:cs typeface="Roboto Mono"/>
              <a:sym typeface="Roboto Mono"/>
            </a:endParaRPr>
          </a:p>
          <a:p>
            <a:pPr indent="-281940" lvl="0" marL="457200" rtl="0" algn="l">
              <a:lnSpc>
                <a:spcPct val="200000"/>
              </a:lnSpc>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Create parent directories if they don't exist:</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mkdir -p /path/to/new/nested/directory</a:t>
            </a:r>
            <a:endParaRPr sz="1200">
              <a:solidFill>
                <a:srgbClr val="4D4D4C"/>
              </a:solidFill>
              <a:latin typeface="Roboto Mono"/>
              <a:ea typeface="Roboto Mono"/>
              <a:cs typeface="Roboto Mono"/>
              <a:sym typeface="Roboto Mono"/>
            </a:endParaRPr>
          </a:p>
          <a:p>
            <a:pPr indent="-281940" lvl="0" marL="457200" rtl="0" algn="l">
              <a:lnSpc>
                <a:spcPct val="200000"/>
              </a:lnSpc>
              <a:spcBef>
                <a:spcPts val="0"/>
              </a:spcBef>
              <a:spcAft>
                <a:spcPts val="0"/>
              </a:spcAft>
              <a:buClr>
                <a:srgbClr val="4D4D4C"/>
              </a:buClr>
              <a:buSzPct val="100000"/>
              <a:buFont typeface="Roboto Mono"/>
              <a:buAutoNum type="arabicPeriod"/>
            </a:pPr>
            <a:r>
              <a:rPr lang="en-GB" sz="1200">
                <a:solidFill>
                  <a:srgbClr val="4D4D4C"/>
                </a:solidFill>
                <a:latin typeface="Roboto Mono"/>
                <a:ea typeface="Roboto Mono"/>
                <a:cs typeface="Roboto Mono"/>
                <a:sym typeface="Roboto Mono"/>
              </a:rPr>
              <a:t>Set Directory Permissions</a:t>
            </a:r>
            <a:br>
              <a:rPr lang="en-GB" sz="1200">
                <a:solidFill>
                  <a:srgbClr val="4D4D4C"/>
                </a:solidFill>
                <a:latin typeface="Roboto Mono"/>
                <a:ea typeface="Roboto Mono"/>
                <a:cs typeface="Roboto Mono"/>
                <a:sym typeface="Roboto Mono"/>
              </a:rPr>
            </a:br>
            <a:r>
              <a:rPr lang="en-GB" sz="1200">
                <a:solidFill>
                  <a:srgbClr val="4D4D4C"/>
                </a:solidFill>
                <a:latin typeface="Roboto Mono"/>
                <a:ea typeface="Roboto Mono"/>
                <a:cs typeface="Roboto Mono"/>
                <a:sym typeface="Roboto Mono"/>
              </a:rPr>
              <a:t>mkdir -m 700 &lt;directory&gt;</a:t>
            </a:r>
            <a:endParaRPr sz="1200">
              <a:solidFill>
                <a:srgbClr val="4D4D4C"/>
              </a:solidFill>
              <a:latin typeface="Roboto Mono"/>
              <a:ea typeface="Roboto Mono"/>
              <a:cs typeface="Roboto Mono"/>
              <a:sym typeface="Roboto Mono"/>
            </a:endParaRPr>
          </a:p>
          <a:p>
            <a:pPr indent="-281940" lvl="0" marL="457200" rtl="0" algn="l">
              <a:lnSpc>
                <a:spcPct val="200000"/>
              </a:lnSpc>
              <a:spcBef>
                <a:spcPts val="0"/>
              </a:spcBef>
              <a:spcAft>
                <a:spcPts val="0"/>
              </a:spcAft>
              <a:buClr>
                <a:srgbClr val="4D4D4C"/>
              </a:buClr>
              <a:buSzPct val="100000"/>
              <a:buFont typeface="Roboto Mono"/>
              <a:buAutoNum type="arabicPeriod"/>
            </a:pPr>
            <a:r>
              <a:rPr lang="en-GB" sz="1200">
                <a:solidFill>
                  <a:srgbClr val="4D4D4C"/>
                </a:solidFill>
                <a:latin typeface="Roboto Mono"/>
                <a:ea typeface="Roboto Mono"/>
                <a:cs typeface="Roboto Mono"/>
                <a:sym typeface="Roboto Mono"/>
              </a:rPr>
              <a:t>Verbose Mode</a:t>
            </a:r>
            <a:br>
              <a:rPr lang="en-GB" sz="1200">
                <a:solidFill>
                  <a:srgbClr val="4D4D4C"/>
                </a:solidFill>
                <a:latin typeface="Roboto Mono"/>
                <a:ea typeface="Roboto Mono"/>
                <a:cs typeface="Roboto Mono"/>
                <a:sym typeface="Roboto Mono"/>
              </a:rPr>
            </a:br>
            <a:r>
              <a:rPr lang="en-GB" sz="1200">
                <a:solidFill>
                  <a:srgbClr val="4D4D4C"/>
                </a:solidFill>
                <a:latin typeface="Roboto Mono"/>
                <a:ea typeface="Roboto Mono"/>
                <a:cs typeface="Roboto Mono"/>
                <a:sym typeface="Roboto Mono"/>
              </a:rPr>
              <a:t>mkdir -v &lt;directories&gt;</a:t>
            </a:r>
            <a:endParaRPr sz="1200">
              <a:solidFill>
                <a:srgbClr val="4D4D4C"/>
              </a:solidFill>
              <a:latin typeface="Roboto Mono"/>
              <a:ea typeface="Roboto Mono"/>
              <a:cs typeface="Roboto Mono"/>
              <a:sym typeface="Roboto Mono"/>
            </a:endParaRPr>
          </a:p>
        </p:txBody>
      </p:sp>
      <p:sp>
        <p:nvSpPr>
          <p:cNvPr id="229" name="Google Shape;229;p39"/>
          <p:cNvSpPr txBox="1"/>
          <p:nvPr>
            <p:ph idx="1" type="body"/>
          </p:nvPr>
        </p:nvSpPr>
        <p:spPr>
          <a:xfrm>
            <a:off x="4239000" y="1759500"/>
            <a:ext cx="3734400" cy="3122400"/>
          </a:xfrm>
          <a:prstGeom prst="rect">
            <a:avLst/>
          </a:prstGeom>
        </p:spPr>
        <p:txBody>
          <a:bodyPr anchorCtr="0" anchor="t" bIns="91425" lIns="91425" spcFirstLastPara="1" rIns="91425" wrap="square" tIns="91425">
            <a:normAutofit/>
          </a:bodyPr>
          <a:lstStyle/>
          <a:p>
            <a:pPr indent="0" lvl="0" marL="0" rtl="0" algn="l">
              <a:lnSpc>
                <a:spcPct val="115000"/>
              </a:lnSpc>
              <a:spcBef>
                <a:spcPts val="600"/>
              </a:spcBef>
              <a:spcAft>
                <a:spcPts val="0"/>
              </a:spcAft>
              <a:buNone/>
            </a:pPr>
            <a:r>
              <a:rPr lang="en-GB" sz="1200">
                <a:solidFill>
                  <a:srgbClr val="4D4D4C"/>
                </a:solidFill>
                <a:latin typeface="Roboto Mono"/>
                <a:ea typeface="Roboto Mono"/>
                <a:cs typeface="Roboto Mono"/>
                <a:sym typeface="Roboto Mono"/>
              </a:rPr>
              <a:t>Copy a Directory:</a:t>
            </a:r>
            <a:endParaRPr sz="1200">
              <a:solidFill>
                <a:srgbClr val="4D4D4C"/>
              </a:solidFill>
              <a:latin typeface="Roboto Mono"/>
              <a:ea typeface="Roboto Mono"/>
              <a:cs typeface="Roboto Mono"/>
              <a:sym typeface="Roboto Mono"/>
            </a:endParaRPr>
          </a:p>
          <a:p>
            <a:pPr indent="0" lvl="0" marL="0" rtl="0" algn="l">
              <a:lnSpc>
                <a:spcPct val="115000"/>
              </a:lnSpc>
              <a:spcBef>
                <a:spcPts val="600"/>
              </a:spcBef>
              <a:spcAft>
                <a:spcPts val="0"/>
              </a:spcAft>
              <a:buNone/>
            </a:pPr>
            <a:r>
              <a:rPr lang="en-GB" sz="1200">
                <a:solidFill>
                  <a:srgbClr val="4D4D4C"/>
                </a:solidFill>
                <a:latin typeface="Roboto Mono"/>
                <a:ea typeface="Roboto Mono"/>
                <a:cs typeface="Roboto Mono"/>
                <a:sym typeface="Roboto Mono"/>
              </a:rPr>
              <a:t>$ cp -r &lt;source_dir&gt; &lt;dest_dir&gt;</a:t>
            </a:r>
            <a:br>
              <a:rPr lang="en-GB" sz="1200">
                <a:solidFill>
                  <a:srgbClr val="4D4D4C"/>
                </a:solidFill>
                <a:latin typeface="Roboto Mono"/>
                <a:ea typeface="Roboto Mono"/>
                <a:cs typeface="Roboto Mono"/>
                <a:sym typeface="Roboto Mono"/>
              </a:rPr>
            </a:br>
            <a:br>
              <a:rPr lang="en-GB" sz="1200">
                <a:solidFill>
                  <a:srgbClr val="4D4D4C"/>
                </a:solidFill>
                <a:latin typeface="Roboto Mono"/>
                <a:ea typeface="Roboto Mono"/>
                <a:cs typeface="Roboto Mono"/>
                <a:sym typeface="Roboto Mono"/>
              </a:rPr>
            </a:br>
            <a:br>
              <a:rPr lang="en-GB" sz="1200">
                <a:solidFill>
                  <a:srgbClr val="4D4D4C"/>
                </a:solidFill>
                <a:latin typeface="Roboto Mono"/>
                <a:ea typeface="Roboto Mono"/>
                <a:cs typeface="Roboto Mono"/>
                <a:sym typeface="Roboto Mono"/>
              </a:rPr>
            </a:br>
            <a:r>
              <a:rPr lang="en-GB" sz="1200">
                <a:solidFill>
                  <a:srgbClr val="4D4D4C"/>
                </a:solidFill>
                <a:latin typeface="Roboto Mono"/>
                <a:ea typeface="Roboto Mono"/>
                <a:cs typeface="Roboto Mono"/>
                <a:sym typeface="Roboto Mono"/>
              </a:rPr>
              <a:t>Rename a Directory:</a:t>
            </a:r>
            <a:endParaRPr sz="1200">
              <a:solidFill>
                <a:srgbClr val="4D4D4C"/>
              </a:solidFill>
              <a:latin typeface="Roboto Mono"/>
              <a:ea typeface="Roboto Mono"/>
              <a:cs typeface="Roboto Mono"/>
              <a:sym typeface="Roboto Mono"/>
            </a:endParaRPr>
          </a:p>
          <a:p>
            <a:pPr indent="0" lvl="0" marL="0" rtl="0" algn="l">
              <a:lnSpc>
                <a:spcPct val="115000"/>
              </a:lnSpc>
              <a:spcBef>
                <a:spcPts val="600"/>
              </a:spcBef>
              <a:spcAft>
                <a:spcPts val="600"/>
              </a:spcAft>
              <a:buNone/>
            </a:pPr>
            <a:r>
              <a:rPr lang="en-GB" sz="1200">
                <a:solidFill>
                  <a:srgbClr val="4D4D4C"/>
                </a:solidFill>
                <a:latin typeface="Roboto Mono"/>
                <a:ea typeface="Roboto Mono"/>
                <a:cs typeface="Roboto Mono"/>
                <a:sym typeface="Roboto Mono"/>
              </a:rPr>
              <a:t>$ mv &lt;old_name&gt; &lt;new_name&gt;</a:t>
            </a:r>
            <a:endParaRPr sz="1200">
              <a:solidFill>
                <a:srgbClr val="4D4D4C"/>
              </a:solidFill>
              <a:latin typeface="Roboto Mono"/>
              <a:ea typeface="Roboto Mono"/>
              <a:cs typeface="Roboto Mono"/>
              <a:sym typeface="Roboto Mono"/>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3" name="Shape 233"/>
        <p:cNvGrpSpPr/>
        <p:nvPr/>
      </p:nvGrpSpPr>
      <p:grpSpPr>
        <a:xfrm>
          <a:off x="0" y="0"/>
          <a:ext cx="0" cy="0"/>
          <a:chOff x="0" y="0"/>
          <a:chExt cx="0" cy="0"/>
        </a:xfrm>
      </p:grpSpPr>
      <p:sp>
        <p:nvSpPr>
          <p:cNvPr id="234" name="Google Shape;234;p4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Removing Directories</a:t>
            </a:r>
            <a:endParaRPr/>
          </a:p>
        </p:txBody>
      </p:sp>
      <p:sp>
        <p:nvSpPr>
          <p:cNvPr id="235" name="Google Shape;235;p4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l">
              <a:spcBef>
                <a:spcPts val="1800"/>
              </a:spcBef>
              <a:spcAft>
                <a:spcPts val="0"/>
              </a:spcAft>
              <a:buNone/>
            </a:pPr>
            <a:r>
              <a:rPr lang="en-GB" sz="1700" u="sng">
                <a:solidFill>
                  <a:schemeClr val="dk1"/>
                </a:solidFill>
              </a:rPr>
              <a:t>rm</a:t>
            </a:r>
            <a:r>
              <a:rPr lang="en-GB" sz="1700" u="sng">
                <a:solidFill>
                  <a:schemeClr val="dk1"/>
                </a:solidFill>
              </a:rPr>
              <a:t>dir Command</a:t>
            </a:r>
            <a:endParaRPr sz="1700" u="sng">
              <a:solidFill>
                <a:schemeClr val="dk1"/>
              </a:solidFill>
            </a:endParaRPr>
          </a:p>
          <a:p>
            <a:pPr indent="0" lvl="0" marL="0" rtl="0" algn="l">
              <a:spcBef>
                <a:spcPts val="400"/>
              </a:spcBef>
              <a:spcAft>
                <a:spcPts val="0"/>
              </a:spcAft>
              <a:buNone/>
            </a:pPr>
            <a:r>
              <a:rPr lang="en-GB" sz="1200">
                <a:solidFill>
                  <a:schemeClr val="dk1"/>
                </a:solidFill>
                <a:latin typeface="Roboto"/>
                <a:ea typeface="Roboto"/>
                <a:cs typeface="Roboto"/>
                <a:sym typeface="Roboto"/>
              </a:rPr>
              <a:t>The rmdir (remove directory) command is used to delete new directories. Its basic syntax is:</a:t>
            </a:r>
            <a:endParaRPr sz="1200">
              <a:solidFill>
                <a:schemeClr val="dk1"/>
              </a:solidFill>
              <a:latin typeface="Courier New"/>
              <a:ea typeface="Courier New"/>
              <a:cs typeface="Courier New"/>
              <a:sym typeface="Courier New"/>
            </a:endParaRPr>
          </a:p>
          <a:p>
            <a:pPr indent="0" lvl="0" marL="0" rtl="0" algn="l">
              <a:spcBef>
                <a:spcPts val="0"/>
              </a:spcBef>
              <a:spcAft>
                <a:spcPts val="0"/>
              </a:spcAft>
              <a:buNone/>
            </a:pPr>
            <a:r>
              <a:rPr lang="en-GB" sz="1200">
                <a:solidFill>
                  <a:srgbClr val="4D4D4C"/>
                </a:solidFill>
                <a:latin typeface="Roboto Mono"/>
                <a:ea typeface="Roboto Mono"/>
                <a:cs typeface="Roboto Mono"/>
                <a:sym typeface="Roboto Mono"/>
              </a:rPr>
              <a:t>rm</a:t>
            </a:r>
            <a:r>
              <a:rPr lang="en-GB" sz="1200">
                <a:solidFill>
                  <a:srgbClr val="4D4D4C"/>
                </a:solidFill>
                <a:latin typeface="Roboto Mono"/>
                <a:ea typeface="Roboto Mono"/>
                <a:cs typeface="Roboto Mono"/>
                <a:sym typeface="Roboto Mono"/>
              </a:rPr>
              <a:t>dir [options] directory_name</a:t>
            </a:r>
            <a:endParaRPr sz="1200">
              <a:solidFill>
                <a:srgbClr val="4D4D4C"/>
              </a:solidFill>
              <a:latin typeface="Courier New"/>
              <a:ea typeface="Courier New"/>
              <a:cs typeface="Courier New"/>
              <a:sym typeface="Courier New"/>
            </a:endParaRPr>
          </a:p>
          <a:p>
            <a:pPr indent="0" lvl="0" marL="0" rtl="0" algn="l">
              <a:lnSpc>
                <a:spcPct val="200000"/>
              </a:lnSpc>
              <a:spcBef>
                <a:spcPts val="1200"/>
              </a:spcBef>
              <a:spcAft>
                <a:spcPts val="0"/>
              </a:spcAft>
              <a:buClr>
                <a:schemeClr val="dk1"/>
              </a:buClr>
              <a:buSzPts val="1100"/>
              <a:buFont typeface="Arial"/>
              <a:buNone/>
            </a:pPr>
            <a:r>
              <a:rPr lang="en-GB" sz="1200">
                <a:solidFill>
                  <a:schemeClr val="dk1"/>
                </a:solidFill>
                <a:latin typeface="Roboto"/>
                <a:ea typeface="Roboto"/>
                <a:cs typeface="Roboto"/>
                <a:sym typeface="Roboto"/>
              </a:rPr>
              <a:t>Examples:</a:t>
            </a:r>
            <a:endParaRPr sz="1200">
              <a:solidFill>
                <a:schemeClr val="dk1"/>
              </a:solidFill>
              <a:latin typeface="Roboto"/>
              <a:ea typeface="Roboto"/>
              <a:cs typeface="Roboto"/>
              <a:sym typeface="Roboto"/>
            </a:endParaRPr>
          </a:p>
          <a:p>
            <a:pPr indent="-304800" lvl="0" marL="457200" rtl="0" algn="l">
              <a:lnSpc>
                <a:spcPct val="150000"/>
              </a:lnSpc>
              <a:spcBef>
                <a:spcPts val="60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Remove an empty directory:</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rmdir empty_folder</a:t>
            </a:r>
            <a:endParaRPr sz="1200">
              <a:solidFill>
                <a:srgbClr val="4D4D4C"/>
              </a:solidFill>
              <a:latin typeface="Roboto Mono"/>
              <a:ea typeface="Roboto Mono"/>
              <a:cs typeface="Roboto Mono"/>
              <a:sym typeface="Roboto Mono"/>
            </a:endParaRPr>
          </a:p>
          <a:p>
            <a:pPr indent="-304800" lvl="0" marL="457200" rtl="0" algn="l">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Remove a directory using an absolute path:</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rmdir /home/user/documents/old_project</a:t>
            </a:r>
            <a:endParaRPr sz="1200">
              <a:solidFill>
                <a:srgbClr val="4D4D4C"/>
              </a:solidFill>
              <a:latin typeface="Roboto Mono"/>
              <a:ea typeface="Roboto Mono"/>
              <a:cs typeface="Roboto Mono"/>
              <a:sym typeface="Roboto Mono"/>
            </a:endParaRPr>
          </a:p>
          <a:p>
            <a:pPr indent="-304800" lvl="0" marL="457200" rtl="0" algn="l">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Remove parent directories if they become empty:</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rmdir -p /path/to/empty/nested/directory</a:t>
            </a:r>
            <a:endParaRPr sz="1200">
              <a:solidFill>
                <a:schemeClr val="dk1"/>
              </a:solidFill>
              <a:latin typeface="Roboto"/>
              <a:ea typeface="Roboto"/>
              <a:cs typeface="Roboto"/>
              <a:sym typeface="Roboto"/>
            </a:endParaRPr>
          </a:p>
          <a:p>
            <a:pPr indent="-304800" lvl="0" marL="457200" rtl="0" algn="l">
              <a:lnSpc>
                <a:spcPct val="15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Add safety with Prompts – Use the ‘</a:t>
            </a:r>
            <a:r>
              <a:rPr lang="en-GB" sz="1200">
                <a:solidFill>
                  <a:schemeClr val="dk1"/>
                </a:solidFill>
                <a:latin typeface="Courier New"/>
                <a:ea typeface="Courier New"/>
                <a:cs typeface="Courier New"/>
                <a:sym typeface="Courier New"/>
              </a:rPr>
              <a:t>- i</a:t>
            </a:r>
            <a:r>
              <a:rPr lang="en-GB" sz="1200">
                <a:solidFill>
                  <a:schemeClr val="dk1"/>
                </a:solidFill>
                <a:latin typeface="Roboto"/>
                <a:ea typeface="Roboto"/>
                <a:cs typeface="Roboto"/>
                <a:sym typeface="Roboto"/>
              </a:rPr>
              <a:t>’ option to confirm each deletion</a:t>
            </a:r>
            <a:r>
              <a:rPr lang="en-GB" sz="1200">
                <a:solidFill>
                  <a:schemeClr val="dk1"/>
                </a:solidFill>
                <a:latin typeface="Roboto"/>
                <a:ea typeface="Roboto"/>
                <a:cs typeface="Roboto"/>
                <a:sym typeface="Roboto"/>
              </a:rPr>
              <a:t>:</a:t>
            </a:r>
            <a:br>
              <a:rPr lang="en-GB" sz="1200">
                <a:solidFill>
                  <a:schemeClr val="dk1"/>
                </a:solidFill>
                <a:latin typeface="Courier New"/>
                <a:ea typeface="Courier New"/>
                <a:cs typeface="Courier New"/>
                <a:sym typeface="Courier New"/>
              </a:rPr>
            </a:br>
            <a:r>
              <a:rPr lang="en-GB" sz="1200">
                <a:solidFill>
                  <a:srgbClr val="4D4D4C"/>
                </a:solidFill>
                <a:latin typeface="Roboto Mono"/>
                <a:ea typeface="Roboto Mono"/>
                <a:cs typeface="Roboto Mono"/>
                <a:sym typeface="Roboto Mono"/>
              </a:rPr>
              <a:t>rm -ri &lt;directory_to_delete&gt;</a:t>
            </a:r>
            <a:endParaRPr sz="1200">
              <a:solidFill>
                <a:schemeClr val="dk1"/>
              </a:solidFill>
              <a:latin typeface="Roboto"/>
              <a:ea typeface="Roboto"/>
              <a:cs typeface="Roboto"/>
              <a:sym typeface="Roboto"/>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4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Caution with Removing Directories</a:t>
            </a:r>
            <a:endParaRPr/>
          </a:p>
        </p:txBody>
      </p:sp>
      <p:sp>
        <p:nvSpPr>
          <p:cNvPr id="241" name="Google Shape;241;p4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dk1"/>
              </a:buClr>
              <a:buSzPts val="1400"/>
              <a:buFont typeface="Roboto"/>
              <a:buAutoNum type="arabicPeriod"/>
            </a:pPr>
            <a:r>
              <a:rPr lang="en-GB" sz="1400">
                <a:solidFill>
                  <a:srgbClr val="4D4D4C"/>
                </a:solidFill>
                <a:latin typeface="Roboto Mono"/>
                <a:ea typeface="Roboto Mono"/>
                <a:cs typeface="Roboto Mono"/>
                <a:sym typeface="Roboto Mono"/>
              </a:rPr>
              <a:t>rmdir </a:t>
            </a:r>
            <a:r>
              <a:rPr lang="en-GB" sz="1400">
                <a:solidFill>
                  <a:schemeClr val="dk1"/>
                </a:solidFill>
                <a:latin typeface="Roboto"/>
                <a:ea typeface="Roboto"/>
                <a:cs typeface="Roboto"/>
                <a:sym typeface="Roboto"/>
              </a:rPr>
              <a:t>only removes empty directories. If a directory contains files or subdirectories, rmdir will fail.</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For non-empty directories, the </a:t>
            </a:r>
            <a:r>
              <a:rPr lang="en-GB" sz="1400">
                <a:solidFill>
                  <a:srgbClr val="4D4D4C"/>
                </a:solidFill>
                <a:latin typeface="Roboto Mono"/>
                <a:ea typeface="Roboto Mono"/>
                <a:cs typeface="Roboto Mono"/>
                <a:sym typeface="Roboto Mono"/>
              </a:rPr>
              <a:t>rm</a:t>
            </a:r>
            <a:r>
              <a:rPr lang="en-GB" sz="1400">
                <a:solidFill>
                  <a:schemeClr val="dk1"/>
                </a:solidFill>
                <a:latin typeface="Roboto"/>
                <a:ea typeface="Roboto"/>
                <a:cs typeface="Roboto"/>
                <a:sym typeface="Roboto"/>
              </a:rPr>
              <a:t> command with the </a:t>
            </a:r>
            <a:r>
              <a:rPr lang="en-GB" sz="1400">
                <a:solidFill>
                  <a:schemeClr val="dk1"/>
                </a:solidFill>
                <a:latin typeface="Roboto Mono"/>
                <a:ea typeface="Roboto Mono"/>
                <a:cs typeface="Roboto Mono"/>
                <a:sym typeface="Roboto Mono"/>
              </a:rPr>
              <a:t>-r</a:t>
            </a:r>
            <a:r>
              <a:rPr lang="en-GB" sz="1400">
                <a:solidFill>
                  <a:schemeClr val="dk1"/>
                </a:solidFill>
                <a:latin typeface="Roboto"/>
                <a:ea typeface="Roboto"/>
                <a:cs typeface="Roboto"/>
                <a:sym typeface="Roboto"/>
              </a:rPr>
              <a:t> (recursive) option can be used, but this should be done with extreme caution:</a:t>
            </a:r>
            <a:br>
              <a:rPr lang="en-GB" sz="1400">
                <a:solidFill>
                  <a:schemeClr val="dk1"/>
                </a:solidFill>
                <a:latin typeface="Courier New"/>
                <a:ea typeface="Courier New"/>
                <a:cs typeface="Courier New"/>
                <a:sym typeface="Courier New"/>
              </a:rPr>
            </a:br>
            <a:r>
              <a:rPr lang="en-GB" sz="1400">
                <a:solidFill>
                  <a:srgbClr val="4D4D4C"/>
                </a:solidFill>
                <a:latin typeface="Roboto Mono"/>
                <a:ea typeface="Roboto Mono"/>
                <a:cs typeface="Roboto Mono"/>
                <a:sym typeface="Roboto Mono"/>
              </a:rPr>
              <a:t>rm -r directory_name</a:t>
            </a:r>
            <a:endParaRPr sz="1400">
              <a:solidFill>
                <a:srgbClr val="4D4D4C"/>
              </a:solidFill>
              <a:latin typeface="Roboto Mono"/>
              <a:ea typeface="Roboto Mono"/>
              <a:cs typeface="Roboto Mono"/>
              <a:sym typeface="Roboto Mono"/>
            </a:endParaRPr>
          </a:p>
          <a:p>
            <a:pPr indent="-317500" lvl="0" marL="457200" rtl="0" algn="l">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Always double-check the directory path before removing it, especially when using absolute paths or the recursive option.</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Consider using the </a:t>
            </a:r>
            <a:r>
              <a:rPr lang="en-GB" sz="1400">
                <a:solidFill>
                  <a:schemeClr val="dk1"/>
                </a:solidFill>
                <a:latin typeface="Courier New"/>
                <a:ea typeface="Courier New"/>
                <a:cs typeface="Courier New"/>
                <a:sym typeface="Courier New"/>
              </a:rPr>
              <a:t>-i</a:t>
            </a:r>
            <a:r>
              <a:rPr lang="en-GB" sz="1400">
                <a:solidFill>
                  <a:schemeClr val="dk1"/>
                </a:solidFill>
                <a:latin typeface="Roboto"/>
                <a:ea typeface="Roboto"/>
                <a:cs typeface="Roboto"/>
                <a:sym typeface="Roboto"/>
              </a:rPr>
              <a:t> (interactive) option with rm to prompt for confirmation before each deletion.</a:t>
            </a:r>
            <a:endParaRPr sz="1400">
              <a:solidFill>
                <a:schemeClr val="dk1"/>
              </a:solidFill>
              <a:latin typeface="Roboto"/>
              <a:ea typeface="Roboto"/>
              <a:cs typeface="Roboto"/>
              <a:sym typeface="Roboto"/>
            </a:endParaRPr>
          </a:p>
          <a:p>
            <a:pPr indent="-317500" lvl="0" marL="457200" rtl="0" algn="l">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Be particularly careful when removing directories with sudo privileges, as this can potentially damage your system if used incorrectly.</a:t>
            </a:r>
            <a:endParaRPr sz="1400">
              <a:solidFill>
                <a:schemeClr val="dk1"/>
              </a:solidFill>
              <a:latin typeface="Roboto"/>
              <a:ea typeface="Roboto"/>
              <a:cs typeface="Roboto"/>
              <a:sym typeface="Roboto"/>
            </a:endParaRPr>
          </a:p>
          <a:p>
            <a:pPr indent="0" lvl="0" marL="0" rtl="0" algn="l">
              <a:spcBef>
                <a:spcPts val="600"/>
              </a:spcBef>
              <a:spcAft>
                <a:spcPts val="0"/>
              </a:spcAft>
              <a:buNone/>
            </a:pPr>
            <a:r>
              <a:t/>
            </a:r>
            <a:endParaRPr sz="1400">
              <a:solidFill>
                <a:schemeClr val="dk1"/>
              </a:solidFill>
              <a:latin typeface="Roboto"/>
              <a:ea typeface="Roboto"/>
              <a:cs typeface="Roboto"/>
              <a:sym typeface="Roboto"/>
            </a:endParaRPr>
          </a:p>
          <a:p>
            <a:pPr indent="0" lvl="0" marL="0" rtl="0" algn="l">
              <a:spcBef>
                <a:spcPts val="600"/>
              </a:spcBef>
              <a:spcAft>
                <a:spcPts val="1200"/>
              </a:spcAft>
              <a:buNone/>
            </a:pPr>
            <a:r>
              <a:rPr lang="en-GB" sz="1400">
                <a:solidFill>
                  <a:schemeClr val="dk1"/>
                </a:solidFill>
                <a:highlight>
                  <a:srgbClr val="F4CCCC"/>
                </a:highlight>
                <a:latin typeface="Roboto"/>
                <a:ea typeface="Roboto"/>
                <a:cs typeface="Roboto"/>
                <a:sym typeface="Roboto"/>
              </a:rPr>
              <a:t>Remember, it's always a good practice to </a:t>
            </a:r>
            <a:r>
              <a:rPr lang="en-GB" sz="1400">
                <a:solidFill>
                  <a:schemeClr val="dk1"/>
                </a:solidFill>
                <a:highlight>
                  <a:srgbClr val="F4CCCC"/>
                </a:highlight>
                <a:latin typeface="Roboto"/>
                <a:ea typeface="Roboto"/>
                <a:cs typeface="Roboto"/>
                <a:sym typeface="Roboto"/>
              </a:rPr>
              <a:t>backup</a:t>
            </a:r>
            <a:r>
              <a:rPr lang="en-GB" sz="1400">
                <a:solidFill>
                  <a:schemeClr val="dk1"/>
                </a:solidFill>
                <a:highlight>
                  <a:srgbClr val="F4CCCC"/>
                </a:highlight>
                <a:latin typeface="Roboto"/>
                <a:ea typeface="Roboto"/>
                <a:cs typeface="Roboto"/>
                <a:sym typeface="Roboto"/>
              </a:rPr>
              <a:t> important data before performing operations that could result in data loss.</a:t>
            </a:r>
            <a:endParaRPr sz="1400">
              <a:highlight>
                <a:srgbClr val="F4CCCC"/>
              </a:highlight>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311700" y="11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Story 1: A Marine Biologist</a:t>
            </a:r>
            <a:endParaRPr>
              <a:latin typeface="Architects Daughter"/>
              <a:ea typeface="Architects Daughter"/>
              <a:cs typeface="Architects Daughter"/>
              <a:sym typeface="Architects Daughter"/>
            </a:endParaRPr>
          </a:p>
        </p:txBody>
      </p:sp>
      <p:pic>
        <p:nvPicPr>
          <p:cNvPr id="72" name="Google Shape;72;p15"/>
          <p:cNvPicPr preferRelativeResize="0"/>
          <p:nvPr/>
        </p:nvPicPr>
        <p:blipFill>
          <a:blip r:embed="rId3">
            <a:alphaModFix/>
          </a:blip>
          <a:stretch>
            <a:fillRect/>
          </a:stretch>
        </p:blipFill>
        <p:spPr>
          <a:xfrm>
            <a:off x="522600" y="742250"/>
            <a:ext cx="7710178" cy="4152699"/>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42"/>
          <p:cNvSpPr txBox="1"/>
          <p:nvPr>
            <p:ph type="title"/>
          </p:nvPr>
        </p:nvSpPr>
        <p:spPr>
          <a:xfrm>
            <a:off x="311700" y="8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File Operations</a:t>
            </a:r>
            <a:endParaRPr/>
          </a:p>
        </p:txBody>
      </p:sp>
      <p:sp>
        <p:nvSpPr>
          <p:cNvPr id="247" name="Google Shape;247;p42"/>
          <p:cNvSpPr txBox="1"/>
          <p:nvPr>
            <p:ph idx="1" type="body"/>
          </p:nvPr>
        </p:nvSpPr>
        <p:spPr>
          <a:xfrm>
            <a:off x="311700" y="697500"/>
            <a:ext cx="8520600" cy="4306500"/>
          </a:xfrm>
          <a:prstGeom prst="rect">
            <a:avLst/>
          </a:prstGeom>
        </p:spPr>
        <p:txBody>
          <a:bodyPr anchorCtr="0" anchor="t" bIns="91425" lIns="91425" spcFirstLastPara="1" rIns="91425" wrap="square" tIns="91425">
            <a:normAutofit/>
          </a:bodyPr>
          <a:lstStyle/>
          <a:p>
            <a:pPr indent="-304800" lvl="0" marL="457200" rtl="0" algn="l">
              <a:spcBef>
                <a:spcPts val="0"/>
              </a:spcBef>
              <a:spcAft>
                <a:spcPts val="0"/>
              </a:spcAft>
              <a:buSzPts val="1200"/>
              <a:buChar char="●"/>
            </a:pPr>
            <a:r>
              <a:rPr lang="en-GB" sz="1200"/>
              <a:t>Create a text File:</a:t>
            </a:r>
            <a:br>
              <a:rPr lang="en-GB" sz="1200"/>
            </a:br>
            <a:r>
              <a:rPr lang="en-GB" sz="1200"/>
              <a:t>	</a:t>
            </a:r>
            <a:r>
              <a:rPr lang="en-GB" sz="1200">
                <a:latin typeface="Courier New"/>
                <a:ea typeface="Courier New"/>
                <a:cs typeface="Courier New"/>
                <a:sym typeface="Courier New"/>
              </a:rPr>
              <a:t>$ touch file.txt</a:t>
            </a:r>
            <a:br>
              <a:rPr lang="en-GB" sz="1200">
                <a:latin typeface="Courier New"/>
                <a:ea typeface="Courier New"/>
                <a:cs typeface="Courier New"/>
                <a:sym typeface="Courier New"/>
              </a:rPr>
            </a:br>
            <a:r>
              <a:rPr lang="en-GB" sz="1200">
                <a:latin typeface="Calibri"/>
                <a:ea typeface="Calibri"/>
                <a:cs typeface="Calibri"/>
                <a:sym typeface="Calibri"/>
              </a:rPr>
              <a:t>Alternatively, you can use </a:t>
            </a:r>
            <a:r>
              <a:rPr lang="en-GB" sz="1200">
                <a:latin typeface="Courier New"/>
                <a:ea typeface="Courier New"/>
                <a:cs typeface="Courier New"/>
                <a:sym typeface="Courier New"/>
              </a:rPr>
              <a:t>nano </a:t>
            </a:r>
            <a:r>
              <a:rPr lang="en-GB" sz="1200">
                <a:latin typeface="Calibri"/>
                <a:ea typeface="Calibri"/>
                <a:cs typeface="Calibri"/>
                <a:sym typeface="Calibri"/>
              </a:rPr>
              <a:t>editor </a:t>
            </a:r>
            <a:r>
              <a:rPr lang="en-GB" sz="1200">
                <a:latin typeface="Calibri"/>
                <a:ea typeface="Calibri"/>
                <a:cs typeface="Calibri"/>
                <a:sym typeface="Calibri"/>
              </a:rPr>
              <a:t>if </a:t>
            </a:r>
            <a:r>
              <a:rPr lang="en-GB" sz="1200">
                <a:latin typeface="Courier New"/>
                <a:ea typeface="Courier New"/>
                <a:cs typeface="Courier New"/>
                <a:sym typeface="Courier New"/>
              </a:rPr>
              <a:t>nano </a:t>
            </a:r>
            <a:r>
              <a:rPr lang="en-GB" sz="1200">
                <a:latin typeface="Calibri"/>
                <a:ea typeface="Calibri"/>
                <a:cs typeface="Calibri"/>
                <a:sym typeface="Calibri"/>
              </a:rPr>
              <a:t>is installed on the system:</a:t>
            </a:r>
            <a:br>
              <a:rPr lang="en-GB" sz="1200">
                <a:latin typeface="Calibri"/>
                <a:ea typeface="Calibri"/>
                <a:cs typeface="Calibri"/>
                <a:sym typeface="Calibri"/>
              </a:rPr>
            </a:br>
            <a:r>
              <a:rPr lang="en-GB" sz="1200">
                <a:latin typeface="Calibri"/>
                <a:ea typeface="Calibri"/>
                <a:cs typeface="Calibri"/>
                <a:sym typeface="Calibri"/>
              </a:rPr>
              <a:t>	</a:t>
            </a:r>
            <a:r>
              <a:rPr lang="en-GB" sz="1200">
                <a:latin typeface="Courier New"/>
                <a:ea typeface="Courier New"/>
                <a:cs typeface="Courier New"/>
                <a:sym typeface="Courier New"/>
              </a:rPr>
              <a:t>$ nano file.txt</a:t>
            </a:r>
            <a:endParaRPr sz="1200">
              <a:latin typeface="Courier New"/>
              <a:ea typeface="Courier New"/>
              <a:cs typeface="Courier New"/>
              <a:sym typeface="Courier New"/>
            </a:endParaRPr>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0" lvl="0" marL="0" rtl="0" algn="l">
              <a:spcBef>
                <a:spcPts val="1200"/>
              </a:spcBef>
              <a:spcAft>
                <a:spcPts val="0"/>
              </a:spcAft>
              <a:buNone/>
            </a:pPr>
            <a:r>
              <a:t/>
            </a:r>
            <a:endParaRPr sz="1200"/>
          </a:p>
          <a:p>
            <a:pPr indent="-304800" lvl="0" marL="457200" rtl="0" algn="l">
              <a:spcBef>
                <a:spcPts val="1200"/>
              </a:spcBef>
              <a:spcAft>
                <a:spcPts val="0"/>
              </a:spcAft>
              <a:buSzPts val="1200"/>
              <a:buChar char="●"/>
            </a:pPr>
            <a:r>
              <a:rPr lang="en-GB" sz="1200"/>
              <a:t>Copy a File:</a:t>
            </a:r>
            <a:br>
              <a:rPr lang="en-GB" sz="1200"/>
            </a:br>
            <a:r>
              <a:rPr lang="en-GB" sz="1200"/>
              <a:t>	</a:t>
            </a:r>
            <a:r>
              <a:rPr lang="en-GB" sz="1200">
                <a:latin typeface="Courier New"/>
                <a:ea typeface="Courier New"/>
                <a:cs typeface="Courier New"/>
                <a:sym typeface="Courier New"/>
              </a:rPr>
              <a:t>$ cp &lt;source_file&gt; &lt;destination_file&gt;</a:t>
            </a:r>
            <a:br>
              <a:rPr lang="en-GB" sz="1200">
                <a:latin typeface="Courier New"/>
                <a:ea typeface="Courier New"/>
                <a:cs typeface="Courier New"/>
                <a:sym typeface="Courier New"/>
              </a:rPr>
            </a:br>
            <a:r>
              <a:rPr lang="en-GB" sz="1200">
                <a:latin typeface="Courier New"/>
                <a:ea typeface="Courier New"/>
                <a:cs typeface="Courier New"/>
                <a:sym typeface="Courier New"/>
              </a:rPr>
              <a:t>e.g.: $ cp file.txt copy_of_file.txt</a:t>
            </a:r>
            <a:endParaRPr sz="1200">
              <a:latin typeface="Courier New"/>
              <a:ea typeface="Courier New"/>
              <a:cs typeface="Courier New"/>
              <a:sym typeface="Courier New"/>
            </a:endParaRPr>
          </a:p>
          <a:p>
            <a:pPr indent="-304800" lvl="0" marL="457200" rtl="0" algn="l">
              <a:spcBef>
                <a:spcPts val="0"/>
              </a:spcBef>
              <a:spcAft>
                <a:spcPts val="0"/>
              </a:spcAft>
              <a:buSzPts val="1200"/>
              <a:buFont typeface="Courier New"/>
              <a:buChar char="●"/>
            </a:pPr>
            <a:r>
              <a:rPr lang="en-GB" sz="1200"/>
              <a:t>Move a File:</a:t>
            </a:r>
            <a:br>
              <a:rPr lang="en-GB" sz="1200"/>
            </a:br>
            <a:r>
              <a:rPr lang="en-GB" sz="1200"/>
              <a:t>	</a:t>
            </a:r>
            <a:r>
              <a:rPr lang="en-GB" sz="1200">
                <a:latin typeface="Courier New"/>
                <a:ea typeface="Courier New"/>
                <a:cs typeface="Courier New"/>
                <a:sym typeface="Courier New"/>
              </a:rPr>
              <a:t>$ mv file.txt /path/to/destination/</a:t>
            </a:r>
            <a:endParaRPr sz="1200">
              <a:latin typeface="Courier New"/>
              <a:ea typeface="Courier New"/>
              <a:cs typeface="Courier New"/>
              <a:sym typeface="Courier New"/>
            </a:endParaRPr>
          </a:p>
          <a:p>
            <a:pPr indent="-304800" lvl="0" marL="457200" rtl="0" algn="l">
              <a:spcBef>
                <a:spcPts val="0"/>
              </a:spcBef>
              <a:spcAft>
                <a:spcPts val="0"/>
              </a:spcAft>
              <a:buSzPts val="1200"/>
              <a:buFont typeface="Courier New"/>
              <a:buChar char="●"/>
            </a:pPr>
            <a:r>
              <a:rPr lang="en-GB" sz="1200"/>
              <a:t>Rename a File:</a:t>
            </a:r>
            <a:br>
              <a:rPr lang="en-GB" sz="1200"/>
            </a:br>
            <a:r>
              <a:rPr lang="en-GB" sz="1200"/>
              <a:t>	</a:t>
            </a:r>
            <a:r>
              <a:rPr lang="en-GB" sz="1200">
                <a:latin typeface="Courier New"/>
                <a:ea typeface="Courier New"/>
                <a:cs typeface="Courier New"/>
                <a:sym typeface="Courier New"/>
              </a:rPr>
              <a:t>$ mv file.txt new_file.txt</a:t>
            </a:r>
            <a:endParaRPr sz="1200">
              <a:latin typeface="Courier New"/>
              <a:ea typeface="Courier New"/>
              <a:cs typeface="Courier New"/>
              <a:sym typeface="Courier New"/>
            </a:endParaRPr>
          </a:p>
          <a:p>
            <a:pPr indent="-304800" lvl="0" marL="457200" rtl="0" algn="l">
              <a:spcBef>
                <a:spcPts val="0"/>
              </a:spcBef>
              <a:spcAft>
                <a:spcPts val="0"/>
              </a:spcAft>
              <a:buSzPts val="1200"/>
              <a:buFont typeface="Courier New"/>
              <a:buChar char="●"/>
            </a:pPr>
            <a:r>
              <a:rPr lang="en-GB" sz="1200"/>
              <a:t>Delete a File:</a:t>
            </a:r>
            <a:br>
              <a:rPr lang="en-GB" sz="1200"/>
            </a:br>
            <a:r>
              <a:rPr lang="en-GB" sz="1200"/>
              <a:t>	</a:t>
            </a:r>
            <a:r>
              <a:rPr lang="en-GB" sz="1200">
                <a:latin typeface="Courier New"/>
                <a:ea typeface="Courier New"/>
                <a:cs typeface="Courier New"/>
                <a:sym typeface="Courier New"/>
              </a:rPr>
              <a:t>$ rm file.txt</a:t>
            </a:r>
            <a:endParaRPr sz="1200">
              <a:latin typeface="Courier New"/>
              <a:ea typeface="Courier New"/>
              <a:cs typeface="Courier New"/>
              <a:sym typeface="Courier New"/>
            </a:endParaRPr>
          </a:p>
        </p:txBody>
      </p:sp>
      <p:pic>
        <p:nvPicPr>
          <p:cNvPr id="248" name="Google Shape;248;p42"/>
          <p:cNvPicPr preferRelativeResize="0"/>
          <p:nvPr/>
        </p:nvPicPr>
        <p:blipFill>
          <a:blip r:embed="rId3">
            <a:alphaModFix/>
          </a:blip>
          <a:stretch>
            <a:fillRect/>
          </a:stretch>
        </p:blipFill>
        <p:spPr>
          <a:xfrm>
            <a:off x="0" y="1707082"/>
            <a:ext cx="9143999" cy="1017136"/>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2" name="Shape 252"/>
        <p:cNvGrpSpPr/>
        <p:nvPr/>
      </p:nvGrpSpPr>
      <p:grpSpPr>
        <a:xfrm>
          <a:off x="0" y="0"/>
          <a:ext cx="0" cy="0"/>
          <a:chOff x="0" y="0"/>
          <a:chExt cx="0" cy="0"/>
        </a:xfrm>
      </p:grpSpPr>
      <p:sp>
        <p:nvSpPr>
          <p:cNvPr id="253" name="Google Shape;253;p4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Wildcards</a:t>
            </a:r>
            <a:endParaRPr/>
          </a:p>
        </p:txBody>
      </p:sp>
      <p:sp>
        <p:nvSpPr>
          <p:cNvPr id="254" name="Google Shape;254;p4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85000"/>
          </a:bodyPr>
          <a:lstStyle/>
          <a:p>
            <a:pPr indent="0" lvl="0" marL="0" rtl="0" algn="l">
              <a:lnSpc>
                <a:spcPct val="150000"/>
              </a:lnSpc>
              <a:spcBef>
                <a:spcPts val="0"/>
              </a:spcBef>
              <a:spcAft>
                <a:spcPts val="0"/>
              </a:spcAft>
              <a:buClr>
                <a:schemeClr val="dk1"/>
              </a:buClr>
              <a:buSzPct val="91666"/>
              <a:buFont typeface="Arial"/>
              <a:buNone/>
            </a:pPr>
            <a:r>
              <a:rPr lang="en-GB" sz="1200">
                <a:solidFill>
                  <a:schemeClr val="dk1"/>
                </a:solidFill>
                <a:highlight>
                  <a:srgbClr val="FFFFFF"/>
                </a:highlight>
                <a:latin typeface="Source Code Pro"/>
                <a:ea typeface="Source Code Pro"/>
                <a:cs typeface="Source Code Pro"/>
                <a:sym typeface="Source Code Pro"/>
              </a:rPr>
              <a:t>*</a:t>
            </a:r>
            <a:r>
              <a:rPr lang="en-GB" sz="1200">
                <a:solidFill>
                  <a:srgbClr val="383838"/>
                </a:solidFill>
                <a:highlight>
                  <a:srgbClr val="F8F9F9"/>
                </a:highlight>
              </a:rPr>
              <a:t> is a wildcard, which represents zero or more other characters. Let’s consider the </a:t>
            </a:r>
            <a:r>
              <a:rPr lang="en-GB" sz="1200">
                <a:solidFill>
                  <a:schemeClr val="dk1"/>
                </a:solidFill>
                <a:highlight>
                  <a:srgbClr val="FFFFFF"/>
                </a:highlight>
                <a:latin typeface="Source Code Pro"/>
                <a:ea typeface="Source Code Pro"/>
                <a:cs typeface="Source Code Pro"/>
                <a:sym typeface="Source Code Pro"/>
              </a:rPr>
              <a:t>shell-lesson-data/exercise-data/alkanes</a:t>
            </a:r>
            <a:r>
              <a:rPr lang="en-GB" sz="1200">
                <a:solidFill>
                  <a:srgbClr val="383838"/>
                </a:solidFill>
                <a:highlight>
                  <a:srgbClr val="F8F9F9"/>
                </a:highlight>
              </a:rPr>
              <a:t> directory: </a:t>
            </a:r>
            <a:r>
              <a:rPr lang="en-GB" sz="1200">
                <a:solidFill>
                  <a:schemeClr val="dk1"/>
                </a:solidFill>
                <a:highlight>
                  <a:srgbClr val="FFFFFF"/>
                </a:highlight>
                <a:latin typeface="Source Code Pro"/>
                <a:ea typeface="Source Code Pro"/>
                <a:cs typeface="Source Code Pro"/>
                <a:sym typeface="Source Code Pro"/>
              </a:rPr>
              <a:t>*.pdb</a:t>
            </a:r>
            <a:r>
              <a:rPr lang="en-GB" sz="1200">
                <a:solidFill>
                  <a:srgbClr val="383838"/>
                </a:solidFill>
                <a:highlight>
                  <a:srgbClr val="F8F9F9"/>
                </a:highlight>
              </a:rPr>
              <a:t> represents </a:t>
            </a:r>
            <a:r>
              <a:rPr lang="en-GB" sz="1200">
                <a:solidFill>
                  <a:schemeClr val="dk1"/>
                </a:solidFill>
                <a:highlight>
                  <a:srgbClr val="FFFFFF"/>
                </a:highlight>
                <a:latin typeface="Source Code Pro"/>
                <a:ea typeface="Source Code Pro"/>
                <a:cs typeface="Source Code Pro"/>
                <a:sym typeface="Source Code Pro"/>
              </a:rPr>
              <a:t>ethane.pdb</a:t>
            </a:r>
            <a:r>
              <a:rPr lang="en-GB" sz="1200">
                <a:solidFill>
                  <a:srgbClr val="383838"/>
                </a:solidFill>
                <a:highlight>
                  <a:srgbClr val="F8F9F9"/>
                </a:highlight>
              </a:rPr>
              <a:t>, </a:t>
            </a:r>
            <a:r>
              <a:rPr lang="en-GB" sz="1200">
                <a:solidFill>
                  <a:schemeClr val="dk1"/>
                </a:solidFill>
                <a:highlight>
                  <a:srgbClr val="FFFFFF"/>
                </a:highlight>
                <a:latin typeface="Source Code Pro"/>
                <a:ea typeface="Source Code Pro"/>
                <a:cs typeface="Source Code Pro"/>
                <a:sym typeface="Source Code Pro"/>
              </a:rPr>
              <a:t>propane.pdb</a:t>
            </a:r>
            <a:r>
              <a:rPr lang="en-GB" sz="1200">
                <a:solidFill>
                  <a:srgbClr val="383838"/>
                </a:solidFill>
                <a:highlight>
                  <a:srgbClr val="F8F9F9"/>
                </a:highlight>
              </a:rPr>
              <a:t>, and every file that ends with ‘.pdb’. On the other hand, </a:t>
            </a:r>
            <a:r>
              <a:rPr lang="en-GB" sz="1200">
                <a:solidFill>
                  <a:schemeClr val="dk1"/>
                </a:solidFill>
                <a:highlight>
                  <a:srgbClr val="FFFFFF"/>
                </a:highlight>
                <a:latin typeface="Source Code Pro"/>
                <a:ea typeface="Source Code Pro"/>
                <a:cs typeface="Source Code Pro"/>
                <a:sym typeface="Source Code Pro"/>
              </a:rPr>
              <a:t>p*.pdb</a:t>
            </a:r>
            <a:r>
              <a:rPr lang="en-GB" sz="1200">
                <a:solidFill>
                  <a:srgbClr val="383838"/>
                </a:solidFill>
                <a:highlight>
                  <a:srgbClr val="F8F9F9"/>
                </a:highlight>
              </a:rPr>
              <a:t> only represents </a:t>
            </a:r>
            <a:r>
              <a:rPr lang="en-GB" sz="1200">
                <a:solidFill>
                  <a:schemeClr val="dk1"/>
                </a:solidFill>
                <a:highlight>
                  <a:srgbClr val="FFFFFF"/>
                </a:highlight>
                <a:latin typeface="Source Code Pro"/>
                <a:ea typeface="Source Code Pro"/>
                <a:cs typeface="Source Code Pro"/>
                <a:sym typeface="Source Code Pro"/>
              </a:rPr>
              <a:t>pentane.pdb</a:t>
            </a:r>
            <a:r>
              <a:rPr lang="en-GB" sz="1200">
                <a:solidFill>
                  <a:srgbClr val="383838"/>
                </a:solidFill>
                <a:highlight>
                  <a:srgbClr val="F8F9F9"/>
                </a:highlight>
              </a:rPr>
              <a:t> and </a:t>
            </a:r>
            <a:r>
              <a:rPr lang="en-GB" sz="1200">
                <a:solidFill>
                  <a:schemeClr val="dk1"/>
                </a:solidFill>
                <a:highlight>
                  <a:srgbClr val="FFFFFF"/>
                </a:highlight>
                <a:latin typeface="Source Code Pro"/>
                <a:ea typeface="Source Code Pro"/>
                <a:cs typeface="Source Code Pro"/>
                <a:sym typeface="Source Code Pro"/>
              </a:rPr>
              <a:t>propane.pdb</a:t>
            </a:r>
            <a:r>
              <a:rPr lang="en-GB" sz="1200">
                <a:solidFill>
                  <a:srgbClr val="383838"/>
                </a:solidFill>
                <a:highlight>
                  <a:srgbClr val="F8F9F9"/>
                </a:highlight>
              </a:rPr>
              <a:t>, because the ‘p’ at the front can only represent filenames that begin with the letter ‘p’.</a:t>
            </a:r>
            <a:endParaRPr sz="1200">
              <a:solidFill>
                <a:srgbClr val="383838"/>
              </a:solidFill>
              <a:highlight>
                <a:srgbClr val="F8F9F9"/>
              </a:highlight>
            </a:endParaRPr>
          </a:p>
          <a:p>
            <a:pPr indent="0" lvl="0" marL="0" rtl="0" algn="l">
              <a:lnSpc>
                <a:spcPct val="150000"/>
              </a:lnSpc>
              <a:spcBef>
                <a:spcPts val="1200"/>
              </a:spcBef>
              <a:spcAft>
                <a:spcPts val="0"/>
              </a:spcAft>
              <a:buClr>
                <a:schemeClr val="dk1"/>
              </a:buClr>
              <a:buSzPct val="91666"/>
              <a:buFont typeface="Arial"/>
              <a:buNone/>
            </a:pPr>
            <a:r>
              <a:rPr lang="en-GB" sz="1200">
                <a:solidFill>
                  <a:schemeClr val="dk1"/>
                </a:solidFill>
                <a:highlight>
                  <a:srgbClr val="FFFFFF"/>
                </a:highlight>
                <a:latin typeface="Source Code Pro"/>
                <a:ea typeface="Source Code Pro"/>
                <a:cs typeface="Source Code Pro"/>
                <a:sym typeface="Source Code Pro"/>
              </a:rPr>
              <a:t>?</a:t>
            </a:r>
            <a:r>
              <a:rPr lang="en-GB" sz="1200">
                <a:solidFill>
                  <a:srgbClr val="383838"/>
                </a:solidFill>
                <a:highlight>
                  <a:srgbClr val="F8F9F9"/>
                </a:highlight>
              </a:rPr>
              <a:t> is also a wildcard, but it represents exactly one character. So </a:t>
            </a:r>
            <a:r>
              <a:rPr lang="en-GB" sz="1200">
                <a:solidFill>
                  <a:schemeClr val="dk1"/>
                </a:solidFill>
                <a:highlight>
                  <a:srgbClr val="FFFFFF"/>
                </a:highlight>
                <a:latin typeface="Source Code Pro"/>
                <a:ea typeface="Source Code Pro"/>
                <a:cs typeface="Source Code Pro"/>
                <a:sym typeface="Source Code Pro"/>
              </a:rPr>
              <a:t>?ethane.pdb</a:t>
            </a:r>
            <a:r>
              <a:rPr lang="en-GB" sz="1200">
                <a:solidFill>
                  <a:srgbClr val="383838"/>
                </a:solidFill>
                <a:highlight>
                  <a:srgbClr val="F8F9F9"/>
                </a:highlight>
              </a:rPr>
              <a:t> could represent </a:t>
            </a:r>
            <a:r>
              <a:rPr lang="en-GB" sz="1200">
                <a:solidFill>
                  <a:schemeClr val="dk1"/>
                </a:solidFill>
                <a:highlight>
                  <a:srgbClr val="FFFFFF"/>
                </a:highlight>
                <a:latin typeface="Source Code Pro"/>
                <a:ea typeface="Source Code Pro"/>
                <a:cs typeface="Source Code Pro"/>
                <a:sym typeface="Source Code Pro"/>
              </a:rPr>
              <a:t>methane.pdb</a:t>
            </a:r>
            <a:r>
              <a:rPr lang="en-GB" sz="1200">
                <a:solidFill>
                  <a:srgbClr val="383838"/>
                </a:solidFill>
                <a:highlight>
                  <a:srgbClr val="F8F9F9"/>
                </a:highlight>
              </a:rPr>
              <a:t> whereas </a:t>
            </a:r>
            <a:r>
              <a:rPr lang="en-GB" sz="1200">
                <a:solidFill>
                  <a:schemeClr val="dk1"/>
                </a:solidFill>
                <a:highlight>
                  <a:srgbClr val="FFFFFF"/>
                </a:highlight>
                <a:latin typeface="Source Code Pro"/>
                <a:ea typeface="Source Code Pro"/>
                <a:cs typeface="Source Code Pro"/>
                <a:sym typeface="Source Code Pro"/>
              </a:rPr>
              <a:t>*ethane.pdb</a:t>
            </a:r>
            <a:r>
              <a:rPr lang="en-GB" sz="1200">
                <a:solidFill>
                  <a:srgbClr val="383838"/>
                </a:solidFill>
                <a:highlight>
                  <a:srgbClr val="F8F9F9"/>
                </a:highlight>
              </a:rPr>
              <a:t> represents both </a:t>
            </a:r>
            <a:r>
              <a:rPr lang="en-GB" sz="1200">
                <a:solidFill>
                  <a:schemeClr val="dk1"/>
                </a:solidFill>
                <a:highlight>
                  <a:srgbClr val="FFFFFF"/>
                </a:highlight>
                <a:latin typeface="Source Code Pro"/>
                <a:ea typeface="Source Code Pro"/>
                <a:cs typeface="Source Code Pro"/>
                <a:sym typeface="Source Code Pro"/>
              </a:rPr>
              <a:t>ethane.pdb</a:t>
            </a:r>
            <a:r>
              <a:rPr lang="en-GB" sz="1200">
                <a:solidFill>
                  <a:srgbClr val="383838"/>
                </a:solidFill>
                <a:highlight>
                  <a:srgbClr val="F8F9F9"/>
                </a:highlight>
              </a:rPr>
              <a:t> and </a:t>
            </a:r>
            <a:r>
              <a:rPr lang="en-GB" sz="1200">
                <a:solidFill>
                  <a:schemeClr val="dk1"/>
                </a:solidFill>
                <a:highlight>
                  <a:srgbClr val="FFFFFF"/>
                </a:highlight>
                <a:latin typeface="Source Code Pro"/>
                <a:ea typeface="Source Code Pro"/>
                <a:cs typeface="Source Code Pro"/>
                <a:sym typeface="Source Code Pro"/>
              </a:rPr>
              <a:t>methane.pdb</a:t>
            </a:r>
            <a:r>
              <a:rPr lang="en-GB" sz="1200">
                <a:solidFill>
                  <a:srgbClr val="383838"/>
                </a:solidFill>
                <a:highlight>
                  <a:srgbClr val="F8F9F9"/>
                </a:highlight>
              </a:rPr>
              <a:t>.</a:t>
            </a:r>
            <a:endParaRPr sz="1200">
              <a:solidFill>
                <a:srgbClr val="383838"/>
              </a:solidFill>
              <a:highlight>
                <a:srgbClr val="F8F9F9"/>
              </a:highlight>
            </a:endParaRPr>
          </a:p>
          <a:p>
            <a:pPr indent="0" lvl="0" marL="0" rtl="0" algn="l">
              <a:lnSpc>
                <a:spcPct val="150000"/>
              </a:lnSpc>
              <a:spcBef>
                <a:spcPts val="1200"/>
              </a:spcBef>
              <a:spcAft>
                <a:spcPts val="0"/>
              </a:spcAft>
              <a:buClr>
                <a:schemeClr val="dk1"/>
              </a:buClr>
              <a:buSzPct val="91666"/>
              <a:buFont typeface="Arial"/>
              <a:buNone/>
            </a:pPr>
            <a:r>
              <a:rPr lang="en-GB" sz="1200">
                <a:solidFill>
                  <a:srgbClr val="383838"/>
                </a:solidFill>
                <a:highlight>
                  <a:srgbClr val="F8F9F9"/>
                </a:highlight>
              </a:rPr>
              <a:t>Wildcards can be used in combination with each other. For example, </a:t>
            </a:r>
            <a:r>
              <a:rPr lang="en-GB" sz="1200">
                <a:solidFill>
                  <a:schemeClr val="dk1"/>
                </a:solidFill>
                <a:highlight>
                  <a:srgbClr val="FFFFFF"/>
                </a:highlight>
                <a:latin typeface="Source Code Pro"/>
                <a:ea typeface="Source Code Pro"/>
                <a:cs typeface="Source Code Pro"/>
                <a:sym typeface="Source Code Pro"/>
              </a:rPr>
              <a:t>???ane.pdb</a:t>
            </a:r>
            <a:r>
              <a:rPr lang="en-GB" sz="1200">
                <a:solidFill>
                  <a:srgbClr val="383838"/>
                </a:solidFill>
                <a:highlight>
                  <a:srgbClr val="F8F9F9"/>
                </a:highlight>
              </a:rPr>
              <a:t> indicates three characters followed by </a:t>
            </a:r>
            <a:r>
              <a:rPr lang="en-GB" sz="1200">
                <a:solidFill>
                  <a:schemeClr val="dk1"/>
                </a:solidFill>
                <a:highlight>
                  <a:srgbClr val="FFFFFF"/>
                </a:highlight>
                <a:latin typeface="Source Code Pro"/>
                <a:ea typeface="Source Code Pro"/>
                <a:cs typeface="Source Code Pro"/>
                <a:sym typeface="Source Code Pro"/>
              </a:rPr>
              <a:t>ane.pdb</a:t>
            </a:r>
            <a:r>
              <a:rPr lang="en-GB" sz="1200">
                <a:solidFill>
                  <a:srgbClr val="383838"/>
                </a:solidFill>
                <a:highlight>
                  <a:srgbClr val="F8F9F9"/>
                </a:highlight>
              </a:rPr>
              <a:t>, giving </a:t>
            </a:r>
            <a:r>
              <a:rPr lang="en-GB" sz="1200">
                <a:solidFill>
                  <a:schemeClr val="dk1"/>
                </a:solidFill>
                <a:highlight>
                  <a:srgbClr val="FFFFFF"/>
                </a:highlight>
                <a:latin typeface="Source Code Pro"/>
                <a:ea typeface="Source Code Pro"/>
                <a:cs typeface="Source Code Pro"/>
                <a:sym typeface="Source Code Pro"/>
              </a:rPr>
              <a:t>cubane.pdb ethane.pdb octane.pdb</a:t>
            </a:r>
            <a:r>
              <a:rPr lang="en-GB" sz="1200">
                <a:solidFill>
                  <a:srgbClr val="383838"/>
                </a:solidFill>
                <a:highlight>
                  <a:srgbClr val="F8F9F9"/>
                </a:highlight>
              </a:rPr>
              <a:t>.</a:t>
            </a:r>
            <a:endParaRPr sz="1200">
              <a:solidFill>
                <a:srgbClr val="383838"/>
              </a:solidFill>
              <a:highlight>
                <a:srgbClr val="F8F9F9"/>
              </a:highlight>
            </a:endParaRPr>
          </a:p>
          <a:p>
            <a:pPr indent="0" lvl="0" marL="0" rtl="0" algn="l">
              <a:lnSpc>
                <a:spcPct val="150000"/>
              </a:lnSpc>
              <a:spcBef>
                <a:spcPts val="1200"/>
              </a:spcBef>
              <a:spcAft>
                <a:spcPts val="1200"/>
              </a:spcAft>
              <a:buNone/>
            </a:pPr>
            <a:r>
              <a:rPr lang="en-GB" sz="1200">
                <a:solidFill>
                  <a:srgbClr val="383838"/>
                </a:solidFill>
                <a:highlight>
                  <a:srgbClr val="F8F9F9"/>
                </a:highlight>
              </a:rPr>
              <a:t>When the shell sees a wildcard, it expands the wildcard to create a list of matching filenames </a:t>
            </a:r>
            <a:r>
              <a:rPr i="1" lang="en-GB" sz="1200">
                <a:solidFill>
                  <a:srgbClr val="383838"/>
                </a:solidFill>
                <a:highlight>
                  <a:srgbClr val="F8F9F9"/>
                </a:highlight>
              </a:rPr>
              <a:t>before</a:t>
            </a:r>
            <a:r>
              <a:rPr lang="en-GB" sz="1200">
                <a:solidFill>
                  <a:srgbClr val="383838"/>
                </a:solidFill>
                <a:highlight>
                  <a:srgbClr val="F8F9F9"/>
                </a:highlight>
              </a:rPr>
              <a:t> running the preceding command. As an exception, if a wildcard expression does not match any file, Bash will pass the expression as an argument to the command as it is. For example, typing </a:t>
            </a:r>
            <a:r>
              <a:rPr lang="en-GB" sz="1200">
                <a:solidFill>
                  <a:schemeClr val="dk1"/>
                </a:solidFill>
                <a:highlight>
                  <a:srgbClr val="FFFFFF"/>
                </a:highlight>
                <a:latin typeface="Source Code Pro"/>
                <a:ea typeface="Source Code Pro"/>
                <a:cs typeface="Source Code Pro"/>
                <a:sym typeface="Source Code Pro"/>
              </a:rPr>
              <a:t>ls *.pdf</a:t>
            </a:r>
            <a:r>
              <a:rPr lang="en-GB" sz="1200">
                <a:solidFill>
                  <a:srgbClr val="383838"/>
                </a:solidFill>
                <a:highlight>
                  <a:srgbClr val="F8F9F9"/>
                </a:highlight>
              </a:rPr>
              <a:t> in the </a:t>
            </a:r>
            <a:r>
              <a:rPr lang="en-GB" sz="1200">
                <a:solidFill>
                  <a:schemeClr val="dk1"/>
                </a:solidFill>
                <a:highlight>
                  <a:srgbClr val="FFFFFF"/>
                </a:highlight>
                <a:latin typeface="Source Code Pro"/>
                <a:ea typeface="Source Code Pro"/>
                <a:cs typeface="Source Code Pro"/>
                <a:sym typeface="Source Code Pro"/>
              </a:rPr>
              <a:t>alkanes</a:t>
            </a:r>
            <a:r>
              <a:rPr lang="en-GB" sz="1200">
                <a:solidFill>
                  <a:srgbClr val="383838"/>
                </a:solidFill>
                <a:highlight>
                  <a:srgbClr val="F8F9F9"/>
                </a:highlight>
              </a:rPr>
              <a:t> directory (which contains only files with names ending with </a:t>
            </a:r>
            <a:r>
              <a:rPr lang="en-GB" sz="1200">
                <a:solidFill>
                  <a:schemeClr val="dk1"/>
                </a:solidFill>
                <a:highlight>
                  <a:srgbClr val="FFFFFF"/>
                </a:highlight>
                <a:latin typeface="Source Code Pro"/>
                <a:ea typeface="Source Code Pro"/>
                <a:cs typeface="Source Code Pro"/>
                <a:sym typeface="Source Code Pro"/>
              </a:rPr>
              <a:t>.pdb</a:t>
            </a:r>
            <a:r>
              <a:rPr lang="en-GB" sz="1200">
                <a:solidFill>
                  <a:srgbClr val="383838"/>
                </a:solidFill>
                <a:highlight>
                  <a:srgbClr val="F8F9F9"/>
                </a:highlight>
              </a:rPr>
              <a:t>) results in an error message that there is no file called </a:t>
            </a:r>
            <a:r>
              <a:rPr lang="en-GB" sz="1200">
                <a:solidFill>
                  <a:schemeClr val="dk1"/>
                </a:solidFill>
                <a:highlight>
                  <a:srgbClr val="FFFFFF"/>
                </a:highlight>
                <a:latin typeface="Source Code Pro"/>
                <a:ea typeface="Source Code Pro"/>
                <a:cs typeface="Source Code Pro"/>
                <a:sym typeface="Source Code Pro"/>
              </a:rPr>
              <a:t>*.pdf</a:t>
            </a:r>
            <a:r>
              <a:rPr lang="en-GB" sz="1200">
                <a:solidFill>
                  <a:srgbClr val="383838"/>
                </a:solidFill>
                <a:highlight>
                  <a:srgbClr val="F8F9F9"/>
                </a:highlight>
              </a:rPr>
              <a:t>. However, generally commands like </a:t>
            </a:r>
            <a:r>
              <a:rPr lang="en-GB" sz="1200">
                <a:solidFill>
                  <a:schemeClr val="dk1"/>
                </a:solidFill>
                <a:highlight>
                  <a:srgbClr val="FFFFFF"/>
                </a:highlight>
                <a:latin typeface="Source Code Pro"/>
                <a:ea typeface="Source Code Pro"/>
                <a:cs typeface="Source Code Pro"/>
                <a:sym typeface="Source Code Pro"/>
              </a:rPr>
              <a:t>wc</a:t>
            </a:r>
            <a:r>
              <a:rPr lang="en-GB" sz="1200">
                <a:solidFill>
                  <a:srgbClr val="383838"/>
                </a:solidFill>
                <a:highlight>
                  <a:srgbClr val="F8F9F9"/>
                </a:highlight>
              </a:rPr>
              <a:t> and </a:t>
            </a:r>
            <a:r>
              <a:rPr lang="en-GB" sz="1200">
                <a:solidFill>
                  <a:schemeClr val="dk1"/>
                </a:solidFill>
                <a:highlight>
                  <a:srgbClr val="FFFFFF"/>
                </a:highlight>
                <a:latin typeface="Source Code Pro"/>
                <a:ea typeface="Source Code Pro"/>
                <a:cs typeface="Source Code Pro"/>
                <a:sym typeface="Source Code Pro"/>
              </a:rPr>
              <a:t>ls</a:t>
            </a:r>
            <a:r>
              <a:rPr lang="en-GB" sz="1200">
                <a:solidFill>
                  <a:srgbClr val="383838"/>
                </a:solidFill>
                <a:highlight>
                  <a:srgbClr val="F8F9F9"/>
                </a:highlight>
              </a:rPr>
              <a:t> see the lists of file names matching these expressions, but not the wildcards themselves. It is the shell, not the other programs, that expands the wildcards.</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4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List Filenames Matching a Pattern</a:t>
            </a:r>
            <a:endParaRPr/>
          </a:p>
        </p:txBody>
      </p:sp>
      <p:sp>
        <p:nvSpPr>
          <p:cNvPr id="260" name="Google Shape;260;p4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200">
                <a:solidFill>
                  <a:srgbClr val="383838"/>
                </a:solidFill>
                <a:highlight>
                  <a:srgbClr val="F8F9F9"/>
                </a:highlight>
              </a:rPr>
              <a:t>When run in the </a:t>
            </a:r>
            <a:r>
              <a:rPr lang="en-GB" sz="1200">
                <a:solidFill>
                  <a:schemeClr val="dk1"/>
                </a:solidFill>
                <a:highlight>
                  <a:srgbClr val="FFFFFF"/>
                </a:highlight>
                <a:latin typeface="Source Code Pro"/>
                <a:ea typeface="Source Code Pro"/>
                <a:cs typeface="Source Code Pro"/>
                <a:sym typeface="Source Code Pro"/>
              </a:rPr>
              <a:t>alkanes</a:t>
            </a:r>
            <a:r>
              <a:rPr lang="en-GB" sz="1200">
                <a:solidFill>
                  <a:srgbClr val="383838"/>
                </a:solidFill>
                <a:highlight>
                  <a:srgbClr val="F8F9F9"/>
                </a:highlight>
              </a:rPr>
              <a:t> directory, which </a:t>
            </a:r>
            <a:r>
              <a:rPr lang="en-GB" sz="1200">
                <a:solidFill>
                  <a:schemeClr val="dk1"/>
                </a:solidFill>
                <a:highlight>
                  <a:srgbClr val="FFFFFF"/>
                </a:highlight>
                <a:latin typeface="Source Code Pro"/>
                <a:ea typeface="Source Code Pro"/>
                <a:cs typeface="Source Code Pro"/>
                <a:sym typeface="Source Code Pro"/>
              </a:rPr>
              <a:t>ls</a:t>
            </a:r>
            <a:r>
              <a:rPr lang="en-GB" sz="1200">
                <a:solidFill>
                  <a:srgbClr val="383838"/>
                </a:solidFill>
                <a:highlight>
                  <a:srgbClr val="F8F9F9"/>
                </a:highlight>
              </a:rPr>
              <a:t> command(s) will produce this output?</a:t>
            </a:r>
            <a:endParaRPr sz="1200">
              <a:solidFill>
                <a:srgbClr val="383838"/>
              </a:solidFill>
              <a:highlight>
                <a:srgbClr val="F8F9F9"/>
              </a:highlight>
            </a:endParaRPr>
          </a:p>
          <a:p>
            <a:pPr indent="0" lvl="0" marL="0" rtl="0" algn="l">
              <a:lnSpc>
                <a:spcPct val="150000"/>
              </a:lnSpc>
              <a:spcBef>
                <a:spcPts val="1200"/>
              </a:spcBef>
              <a:spcAft>
                <a:spcPts val="0"/>
              </a:spcAft>
              <a:buClr>
                <a:schemeClr val="dk1"/>
              </a:buClr>
              <a:buSzPts val="1100"/>
              <a:buFont typeface="Arial"/>
              <a:buNone/>
            </a:pPr>
            <a:r>
              <a:rPr lang="en-GB" sz="1200">
                <a:solidFill>
                  <a:schemeClr val="dk1"/>
                </a:solidFill>
                <a:highlight>
                  <a:srgbClr val="FFFFFF"/>
                </a:highlight>
                <a:latin typeface="Source Code Pro"/>
                <a:ea typeface="Source Code Pro"/>
                <a:cs typeface="Source Code Pro"/>
                <a:sym typeface="Source Code Pro"/>
              </a:rPr>
              <a:t>ethane.pdb methane.pdb</a:t>
            </a:r>
            <a:endParaRPr sz="1200">
              <a:solidFill>
                <a:schemeClr val="dk1"/>
              </a:solidFill>
              <a:highlight>
                <a:srgbClr val="FFFFFF"/>
              </a:highlight>
              <a:latin typeface="Source Code Pro"/>
              <a:ea typeface="Source Code Pro"/>
              <a:cs typeface="Source Code Pro"/>
              <a:sym typeface="Source Code Pro"/>
            </a:endParaRPr>
          </a:p>
          <a:p>
            <a:pPr indent="-304800" lvl="0" marL="457200" rtl="0" algn="l">
              <a:spcBef>
                <a:spcPts val="1200"/>
              </a:spcBef>
              <a:spcAft>
                <a:spcPts val="0"/>
              </a:spcAft>
              <a:buClr>
                <a:srgbClr val="212529"/>
              </a:buClr>
              <a:buSzPts val="1200"/>
              <a:buAutoNum type="arabicPeriod"/>
            </a:pPr>
            <a:r>
              <a:rPr lang="en-GB" sz="1050">
                <a:solidFill>
                  <a:schemeClr val="dk1"/>
                </a:solidFill>
                <a:highlight>
                  <a:srgbClr val="F8F9F9"/>
                </a:highlight>
                <a:latin typeface="Source Code Pro"/>
                <a:ea typeface="Source Code Pro"/>
                <a:cs typeface="Source Code Pro"/>
                <a:sym typeface="Source Code Pro"/>
              </a:rPr>
              <a:t>ls *t*ane.pdb</a:t>
            </a:r>
            <a:endParaRPr sz="1050">
              <a:solidFill>
                <a:schemeClr val="dk1"/>
              </a:solidFill>
              <a:highlight>
                <a:srgbClr val="F8F9F9"/>
              </a:highlight>
              <a:latin typeface="Source Code Pro"/>
              <a:ea typeface="Source Code Pro"/>
              <a:cs typeface="Source Code Pro"/>
              <a:sym typeface="Source Code Pro"/>
            </a:endParaRPr>
          </a:p>
          <a:p>
            <a:pPr indent="-304800" lvl="0" marL="457200" rtl="0" algn="l">
              <a:spcBef>
                <a:spcPts val="0"/>
              </a:spcBef>
              <a:spcAft>
                <a:spcPts val="0"/>
              </a:spcAft>
              <a:buClr>
                <a:srgbClr val="212529"/>
              </a:buClr>
              <a:buSzPts val="1200"/>
              <a:buAutoNum type="arabicPeriod"/>
            </a:pPr>
            <a:r>
              <a:rPr lang="en-GB" sz="1050">
                <a:solidFill>
                  <a:schemeClr val="dk1"/>
                </a:solidFill>
                <a:highlight>
                  <a:srgbClr val="F8F9F9"/>
                </a:highlight>
                <a:latin typeface="Source Code Pro"/>
                <a:ea typeface="Source Code Pro"/>
                <a:cs typeface="Source Code Pro"/>
                <a:sym typeface="Source Code Pro"/>
              </a:rPr>
              <a:t>ls *t?ne.*</a:t>
            </a:r>
            <a:endParaRPr sz="1050">
              <a:solidFill>
                <a:schemeClr val="dk1"/>
              </a:solidFill>
              <a:highlight>
                <a:srgbClr val="F8F9F9"/>
              </a:highlight>
              <a:latin typeface="Source Code Pro"/>
              <a:ea typeface="Source Code Pro"/>
              <a:cs typeface="Source Code Pro"/>
              <a:sym typeface="Source Code Pro"/>
            </a:endParaRPr>
          </a:p>
          <a:p>
            <a:pPr indent="-304800" lvl="0" marL="457200" rtl="0" algn="l">
              <a:spcBef>
                <a:spcPts val="0"/>
              </a:spcBef>
              <a:spcAft>
                <a:spcPts val="0"/>
              </a:spcAft>
              <a:buClr>
                <a:srgbClr val="212529"/>
              </a:buClr>
              <a:buSzPts val="1200"/>
              <a:buAutoNum type="arabicPeriod"/>
            </a:pPr>
            <a:r>
              <a:rPr lang="en-GB" sz="1050">
                <a:solidFill>
                  <a:schemeClr val="dk1"/>
                </a:solidFill>
                <a:highlight>
                  <a:srgbClr val="F8F9F9"/>
                </a:highlight>
                <a:latin typeface="Source Code Pro"/>
                <a:ea typeface="Source Code Pro"/>
                <a:cs typeface="Source Code Pro"/>
                <a:sym typeface="Source Code Pro"/>
              </a:rPr>
              <a:t>ls *t??ne.pdb</a:t>
            </a:r>
            <a:endParaRPr sz="1050">
              <a:solidFill>
                <a:schemeClr val="dk1"/>
              </a:solidFill>
              <a:highlight>
                <a:srgbClr val="F8F9F9"/>
              </a:highlight>
              <a:latin typeface="Source Code Pro"/>
              <a:ea typeface="Source Code Pro"/>
              <a:cs typeface="Source Code Pro"/>
              <a:sym typeface="Source Code Pro"/>
            </a:endParaRPr>
          </a:p>
          <a:p>
            <a:pPr indent="-304800" lvl="0" marL="457200" rtl="0" algn="l">
              <a:spcBef>
                <a:spcPts val="0"/>
              </a:spcBef>
              <a:spcAft>
                <a:spcPts val="0"/>
              </a:spcAft>
              <a:buClr>
                <a:srgbClr val="212529"/>
              </a:buClr>
              <a:buSzPts val="1200"/>
              <a:buAutoNum type="arabicPeriod"/>
            </a:pPr>
            <a:r>
              <a:rPr lang="en-GB" sz="1050">
                <a:solidFill>
                  <a:schemeClr val="dk1"/>
                </a:solidFill>
                <a:highlight>
                  <a:srgbClr val="F8F9F9"/>
                </a:highlight>
                <a:latin typeface="Source Code Pro"/>
                <a:ea typeface="Source Code Pro"/>
                <a:cs typeface="Source Code Pro"/>
                <a:sym typeface="Source Code Pro"/>
              </a:rPr>
              <a:t>ls ethane.*</a:t>
            </a:r>
            <a:endParaRPr sz="1050">
              <a:solidFill>
                <a:schemeClr val="dk1"/>
              </a:solidFill>
              <a:highlight>
                <a:srgbClr val="F8F9F9"/>
              </a:highlight>
              <a:latin typeface="Source Code Pro"/>
              <a:ea typeface="Source Code Pro"/>
              <a:cs typeface="Source Code Pro"/>
              <a:sym typeface="Source Code Pro"/>
            </a:endParaRPr>
          </a:p>
          <a:p>
            <a:pPr indent="0" lvl="0" marL="0" rtl="0" algn="l">
              <a:spcBef>
                <a:spcPts val="2700"/>
              </a:spcBef>
              <a:spcAft>
                <a:spcPts val="1200"/>
              </a:spcAft>
              <a:buNone/>
            </a:pPr>
            <a:r>
              <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45"/>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266" name="Google Shape;266;p45"/>
          <p:cNvSpPr txBox="1"/>
          <p:nvPr>
            <p:ph idx="1" type="body"/>
          </p:nvPr>
        </p:nvSpPr>
        <p:spPr>
          <a:xfrm>
            <a:off x="311700" y="810475"/>
            <a:ext cx="8520600" cy="4175400"/>
          </a:xfrm>
          <a:prstGeom prst="rect">
            <a:avLst/>
          </a:prstGeom>
        </p:spPr>
        <p:txBody>
          <a:bodyPr anchorCtr="0" anchor="t" bIns="91425" lIns="91425" spcFirstLastPara="1" rIns="91425" wrap="square" tIns="91425">
            <a:normAutofit fontScale="92500" lnSpcReduction="20000"/>
          </a:bodyPr>
          <a:lstStyle/>
          <a:p>
            <a:pPr indent="-334327"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List the “root” directory</a:t>
            </a:r>
            <a:endParaRPr>
              <a:latin typeface="Architects Daughter"/>
              <a:ea typeface="Architects Daughter"/>
              <a:cs typeface="Architects Daughter"/>
              <a:sym typeface="Architects Daughter"/>
            </a:endParaRPr>
          </a:p>
          <a:p>
            <a:pPr indent="-334327"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Check your current location</a:t>
            </a:r>
            <a:endParaRPr>
              <a:latin typeface="Architects Daughter"/>
              <a:ea typeface="Architects Daughter"/>
              <a:cs typeface="Architects Daughter"/>
              <a:sym typeface="Architects Daughter"/>
            </a:endParaRPr>
          </a:p>
          <a:p>
            <a:pPr indent="-334327"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Move to a directory using an “absolute” path</a:t>
            </a:r>
            <a:endParaRPr>
              <a:latin typeface="Architects Daughter"/>
              <a:ea typeface="Architects Daughter"/>
              <a:cs typeface="Architects Daughter"/>
              <a:sym typeface="Architects Daughter"/>
            </a:endParaRPr>
          </a:p>
          <a:p>
            <a:pPr indent="-334327"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Do these: </a:t>
            </a:r>
            <a:endParaRPr>
              <a:latin typeface="Architects Daughter"/>
              <a:ea typeface="Architects Daughter"/>
              <a:cs typeface="Architects Daughter"/>
              <a:sym typeface="Architects Daughter"/>
            </a:endParaRPr>
          </a:p>
          <a:p>
            <a:pPr indent="-310832"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Change Directories: </a:t>
            </a:r>
            <a:endParaRPr>
              <a:latin typeface="Architects Daughter"/>
              <a:ea typeface="Architects Daughter"/>
              <a:cs typeface="Architects Daughter"/>
              <a:sym typeface="Architects Daughter"/>
            </a:endParaRPr>
          </a:p>
          <a:p>
            <a:pPr indent="-310832" lvl="2" marL="1371600" rtl="0" algn="l">
              <a:lnSpc>
                <a:spcPct val="150000"/>
              </a:lnSpc>
              <a:spcBef>
                <a:spcPts val="0"/>
              </a:spcBef>
              <a:spcAft>
                <a:spcPts val="0"/>
              </a:spcAft>
              <a:buSzPct val="100000"/>
              <a:buFont typeface="Architects Daughter"/>
              <a:buAutoNum type="romanLcPeriod"/>
            </a:pPr>
            <a:r>
              <a:rPr lang="en-GB">
                <a:latin typeface="Architects Daughter"/>
                <a:ea typeface="Architects Daughter"/>
                <a:cs typeface="Architects Daughter"/>
                <a:sym typeface="Architects Daughter"/>
              </a:rPr>
              <a:t>Go to “home” directory, </a:t>
            </a:r>
            <a:endParaRPr>
              <a:latin typeface="Architects Daughter"/>
              <a:ea typeface="Architects Daughter"/>
              <a:cs typeface="Architects Daughter"/>
              <a:sym typeface="Architects Daughter"/>
            </a:endParaRPr>
          </a:p>
          <a:p>
            <a:pPr indent="-310832" lvl="2" marL="1371600" rtl="0" algn="l">
              <a:lnSpc>
                <a:spcPct val="150000"/>
              </a:lnSpc>
              <a:spcBef>
                <a:spcPts val="0"/>
              </a:spcBef>
              <a:spcAft>
                <a:spcPts val="0"/>
              </a:spcAft>
              <a:buSzPct val="100000"/>
              <a:buFont typeface="Architects Daughter"/>
              <a:buAutoNum type="romanLcPeriod"/>
            </a:pPr>
            <a:r>
              <a:rPr lang="en-GB">
                <a:latin typeface="Architects Daughter"/>
                <a:ea typeface="Architects Daughter"/>
                <a:cs typeface="Architects Daughter"/>
                <a:sym typeface="Architects Daughter"/>
              </a:rPr>
              <a:t>Go to “root” directory</a:t>
            </a:r>
            <a:endParaRPr>
              <a:latin typeface="Architects Daughter"/>
              <a:ea typeface="Architects Daughter"/>
              <a:cs typeface="Architects Daughter"/>
              <a:sym typeface="Architects Daughter"/>
            </a:endParaRPr>
          </a:p>
          <a:p>
            <a:pPr indent="-310832" lvl="2" marL="1371600" rtl="0" algn="l">
              <a:lnSpc>
                <a:spcPct val="150000"/>
              </a:lnSpc>
              <a:spcBef>
                <a:spcPts val="0"/>
              </a:spcBef>
              <a:spcAft>
                <a:spcPts val="0"/>
              </a:spcAft>
              <a:buSzPct val="100000"/>
              <a:buFont typeface="Architects Daughter"/>
              <a:buAutoNum type="romanLcPeriod"/>
            </a:pPr>
            <a:r>
              <a:rPr lang="en-GB">
                <a:latin typeface="Architects Daughter"/>
                <a:ea typeface="Architects Daughter"/>
                <a:cs typeface="Architects Daughter"/>
                <a:sym typeface="Architects Daughter"/>
              </a:rPr>
              <a:t>Change to the /temp directory</a:t>
            </a:r>
            <a:endParaRPr>
              <a:latin typeface="Architects Daughter"/>
              <a:ea typeface="Architects Daughter"/>
              <a:cs typeface="Architects Daughter"/>
              <a:sym typeface="Architects Daughter"/>
            </a:endParaRPr>
          </a:p>
          <a:p>
            <a:pPr indent="-310832"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From the “root” directory:</a:t>
            </a:r>
            <a:endParaRPr>
              <a:latin typeface="Architects Daughter"/>
              <a:ea typeface="Architects Daughter"/>
              <a:cs typeface="Architects Daughter"/>
              <a:sym typeface="Architects Daughter"/>
            </a:endParaRPr>
          </a:p>
          <a:p>
            <a:pPr indent="-310832" lvl="2" marL="1371600" rtl="0" algn="l">
              <a:lnSpc>
                <a:spcPct val="150000"/>
              </a:lnSpc>
              <a:spcBef>
                <a:spcPts val="0"/>
              </a:spcBef>
              <a:spcAft>
                <a:spcPts val="0"/>
              </a:spcAft>
              <a:buSzPct val="100000"/>
              <a:buFont typeface="Architects Daughter"/>
              <a:buAutoNum type="romanLcPeriod"/>
            </a:pPr>
            <a:r>
              <a:rPr lang="en-GB">
                <a:latin typeface="Architects Daughter"/>
                <a:ea typeface="Architects Daughter"/>
                <a:cs typeface="Architects Daughter"/>
                <a:sym typeface="Architects Daughter"/>
              </a:rPr>
              <a:t>List the contents of “home” directory</a:t>
            </a:r>
            <a:endParaRPr>
              <a:latin typeface="Architects Daughter"/>
              <a:ea typeface="Architects Daughter"/>
              <a:cs typeface="Architects Daughter"/>
              <a:sym typeface="Architects Daughter"/>
            </a:endParaRPr>
          </a:p>
          <a:p>
            <a:pPr indent="-310832" lvl="2" marL="1371600" rtl="0" algn="l">
              <a:lnSpc>
                <a:spcPct val="150000"/>
              </a:lnSpc>
              <a:spcBef>
                <a:spcPts val="0"/>
              </a:spcBef>
              <a:spcAft>
                <a:spcPts val="0"/>
              </a:spcAft>
              <a:buSzPct val="100000"/>
              <a:buFont typeface="Architects Daughter"/>
              <a:buAutoNum type="romanLcPeriod"/>
            </a:pPr>
            <a:r>
              <a:rPr lang="en-GB">
                <a:latin typeface="Architects Daughter"/>
                <a:ea typeface="Architects Daughter"/>
                <a:cs typeface="Architects Daughter"/>
                <a:sym typeface="Architects Daughter"/>
              </a:rPr>
              <a:t>Then list the contents on a directory in the “home” directory</a:t>
            </a:r>
            <a:endParaRPr>
              <a:latin typeface="Architects Daughter"/>
              <a:ea typeface="Architects Daughter"/>
              <a:cs typeface="Architects Daughter"/>
              <a:sym typeface="Architects Daughter"/>
            </a:endParaRPr>
          </a:p>
          <a:p>
            <a:pPr indent="-310832" lvl="2" marL="1371600" rtl="0" algn="l">
              <a:lnSpc>
                <a:spcPct val="150000"/>
              </a:lnSpc>
              <a:spcBef>
                <a:spcPts val="0"/>
              </a:spcBef>
              <a:spcAft>
                <a:spcPts val="0"/>
              </a:spcAft>
              <a:buSzPct val="100000"/>
              <a:buFont typeface="Architects Daughter"/>
              <a:buAutoNum type="romanLcPeriod"/>
            </a:pPr>
            <a:r>
              <a:rPr lang="en-GB">
                <a:latin typeface="Architects Daughter"/>
                <a:ea typeface="Architects Daughter"/>
                <a:cs typeface="Architects Daughter"/>
                <a:sym typeface="Architects Daughter"/>
              </a:rPr>
              <a:t>Then change to that directory.</a:t>
            </a:r>
            <a:endParaRPr>
              <a:latin typeface="Architects Daughter"/>
              <a:ea typeface="Architects Daughter"/>
              <a:cs typeface="Architects Daughter"/>
              <a:sym typeface="Architects Daughter"/>
            </a:endParaRPr>
          </a:p>
          <a:p>
            <a:pPr indent="-334327"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Display hidden files</a:t>
            </a:r>
            <a:endParaRPr>
              <a:latin typeface="Architects Daughter"/>
              <a:ea typeface="Architects Daughter"/>
              <a:cs typeface="Architects Daughter"/>
              <a:sym typeface="Architects Daughter"/>
            </a:endParaRPr>
          </a:p>
          <a:p>
            <a:pPr indent="-334327"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Create, Explore and then Remove a “test” directory</a:t>
            </a:r>
            <a:endParaRPr>
              <a:latin typeface="Architects Daughter"/>
              <a:ea typeface="Architects Daughter"/>
              <a:cs typeface="Architects Daughter"/>
              <a:sym typeface="Architects Daughter"/>
            </a:endParaRPr>
          </a:p>
        </p:txBody>
      </p:sp>
      <p:pic>
        <p:nvPicPr>
          <p:cNvPr id="267" name="Google Shape;267;p45"/>
          <p:cNvPicPr preferRelativeResize="0"/>
          <p:nvPr/>
        </p:nvPicPr>
        <p:blipFill>
          <a:blip r:embed="rId3">
            <a:alphaModFix/>
          </a:blip>
          <a:stretch>
            <a:fillRect/>
          </a:stretch>
        </p:blipFill>
        <p:spPr>
          <a:xfrm>
            <a:off x="6829538" y="279788"/>
            <a:ext cx="1685925" cy="1685925"/>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1" name="Shape 271"/>
        <p:cNvGrpSpPr/>
        <p:nvPr/>
      </p:nvGrpSpPr>
      <p:grpSpPr>
        <a:xfrm>
          <a:off x="0" y="0"/>
          <a:ext cx="0" cy="0"/>
          <a:chOff x="0" y="0"/>
          <a:chExt cx="0" cy="0"/>
        </a:xfrm>
      </p:grpSpPr>
      <p:sp>
        <p:nvSpPr>
          <p:cNvPr id="272" name="Google Shape;272;p4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did you learn in this Module?</a:t>
            </a:r>
            <a:endParaRPr/>
          </a:p>
        </p:txBody>
      </p:sp>
      <p:sp>
        <p:nvSpPr>
          <p:cNvPr id="273" name="Google Shape;273;p46"/>
          <p:cNvSpPr txBox="1"/>
          <p:nvPr>
            <p:ph idx="1" type="body"/>
          </p:nvPr>
        </p:nvSpPr>
        <p:spPr>
          <a:xfrm>
            <a:off x="311700" y="1530575"/>
            <a:ext cx="8520600" cy="3038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H</a:t>
            </a:r>
            <a:r>
              <a:rPr lang="en-GB"/>
              <a:t>ow the Linux file system is organized,</a:t>
            </a:r>
            <a:endParaRPr/>
          </a:p>
          <a:p>
            <a:pPr indent="-342900" lvl="0" marL="457200" rtl="0" algn="l">
              <a:lnSpc>
                <a:spcPct val="200000"/>
              </a:lnSpc>
              <a:spcBef>
                <a:spcPts val="0"/>
              </a:spcBef>
              <a:spcAft>
                <a:spcPts val="0"/>
              </a:spcAft>
              <a:buSzPts val="1800"/>
              <a:buChar char="-"/>
            </a:pPr>
            <a:r>
              <a:rPr lang="en-GB"/>
              <a:t>Be comfortable navigating through directories, </a:t>
            </a:r>
            <a:endParaRPr/>
          </a:p>
          <a:p>
            <a:pPr indent="-342900" lvl="0" marL="457200" rtl="0" algn="l">
              <a:lnSpc>
                <a:spcPct val="200000"/>
              </a:lnSpc>
              <a:spcBef>
                <a:spcPts val="0"/>
              </a:spcBef>
              <a:spcAft>
                <a:spcPts val="0"/>
              </a:spcAft>
              <a:buSzPts val="1800"/>
              <a:buChar char="-"/>
            </a:pPr>
            <a:r>
              <a:rPr lang="en-GB"/>
              <a:t>Identifying hidden files, and </a:t>
            </a:r>
            <a:endParaRPr/>
          </a:p>
          <a:p>
            <a:pPr indent="-342900" lvl="0" marL="457200" rtl="0" algn="l">
              <a:lnSpc>
                <a:spcPct val="200000"/>
              </a:lnSpc>
              <a:spcBef>
                <a:spcPts val="0"/>
              </a:spcBef>
              <a:spcAft>
                <a:spcPts val="0"/>
              </a:spcAft>
              <a:buSzPts val="1800"/>
              <a:buChar char="-"/>
            </a:pPr>
            <a:r>
              <a:rPr lang="en-GB"/>
              <a:t>Performing basic file operations</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7" name="Shape 277"/>
        <p:cNvGrpSpPr/>
        <p:nvPr/>
      </p:nvGrpSpPr>
      <p:grpSpPr>
        <a:xfrm>
          <a:off x="0" y="0"/>
          <a:ext cx="0" cy="0"/>
          <a:chOff x="0" y="0"/>
          <a:chExt cx="0" cy="0"/>
        </a:xfrm>
      </p:grpSpPr>
      <p:sp>
        <p:nvSpPr>
          <p:cNvPr id="278" name="Google Shape;278;p4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Points</a:t>
            </a:r>
            <a:endParaRPr/>
          </a:p>
        </p:txBody>
      </p:sp>
      <p:sp>
        <p:nvSpPr>
          <p:cNvPr id="279" name="Google Shape;279;p47"/>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800"/>
              </a:spcBef>
              <a:spcAft>
                <a:spcPts val="0"/>
              </a:spcAft>
              <a:buClr>
                <a:srgbClr val="212529"/>
              </a:buClr>
              <a:buSzPts val="1400"/>
              <a:buChar char="●"/>
            </a:pPr>
            <a:r>
              <a:rPr lang="en-GB" sz="1400">
                <a:solidFill>
                  <a:schemeClr val="dk1"/>
                </a:solidFill>
                <a:highlight>
                  <a:srgbClr val="F8F9F9"/>
                </a:highlight>
                <a:latin typeface="Source Code Pro"/>
                <a:ea typeface="Source Code Pro"/>
                <a:cs typeface="Source Code Pro"/>
                <a:sym typeface="Source Code Pro"/>
              </a:rPr>
              <a:t>cp [old] [new]</a:t>
            </a:r>
            <a:r>
              <a:rPr lang="en-GB" sz="1400">
                <a:solidFill>
                  <a:srgbClr val="212529"/>
                </a:solidFill>
                <a:highlight>
                  <a:srgbClr val="F8F9F9"/>
                </a:highlight>
              </a:rPr>
              <a:t> copies a file.</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chemeClr val="dk1"/>
                </a:solidFill>
                <a:highlight>
                  <a:srgbClr val="F8F9F9"/>
                </a:highlight>
                <a:latin typeface="Source Code Pro"/>
                <a:ea typeface="Source Code Pro"/>
                <a:cs typeface="Source Code Pro"/>
                <a:sym typeface="Source Code Pro"/>
              </a:rPr>
              <a:t>mkdir [path]</a:t>
            </a:r>
            <a:r>
              <a:rPr lang="en-GB" sz="1400">
                <a:solidFill>
                  <a:srgbClr val="212529"/>
                </a:solidFill>
                <a:highlight>
                  <a:srgbClr val="F8F9F9"/>
                </a:highlight>
              </a:rPr>
              <a:t> creates a new directory.</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chemeClr val="dk1"/>
                </a:solidFill>
                <a:highlight>
                  <a:srgbClr val="F8F9F9"/>
                </a:highlight>
                <a:latin typeface="Source Code Pro"/>
                <a:ea typeface="Source Code Pro"/>
                <a:cs typeface="Source Code Pro"/>
                <a:sym typeface="Source Code Pro"/>
              </a:rPr>
              <a:t>mv [old] [new]</a:t>
            </a:r>
            <a:r>
              <a:rPr lang="en-GB" sz="1400">
                <a:solidFill>
                  <a:srgbClr val="212529"/>
                </a:solidFill>
                <a:highlight>
                  <a:srgbClr val="F8F9F9"/>
                </a:highlight>
              </a:rPr>
              <a:t> moves (renames) a file or directory.</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chemeClr val="dk1"/>
                </a:solidFill>
                <a:highlight>
                  <a:srgbClr val="F8F9F9"/>
                </a:highlight>
                <a:latin typeface="Source Code Pro"/>
                <a:ea typeface="Source Code Pro"/>
                <a:cs typeface="Source Code Pro"/>
                <a:sym typeface="Source Code Pro"/>
              </a:rPr>
              <a:t>rm [path]</a:t>
            </a:r>
            <a:r>
              <a:rPr lang="en-GB" sz="1400">
                <a:solidFill>
                  <a:srgbClr val="212529"/>
                </a:solidFill>
                <a:highlight>
                  <a:srgbClr val="F8F9F9"/>
                </a:highlight>
              </a:rPr>
              <a:t> removes (deletes) a file.</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chemeClr val="dk1"/>
                </a:solidFill>
                <a:highlight>
                  <a:srgbClr val="F8F9F9"/>
                </a:highlight>
                <a:latin typeface="Source Code Pro"/>
                <a:ea typeface="Source Code Pro"/>
                <a:cs typeface="Source Code Pro"/>
                <a:sym typeface="Source Code Pro"/>
              </a:rPr>
              <a:t>*</a:t>
            </a:r>
            <a:r>
              <a:rPr lang="en-GB" sz="1400">
                <a:solidFill>
                  <a:srgbClr val="212529"/>
                </a:solidFill>
                <a:highlight>
                  <a:srgbClr val="F8F9F9"/>
                </a:highlight>
              </a:rPr>
              <a:t> matches zero or more characters in a filename, so </a:t>
            </a:r>
            <a:r>
              <a:rPr lang="en-GB" sz="1400">
                <a:solidFill>
                  <a:schemeClr val="dk1"/>
                </a:solidFill>
                <a:highlight>
                  <a:srgbClr val="F8F9F9"/>
                </a:highlight>
                <a:latin typeface="Source Code Pro"/>
                <a:ea typeface="Source Code Pro"/>
                <a:cs typeface="Source Code Pro"/>
                <a:sym typeface="Source Code Pro"/>
              </a:rPr>
              <a:t>*.txt</a:t>
            </a:r>
            <a:r>
              <a:rPr lang="en-GB" sz="1400">
                <a:solidFill>
                  <a:srgbClr val="212529"/>
                </a:solidFill>
                <a:highlight>
                  <a:srgbClr val="F8F9F9"/>
                </a:highlight>
              </a:rPr>
              <a:t> matches all files ending in </a:t>
            </a:r>
            <a:r>
              <a:rPr lang="en-GB" sz="1400">
                <a:solidFill>
                  <a:schemeClr val="dk1"/>
                </a:solidFill>
                <a:highlight>
                  <a:srgbClr val="F8F9F9"/>
                </a:highlight>
                <a:latin typeface="Source Code Pro"/>
                <a:ea typeface="Source Code Pro"/>
                <a:cs typeface="Source Code Pro"/>
                <a:sym typeface="Source Code Pro"/>
              </a:rPr>
              <a:t>.txt</a:t>
            </a:r>
            <a:r>
              <a:rPr lang="en-GB" sz="1400">
                <a:solidFill>
                  <a:srgbClr val="212529"/>
                </a:solidFill>
                <a:highlight>
                  <a:srgbClr val="F8F9F9"/>
                </a:highlight>
              </a:rPr>
              <a:t>.</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chemeClr val="dk1"/>
                </a:solidFill>
                <a:highlight>
                  <a:srgbClr val="F8F9F9"/>
                </a:highlight>
                <a:latin typeface="Source Code Pro"/>
                <a:ea typeface="Source Code Pro"/>
                <a:cs typeface="Source Code Pro"/>
                <a:sym typeface="Source Code Pro"/>
              </a:rPr>
              <a:t>?</a:t>
            </a:r>
            <a:r>
              <a:rPr lang="en-GB" sz="1400">
                <a:solidFill>
                  <a:srgbClr val="212529"/>
                </a:solidFill>
                <a:highlight>
                  <a:srgbClr val="F8F9F9"/>
                </a:highlight>
              </a:rPr>
              <a:t> matches any single character in a filename, so </a:t>
            </a:r>
            <a:r>
              <a:rPr lang="en-GB" sz="1400">
                <a:solidFill>
                  <a:schemeClr val="dk1"/>
                </a:solidFill>
                <a:highlight>
                  <a:srgbClr val="F8F9F9"/>
                </a:highlight>
                <a:latin typeface="Source Code Pro"/>
                <a:ea typeface="Source Code Pro"/>
                <a:cs typeface="Source Code Pro"/>
                <a:sym typeface="Source Code Pro"/>
              </a:rPr>
              <a:t>?.txt</a:t>
            </a:r>
            <a:r>
              <a:rPr lang="en-GB" sz="1400">
                <a:solidFill>
                  <a:srgbClr val="212529"/>
                </a:solidFill>
                <a:highlight>
                  <a:srgbClr val="F8F9F9"/>
                </a:highlight>
              </a:rPr>
              <a:t> matches </a:t>
            </a:r>
            <a:r>
              <a:rPr lang="en-GB" sz="1400">
                <a:solidFill>
                  <a:schemeClr val="dk1"/>
                </a:solidFill>
                <a:highlight>
                  <a:srgbClr val="F8F9F9"/>
                </a:highlight>
                <a:latin typeface="Source Code Pro"/>
                <a:ea typeface="Source Code Pro"/>
                <a:cs typeface="Source Code Pro"/>
                <a:sym typeface="Source Code Pro"/>
              </a:rPr>
              <a:t>a.txt</a:t>
            </a:r>
            <a:r>
              <a:rPr lang="en-GB" sz="1400">
                <a:solidFill>
                  <a:srgbClr val="212529"/>
                </a:solidFill>
                <a:highlight>
                  <a:srgbClr val="F8F9F9"/>
                </a:highlight>
              </a:rPr>
              <a:t> but not </a:t>
            </a:r>
            <a:r>
              <a:rPr lang="en-GB" sz="1400">
                <a:solidFill>
                  <a:schemeClr val="dk1"/>
                </a:solidFill>
                <a:highlight>
                  <a:srgbClr val="F8F9F9"/>
                </a:highlight>
                <a:latin typeface="Source Code Pro"/>
                <a:ea typeface="Source Code Pro"/>
                <a:cs typeface="Source Code Pro"/>
                <a:sym typeface="Source Code Pro"/>
              </a:rPr>
              <a:t>any.txt</a:t>
            </a:r>
            <a:r>
              <a:rPr lang="en-GB" sz="1400">
                <a:solidFill>
                  <a:srgbClr val="212529"/>
                </a:solidFill>
                <a:highlight>
                  <a:srgbClr val="F8F9F9"/>
                </a:highlight>
              </a:rPr>
              <a:t>.</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Use of the Control key may be described in many ways, including </a:t>
            </a:r>
            <a:r>
              <a:rPr lang="en-GB" sz="1400">
                <a:solidFill>
                  <a:schemeClr val="dk1"/>
                </a:solidFill>
                <a:highlight>
                  <a:srgbClr val="F8F9F9"/>
                </a:highlight>
                <a:latin typeface="Source Code Pro"/>
                <a:ea typeface="Source Code Pro"/>
                <a:cs typeface="Source Code Pro"/>
                <a:sym typeface="Source Code Pro"/>
              </a:rPr>
              <a:t>Ctrl-X</a:t>
            </a:r>
            <a:r>
              <a:rPr lang="en-GB" sz="1400">
                <a:solidFill>
                  <a:srgbClr val="212529"/>
                </a:solidFill>
                <a:highlight>
                  <a:srgbClr val="F8F9F9"/>
                </a:highlight>
              </a:rPr>
              <a:t>, </a:t>
            </a:r>
            <a:r>
              <a:rPr lang="en-GB" sz="1400">
                <a:solidFill>
                  <a:schemeClr val="dk1"/>
                </a:solidFill>
                <a:highlight>
                  <a:srgbClr val="F8F9F9"/>
                </a:highlight>
                <a:latin typeface="Source Code Pro"/>
                <a:ea typeface="Source Code Pro"/>
                <a:cs typeface="Source Code Pro"/>
                <a:sym typeface="Source Code Pro"/>
              </a:rPr>
              <a:t>Control-X</a:t>
            </a:r>
            <a:r>
              <a:rPr lang="en-GB" sz="1400">
                <a:solidFill>
                  <a:srgbClr val="212529"/>
                </a:solidFill>
                <a:highlight>
                  <a:srgbClr val="F8F9F9"/>
                </a:highlight>
              </a:rPr>
              <a:t>, and </a:t>
            </a:r>
            <a:r>
              <a:rPr lang="en-GB" sz="1400">
                <a:solidFill>
                  <a:schemeClr val="dk1"/>
                </a:solidFill>
                <a:highlight>
                  <a:srgbClr val="F8F9F9"/>
                </a:highlight>
                <a:latin typeface="Source Code Pro"/>
                <a:ea typeface="Source Code Pro"/>
                <a:cs typeface="Source Code Pro"/>
                <a:sym typeface="Source Code Pro"/>
              </a:rPr>
              <a:t>^X</a:t>
            </a:r>
            <a:r>
              <a:rPr lang="en-GB" sz="1400">
                <a:solidFill>
                  <a:srgbClr val="212529"/>
                </a:solidFill>
                <a:highlight>
                  <a:srgbClr val="F8F9F9"/>
                </a:highlight>
              </a:rPr>
              <a:t>.</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The shell does not have a trash bin: once something is deleted, it’s really gone.</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Most files’ names are </a:t>
            </a:r>
            <a:r>
              <a:rPr lang="en-GB" sz="1400">
                <a:solidFill>
                  <a:schemeClr val="dk1"/>
                </a:solidFill>
                <a:highlight>
                  <a:srgbClr val="F8F9F9"/>
                </a:highlight>
                <a:latin typeface="Source Code Pro"/>
                <a:ea typeface="Source Code Pro"/>
                <a:cs typeface="Source Code Pro"/>
                <a:sym typeface="Source Code Pro"/>
              </a:rPr>
              <a:t>something.extension</a:t>
            </a:r>
            <a:r>
              <a:rPr lang="en-GB" sz="1400">
                <a:solidFill>
                  <a:srgbClr val="212529"/>
                </a:solidFill>
                <a:highlight>
                  <a:srgbClr val="F8F9F9"/>
                </a:highlight>
              </a:rPr>
              <a:t>. The extension isn’t required, and doesn’t guarantee anything, but is normally used to indicate the type of data in the file.</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Depending on the type of work you do, you may need a more powerful text editor than Nano.</a:t>
            </a:r>
            <a:endParaRPr sz="1400"/>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3" name="Shape 283"/>
        <p:cNvGrpSpPr/>
        <p:nvPr/>
      </p:nvGrpSpPr>
      <p:grpSpPr>
        <a:xfrm>
          <a:off x="0" y="0"/>
          <a:ext cx="0" cy="0"/>
          <a:chOff x="0" y="0"/>
          <a:chExt cx="0" cy="0"/>
        </a:xfrm>
      </p:grpSpPr>
      <p:sp>
        <p:nvSpPr>
          <p:cNvPr id="284" name="Google Shape;284;p48"/>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Module 3: </a:t>
            </a:r>
            <a:r>
              <a:rPr lang="en-GB" sz="3600"/>
              <a:t>Package Management with </a:t>
            </a:r>
            <a:r>
              <a:rPr lang="en-GB" sz="3600">
                <a:latin typeface="Courier New"/>
                <a:ea typeface="Courier New"/>
                <a:cs typeface="Courier New"/>
                <a:sym typeface="Courier New"/>
              </a:rPr>
              <a:t>apt</a:t>
            </a:r>
            <a:endParaRPr sz="3600">
              <a:latin typeface="Courier New"/>
              <a:ea typeface="Courier New"/>
              <a:cs typeface="Courier New"/>
              <a:sym typeface="Courier New"/>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49"/>
          <p:cNvSpPr txBox="1"/>
          <p:nvPr>
            <p:ph type="title"/>
          </p:nvPr>
        </p:nvSpPr>
        <p:spPr>
          <a:xfrm>
            <a:off x="311700" y="4122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Package Management</a:t>
            </a:r>
            <a:endParaRPr/>
          </a:p>
        </p:txBody>
      </p:sp>
      <p:sp>
        <p:nvSpPr>
          <p:cNvPr id="290" name="Google Shape;290;p49"/>
          <p:cNvSpPr txBox="1"/>
          <p:nvPr>
            <p:ph idx="1" type="body"/>
          </p:nvPr>
        </p:nvSpPr>
        <p:spPr>
          <a:xfrm>
            <a:off x="436525" y="1537150"/>
            <a:ext cx="8155800" cy="3113700"/>
          </a:xfrm>
          <a:prstGeom prst="rect">
            <a:avLst/>
          </a:prstGeom>
        </p:spPr>
        <p:txBody>
          <a:bodyPr anchorCtr="0" anchor="t" bIns="91425" lIns="91425" spcFirstLastPara="1" rIns="91425" wrap="square" tIns="91425">
            <a:noAutofit/>
          </a:bodyPr>
          <a:lstStyle/>
          <a:p>
            <a:pPr indent="-317500" lvl="0" marL="457200" rtl="0" algn="l">
              <a:lnSpc>
                <a:spcPct val="150000"/>
              </a:lnSpc>
              <a:spcBef>
                <a:spcPts val="0"/>
              </a:spcBef>
              <a:spcAft>
                <a:spcPts val="0"/>
              </a:spcAft>
              <a:buClr>
                <a:schemeClr val="dk1"/>
              </a:buClr>
              <a:buSzPts val="1400"/>
              <a:buChar char="●"/>
            </a:pPr>
            <a:r>
              <a:rPr lang="en-GB" sz="1400">
                <a:solidFill>
                  <a:schemeClr val="dk1"/>
                </a:solidFill>
              </a:rPr>
              <a:t>Package management is a crucial process in software development that involves: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organizing,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controlling, and </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distributing </a:t>
            </a:r>
            <a:endParaRPr>
              <a:solidFill>
                <a:schemeClr val="dk1"/>
              </a:solidFill>
            </a:endParaRPr>
          </a:p>
          <a:p>
            <a:pPr indent="0" lvl="0" marL="457200" rtl="0" algn="l">
              <a:lnSpc>
                <a:spcPct val="150000"/>
              </a:lnSpc>
              <a:spcBef>
                <a:spcPts val="1200"/>
              </a:spcBef>
              <a:spcAft>
                <a:spcPts val="1200"/>
              </a:spcAft>
              <a:buNone/>
            </a:pPr>
            <a:r>
              <a:rPr lang="en-GB" sz="1400">
                <a:solidFill>
                  <a:schemeClr val="dk1"/>
                </a:solidFill>
              </a:rPr>
              <a:t>software components essential for servers and applications</a:t>
            </a:r>
            <a:endParaRPr sz="1400">
              <a:solidFill>
                <a:schemeClr val="dk1"/>
              </a:solidFill>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5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Package Management</a:t>
            </a:r>
            <a:endParaRPr/>
          </a:p>
        </p:txBody>
      </p:sp>
      <p:sp>
        <p:nvSpPr>
          <p:cNvPr id="296" name="Google Shape;296;p50"/>
          <p:cNvSpPr txBox="1"/>
          <p:nvPr>
            <p:ph idx="1" type="body"/>
          </p:nvPr>
        </p:nvSpPr>
        <p:spPr>
          <a:xfrm>
            <a:off x="311700" y="1254700"/>
            <a:ext cx="8346300" cy="2614500"/>
          </a:xfrm>
          <a:prstGeom prst="rect">
            <a:avLst/>
          </a:prstGeom>
        </p:spPr>
        <p:txBody>
          <a:bodyPr anchorCtr="0" anchor="t" bIns="91425" lIns="91425" spcFirstLastPara="1" rIns="91425" wrap="square" tIns="91425">
            <a:noAutofit/>
          </a:bodyPr>
          <a:lstStyle/>
          <a:p>
            <a:pPr indent="-317500" lvl="0" marL="457200" rtl="0" algn="l">
              <a:lnSpc>
                <a:spcPct val="200000"/>
              </a:lnSpc>
              <a:spcBef>
                <a:spcPts val="0"/>
              </a:spcBef>
              <a:spcAft>
                <a:spcPts val="0"/>
              </a:spcAft>
              <a:buClr>
                <a:schemeClr val="dk1"/>
              </a:buClr>
              <a:buSzPts val="1400"/>
              <a:buChar char="●"/>
            </a:pPr>
            <a:r>
              <a:rPr lang="en-GB" sz="1400">
                <a:solidFill>
                  <a:schemeClr val="dk1"/>
                </a:solidFill>
              </a:rPr>
              <a:t>Package managers offer numerous benefits, including:</a:t>
            </a:r>
            <a:endParaRPr sz="1400">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Control over software installation and removal</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Visibility of installed packages</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Security features like encryption and signing</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Traceability of package versions and dependencies</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Auditing capabilities for uploads and downloads</a:t>
            </a:r>
            <a:endParaRPr>
              <a:solidFill>
                <a:schemeClr val="dk1"/>
              </a:solidFill>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sp>
        <p:nvSpPr>
          <p:cNvPr id="301" name="Google Shape;301;p5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a:t>
            </a:r>
            <a:r>
              <a:rPr lang="en-GB"/>
              <a:t>t</a:t>
            </a:r>
            <a:r>
              <a:rPr lang="en-GB"/>
              <a:t>ion to Package Management</a:t>
            </a:r>
            <a:endParaRPr/>
          </a:p>
        </p:txBody>
      </p:sp>
      <p:sp>
        <p:nvSpPr>
          <p:cNvPr id="302" name="Google Shape;302;p51"/>
          <p:cNvSpPr txBox="1"/>
          <p:nvPr>
            <p:ph idx="1" type="body"/>
          </p:nvPr>
        </p:nvSpPr>
        <p:spPr>
          <a:xfrm>
            <a:off x="311700" y="1152475"/>
            <a:ext cx="8520600" cy="36888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0"/>
              </a:spcBef>
              <a:spcAft>
                <a:spcPts val="0"/>
              </a:spcAft>
              <a:buClr>
                <a:schemeClr val="dk1"/>
              </a:buClr>
              <a:buSzPts val="1400"/>
              <a:buChar char="●"/>
            </a:pPr>
            <a:r>
              <a:rPr lang="en-GB" sz="1400">
                <a:solidFill>
                  <a:schemeClr val="dk1"/>
                </a:solidFill>
              </a:rPr>
              <a:t>A software package is a bundle of various software components and configuration files combined into a single unit. It typically contains:</a:t>
            </a:r>
            <a:endParaRPr sz="1400">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Executable files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Configuration files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Libraries</a:t>
            </a:r>
            <a:endParaRPr>
              <a:solidFill>
                <a:schemeClr val="dk1"/>
              </a:solidFill>
            </a:endParaRPr>
          </a:p>
          <a:p>
            <a:pPr indent="-317500" lvl="1" marL="914400" rtl="0" algn="l">
              <a:lnSpc>
                <a:spcPct val="150000"/>
              </a:lnSpc>
              <a:spcBef>
                <a:spcPts val="0"/>
              </a:spcBef>
              <a:spcAft>
                <a:spcPts val="0"/>
              </a:spcAft>
              <a:buClr>
                <a:schemeClr val="dk1"/>
              </a:buClr>
              <a:buSzPts val="1400"/>
              <a:buChar char="○"/>
            </a:pPr>
            <a:r>
              <a:rPr lang="en-GB">
                <a:solidFill>
                  <a:schemeClr val="dk1"/>
                </a:solidFill>
              </a:rPr>
              <a:t>Scripts</a:t>
            </a:r>
            <a:endParaRPr>
              <a:solidFill>
                <a:schemeClr val="dk1"/>
              </a:solidFill>
            </a:endParaRPr>
          </a:p>
          <a:p>
            <a:pPr indent="-317500" lvl="1" marL="914400" rtl="0" algn="l">
              <a:lnSpc>
                <a:spcPct val="200000"/>
              </a:lnSpc>
              <a:spcBef>
                <a:spcPts val="0"/>
              </a:spcBef>
              <a:spcAft>
                <a:spcPts val="0"/>
              </a:spcAft>
              <a:buClr>
                <a:schemeClr val="dk1"/>
              </a:buClr>
              <a:buSzPts val="1400"/>
              <a:buChar char="○"/>
            </a:pPr>
            <a:r>
              <a:rPr lang="en-GB">
                <a:solidFill>
                  <a:schemeClr val="dk1"/>
                </a:solidFill>
              </a:rPr>
              <a:t>Documentation</a:t>
            </a:r>
            <a:endParaRPr>
              <a:solidFill>
                <a:schemeClr val="dk1"/>
              </a:solidFill>
            </a:endParaRPr>
          </a:p>
          <a:p>
            <a:pPr indent="-298450" lvl="0" marL="457200" rtl="0" algn="l">
              <a:lnSpc>
                <a:spcPct val="150000"/>
              </a:lnSpc>
              <a:spcBef>
                <a:spcPts val="0"/>
              </a:spcBef>
              <a:spcAft>
                <a:spcPts val="0"/>
              </a:spcAft>
              <a:buClr>
                <a:schemeClr val="dk1"/>
              </a:buClr>
              <a:buSzPts val="1100"/>
              <a:buChar char="●"/>
            </a:pPr>
            <a:r>
              <a:rPr b="1" i="1" lang="en-GB" sz="1400">
                <a:solidFill>
                  <a:schemeClr val="dk1"/>
                </a:solidFill>
              </a:rPr>
              <a:t>apt</a:t>
            </a:r>
            <a:r>
              <a:rPr lang="en-GB" sz="1400">
                <a:solidFill>
                  <a:schemeClr val="dk1"/>
                </a:solidFill>
              </a:rPr>
              <a:t>’s role:</a:t>
            </a:r>
            <a:endParaRPr sz="14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a:solidFill>
                  <a:schemeClr val="dk1"/>
                </a:solidFill>
              </a:rPr>
              <a:t>Retrieves package information from repositories.</a:t>
            </a:r>
            <a:endParaRPr>
              <a:solidFill>
                <a:schemeClr val="dk1"/>
              </a:solidFill>
            </a:endParaRPr>
          </a:p>
          <a:p>
            <a:pPr indent="-298450" lvl="1" marL="914400" rtl="0" algn="l">
              <a:lnSpc>
                <a:spcPct val="150000"/>
              </a:lnSpc>
              <a:spcBef>
                <a:spcPts val="0"/>
              </a:spcBef>
              <a:spcAft>
                <a:spcPts val="0"/>
              </a:spcAft>
              <a:buClr>
                <a:schemeClr val="dk1"/>
              </a:buClr>
              <a:buSzPts val="1100"/>
              <a:buChar char="○"/>
            </a:pPr>
            <a:r>
              <a:rPr lang="en-GB">
                <a:solidFill>
                  <a:schemeClr val="dk1"/>
                </a:solidFill>
              </a:rPr>
              <a:t>Handles installation, upgrade, and removal of packages.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 name="Shape 76"/>
        <p:cNvGrpSpPr/>
        <p:nvPr/>
      </p:nvGrpSpPr>
      <p:grpSpPr>
        <a:xfrm>
          <a:off x="0" y="0"/>
          <a:ext cx="0" cy="0"/>
          <a:chOff x="0" y="0"/>
          <a:chExt cx="0" cy="0"/>
        </a:xfrm>
      </p:grpSpPr>
      <p:sp>
        <p:nvSpPr>
          <p:cNvPr id="77" name="Google Shape;77;p16"/>
          <p:cNvSpPr txBox="1"/>
          <p:nvPr>
            <p:ph type="title"/>
          </p:nvPr>
        </p:nvSpPr>
        <p:spPr>
          <a:xfrm>
            <a:off x="311700" y="11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Story 2: A</a:t>
            </a:r>
            <a:r>
              <a:rPr lang="en-GB">
                <a:latin typeface="Architects Daughter"/>
                <a:ea typeface="Architects Daughter"/>
                <a:cs typeface="Architects Daughter"/>
                <a:sym typeface="Architects Daughter"/>
              </a:rPr>
              <a:t>n Insurance Company</a:t>
            </a:r>
            <a:endParaRPr>
              <a:latin typeface="Architects Daughter"/>
              <a:ea typeface="Architects Daughter"/>
              <a:cs typeface="Architects Daughter"/>
              <a:sym typeface="Architects Daughter"/>
            </a:endParaRPr>
          </a:p>
        </p:txBody>
      </p:sp>
      <p:pic>
        <p:nvPicPr>
          <p:cNvPr id="78" name="Google Shape;78;p16"/>
          <p:cNvPicPr preferRelativeResize="0"/>
          <p:nvPr/>
        </p:nvPicPr>
        <p:blipFill>
          <a:blip r:embed="rId3">
            <a:alphaModFix/>
          </a:blip>
          <a:stretch>
            <a:fillRect/>
          </a:stretch>
        </p:blipFill>
        <p:spPr>
          <a:xfrm>
            <a:off x="200475" y="1174925"/>
            <a:ext cx="8839202" cy="2729754"/>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5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Essential </a:t>
            </a:r>
            <a:r>
              <a:rPr lang="en-GB">
                <a:latin typeface="Courier New"/>
                <a:ea typeface="Courier New"/>
                <a:cs typeface="Courier New"/>
                <a:sym typeface="Courier New"/>
              </a:rPr>
              <a:t>apt </a:t>
            </a:r>
            <a:r>
              <a:rPr lang="en-GB"/>
              <a:t>Commands</a:t>
            </a:r>
            <a:endParaRPr/>
          </a:p>
        </p:txBody>
      </p:sp>
      <p:sp>
        <p:nvSpPr>
          <p:cNvPr id="308" name="Google Shape;308;p5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1200"/>
              </a:spcBef>
              <a:spcAft>
                <a:spcPts val="0"/>
              </a:spcAft>
              <a:buNone/>
            </a:pPr>
            <a:r>
              <a:t/>
            </a:r>
            <a:endParaRPr b="1" sz="1100">
              <a:solidFill>
                <a:schemeClr val="dk1"/>
              </a:solidFill>
            </a:endParaRPr>
          </a:p>
          <a:p>
            <a:pPr indent="-310832" lvl="0" marL="457200" rtl="0" algn="l">
              <a:lnSpc>
                <a:spcPct val="200000"/>
              </a:lnSpc>
              <a:spcBef>
                <a:spcPts val="1200"/>
              </a:spcBef>
              <a:spcAft>
                <a:spcPts val="0"/>
              </a:spcAft>
              <a:buClr>
                <a:schemeClr val="dk1"/>
              </a:buClr>
              <a:buSzPct val="100000"/>
              <a:buChar char="●"/>
            </a:pPr>
            <a:r>
              <a:rPr lang="en-GB" sz="1400">
                <a:solidFill>
                  <a:srgbClr val="188038"/>
                </a:solidFill>
                <a:latin typeface="Roboto Mono"/>
                <a:ea typeface="Roboto Mono"/>
                <a:cs typeface="Roboto Mono"/>
                <a:sym typeface="Roboto Mono"/>
              </a:rPr>
              <a:t>sudo apt update</a:t>
            </a:r>
            <a:r>
              <a:rPr lang="en-GB" sz="1400">
                <a:solidFill>
                  <a:schemeClr val="dk1"/>
                </a:solidFill>
              </a:rPr>
              <a:t> – Refresh package lists.</a:t>
            </a:r>
            <a:endParaRPr sz="1400">
              <a:solidFill>
                <a:schemeClr val="dk1"/>
              </a:solidFill>
            </a:endParaRPr>
          </a:p>
          <a:p>
            <a:pPr indent="-310832" lvl="0" marL="457200" rtl="0" algn="l">
              <a:lnSpc>
                <a:spcPct val="200000"/>
              </a:lnSpc>
              <a:spcBef>
                <a:spcPts val="0"/>
              </a:spcBef>
              <a:spcAft>
                <a:spcPts val="0"/>
              </a:spcAft>
              <a:buClr>
                <a:schemeClr val="dk1"/>
              </a:buClr>
              <a:buSzPct val="100000"/>
              <a:buChar char="●"/>
            </a:pPr>
            <a:r>
              <a:rPr lang="en-GB" sz="1400">
                <a:solidFill>
                  <a:srgbClr val="188038"/>
                </a:solidFill>
                <a:latin typeface="Roboto Mono"/>
                <a:ea typeface="Roboto Mono"/>
                <a:cs typeface="Roboto Mono"/>
                <a:sym typeface="Roboto Mono"/>
              </a:rPr>
              <a:t>sudo apt upgrade</a:t>
            </a:r>
            <a:r>
              <a:rPr lang="en-GB" sz="1400">
                <a:solidFill>
                  <a:schemeClr val="dk1"/>
                </a:solidFill>
              </a:rPr>
              <a:t> – Upgrade installed packages.</a:t>
            </a:r>
            <a:endParaRPr sz="1400">
              <a:solidFill>
                <a:schemeClr val="dk1"/>
              </a:solidFill>
            </a:endParaRPr>
          </a:p>
          <a:p>
            <a:pPr indent="-310832" lvl="0" marL="457200" rtl="0" algn="l">
              <a:lnSpc>
                <a:spcPct val="200000"/>
              </a:lnSpc>
              <a:spcBef>
                <a:spcPts val="0"/>
              </a:spcBef>
              <a:spcAft>
                <a:spcPts val="0"/>
              </a:spcAft>
              <a:buClr>
                <a:schemeClr val="dk1"/>
              </a:buClr>
              <a:buSzPct val="100000"/>
              <a:buChar char="●"/>
            </a:pPr>
            <a:r>
              <a:rPr lang="en-GB" sz="1400">
                <a:solidFill>
                  <a:srgbClr val="188038"/>
                </a:solidFill>
                <a:latin typeface="Roboto Mono"/>
                <a:ea typeface="Roboto Mono"/>
                <a:cs typeface="Roboto Mono"/>
                <a:sym typeface="Roboto Mono"/>
              </a:rPr>
              <a:t>sudo apt install &lt;package&gt;</a:t>
            </a:r>
            <a:r>
              <a:rPr lang="en-GB" sz="1400">
                <a:solidFill>
                  <a:schemeClr val="dk1"/>
                </a:solidFill>
              </a:rPr>
              <a:t> – Install a new package.</a:t>
            </a:r>
            <a:endParaRPr sz="1400">
              <a:solidFill>
                <a:schemeClr val="dk1"/>
              </a:solidFill>
            </a:endParaRPr>
          </a:p>
          <a:p>
            <a:pPr indent="-310832" lvl="0" marL="457200" rtl="0" algn="l">
              <a:lnSpc>
                <a:spcPct val="200000"/>
              </a:lnSpc>
              <a:spcBef>
                <a:spcPts val="0"/>
              </a:spcBef>
              <a:spcAft>
                <a:spcPts val="0"/>
              </a:spcAft>
              <a:buClr>
                <a:schemeClr val="dk1"/>
              </a:buClr>
              <a:buSzPct val="100000"/>
              <a:buChar char="●"/>
            </a:pPr>
            <a:r>
              <a:rPr lang="en-GB" sz="1400">
                <a:solidFill>
                  <a:srgbClr val="188038"/>
                </a:solidFill>
                <a:latin typeface="Roboto Mono"/>
                <a:ea typeface="Roboto Mono"/>
                <a:cs typeface="Roboto Mono"/>
                <a:sym typeface="Roboto Mono"/>
              </a:rPr>
              <a:t>sudo apt remove &lt;package&gt;</a:t>
            </a:r>
            <a:r>
              <a:rPr lang="en-GB" sz="1400">
                <a:solidFill>
                  <a:schemeClr val="dk1"/>
                </a:solidFill>
              </a:rPr>
              <a:t> – Remove an installed package.</a:t>
            </a:r>
            <a:endParaRPr sz="1400">
              <a:solidFill>
                <a:schemeClr val="dk1"/>
              </a:solidFill>
            </a:endParaRPr>
          </a:p>
          <a:p>
            <a:pPr indent="-310832" lvl="0" marL="457200" rtl="0" algn="l">
              <a:lnSpc>
                <a:spcPct val="200000"/>
              </a:lnSpc>
              <a:spcBef>
                <a:spcPts val="0"/>
              </a:spcBef>
              <a:spcAft>
                <a:spcPts val="0"/>
              </a:spcAft>
              <a:buClr>
                <a:schemeClr val="dk1"/>
              </a:buClr>
              <a:buSzPct val="100000"/>
              <a:buChar char="●"/>
            </a:pPr>
            <a:r>
              <a:rPr lang="en-GB" sz="1400">
                <a:solidFill>
                  <a:srgbClr val="188038"/>
                </a:solidFill>
                <a:latin typeface="Roboto Mono"/>
                <a:ea typeface="Roboto Mono"/>
                <a:cs typeface="Roboto Mono"/>
                <a:sym typeface="Roboto Mono"/>
              </a:rPr>
              <a:t>sudo apt autoremove</a:t>
            </a:r>
            <a:r>
              <a:rPr lang="en-GB" sz="1400">
                <a:solidFill>
                  <a:schemeClr val="dk1"/>
                </a:solidFill>
              </a:rPr>
              <a:t> – Remove orphaned dependencies.</a:t>
            </a:r>
            <a:endParaRPr sz="1400">
              <a:solidFill>
                <a:schemeClr val="dk1"/>
              </a:solidFill>
            </a:endParaRPr>
          </a:p>
          <a:p>
            <a:pPr indent="-310832" lvl="0" marL="457200" rtl="0" algn="l">
              <a:lnSpc>
                <a:spcPct val="200000"/>
              </a:lnSpc>
              <a:spcBef>
                <a:spcPts val="0"/>
              </a:spcBef>
              <a:spcAft>
                <a:spcPts val="0"/>
              </a:spcAft>
              <a:buClr>
                <a:schemeClr val="dk1"/>
              </a:buClr>
              <a:buSzPct val="100000"/>
              <a:buChar char="●"/>
            </a:pPr>
            <a:r>
              <a:rPr lang="en-GB" sz="1400">
                <a:solidFill>
                  <a:srgbClr val="188038"/>
                </a:solidFill>
                <a:latin typeface="Roboto Mono"/>
                <a:ea typeface="Roboto Mono"/>
                <a:cs typeface="Roboto Mono"/>
                <a:sym typeface="Roboto Mono"/>
              </a:rPr>
              <a:t>apt-cache search &lt;keyword&gt;</a:t>
            </a:r>
            <a:r>
              <a:rPr lang="en-GB" sz="1400">
                <a:solidFill>
                  <a:schemeClr val="dk1"/>
                </a:solidFill>
              </a:rPr>
              <a:t> – Search for packages.</a:t>
            </a:r>
            <a:endParaRPr sz="1400">
              <a:solidFill>
                <a:schemeClr val="dk1"/>
              </a:solidFill>
            </a:endParaRPr>
          </a:p>
          <a:p>
            <a:pPr indent="-310832" lvl="1" marL="914400" rtl="0" algn="l">
              <a:lnSpc>
                <a:spcPct val="200000"/>
              </a:lnSpc>
              <a:spcBef>
                <a:spcPts val="0"/>
              </a:spcBef>
              <a:spcAft>
                <a:spcPts val="0"/>
              </a:spcAft>
              <a:buClr>
                <a:schemeClr val="dk1"/>
              </a:buClr>
              <a:buSzPct val="100000"/>
              <a:buChar char="○"/>
            </a:pPr>
            <a:r>
              <a:rPr lang="en-GB">
                <a:solidFill>
                  <a:srgbClr val="188038"/>
                </a:solidFill>
                <a:latin typeface="Roboto Mono"/>
                <a:ea typeface="Roboto Mono"/>
                <a:cs typeface="Roboto Mono"/>
                <a:sym typeface="Roboto Mono"/>
              </a:rPr>
              <a:t>apt search &lt;keyword&gt;</a:t>
            </a:r>
            <a:r>
              <a:rPr lang="en-GB">
                <a:solidFill>
                  <a:schemeClr val="dk1"/>
                </a:solidFill>
              </a:rPr>
              <a:t> –  can also be used on the newer version of </a:t>
            </a:r>
            <a:r>
              <a:rPr lang="en-GB">
                <a:solidFill>
                  <a:schemeClr val="dk1"/>
                </a:solidFill>
                <a:latin typeface="Courier New"/>
                <a:ea typeface="Courier New"/>
                <a:cs typeface="Courier New"/>
                <a:sym typeface="Courier New"/>
              </a:rPr>
              <a:t>apt</a:t>
            </a:r>
            <a:r>
              <a:rPr lang="en-GB">
                <a:solidFill>
                  <a:schemeClr val="dk1"/>
                </a:solidFill>
              </a:rPr>
              <a:t>.</a:t>
            </a:r>
            <a:endParaRPr sz="14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53"/>
          <p:cNvSpPr txBox="1"/>
          <p:nvPr>
            <p:ph type="title"/>
          </p:nvPr>
        </p:nvSpPr>
        <p:spPr>
          <a:xfrm>
            <a:off x="311700" y="1494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a:t>
            </a:r>
            <a:r>
              <a:rPr lang="en-GB">
                <a:latin typeface="Courier New"/>
                <a:ea typeface="Courier New"/>
                <a:cs typeface="Courier New"/>
                <a:sym typeface="Courier New"/>
              </a:rPr>
              <a:t>sudo </a:t>
            </a:r>
            <a:r>
              <a:rPr lang="en-GB"/>
              <a:t>with </a:t>
            </a:r>
            <a:r>
              <a:rPr lang="en-GB">
                <a:latin typeface="Courier New"/>
                <a:ea typeface="Courier New"/>
                <a:cs typeface="Courier New"/>
                <a:sym typeface="Courier New"/>
              </a:rPr>
              <a:t>apt</a:t>
            </a:r>
            <a:endParaRPr>
              <a:latin typeface="Courier New"/>
              <a:ea typeface="Courier New"/>
              <a:cs typeface="Courier New"/>
              <a:sym typeface="Courier New"/>
            </a:endParaRPr>
          </a:p>
        </p:txBody>
      </p:sp>
      <p:sp>
        <p:nvSpPr>
          <p:cNvPr id="314" name="Google Shape;314;p53"/>
          <p:cNvSpPr txBox="1"/>
          <p:nvPr>
            <p:ph idx="1" type="body"/>
          </p:nvPr>
        </p:nvSpPr>
        <p:spPr>
          <a:xfrm>
            <a:off x="311700" y="886800"/>
            <a:ext cx="8520600" cy="41319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sz="1700">
                <a:solidFill>
                  <a:schemeClr val="dk1"/>
                </a:solidFill>
              </a:rPr>
              <a:t>Administrative privileges (sudo) are required when using apt for several important reasons:</a:t>
            </a:r>
            <a:endParaRPr sz="1700">
              <a:solidFill>
                <a:schemeClr val="dk1"/>
              </a:solidFill>
            </a:endParaRPr>
          </a:p>
          <a:p>
            <a:pPr indent="-336550" lvl="0" marL="457200" rtl="0" algn="l">
              <a:lnSpc>
                <a:spcPct val="150000"/>
              </a:lnSpc>
              <a:spcBef>
                <a:spcPts val="1200"/>
              </a:spcBef>
              <a:spcAft>
                <a:spcPts val="0"/>
              </a:spcAft>
              <a:buClr>
                <a:schemeClr val="dk1"/>
              </a:buClr>
              <a:buSzPts val="1700"/>
              <a:buFont typeface="Proxima Nova"/>
              <a:buAutoNum type="arabicPeriod"/>
            </a:pPr>
            <a:r>
              <a:rPr lang="en-GB" sz="1700">
                <a:solidFill>
                  <a:schemeClr val="dk1"/>
                </a:solidFill>
              </a:rPr>
              <a:t>System-wide changes: apt operations often modify system files and directories that are not accessible to regular users.</a:t>
            </a:r>
            <a:endParaRPr sz="1700">
              <a:solidFill>
                <a:schemeClr val="dk1"/>
              </a:solidFill>
            </a:endParaRPr>
          </a:p>
          <a:p>
            <a:pPr indent="-336550" lvl="0" marL="457200" rtl="0" algn="l">
              <a:lnSpc>
                <a:spcPct val="150000"/>
              </a:lnSpc>
              <a:spcBef>
                <a:spcPts val="0"/>
              </a:spcBef>
              <a:spcAft>
                <a:spcPts val="0"/>
              </a:spcAft>
              <a:buClr>
                <a:schemeClr val="dk1"/>
              </a:buClr>
              <a:buSzPts val="1700"/>
              <a:buFont typeface="Proxima Nova"/>
              <a:buAutoNum type="arabicPeriod"/>
            </a:pPr>
            <a:r>
              <a:rPr lang="en-GB" sz="1700">
                <a:solidFill>
                  <a:schemeClr val="dk1"/>
                </a:solidFill>
              </a:rPr>
              <a:t>Package integrity: sudo ensures that only authorized users can install, update, or remove software packages, maintaining system security and stability.</a:t>
            </a:r>
            <a:endParaRPr sz="1700">
              <a:solidFill>
                <a:schemeClr val="dk1"/>
              </a:solidFill>
            </a:endParaRPr>
          </a:p>
          <a:p>
            <a:pPr indent="-336550" lvl="0" marL="457200" rtl="0" algn="l">
              <a:lnSpc>
                <a:spcPct val="150000"/>
              </a:lnSpc>
              <a:spcBef>
                <a:spcPts val="0"/>
              </a:spcBef>
              <a:spcAft>
                <a:spcPts val="0"/>
              </a:spcAft>
              <a:buClr>
                <a:schemeClr val="dk1"/>
              </a:buClr>
              <a:buSzPts val="1700"/>
              <a:buFont typeface="Proxima Nova"/>
              <a:buAutoNum type="arabicPeriod"/>
            </a:pPr>
            <a:r>
              <a:rPr lang="en-GB" sz="1700">
                <a:solidFill>
                  <a:schemeClr val="dk1"/>
                </a:solidFill>
              </a:rPr>
              <a:t>Protection of critical components: Many packages managed by apt are essential for system functionality, and sudo prevents accidental or unauthorized modifications.</a:t>
            </a:r>
            <a:endParaRPr sz="1700"/>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5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Using </a:t>
            </a:r>
            <a:r>
              <a:rPr lang="en-GB">
                <a:latin typeface="Courier New"/>
                <a:ea typeface="Courier New"/>
                <a:cs typeface="Courier New"/>
                <a:sym typeface="Courier New"/>
              </a:rPr>
              <a:t>sudo </a:t>
            </a:r>
            <a:r>
              <a:rPr lang="en-GB"/>
              <a:t>with </a:t>
            </a:r>
            <a:r>
              <a:rPr lang="en-GB">
                <a:latin typeface="Courier New"/>
                <a:ea typeface="Courier New"/>
                <a:cs typeface="Courier New"/>
                <a:sym typeface="Courier New"/>
              </a:rPr>
              <a:t>apt</a:t>
            </a:r>
            <a:endParaRPr/>
          </a:p>
        </p:txBody>
      </p:sp>
      <p:sp>
        <p:nvSpPr>
          <p:cNvPr id="320" name="Google Shape;320;p5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50000"/>
              </a:lnSpc>
              <a:spcBef>
                <a:spcPts val="0"/>
              </a:spcBef>
              <a:spcAft>
                <a:spcPts val="0"/>
              </a:spcAft>
              <a:buClr>
                <a:schemeClr val="dk1"/>
              </a:buClr>
              <a:buSzPts val="1100"/>
              <a:buFont typeface="Arial"/>
              <a:buNone/>
            </a:pPr>
            <a:r>
              <a:rPr lang="en-GB">
                <a:solidFill>
                  <a:schemeClr val="dk1"/>
                </a:solidFill>
              </a:rPr>
              <a:t>When using sudo with apt, consider these safety tips:</a:t>
            </a:r>
            <a:endParaRPr>
              <a:solidFill>
                <a:schemeClr val="dk1"/>
              </a:solidFill>
            </a:endParaRPr>
          </a:p>
          <a:p>
            <a:pPr indent="-342900" lvl="0" marL="457200" rtl="0" algn="l">
              <a:lnSpc>
                <a:spcPct val="150000"/>
              </a:lnSpc>
              <a:spcBef>
                <a:spcPts val="600"/>
              </a:spcBef>
              <a:spcAft>
                <a:spcPts val="0"/>
              </a:spcAft>
              <a:buClr>
                <a:schemeClr val="dk1"/>
              </a:buClr>
              <a:buSzPts val="1800"/>
              <a:buFont typeface="Proxima Nova"/>
              <a:buAutoNum type="arabicPeriod"/>
            </a:pPr>
            <a:r>
              <a:rPr lang="en-GB">
                <a:solidFill>
                  <a:schemeClr val="dk1"/>
                </a:solidFill>
              </a:rPr>
              <a:t>Double-check commands before execution to avoid unintended changes.</a:t>
            </a:r>
            <a:endParaRPr>
              <a:solidFill>
                <a:schemeClr val="dk1"/>
              </a:solidFill>
            </a:endParaRPr>
          </a:p>
          <a:p>
            <a:pPr indent="-342900" lvl="0" marL="457200" rtl="0" algn="l">
              <a:lnSpc>
                <a:spcPct val="150000"/>
              </a:lnSpc>
              <a:spcBef>
                <a:spcPts val="0"/>
              </a:spcBef>
              <a:spcAft>
                <a:spcPts val="0"/>
              </a:spcAft>
              <a:buClr>
                <a:schemeClr val="dk1"/>
              </a:buClr>
              <a:buSzPts val="1800"/>
              <a:buFont typeface="Proxima Nova"/>
              <a:buAutoNum type="arabicPeriod"/>
            </a:pPr>
            <a:r>
              <a:rPr lang="en-GB">
                <a:solidFill>
                  <a:schemeClr val="dk1"/>
                </a:solidFill>
              </a:rPr>
              <a:t>Use specific sudo privileges for package management rather than full root access.</a:t>
            </a:r>
            <a:endParaRPr>
              <a:solidFill>
                <a:schemeClr val="dk1"/>
              </a:solidFill>
            </a:endParaRPr>
          </a:p>
          <a:p>
            <a:pPr indent="-342900" lvl="0" marL="457200" rtl="0" algn="l">
              <a:lnSpc>
                <a:spcPct val="150000"/>
              </a:lnSpc>
              <a:spcBef>
                <a:spcPts val="0"/>
              </a:spcBef>
              <a:spcAft>
                <a:spcPts val="0"/>
              </a:spcAft>
              <a:buClr>
                <a:schemeClr val="dk1"/>
              </a:buClr>
              <a:buSzPts val="1800"/>
              <a:buFont typeface="Proxima Nova"/>
              <a:buAutoNum type="arabicPeriod"/>
            </a:pPr>
            <a:r>
              <a:rPr lang="en-GB">
                <a:solidFill>
                  <a:schemeClr val="dk1"/>
                </a:solidFill>
              </a:rPr>
              <a:t>Regularly update the system to patch security vulnerabilities.</a:t>
            </a:r>
            <a:endParaRPr>
              <a:solidFill>
                <a:schemeClr val="dk1"/>
              </a:solidFill>
            </a:endParaRPr>
          </a:p>
          <a:p>
            <a:pPr indent="-342900" lvl="0" marL="457200" rtl="0" algn="l">
              <a:lnSpc>
                <a:spcPct val="150000"/>
              </a:lnSpc>
              <a:spcBef>
                <a:spcPts val="0"/>
              </a:spcBef>
              <a:spcAft>
                <a:spcPts val="0"/>
              </a:spcAft>
              <a:buClr>
                <a:schemeClr val="dk1"/>
              </a:buClr>
              <a:buSzPts val="1800"/>
              <a:buFont typeface="Roboto"/>
              <a:buAutoNum type="arabicPeriod"/>
            </a:pPr>
            <a:r>
              <a:rPr lang="en-GB">
                <a:solidFill>
                  <a:schemeClr val="dk1"/>
                </a:solidFill>
              </a:rPr>
              <a:t>Be cautious when using commands like </a:t>
            </a:r>
            <a:r>
              <a:rPr b="1" lang="en-GB">
                <a:solidFill>
                  <a:srgbClr val="188038"/>
                </a:solidFill>
                <a:latin typeface="Courier New"/>
                <a:ea typeface="Courier New"/>
                <a:cs typeface="Courier New"/>
                <a:sym typeface="Courier New"/>
              </a:rPr>
              <a:t>apt full-upgrade</a:t>
            </a:r>
            <a:r>
              <a:rPr lang="en-GB">
                <a:solidFill>
                  <a:schemeClr val="dk1"/>
                </a:solidFill>
              </a:rPr>
              <a:t>, which can remove installed packages.</a:t>
            </a:r>
            <a:endParaRPr>
              <a:solidFill>
                <a:schemeClr val="dk1"/>
              </a:solidFill>
            </a:endParaRPr>
          </a:p>
          <a:p>
            <a:pPr indent="-342900" lvl="0" marL="457200" rtl="0" algn="l">
              <a:lnSpc>
                <a:spcPct val="150000"/>
              </a:lnSpc>
              <a:spcBef>
                <a:spcPts val="0"/>
              </a:spcBef>
              <a:spcAft>
                <a:spcPts val="0"/>
              </a:spcAft>
              <a:buClr>
                <a:schemeClr val="dk1"/>
              </a:buClr>
              <a:buSzPts val="1800"/>
              <a:buFont typeface="Proxima Nova"/>
              <a:buAutoNum type="arabicPeriod"/>
            </a:pPr>
            <a:r>
              <a:rPr lang="en-GB">
                <a:solidFill>
                  <a:schemeClr val="dk1"/>
                </a:solidFill>
              </a:rPr>
              <a:t>Configure sudo to log all activities for auditing purposes.</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5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sz="3000">
                <a:solidFill>
                  <a:schemeClr val="dk1"/>
                </a:solidFill>
                <a:latin typeface="Architects Daughter"/>
                <a:ea typeface="Architects Daughter"/>
                <a:cs typeface="Architects Daughter"/>
                <a:sym typeface="Architects Daughter"/>
              </a:rPr>
              <a:t>Remember, with great power comes great responsibility.</a:t>
            </a:r>
            <a:r>
              <a:rPr lang="en-GB" sz="2400">
                <a:solidFill>
                  <a:schemeClr val="dk1"/>
                </a:solidFill>
                <a:latin typeface="Architects Daughter"/>
                <a:ea typeface="Architects Daughter"/>
                <a:cs typeface="Architects Daughter"/>
                <a:sym typeface="Architects Daughter"/>
              </a:rPr>
              <a:t> </a:t>
            </a:r>
            <a:endParaRPr sz="2400">
              <a:solidFill>
                <a:schemeClr val="dk1"/>
              </a:solidFill>
              <a:latin typeface="Architects Daughter"/>
              <a:ea typeface="Architects Daughter"/>
              <a:cs typeface="Architects Daughter"/>
              <a:sym typeface="Architects Daughter"/>
            </a:endParaRPr>
          </a:p>
          <a:p>
            <a:pPr indent="0" lvl="0" marL="0" rtl="0" algn="ctr">
              <a:spcBef>
                <a:spcPts val="1200"/>
              </a:spcBef>
              <a:spcAft>
                <a:spcPts val="0"/>
              </a:spcAft>
              <a:buNone/>
            </a:pPr>
            <a:r>
              <a:t/>
            </a:r>
            <a:endParaRPr sz="1400">
              <a:solidFill>
                <a:schemeClr val="dk1"/>
              </a:solidFill>
              <a:latin typeface="Verdana"/>
              <a:ea typeface="Verdana"/>
              <a:cs typeface="Verdana"/>
              <a:sym typeface="Verdana"/>
            </a:endParaRPr>
          </a:p>
          <a:p>
            <a:pPr indent="0" lvl="0" marL="0" rtl="0" algn="ctr">
              <a:spcBef>
                <a:spcPts val="1200"/>
              </a:spcBef>
              <a:spcAft>
                <a:spcPts val="1200"/>
              </a:spcAft>
              <a:buNone/>
            </a:pPr>
            <a:r>
              <a:rPr lang="en-GB">
                <a:solidFill>
                  <a:schemeClr val="dk1"/>
                </a:solidFill>
              </a:rPr>
              <a:t>Always exercise caution when using </a:t>
            </a:r>
            <a:r>
              <a:rPr b="1" lang="en-GB">
                <a:solidFill>
                  <a:schemeClr val="dk1"/>
                </a:solidFill>
                <a:latin typeface="Courier New"/>
                <a:ea typeface="Courier New"/>
                <a:cs typeface="Courier New"/>
                <a:sym typeface="Courier New"/>
              </a:rPr>
              <a:t>sudo</a:t>
            </a:r>
            <a:r>
              <a:rPr lang="en-GB">
                <a:solidFill>
                  <a:schemeClr val="dk1"/>
                </a:solidFill>
              </a:rPr>
              <a:t>, as it grants elevated privileges that can significantly impact your system if misused.</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Best Practices &amp; Troubleshooting</a:t>
            </a:r>
            <a:endParaRPr/>
          </a:p>
        </p:txBody>
      </p:sp>
      <p:sp>
        <p:nvSpPr>
          <p:cNvPr id="331" name="Google Shape;331;p5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342900" lvl="0" marL="457200" rtl="0" algn="l">
              <a:lnSpc>
                <a:spcPct val="200000"/>
              </a:lnSpc>
              <a:spcBef>
                <a:spcPts val="1200"/>
              </a:spcBef>
              <a:spcAft>
                <a:spcPts val="0"/>
              </a:spcAft>
              <a:buClr>
                <a:schemeClr val="dk1"/>
              </a:buClr>
              <a:buSzPts val="1800"/>
              <a:buChar char="●"/>
            </a:pPr>
            <a:r>
              <a:rPr lang="en-GB">
                <a:solidFill>
                  <a:schemeClr val="dk1"/>
                </a:solidFill>
              </a:rPr>
              <a:t>Always run </a:t>
            </a:r>
            <a:r>
              <a:rPr lang="en-GB">
                <a:solidFill>
                  <a:srgbClr val="188038"/>
                </a:solidFill>
                <a:latin typeface="Roboto Mono"/>
                <a:ea typeface="Roboto Mono"/>
                <a:cs typeface="Roboto Mono"/>
                <a:sym typeface="Roboto Mono"/>
              </a:rPr>
              <a:t>apt update</a:t>
            </a:r>
            <a:r>
              <a:rPr lang="en-GB">
                <a:solidFill>
                  <a:schemeClr val="dk1"/>
                </a:solidFill>
              </a:rPr>
              <a:t> before installing.</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GB">
                <a:solidFill>
                  <a:schemeClr val="dk1"/>
                </a:solidFill>
              </a:rPr>
              <a:t>Read the output carefully to catch any errors.</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GB">
                <a:solidFill>
                  <a:schemeClr val="dk1"/>
                </a:solidFill>
              </a:rPr>
              <a:t>When in doubt, check the manual pages (</a:t>
            </a:r>
            <a:r>
              <a:rPr lang="en-GB">
                <a:solidFill>
                  <a:srgbClr val="188038"/>
                </a:solidFill>
                <a:latin typeface="Roboto Mono"/>
                <a:ea typeface="Roboto Mono"/>
                <a:cs typeface="Roboto Mono"/>
                <a:sym typeface="Roboto Mono"/>
              </a:rPr>
              <a:t>man apt</a:t>
            </a:r>
            <a:r>
              <a:rPr lang="en-GB">
                <a:solidFill>
                  <a:schemeClr val="dk1"/>
                </a:solidFill>
              </a:rPr>
              <a:t>).</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GB">
                <a:solidFill>
                  <a:schemeClr val="dk1"/>
                </a:solidFill>
              </a:rPr>
              <a:t>Discuss common issues such as repository errors or dependency conflicts.</a:t>
            </a:r>
            <a:endParaRPr>
              <a:solidFill>
                <a:schemeClr val="dk1"/>
              </a:solidFill>
            </a:endParaRPr>
          </a:p>
          <a:p>
            <a:pPr indent="-342900" lvl="0" marL="457200" rtl="0" algn="l">
              <a:lnSpc>
                <a:spcPct val="200000"/>
              </a:lnSpc>
              <a:spcBef>
                <a:spcPts val="0"/>
              </a:spcBef>
              <a:spcAft>
                <a:spcPts val="0"/>
              </a:spcAft>
              <a:buClr>
                <a:schemeClr val="dk1"/>
              </a:buClr>
              <a:buSzPts val="1800"/>
              <a:buChar char="●"/>
            </a:pPr>
            <a:r>
              <a:rPr lang="en-GB">
                <a:solidFill>
                  <a:schemeClr val="dk1"/>
                </a:solidFill>
              </a:rPr>
              <a:t>Regularly remove orphaned dependencies using </a:t>
            </a:r>
            <a:r>
              <a:rPr lang="en-GB">
                <a:solidFill>
                  <a:srgbClr val="188038"/>
                </a:solidFill>
                <a:latin typeface="Roboto Mono"/>
                <a:ea typeface="Roboto Mono"/>
                <a:cs typeface="Roboto Mono"/>
                <a:sym typeface="Roboto Mono"/>
              </a:rPr>
              <a:t>sudo</a:t>
            </a:r>
            <a:r>
              <a:rPr lang="en-GB">
                <a:solidFill>
                  <a:schemeClr val="dk1"/>
                </a:solidFill>
              </a:rPr>
              <a:t> </a:t>
            </a:r>
            <a:r>
              <a:rPr lang="en-GB">
                <a:solidFill>
                  <a:srgbClr val="188038"/>
                </a:solidFill>
                <a:latin typeface="Roboto Mono"/>
                <a:ea typeface="Roboto Mono"/>
                <a:cs typeface="Roboto Mono"/>
                <a:sym typeface="Roboto Mono"/>
              </a:rPr>
              <a:t>apt</a:t>
            </a:r>
            <a:r>
              <a:rPr lang="en-GB">
                <a:solidFill>
                  <a:schemeClr val="dk1"/>
                </a:solidFill>
              </a:rPr>
              <a:t> </a:t>
            </a:r>
            <a:r>
              <a:rPr lang="en-GB">
                <a:solidFill>
                  <a:srgbClr val="188038"/>
                </a:solidFill>
                <a:latin typeface="Roboto Mono"/>
                <a:ea typeface="Roboto Mono"/>
                <a:cs typeface="Roboto Mono"/>
                <a:sym typeface="Roboto Mono"/>
              </a:rPr>
              <a:t>autoremove</a:t>
            </a:r>
            <a:r>
              <a:rPr lang="en-GB">
                <a:solidFill>
                  <a:schemeClr val="dk1"/>
                </a:solidFill>
              </a:rPr>
              <a:t>.</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7"/>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337" name="Google Shape;337;p57"/>
          <p:cNvSpPr txBox="1"/>
          <p:nvPr>
            <p:ph idx="1" type="body"/>
          </p:nvPr>
        </p:nvSpPr>
        <p:spPr>
          <a:xfrm>
            <a:off x="311700" y="810475"/>
            <a:ext cx="8520600" cy="41754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Update Package Lists</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Upgrade Installed Packages</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Search for a Package - “apache2”</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Package: “</a:t>
            </a:r>
            <a:r>
              <a:rPr lang="en-GB">
                <a:latin typeface="Architects Daughter"/>
                <a:ea typeface="Architects Daughter"/>
                <a:cs typeface="Architects Daughter"/>
                <a:sym typeface="Architects Daughter"/>
              </a:rPr>
              <a:t>rolldice” or “tree” or “curl”</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Install this Package</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Verify the Installation</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Remove the Package</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Architects Daughter"/>
              <a:buAutoNum type="alphaLcPeriod"/>
            </a:pPr>
            <a:r>
              <a:rPr lang="en-GB">
                <a:latin typeface="Architects Daughter"/>
                <a:ea typeface="Architects Daughter"/>
                <a:cs typeface="Architects Daughter"/>
                <a:sym typeface="Architects Daughter"/>
              </a:rPr>
              <a:t>Clear any dependencies that are no longer needed</a:t>
            </a:r>
            <a:endParaRPr>
              <a:latin typeface="Architects Daughter"/>
              <a:ea typeface="Architects Daughter"/>
              <a:cs typeface="Architects Daughter"/>
              <a:sym typeface="Architects Daughter"/>
            </a:endParaRPr>
          </a:p>
        </p:txBody>
      </p:sp>
      <p:pic>
        <p:nvPicPr>
          <p:cNvPr id="338" name="Google Shape;338;p57"/>
          <p:cNvPicPr preferRelativeResize="0"/>
          <p:nvPr/>
        </p:nvPicPr>
        <p:blipFill>
          <a:blip r:embed="rId3">
            <a:alphaModFix/>
          </a:blip>
          <a:stretch>
            <a:fillRect/>
          </a:stretch>
        </p:blipFill>
        <p:spPr>
          <a:xfrm>
            <a:off x="6829538" y="279788"/>
            <a:ext cx="1685925" cy="1685925"/>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2" name="Shape 342"/>
        <p:cNvGrpSpPr/>
        <p:nvPr/>
      </p:nvGrpSpPr>
      <p:grpSpPr>
        <a:xfrm>
          <a:off x="0" y="0"/>
          <a:ext cx="0" cy="0"/>
          <a:chOff x="0" y="0"/>
          <a:chExt cx="0" cy="0"/>
        </a:xfrm>
      </p:grpSpPr>
      <p:sp>
        <p:nvSpPr>
          <p:cNvPr id="343" name="Google Shape;343;p58"/>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344" name="Google Shape;344;p58"/>
          <p:cNvSpPr txBox="1"/>
          <p:nvPr>
            <p:ph idx="1" type="body"/>
          </p:nvPr>
        </p:nvSpPr>
        <p:spPr>
          <a:xfrm>
            <a:off x="311700" y="810475"/>
            <a:ext cx="8520600" cy="4175400"/>
          </a:xfrm>
          <a:prstGeom prst="rect">
            <a:avLst/>
          </a:prstGeom>
        </p:spPr>
        <p:txBody>
          <a:bodyPr anchorCtr="0" anchor="t" bIns="91425" lIns="91425" spcFirstLastPara="1" rIns="91425" wrap="square" tIns="91425">
            <a:normAutofit lnSpcReduction="10000"/>
          </a:bodyPr>
          <a:lstStyle/>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Update Package Lists</a:t>
            </a:r>
            <a:br>
              <a:rPr lang="en-GB">
                <a:latin typeface="Architects Daughter"/>
                <a:ea typeface="Architects Daughter"/>
                <a:cs typeface="Architects Daughter"/>
                <a:sym typeface="Architects Daughter"/>
              </a:rPr>
            </a:br>
            <a:r>
              <a:rPr lang="en-GB">
                <a:highlight>
                  <a:srgbClr val="EFEFEF"/>
                </a:highlight>
                <a:latin typeface="Courier New"/>
                <a:ea typeface="Courier New"/>
                <a:cs typeface="Courier New"/>
                <a:sym typeface="Courier New"/>
              </a:rPr>
              <a:t>sudo apt update</a:t>
            </a:r>
            <a:endParaRPr>
              <a:latin typeface="Architects Daughter"/>
              <a:ea typeface="Architects Daughter"/>
              <a:cs typeface="Architects Daughter"/>
              <a:sym typeface="Architects Daughter"/>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Upgrade Installed Packages</a:t>
            </a:r>
            <a:br>
              <a:rPr lang="en-GB">
                <a:latin typeface="Architects Daughter"/>
                <a:ea typeface="Architects Daughter"/>
                <a:cs typeface="Architects Daughter"/>
                <a:sym typeface="Architects Daughter"/>
              </a:rPr>
            </a:br>
            <a:r>
              <a:rPr lang="en-GB">
                <a:highlight>
                  <a:srgbClr val="EFEFEF"/>
                </a:highlight>
                <a:latin typeface="Courier New"/>
                <a:ea typeface="Courier New"/>
                <a:cs typeface="Courier New"/>
                <a:sym typeface="Courier New"/>
              </a:rPr>
              <a:t>sudo apt upgrade</a:t>
            </a:r>
            <a:endParaRPr>
              <a:highlight>
                <a:srgbClr val="EFEFEF"/>
              </a:highlight>
              <a:latin typeface="Courier New"/>
              <a:ea typeface="Courier New"/>
              <a:cs typeface="Courier New"/>
              <a:sym typeface="Courier New"/>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Search for a Package - “curl”</a:t>
            </a:r>
            <a:br>
              <a:rPr lang="en-GB">
                <a:latin typeface="Architects Daughter"/>
                <a:ea typeface="Architects Daughter"/>
                <a:cs typeface="Architects Daughter"/>
                <a:sym typeface="Architects Daughter"/>
              </a:rPr>
            </a:br>
            <a:r>
              <a:rPr lang="en-GB">
                <a:highlight>
                  <a:srgbClr val="EFEFEF"/>
                </a:highlight>
                <a:latin typeface="Courier New"/>
                <a:ea typeface="Courier New"/>
                <a:cs typeface="Courier New"/>
                <a:sym typeface="Courier New"/>
              </a:rPr>
              <a:t>apt search curl</a:t>
            </a:r>
            <a:endParaRPr>
              <a:highlight>
                <a:srgbClr val="EFEFEF"/>
              </a:highlight>
              <a:latin typeface="Courier New"/>
              <a:ea typeface="Courier New"/>
              <a:cs typeface="Courier New"/>
              <a:sym typeface="Courier New"/>
            </a:endParaRPr>
          </a:p>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Package: “rolldice” or “tree” or “curl”</a:t>
            </a:r>
            <a:endParaRPr>
              <a:latin typeface="Architects Daughter"/>
              <a:ea typeface="Architects Daughter"/>
              <a:cs typeface="Architects Daughter"/>
              <a:sym typeface="Architects Daughter"/>
            </a:endParaRPr>
          </a:p>
          <a:p>
            <a:pPr indent="-317500" lvl="1" marL="914400" rtl="0" algn="l">
              <a:lnSpc>
                <a:spcPct val="150000"/>
              </a:lnSpc>
              <a:spcBef>
                <a:spcPts val="0"/>
              </a:spcBef>
              <a:spcAft>
                <a:spcPts val="0"/>
              </a:spcAft>
              <a:buSzPts val="1400"/>
              <a:buFont typeface="Courier New"/>
              <a:buAutoNum type="alphaLcPeriod"/>
            </a:pPr>
            <a:r>
              <a:rPr lang="en-GB">
                <a:highlight>
                  <a:srgbClr val="EFEFEF"/>
                </a:highlight>
                <a:latin typeface="Courier New"/>
                <a:ea typeface="Courier New"/>
                <a:cs typeface="Courier New"/>
                <a:sym typeface="Courier New"/>
              </a:rPr>
              <a:t>sudo apt install curl</a:t>
            </a:r>
            <a:endParaRPr>
              <a:highlight>
                <a:srgbClr val="EFEFEF"/>
              </a:highlight>
              <a:latin typeface="Courier New"/>
              <a:ea typeface="Courier New"/>
              <a:cs typeface="Courier New"/>
              <a:sym typeface="Courier New"/>
            </a:endParaRPr>
          </a:p>
          <a:p>
            <a:pPr indent="-317500" lvl="1" marL="914400" rtl="0" algn="l">
              <a:lnSpc>
                <a:spcPct val="150000"/>
              </a:lnSpc>
              <a:spcBef>
                <a:spcPts val="0"/>
              </a:spcBef>
              <a:spcAft>
                <a:spcPts val="0"/>
              </a:spcAft>
              <a:buSzPts val="1400"/>
              <a:buFont typeface="Courier New"/>
              <a:buAutoNum type="alphaLcPeriod"/>
            </a:pPr>
            <a:r>
              <a:rPr lang="en-GB">
                <a:highlight>
                  <a:srgbClr val="EFEFEF"/>
                </a:highlight>
                <a:latin typeface="Courier New"/>
                <a:ea typeface="Courier New"/>
                <a:cs typeface="Courier New"/>
                <a:sym typeface="Courier New"/>
              </a:rPr>
              <a:t>c</a:t>
            </a:r>
            <a:r>
              <a:rPr lang="en-GB">
                <a:highlight>
                  <a:srgbClr val="EFEFEF"/>
                </a:highlight>
                <a:latin typeface="Courier New"/>
                <a:ea typeface="Courier New"/>
                <a:cs typeface="Courier New"/>
                <a:sym typeface="Courier New"/>
              </a:rPr>
              <a:t>url </a:t>
            </a:r>
            <a:r>
              <a:rPr lang="en-GB">
                <a:highlight>
                  <a:srgbClr val="EFEFEF"/>
                </a:highlight>
                <a:latin typeface="Courier New"/>
                <a:ea typeface="Courier New"/>
                <a:cs typeface="Courier New"/>
                <a:sym typeface="Courier New"/>
              </a:rPr>
              <a:t>--version</a:t>
            </a:r>
            <a:endParaRPr>
              <a:highlight>
                <a:srgbClr val="EFEFEF"/>
              </a:highlight>
              <a:latin typeface="Courier New"/>
              <a:ea typeface="Courier New"/>
              <a:cs typeface="Courier New"/>
              <a:sym typeface="Courier New"/>
            </a:endParaRPr>
          </a:p>
          <a:p>
            <a:pPr indent="-317500" lvl="1" marL="914400" rtl="0" algn="l">
              <a:lnSpc>
                <a:spcPct val="150000"/>
              </a:lnSpc>
              <a:spcBef>
                <a:spcPts val="0"/>
              </a:spcBef>
              <a:spcAft>
                <a:spcPts val="0"/>
              </a:spcAft>
              <a:buSzPts val="1400"/>
              <a:buFont typeface="Courier New"/>
              <a:buAutoNum type="alphaLcPeriod"/>
            </a:pPr>
            <a:r>
              <a:rPr lang="en-GB">
                <a:highlight>
                  <a:srgbClr val="EFEFEF"/>
                </a:highlight>
                <a:latin typeface="Courier New"/>
                <a:ea typeface="Courier New"/>
                <a:cs typeface="Courier New"/>
                <a:sym typeface="Courier New"/>
              </a:rPr>
              <a:t>sudo apt remove curl</a:t>
            </a:r>
            <a:endParaRPr>
              <a:highlight>
                <a:srgbClr val="EFEFEF"/>
              </a:highlight>
              <a:latin typeface="Courier New"/>
              <a:ea typeface="Courier New"/>
              <a:cs typeface="Courier New"/>
              <a:sym typeface="Courier New"/>
            </a:endParaRPr>
          </a:p>
          <a:p>
            <a:pPr indent="-317500" lvl="1" marL="914400" rtl="0" algn="l">
              <a:lnSpc>
                <a:spcPct val="150000"/>
              </a:lnSpc>
              <a:spcBef>
                <a:spcPts val="0"/>
              </a:spcBef>
              <a:spcAft>
                <a:spcPts val="0"/>
              </a:spcAft>
              <a:buSzPts val="1400"/>
              <a:buFont typeface="Courier New"/>
              <a:buAutoNum type="alphaLcPeriod"/>
            </a:pPr>
            <a:r>
              <a:rPr lang="en-GB">
                <a:highlight>
                  <a:srgbClr val="EFEFEF"/>
                </a:highlight>
                <a:latin typeface="Courier New"/>
                <a:ea typeface="Courier New"/>
                <a:cs typeface="Courier New"/>
                <a:sym typeface="Courier New"/>
              </a:rPr>
              <a:t>sudo apt autoremove</a:t>
            </a:r>
            <a:endParaRPr>
              <a:highlight>
                <a:srgbClr val="EFEFEF"/>
              </a:highlight>
              <a:latin typeface="Courier New"/>
              <a:ea typeface="Courier New"/>
              <a:cs typeface="Courier New"/>
              <a:sym typeface="Courier New"/>
            </a:endParaRPr>
          </a:p>
        </p:txBody>
      </p:sp>
      <p:pic>
        <p:nvPicPr>
          <p:cNvPr id="345" name="Google Shape;345;p58"/>
          <p:cNvPicPr preferRelativeResize="0"/>
          <p:nvPr/>
        </p:nvPicPr>
        <p:blipFill>
          <a:blip r:embed="rId3">
            <a:alphaModFix/>
          </a:blip>
          <a:stretch>
            <a:fillRect/>
          </a:stretch>
        </p:blipFill>
        <p:spPr>
          <a:xfrm>
            <a:off x="6829538" y="279788"/>
            <a:ext cx="1685925" cy="1685925"/>
          </a:xfrm>
          <a:prstGeom prst="rect">
            <a:avLst/>
          </a:prstGeom>
          <a:noFill/>
          <a:ln>
            <a:noFill/>
          </a:ln>
        </p:spPr>
      </p:pic>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5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did you learn in this Module?</a:t>
            </a:r>
            <a:endParaRPr/>
          </a:p>
        </p:txBody>
      </p:sp>
      <p:sp>
        <p:nvSpPr>
          <p:cNvPr id="351" name="Google Shape;351;p59"/>
          <p:cNvSpPr txBox="1"/>
          <p:nvPr>
            <p:ph idx="1" type="body"/>
          </p:nvPr>
        </p:nvSpPr>
        <p:spPr>
          <a:xfrm>
            <a:off x="311700" y="1530575"/>
            <a:ext cx="8520600" cy="3038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manage software on the Linux system, </a:t>
            </a:r>
            <a:endParaRPr/>
          </a:p>
          <a:p>
            <a:pPr indent="-342900" lvl="0" marL="457200" rtl="0" algn="l">
              <a:lnSpc>
                <a:spcPct val="200000"/>
              </a:lnSpc>
              <a:spcBef>
                <a:spcPts val="0"/>
              </a:spcBef>
              <a:spcAft>
                <a:spcPts val="0"/>
              </a:spcAft>
              <a:buSzPts val="1800"/>
              <a:buChar char="-"/>
            </a:pPr>
            <a:r>
              <a:rPr lang="en-GB"/>
              <a:t>understand how dependencies are resolved, and </a:t>
            </a:r>
            <a:endParaRPr/>
          </a:p>
          <a:p>
            <a:pPr indent="-342900" lvl="0" marL="457200" rtl="0" algn="l">
              <a:lnSpc>
                <a:spcPct val="200000"/>
              </a:lnSpc>
              <a:spcBef>
                <a:spcPts val="0"/>
              </a:spcBef>
              <a:spcAft>
                <a:spcPts val="0"/>
              </a:spcAft>
              <a:buSzPts val="1800"/>
              <a:buChar char="-"/>
            </a:pPr>
            <a:r>
              <a:rPr lang="en-GB"/>
              <a:t>appreciate best practices for maintaining a secure and updated system</a:t>
            </a:r>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60"/>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Module 4: </a:t>
            </a:r>
            <a:r>
              <a:rPr lang="en-GB" sz="3600"/>
              <a:t>Advanced Command-Line Operations</a:t>
            </a:r>
            <a:endParaRPr sz="3600"/>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6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Advanced Command-Line Operations</a:t>
            </a:r>
            <a:endParaRPr/>
          </a:p>
        </p:txBody>
      </p:sp>
      <p:sp>
        <p:nvSpPr>
          <p:cNvPr id="362" name="Google Shape;362;p6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61111"/>
              <a:buFont typeface="Arial"/>
              <a:buNone/>
            </a:pPr>
            <a:r>
              <a:t/>
            </a:r>
            <a:endParaRPr/>
          </a:p>
          <a:p>
            <a:pPr indent="-334327" lvl="0" marL="457200" rtl="0" algn="l">
              <a:lnSpc>
                <a:spcPct val="200000"/>
              </a:lnSpc>
              <a:spcBef>
                <a:spcPts val="1200"/>
              </a:spcBef>
              <a:spcAft>
                <a:spcPts val="0"/>
              </a:spcAft>
              <a:buSzPct val="100000"/>
              <a:buChar char="❏"/>
            </a:pPr>
            <a:r>
              <a:rPr lang="en-GB"/>
              <a:t>Master input/output </a:t>
            </a:r>
            <a:r>
              <a:rPr lang="en-GB">
                <a:latin typeface="Courier New"/>
                <a:ea typeface="Courier New"/>
                <a:cs typeface="Courier New"/>
                <a:sym typeface="Courier New"/>
              </a:rPr>
              <a:t>redirection </a:t>
            </a:r>
            <a:r>
              <a:rPr lang="en-GB"/>
              <a:t>techniques</a:t>
            </a:r>
            <a:endParaRPr/>
          </a:p>
          <a:p>
            <a:pPr indent="-334327" lvl="0" marL="457200" rtl="0" algn="l">
              <a:lnSpc>
                <a:spcPct val="200000"/>
              </a:lnSpc>
              <a:spcBef>
                <a:spcPts val="0"/>
              </a:spcBef>
              <a:spcAft>
                <a:spcPts val="0"/>
              </a:spcAft>
              <a:buSzPct val="100000"/>
              <a:buChar char="❏"/>
            </a:pPr>
            <a:r>
              <a:rPr lang="en-GB"/>
              <a:t>Utilize </a:t>
            </a:r>
            <a:r>
              <a:rPr lang="en-GB">
                <a:latin typeface="Courier New"/>
                <a:ea typeface="Courier New"/>
                <a:cs typeface="Courier New"/>
                <a:sym typeface="Courier New"/>
              </a:rPr>
              <a:t>pipes </a:t>
            </a:r>
            <a:r>
              <a:rPr lang="en-GB"/>
              <a:t>to combine multiple commands effectively</a:t>
            </a:r>
            <a:endParaRPr/>
          </a:p>
          <a:p>
            <a:pPr indent="-334327" lvl="0" marL="457200" rtl="0" algn="l">
              <a:lnSpc>
                <a:spcPct val="200000"/>
              </a:lnSpc>
              <a:spcBef>
                <a:spcPts val="0"/>
              </a:spcBef>
              <a:spcAft>
                <a:spcPts val="0"/>
              </a:spcAft>
              <a:buSzPct val="100000"/>
              <a:buChar char="❏"/>
            </a:pPr>
            <a:r>
              <a:rPr lang="en-GB"/>
              <a:t>Employ </a:t>
            </a:r>
            <a:r>
              <a:rPr lang="en-GB">
                <a:latin typeface="Courier New"/>
                <a:ea typeface="Courier New"/>
                <a:cs typeface="Courier New"/>
                <a:sym typeface="Courier New"/>
              </a:rPr>
              <a:t>grep </a:t>
            </a:r>
            <a:r>
              <a:rPr lang="en-GB"/>
              <a:t>for powerful text searching and pattern matching</a:t>
            </a:r>
            <a:endParaRPr/>
          </a:p>
          <a:p>
            <a:pPr indent="-334327" lvl="0" marL="457200" rtl="0" algn="l">
              <a:lnSpc>
                <a:spcPct val="200000"/>
              </a:lnSpc>
              <a:spcBef>
                <a:spcPts val="0"/>
              </a:spcBef>
              <a:spcAft>
                <a:spcPts val="0"/>
              </a:spcAft>
              <a:buSzPct val="100000"/>
              <a:buChar char="❏"/>
            </a:pPr>
            <a:r>
              <a:rPr lang="en-GB"/>
              <a:t>Leverage </a:t>
            </a:r>
            <a:r>
              <a:rPr lang="en-GB">
                <a:latin typeface="Courier New"/>
                <a:ea typeface="Courier New"/>
                <a:cs typeface="Courier New"/>
                <a:sym typeface="Courier New"/>
              </a:rPr>
              <a:t>sed </a:t>
            </a:r>
            <a:r>
              <a:rPr lang="en-GB"/>
              <a:t>for efficient text manipulation and substitution</a:t>
            </a:r>
            <a:endParaRPr/>
          </a:p>
          <a:p>
            <a:pPr indent="-334327" lvl="0" marL="457200" rtl="0" algn="l">
              <a:lnSpc>
                <a:spcPct val="200000"/>
              </a:lnSpc>
              <a:spcBef>
                <a:spcPts val="0"/>
              </a:spcBef>
              <a:spcAft>
                <a:spcPts val="0"/>
              </a:spcAft>
              <a:buSzPct val="100000"/>
              <a:buChar char="❏"/>
            </a:pPr>
            <a:r>
              <a:rPr lang="en-GB"/>
              <a:t>Harness the power of </a:t>
            </a:r>
            <a:r>
              <a:rPr lang="en-GB">
                <a:latin typeface="Courier New"/>
                <a:ea typeface="Courier New"/>
                <a:cs typeface="Courier New"/>
                <a:sym typeface="Courier New"/>
              </a:rPr>
              <a:t>awk </a:t>
            </a:r>
            <a:r>
              <a:rPr lang="en-GB"/>
              <a:t>for advanced text processing and data extraction</a:t>
            </a:r>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 name="Shape 82"/>
        <p:cNvGrpSpPr/>
        <p:nvPr/>
      </p:nvGrpSpPr>
      <p:grpSpPr>
        <a:xfrm>
          <a:off x="0" y="0"/>
          <a:ext cx="0" cy="0"/>
          <a:chOff x="0" y="0"/>
          <a:chExt cx="0" cy="0"/>
        </a:xfrm>
      </p:grpSpPr>
      <p:sp>
        <p:nvSpPr>
          <p:cNvPr id="83" name="Google Shape;83;p17"/>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Module 1: Introduction to Linux &amp; </a:t>
            </a:r>
            <a:endParaRPr sz="3600"/>
          </a:p>
          <a:p>
            <a:pPr indent="0" lvl="0" marL="0" rtl="0" algn="l">
              <a:spcBef>
                <a:spcPts val="0"/>
              </a:spcBef>
              <a:spcAft>
                <a:spcPts val="0"/>
              </a:spcAft>
              <a:buNone/>
            </a:pPr>
            <a:r>
              <a:rPr lang="en-GB" sz="3600"/>
              <a:t>The Command Line</a:t>
            </a:r>
            <a:endParaRPr sz="3600"/>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6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Understanding Standard Streams</a:t>
            </a:r>
            <a:endParaRPr/>
          </a:p>
        </p:txBody>
      </p:sp>
      <p:sp>
        <p:nvSpPr>
          <p:cNvPr id="368" name="Google Shape;368;p6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t>Standard streams are fundamental input/output communication channels in Unix-like operating systems, including Linux. There are three standard streams:</a:t>
            </a:r>
            <a:endParaRPr/>
          </a:p>
          <a:p>
            <a:pPr indent="-342900" lvl="0" marL="457200" rtl="0" algn="l">
              <a:lnSpc>
                <a:spcPct val="150000"/>
              </a:lnSpc>
              <a:spcBef>
                <a:spcPts val="1200"/>
              </a:spcBef>
              <a:spcAft>
                <a:spcPts val="0"/>
              </a:spcAft>
              <a:buSzPts val="1800"/>
              <a:buChar char="❏"/>
            </a:pPr>
            <a:r>
              <a:rPr lang="en-GB"/>
              <a:t>stdin (Standard Input, file descriptor 0): The input stream that provides data to commands.</a:t>
            </a:r>
            <a:endParaRPr/>
          </a:p>
          <a:p>
            <a:pPr indent="-342900" lvl="0" marL="457200" rtl="0" algn="l">
              <a:lnSpc>
                <a:spcPct val="150000"/>
              </a:lnSpc>
              <a:spcBef>
                <a:spcPts val="0"/>
              </a:spcBef>
              <a:spcAft>
                <a:spcPts val="0"/>
              </a:spcAft>
              <a:buSzPts val="1800"/>
              <a:buChar char="❏"/>
            </a:pPr>
            <a:r>
              <a:rPr lang="en-GB"/>
              <a:t>stdout (Standard Output, file descriptor 1): The output stream where commands send their normal output.</a:t>
            </a:r>
            <a:endParaRPr/>
          </a:p>
          <a:p>
            <a:pPr indent="-342900" lvl="0" marL="457200" rtl="0" algn="l">
              <a:lnSpc>
                <a:spcPct val="150000"/>
              </a:lnSpc>
              <a:spcBef>
                <a:spcPts val="0"/>
              </a:spcBef>
              <a:spcAft>
                <a:spcPts val="0"/>
              </a:spcAft>
              <a:buSzPts val="1800"/>
              <a:buChar char="❏"/>
            </a:pPr>
            <a:r>
              <a:rPr lang="en-GB"/>
              <a:t>stderr (Standard Error, file descriptor 2): The output stream for error messages and diagnostics.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2" name="Shape 372"/>
        <p:cNvGrpSpPr/>
        <p:nvPr/>
      </p:nvGrpSpPr>
      <p:grpSpPr>
        <a:xfrm>
          <a:off x="0" y="0"/>
          <a:ext cx="0" cy="0"/>
          <a:chOff x="0" y="0"/>
          <a:chExt cx="0" cy="0"/>
        </a:xfrm>
      </p:grpSpPr>
      <p:sp>
        <p:nvSpPr>
          <p:cNvPr id="373" name="Google Shape;373;p63"/>
          <p:cNvSpPr txBox="1"/>
          <p:nvPr>
            <p:ph type="title"/>
          </p:nvPr>
        </p:nvSpPr>
        <p:spPr>
          <a:xfrm>
            <a:off x="3415875" y="1583125"/>
            <a:ext cx="5482200" cy="203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500"/>
              <a:t>In this diagram:</a:t>
            </a:r>
            <a:endParaRPr sz="1500"/>
          </a:p>
          <a:p>
            <a:pPr indent="-323850" lvl="0" marL="457200" rtl="0" algn="l">
              <a:lnSpc>
                <a:spcPct val="115000"/>
              </a:lnSpc>
              <a:spcBef>
                <a:spcPts val="600"/>
              </a:spcBef>
              <a:spcAft>
                <a:spcPts val="0"/>
              </a:spcAft>
              <a:buSzPts val="1500"/>
              <a:buFont typeface="Proxima Nova"/>
              <a:buChar char="●"/>
            </a:pPr>
            <a:r>
              <a:rPr lang="en-GB" sz="1500"/>
              <a:t>stdin (0) receives input from the keyboard by default.</a:t>
            </a:r>
            <a:endParaRPr sz="1500"/>
          </a:p>
          <a:p>
            <a:pPr indent="-323850" lvl="0" marL="457200" rtl="0" algn="l">
              <a:lnSpc>
                <a:spcPct val="115000"/>
              </a:lnSpc>
              <a:spcBef>
                <a:spcPts val="0"/>
              </a:spcBef>
              <a:spcAft>
                <a:spcPts val="0"/>
              </a:spcAft>
              <a:buSzPts val="1500"/>
              <a:buFont typeface="Proxima Nova"/>
              <a:buChar char="●"/>
            </a:pPr>
            <a:r>
              <a:rPr lang="en-GB" sz="1500"/>
              <a:t>The command processes the input and generates output.</a:t>
            </a:r>
            <a:endParaRPr sz="1500"/>
          </a:p>
          <a:p>
            <a:pPr indent="-323850" lvl="0" marL="457200" rtl="0" algn="l">
              <a:lnSpc>
                <a:spcPct val="115000"/>
              </a:lnSpc>
              <a:spcBef>
                <a:spcPts val="0"/>
              </a:spcBef>
              <a:spcAft>
                <a:spcPts val="0"/>
              </a:spcAft>
              <a:buSzPts val="1500"/>
              <a:buFont typeface="Proxima Nova"/>
              <a:buChar char="●"/>
            </a:pPr>
            <a:r>
              <a:rPr lang="en-GB" sz="1500"/>
              <a:t>stdout (1) sends normal output to the terminal or a file.</a:t>
            </a:r>
            <a:endParaRPr sz="1500"/>
          </a:p>
          <a:p>
            <a:pPr indent="-323850" lvl="0" marL="457200" rtl="0" algn="l">
              <a:lnSpc>
                <a:spcPct val="115000"/>
              </a:lnSpc>
              <a:spcBef>
                <a:spcPts val="0"/>
              </a:spcBef>
              <a:spcAft>
                <a:spcPts val="0"/>
              </a:spcAft>
              <a:buSzPts val="1500"/>
              <a:buFont typeface="Proxima Nova"/>
              <a:buChar char="●"/>
            </a:pPr>
            <a:r>
              <a:rPr lang="en-GB" sz="1500"/>
              <a:t>stderr (2) sends error messages to the terminal or a file.</a:t>
            </a:r>
            <a:endParaRPr sz="1500"/>
          </a:p>
          <a:p>
            <a:pPr indent="0" lvl="0" marL="0" rtl="0" algn="l">
              <a:spcBef>
                <a:spcPts val="600"/>
              </a:spcBef>
              <a:spcAft>
                <a:spcPts val="0"/>
              </a:spcAft>
              <a:buNone/>
            </a:pPr>
            <a:r>
              <a:rPr lang="en-GB" sz="1500"/>
              <a:t>By default, both stdout and stderr display their output on the terminal. However, these streams can be redirected to files or other commands using redirection operators (&gt;, &lt;, 2&gt;) or pipes (|)</a:t>
            </a:r>
            <a:endParaRPr sz="1500"/>
          </a:p>
          <a:p>
            <a:pPr indent="0" lvl="0" marL="0" rtl="0" algn="l">
              <a:spcBef>
                <a:spcPts val="0"/>
              </a:spcBef>
              <a:spcAft>
                <a:spcPts val="0"/>
              </a:spcAft>
              <a:buNone/>
            </a:pPr>
            <a:r>
              <a:t/>
            </a:r>
            <a:endParaRPr sz="1500"/>
          </a:p>
          <a:p>
            <a:pPr indent="0" lvl="0" marL="0" rtl="0" algn="l">
              <a:spcBef>
                <a:spcPts val="0"/>
              </a:spcBef>
              <a:spcAft>
                <a:spcPts val="0"/>
              </a:spcAft>
              <a:buNone/>
            </a:pPr>
            <a:r>
              <a:rPr lang="en-GB" sz="1500"/>
              <a:t>Example:</a:t>
            </a:r>
            <a:endParaRPr sz="1500"/>
          </a:p>
          <a:p>
            <a:pPr indent="0" lvl="0" marL="0" rtl="0" algn="l">
              <a:spcBef>
                <a:spcPts val="0"/>
              </a:spcBef>
              <a:spcAft>
                <a:spcPts val="0"/>
              </a:spcAft>
              <a:buNone/>
            </a:pPr>
            <a:r>
              <a:rPr b="1" lang="en-GB" sz="1500">
                <a:latin typeface="Courier New"/>
                <a:ea typeface="Courier New"/>
                <a:cs typeface="Courier New"/>
                <a:sym typeface="Courier New"/>
              </a:rPr>
              <a:t>$ ls &gt; filelist.txt</a:t>
            </a:r>
            <a:r>
              <a:rPr lang="en-GB" sz="1500"/>
              <a:t> # Redirect stdout to a file </a:t>
            </a:r>
            <a:br>
              <a:rPr lang="en-GB" sz="1500"/>
            </a:br>
            <a:r>
              <a:rPr b="1" lang="en-GB" sz="1500">
                <a:latin typeface="Courier New"/>
                <a:ea typeface="Courier New"/>
                <a:cs typeface="Courier New"/>
                <a:sym typeface="Courier New"/>
              </a:rPr>
              <a:t>$ ls 2&gt; error.log</a:t>
            </a:r>
            <a:r>
              <a:rPr lang="en-GB" sz="1500"/>
              <a:t> # Redirect stderr to a file</a:t>
            </a:r>
            <a:endParaRPr sz="1500"/>
          </a:p>
        </p:txBody>
      </p:sp>
      <p:pic>
        <p:nvPicPr>
          <p:cNvPr id="374" name="Google Shape;374;p63"/>
          <p:cNvPicPr preferRelativeResize="0"/>
          <p:nvPr/>
        </p:nvPicPr>
        <p:blipFill>
          <a:blip r:embed="rId3">
            <a:alphaModFix/>
          </a:blip>
          <a:stretch>
            <a:fillRect/>
          </a:stretch>
        </p:blipFill>
        <p:spPr>
          <a:xfrm>
            <a:off x="847225" y="32850"/>
            <a:ext cx="2303050" cy="5077799"/>
          </a:xfrm>
          <a:prstGeom prst="rect">
            <a:avLst/>
          </a:prstGeom>
          <a:noFill/>
          <a:ln>
            <a:noFill/>
          </a:ln>
        </p:spPr>
      </p:pic>
      <p:pic>
        <p:nvPicPr>
          <p:cNvPr id="375" name="Google Shape;375;p63"/>
          <p:cNvPicPr preferRelativeResize="0"/>
          <p:nvPr/>
        </p:nvPicPr>
        <p:blipFill>
          <a:blip r:embed="rId4">
            <a:alphaModFix/>
          </a:blip>
          <a:stretch>
            <a:fillRect/>
          </a:stretch>
        </p:blipFill>
        <p:spPr>
          <a:xfrm>
            <a:off x="5155150" y="0"/>
            <a:ext cx="3170876" cy="1902525"/>
          </a:xfrm>
          <a:prstGeom prst="rect">
            <a:avLst/>
          </a:prstGeom>
          <a:noFill/>
          <a:ln>
            <a:noFill/>
          </a:ln>
        </p:spPr>
      </p:pic>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9" name="Shape 379"/>
        <p:cNvGrpSpPr/>
        <p:nvPr/>
      </p:nvGrpSpPr>
      <p:grpSpPr>
        <a:xfrm>
          <a:off x="0" y="0"/>
          <a:ext cx="0" cy="0"/>
          <a:chOff x="0" y="0"/>
          <a:chExt cx="0" cy="0"/>
        </a:xfrm>
      </p:grpSpPr>
      <p:sp>
        <p:nvSpPr>
          <p:cNvPr id="380" name="Google Shape;380;p64"/>
          <p:cNvSpPr txBox="1"/>
          <p:nvPr>
            <p:ph type="title"/>
          </p:nvPr>
        </p:nvSpPr>
        <p:spPr>
          <a:xfrm>
            <a:off x="311700" y="1954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Redirection Operators</a:t>
            </a:r>
            <a:endParaRPr/>
          </a:p>
        </p:txBody>
      </p:sp>
      <p:sp>
        <p:nvSpPr>
          <p:cNvPr id="381" name="Google Shape;381;p64"/>
          <p:cNvSpPr txBox="1"/>
          <p:nvPr>
            <p:ph idx="1" type="body"/>
          </p:nvPr>
        </p:nvSpPr>
        <p:spPr>
          <a:xfrm>
            <a:off x="311700" y="814550"/>
            <a:ext cx="8520600" cy="42174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0"/>
              </a:spcAft>
              <a:buClr>
                <a:schemeClr val="dk1"/>
              </a:buClr>
              <a:buSzPts val="1100"/>
              <a:buFont typeface="Arial"/>
              <a:buNone/>
            </a:pPr>
            <a:r>
              <a:rPr b="1" lang="en-GB" sz="1400">
                <a:solidFill>
                  <a:schemeClr val="dk1"/>
                </a:solidFill>
              </a:rPr>
              <a:t>Basic redirection</a:t>
            </a:r>
            <a:r>
              <a:rPr lang="en-GB" sz="1400">
                <a:solidFill>
                  <a:schemeClr val="dk1"/>
                </a:solidFill>
              </a:rPr>
              <a:t>:</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GB" sz="1400">
                <a:solidFill>
                  <a:srgbClr val="188038"/>
                </a:solidFill>
                <a:latin typeface="Roboto Mono"/>
                <a:ea typeface="Roboto Mono"/>
                <a:cs typeface="Roboto Mono"/>
                <a:sym typeface="Roboto Mono"/>
              </a:rPr>
              <a:t>&gt;</a:t>
            </a:r>
            <a:r>
              <a:rPr lang="en-GB" sz="1400">
                <a:solidFill>
                  <a:schemeClr val="dk1"/>
                </a:solidFill>
              </a:rPr>
              <a:t> : Overwrite a file with command output.</a:t>
            </a:r>
            <a:br>
              <a:rPr lang="en-GB" sz="1400">
                <a:solidFill>
                  <a:schemeClr val="dk1"/>
                </a:solidFill>
              </a:rPr>
            </a:br>
            <a:r>
              <a:rPr lang="en-GB" sz="1400">
                <a:solidFill>
                  <a:schemeClr val="dk1"/>
                </a:solidFill>
              </a:rPr>
              <a:t>$ </a:t>
            </a:r>
            <a:r>
              <a:rPr lang="en-GB" sz="1400">
                <a:solidFill>
                  <a:schemeClr val="dk1"/>
                </a:solidFill>
                <a:latin typeface="Courier New"/>
                <a:ea typeface="Courier New"/>
                <a:cs typeface="Courier New"/>
                <a:sym typeface="Courier New"/>
              </a:rPr>
              <a:t>echo "Hello, world!" &gt; greeting.txt</a:t>
            </a:r>
            <a:endParaRPr sz="1400">
              <a:solidFill>
                <a:schemeClr val="dk1"/>
              </a:solidFill>
              <a:latin typeface="Courier New"/>
              <a:ea typeface="Courier New"/>
              <a:cs typeface="Courier New"/>
              <a:sym typeface="Courier New"/>
            </a:endParaRPr>
          </a:p>
          <a:p>
            <a:pPr indent="-317500" lvl="0" marL="457200" rtl="0" algn="l">
              <a:lnSpc>
                <a:spcPct val="15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&gt;&gt;</a:t>
            </a:r>
            <a:r>
              <a:rPr lang="en-GB" sz="1400">
                <a:solidFill>
                  <a:schemeClr val="dk1"/>
                </a:solidFill>
              </a:rPr>
              <a:t>: Append command output to an existing file.</a:t>
            </a:r>
            <a:br>
              <a:rPr lang="en-GB" sz="1400">
                <a:solidFill>
                  <a:schemeClr val="dk1"/>
                </a:solidFill>
              </a:rPr>
            </a:br>
            <a:r>
              <a:rPr lang="en-GB" sz="1400">
                <a:solidFill>
                  <a:schemeClr val="dk1"/>
                </a:solidFill>
              </a:rPr>
              <a:t>$ </a:t>
            </a:r>
            <a:r>
              <a:rPr lang="en-GB" sz="1400">
                <a:solidFill>
                  <a:schemeClr val="dk1"/>
                </a:solidFill>
                <a:latin typeface="Courier New"/>
                <a:ea typeface="Courier New"/>
                <a:cs typeface="Courier New"/>
                <a:sym typeface="Courier New"/>
              </a:rPr>
              <a:t>echo "How are you?" &gt;&gt; greeting.txt</a:t>
            </a:r>
            <a:endParaRPr sz="1400">
              <a:solidFill>
                <a:schemeClr val="dk1"/>
              </a:solidFill>
            </a:endParaRPr>
          </a:p>
          <a:p>
            <a:pPr indent="-317500" lvl="0" marL="457200" rtl="0" algn="l">
              <a:lnSpc>
                <a:spcPct val="150000"/>
              </a:lnSpc>
              <a:spcBef>
                <a:spcPts val="0"/>
              </a:spcBef>
              <a:spcAft>
                <a:spcPts val="0"/>
              </a:spcAft>
              <a:buClr>
                <a:schemeClr val="dk1"/>
              </a:buClr>
              <a:buSzPts val="1400"/>
              <a:buChar char="●"/>
            </a:pPr>
            <a:r>
              <a:rPr lang="en-GB" sz="1400">
                <a:solidFill>
                  <a:srgbClr val="188038"/>
                </a:solidFill>
                <a:latin typeface="Roboto Mono"/>
                <a:ea typeface="Roboto Mono"/>
                <a:cs typeface="Roboto Mono"/>
                <a:sym typeface="Roboto Mono"/>
              </a:rPr>
              <a:t>&lt;</a:t>
            </a:r>
            <a:r>
              <a:rPr lang="en-GB" sz="1400">
                <a:solidFill>
                  <a:schemeClr val="dk1"/>
                </a:solidFill>
              </a:rPr>
              <a:t> : Use a file as input to a command.</a:t>
            </a:r>
            <a:br>
              <a:rPr lang="en-GB" sz="1400">
                <a:solidFill>
                  <a:schemeClr val="dk1"/>
                </a:solidFill>
              </a:rPr>
            </a:br>
            <a:r>
              <a:rPr lang="en-GB" sz="1400">
                <a:solidFill>
                  <a:schemeClr val="dk1"/>
                </a:solidFill>
              </a:rPr>
              <a:t>$ </a:t>
            </a:r>
            <a:r>
              <a:rPr lang="en-GB" sz="1400">
                <a:solidFill>
                  <a:schemeClr val="dk1"/>
                </a:solidFill>
                <a:latin typeface="Courier New"/>
                <a:ea typeface="Courier New"/>
                <a:cs typeface="Courier New"/>
                <a:sym typeface="Courier New"/>
              </a:rPr>
              <a:t>sort &lt; unsorted_list.txt</a:t>
            </a:r>
            <a:endParaRPr sz="1400">
              <a:solidFill>
                <a:schemeClr val="dk1"/>
              </a:solidFill>
              <a:latin typeface="Courier New"/>
              <a:ea typeface="Courier New"/>
              <a:cs typeface="Courier New"/>
              <a:sym typeface="Courier New"/>
            </a:endParaRPr>
          </a:p>
          <a:p>
            <a:pPr indent="0" lvl="0" marL="0" rtl="0" algn="l">
              <a:lnSpc>
                <a:spcPct val="115000"/>
              </a:lnSpc>
              <a:spcBef>
                <a:spcPts val="1200"/>
              </a:spcBef>
              <a:spcAft>
                <a:spcPts val="0"/>
              </a:spcAft>
              <a:buClr>
                <a:schemeClr val="dk1"/>
              </a:buClr>
              <a:buSzPts val="1100"/>
              <a:buFont typeface="Arial"/>
              <a:buNone/>
            </a:pPr>
            <a:r>
              <a:rPr b="1" lang="en-GB" sz="1400">
                <a:solidFill>
                  <a:schemeClr val="dk1"/>
                </a:solidFill>
              </a:rPr>
              <a:t>Special redirection</a:t>
            </a:r>
            <a:r>
              <a:rPr lang="en-GB" sz="1400">
                <a:solidFill>
                  <a:schemeClr val="dk1"/>
                </a:solidFill>
              </a:rPr>
              <a:t>:</a:t>
            </a:r>
            <a:endParaRPr sz="1400">
              <a:solidFill>
                <a:schemeClr val="dk1"/>
              </a:solidFill>
            </a:endParaRPr>
          </a:p>
          <a:p>
            <a:pPr indent="-317500" lvl="0" marL="457200" rtl="0" algn="l">
              <a:lnSpc>
                <a:spcPct val="150000"/>
              </a:lnSpc>
              <a:spcBef>
                <a:spcPts val="1200"/>
              </a:spcBef>
              <a:spcAft>
                <a:spcPts val="0"/>
              </a:spcAft>
              <a:buClr>
                <a:schemeClr val="dk1"/>
              </a:buClr>
              <a:buSzPts val="1400"/>
              <a:buChar char="●"/>
            </a:pPr>
            <a:r>
              <a:rPr lang="en-GB" sz="1400">
                <a:solidFill>
                  <a:srgbClr val="188038"/>
                </a:solidFill>
                <a:latin typeface="Roboto Mono"/>
                <a:ea typeface="Roboto Mono"/>
                <a:cs typeface="Roboto Mono"/>
                <a:sym typeface="Roboto Mono"/>
              </a:rPr>
              <a:t>2&gt;&amp;1</a:t>
            </a:r>
            <a:r>
              <a:rPr lang="en-GB" sz="1400">
                <a:solidFill>
                  <a:schemeClr val="dk1"/>
                </a:solidFill>
              </a:rPr>
              <a:t>: Merge stderr with stdout.</a:t>
            </a:r>
            <a:br>
              <a:rPr lang="en-GB" sz="1400">
                <a:solidFill>
                  <a:schemeClr val="dk1"/>
                </a:solidFill>
              </a:rPr>
            </a:br>
            <a:r>
              <a:rPr lang="en-GB" sz="1400">
                <a:solidFill>
                  <a:schemeClr val="dk1"/>
                </a:solidFill>
                <a:latin typeface="Roboto"/>
                <a:ea typeface="Roboto"/>
                <a:cs typeface="Roboto"/>
                <a:sym typeface="Roboto"/>
              </a:rPr>
              <a:t>This redirects stderr (file descriptor 2) to the same destination as stdout (file descriptor 1):</a:t>
            </a:r>
            <a:br>
              <a:rPr lang="en-GB" sz="1400">
                <a:solidFill>
                  <a:schemeClr val="dk1"/>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 </a:t>
            </a:r>
            <a:r>
              <a:rPr lang="en-GB" sz="1400">
                <a:solidFill>
                  <a:srgbClr val="4271AE"/>
                </a:solidFill>
                <a:latin typeface="Roboto Mono"/>
                <a:ea typeface="Roboto Mono"/>
                <a:cs typeface="Roboto Mono"/>
                <a:sym typeface="Roboto Mono"/>
              </a:rPr>
              <a:t>command</a:t>
            </a:r>
            <a:r>
              <a:rPr lang="en-GB" sz="1400">
                <a:solidFill>
                  <a:srgbClr val="4D4D4C"/>
                </a:solidFill>
                <a:latin typeface="Roboto Mono"/>
                <a:ea typeface="Roboto Mono"/>
                <a:cs typeface="Roboto Mono"/>
                <a:sym typeface="Roboto Mono"/>
              </a:rPr>
              <a:t> &gt; output.txt 2&gt;&amp;1</a:t>
            </a:r>
            <a:endParaRPr sz="1400">
              <a:solidFill>
                <a:srgbClr val="4D4D4C"/>
              </a:solidFill>
              <a:latin typeface="Roboto Mono"/>
              <a:ea typeface="Roboto Mono"/>
              <a:cs typeface="Roboto Mono"/>
              <a:sym typeface="Roboto Mono"/>
            </a:endParaRPr>
          </a:p>
          <a:p>
            <a:pPr indent="-317500" lvl="0" marL="457200" rtl="0" algn="l">
              <a:lnSpc>
                <a:spcPct val="150000"/>
              </a:lnSpc>
              <a:spcBef>
                <a:spcPts val="0"/>
              </a:spcBef>
              <a:spcAft>
                <a:spcPts val="0"/>
              </a:spcAft>
              <a:buClr>
                <a:schemeClr val="dk1"/>
              </a:buClr>
              <a:buSzPts val="1400"/>
              <a:buChar char="●"/>
            </a:pPr>
            <a:r>
              <a:rPr lang="en-GB" sz="1400">
                <a:solidFill>
                  <a:schemeClr val="dk1"/>
                </a:solidFill>
              </a:rPr>
              <a:t>Example: </a:t>
            </a:r>
            <a:r>
              <a:rPr lang="en-GB" sz="1400">
                <a:solidFill>
                  <a:schemeClr val="dk1"/>
                </a:solidFill>
                <a:latin typeface="Courier New"/>
                <a:ea typeface="Courier New"/>
                <a:cs typeface="Courier New"/>
                <a:sym typeface="Courier New"/>
              </a:rPr>
              <a:t>find / -name "*.txt" &gt; found_files.txt 2&gt;&amp;1</a:t>
            </a:r>
            <a:endParaRPr sz="1400"/>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p65"/>
          <p:cNvSpPr txBox="1"/>
          <p:nvPr>
            <p:ph type="title"/>
          </p:nvPr>
        </p:nvSpPr>
        <p:spPr>
          <a:xfrm>
            <a:off x="311700" y="71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Some Important Commands to Play with</a:t>
            </a:r>
            <a:endParaRPr/>
          </a:p>
        </p:txBody>
      </p:sp>
      <p:sp>
        <p:nvSpPr>
          <p:cNvPr id="387" name="Google Shape;387;p65"/>
          <p:cNvSpPr txBox="1"/>
          <p:nvPr>
            <p:ph idx="1" type="body"/>
          </p:nvPr>
        </p:nvSpPr>
        <p:spPr>
          <a:xfrm>
            <a:off x="311700" y="601075"/>
            <a:ext cx="8520600" cy="44838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None/>
            </a:pPr>
            <a:r>
              <a:rPr lang="en-GB" sz="1200">
                <a:latin typeface="Courier New"/>
                <a:ea typeface="Courier New"/>
                <a:cs typeface="Courier New"/>
                <a:sym typeface="Courier New"/>
              </a:rPr>
              <a:t>$ wc &lt;file_name&gt; </a:t>
            </a:r>
            <a:r>
              <a:rPr lang="en-GB" sz="1200">
                <a:latin typeface="Calibri"/>
                <a:ea typeface="Calibri"/>
                <a:cs typeface="Calibri"/>
                <a:sym typeface="Calibri"/>
              </a:rPr>
              <a:t>“word count” command to count the number of lines, words, and characters in files</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wc *.txt</a:t>
            </a:r>
            <a:endParaRPr sz="1200">
              <a:latin typeface="Courier New"/>
              <a:ea typeface="Courier New"/>
              <a:cs typeface="Courier New"/>
              <a:sym typeface="Courier New"/>
            </a:endParaRPr>
          </a:p>
          <a:p>
            <a:pPr indent="0" lvl="0" marL="0" rtl="0" algn="l">
              <a:spcBef>
                <a:spcPts val="1200"/>
              </a:spcBef>
              <a:spcAft>
                <a:spcPts val="0"/>
              </a:spcAft>
              <a:buNone/>
            </a:pPr>
            <a:r>
              <a:rPr lang="en-GB" sz="1200">
                <a:latin typeface="Courier New"/>
                <a:ea typeface="Courier New"/>
                <a:cs typeface="Courier New"/>
                <a:sym typeface="Courier New"/>
              </a:rPr>
              <a:t>$ wc -l *.txt </a:t>
            </a:r>
            <a:r>
              <a:rPr lang="en-GB" sz="1200">
                <a:latin typeface="Calibri"/>
                <a:ea typeface="Calibri"/>
                <a:cs typeface="Calibri"/>
                <a:sym typeface="Calibri"/>
              </a:rPr>
              <a:t>only number of lines are returned</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wc -l *.txt &gt; lengths.txt </a:t>
            </a:r>
            <a:r>
              <a:rPr lang="en-GB" sz="1200">
                <a:latin typeface="Calibri"/>
                <a:ea typeface="Calibri"/>
                <a:cs typeface="Calibri"/>
                <a:sym typeface="Calibri"/>
              </a:rPr>
              <a:t>in the write mode it prints the output into lengths.txt (you can change this name)</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cat lengths.txt </a:t>
            </a:r>
            <a:r>
              <a:rPr lang="en-GB" sz="1200">
                <a:latin typeface="Calibri"/>
                <a:ea typeface="Calibri"/>
                <a:cs typeface="Calibri"/>
                <a:sym typeface="Calibri"/>
              </a:rPr>
              <a:t>concatenates together the file content and prints the contents of the files one after another.</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less lengths.txt </a:t>
            </a:r>
            <a:r>
              <a:rPr lang="en-GB" sz="1200">
                <a:latin typeface="Calibri"/>
                <a:ea typeface="Calibri"/>
                <a:cs typeface="Calibri"/>
                <a:sym typeface="Calibri"/>
              </a:rPr>
              <a:t>displays a screenful of the file, and then stops. Go forward - “space” backward - “b” quit - “q”</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sort -n lengths.txt </a:t>
            </a:r>
            <a:r>
              <a:rPr lang="en-GB" sz="1200">
                <a:latin typeface="Calibri"/>
                <a:ea typeface="Calibri"/>
                <a:cs typeface="Calibri"/>
                <a:sym typeface="Calibri"/>
              </a:rPr>
              <a:t>sorts the contents of the file (line wise operation)</a:t>
            </a:r>
            <a:endParaRPr sz="1200">
              <a:latin typeface="Calibri"/>
              <a:ea typeface="Calibri"/>
              <a:cs typeface="Calibri"/>
              <a:sym typeface="Calibri"/>
            </a:endParaRPr>
          </a:p>
          <a:p>
            <a:pPr indent="0" lvl="0" marL="0" rtl="0" algn="l">
              <a:spcBef>
                <a:spcPts val="1200"/>
              </a:spcBef>
              <a:spcAft>
                <a:spcPts val="0"/>
              </a:spcAft>
              <a:buNone/>
            </a:pPr>
            <a:r>
              <a:rPr lang="en-GB" sz="1200">
                <a:latin typeface="Calibri"/>
                <a:ea typeface="Calibri"/>
                <a:cs typeface="Calibri"/>
                <a:sym typeface="Calibri"/>
              </a:rPr>
              <a:t>	</a:t>
            </a:r>
            <a:r>
              <a:rPr lang="en-GB" sz="1200">
                <a:latin typeface="Courier New"/>
                <a:ea typeface="Courier New"/>
                <a:cs typeface="Courier New"/>
                <a:sym typeface="Courier New"/>
              </a:rPr>
              <a:t>-n : </a:t>
            </a:r>
            <a:r>
              <a:rPr lang="en-GB" sz="1200">
                <a:latin typeface="Calibri"/>
                <a:ea typeface="Calibri"/>
                <a:cs typeface="Calibri"/>
                <a:sym typeface="Calibri"/>
              </a:rPr>
              <a:t> numerical sorting</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sort -n lengths.txt &gt; sorted-lengths.txt</a:t>
            </a:r>
            <a:endParaRPr sz="1200">
              <a:latin typeface="Courier New"/>
              <a:ea typeface="Courier New"/>
              <a:cs typeface="Courier New"/>
              <a:sym typeface="Courier New"/>
            </a:endParaRPr>
          </a:p>
          <a:p>
            <a:pPr indent="0" lvl="0" marL="0" rtl="0" algn="l">
              <a:spcBef>
                <a:spcPts val="1200"/>
              </a:spcBef>
              <a:spcAft>
                <a:spcPts val="0"/>
              </a:spcAft>
              <a:buNone/>
            </a:pPr>
            <a:r>
              <a:rPr lang="en-GB" sz="1200">
                <a:latin typeface="Courier New"/>
                <a:ea typeface="Courier New"/>
                <a:cs typeface="Courier New"/>
                <a:sym typeface="Courier New"/>
              </a:rPr>
              <a:t>$ head -n 1 sorted-lengths.txt </a:t>
            </a:r>
            <a:r>
              <a:rPr lang="en-GB" sz="1200">
                <a:latin typeface="Calibri"/>
                <a:ea typeface="Calibri"/>
                <a:cs typeface="Calibri"/>
                <a:sym typeface="Calibri"/>
              </a:rPr>
              <a:t>tells it that we only want the first line of the file; -n 20 would get the first 20.</a:t>
            </a:r>
            <a:endParaRPr sz="1200">
              <a:latin typeface="Calibri"/>
              <a:ea typeface="Calibri"/>
              <a:cs typeface="Calibri"/>
              <a:sym typeface="Calibri"/>
            </a:endParaRPr>
          </a:p>
          <a:p>
            <a:pPr indent="0" lvl="0" marL="0" rtl="0" algn="l">
              <a:spcBef>
                <a:spcPts val="1200"/>
              </a:spcBef>
              <a:spcAft>
                <a:spcPts val="0"/>
              </a:spcAft>
              <a:buNone/>
            </a:pPr>
            <a:r>
              <a:rPr lang="en-GB" sz="1200">
                <a:latin typeface="Courier New"/>
                <a:ea typeface="Courier New"/>
                <a:cs typeface="Courier New"/>
                <a:sym typeface="Courier New"/>
              </a:rPr>
              <a:t>$ head -n 3 animals.csv &gt; animals-subset.csv</a:t>
            </a:r>
            <a:endParaRPr sz="1200">
              <a:latin typeface="Courier New"/>
              <a:ea typeface="Courier New"/>
              <a:cs typeface="Courier New"/>
              <a:sym typeface="Courier New"/>
            </a:endParaRPr>
          </a:p>
          <a:p>
            <a:pPr indent="0" lvl="0" marL="0" rtl="0" algn="l">
              <a:spcBef>
                <a:spcPts val="1200"/>
              </a:spcBef>
              <a:spcAft>
                <a:spcPts val="0"/>
              </a:spcAft>
              <a:buNone/>
            </a:pPr>
            <a:r>
              <a:rPr lang="en-GB" sz="1200">
                <a:latin typeface="Courier New"/>
                <a:ea typeface="Courier New"/>
                <a:cs typeface="Courier New"/>
                <a:sym typeface="Courier New"/>
              </a:rPr>
              <a:t>$ tail -n 2 animals.csv &gt;&gt; animals-subset.csv</a:t>
            </a:r>
            <a:endParaRPr sz="1200">
              <a:latin typeface="Courier New"/>
              <a:ea typeface="Courier New"/>
              <a:cs typeface="Courier New"/>
              <a:sym typeface="Courier New"/>
            </a:endParaRPr>
          </a:p>
          <a:p>
            <a:pPr indent="0" lvl="0" marL="0" rtl="0" algn="l">
              <a:spcBef>
                <a:spcPts val="1200"/>
              </a:spcBef>
              <a:spcAft>
                <a:spcPts val="1200"/>
              </a:spcAft>
              <a:buNone/>
            </a:pPr>
            <a:r>
              <a:rPr lang="en-GB" sz="1200">
                <a:latin typeface="Courier New"/>
                <a:ea typeface="Courier New"/>
                <a:cs typeface="Courier New"/>
                <a:sym typeface="Courier New"/>
              </a:rPr>
              <a:t>$ cut -d , -f 2 animals.csv </a:t>
            </a:r>
            <a:r>
              <a:rPr lang="en-GB" sz="1200">
                <a:latin typeface="Calibri"/>
                <a:ea typeface="Calibri"/>
                <a:cs typeface="Calibri"/>
                <a:sym typeface="Calibri"/>
              </a:rPr>
              <a:t>used to remove or ‘cut-out’ certain sections of each line in the file</a:t>
            </a:r>
            <a:br>
              <a:rPr lang="en-GB" sz="1200">
                <a:latin typeface="Calibri"/>
                <a:ea typeface="Calibri"/>
                <a:cs typeface="Calibri"/>
                <a:sym typeface="Calibri"/>
              </a:rPr>
            </a:br>
            <a:r>
              <a:rPr lang="en-GB" sz="1200">
                <a:latin typeface="Calibri"/>
                <a:ea typeface="Calibri"/>
                <a:cs typeface="Calibri"/>
                <a:sym typeface="Calibri"/>
              </a:rPr>
              <a:t>	</a:t>
            </a:r>
            <a:r>
              <a:rPr lang="en-GB" sz="1200">
                <a:latin typeface="Courier New"/>
                <a:ea typeface="Courier New"/>
                <a:cs typeface="Courier New"/>
                <a:sym typeface="Courier New"/>
              </a:rPr>
              <a:t>-d </a:t>
            </a:r>
            <a:r>
              <a:rPr lang="en-GB" sz="1200">
                <a:latin typeface="Calibri"/>
                <a:ea typeface="Calibri"/>
                <a:cs typeface="Calibri"/>
                <a:sym typeface="Calibri"/>
              </a:rPr>
              <a:t>delimiter for field delimiter</a:t>
            </a:r>
            <a:br>
              <a:rPr lang="en-GB" sz="1200">
                <a:latin typeface="Calibri"/>
                <a:ea typeface="Calibri"/>
                <a:cs typeface="Calibri"/>
                <a:sym typeface="Calibri"/>
              </a:rPr>
            </a:br>
            <a:r>
              <a:rPr lang="en-GB" sz="1200">
                <a:latin typeface="Calibri"/>
                <a:ea typeface="Calibri"/>
                <a:cs typeface="Calibri"/>
                <a:sym typeface="Calibri"/>
              </a:rPr>
              <a:t>	</a:t>
            </a:r>
            <a:r>
              <a:rPr lang="en-GB" sz="1200">
                <a:latin typeface="Courier New"/>
                <a:ea typeface="Courier New"/>
                <a:cs typeface="Courier New"/>
                <a:sym typeface="Courier New"/>
              </a:rPr>
              <a:t>-f </a:t>
            </a:r>
            <a:r>
              <a:rPr lang="en-GB" sz="1200">
                <a:latin typeface="Calibri"/>
                <a:ea typeface="Calibri"/>
                <a:cs typeface="Calibri"/>
                <a:sym typeface="Calibri"/>
              </a:rPr>
              <a:t>select only these fields;  also print any line that contains no delimiter character, unless the -s option is specified</a:t>
            </a:r>
            <a:endParaRPr sz="1200">
              <a:latin typeface="Calibri"/>
              <a:ea typeface="Calibri"/>
              <a:cs typeface="Calibri"/>
              <a:sym typeface="Calibri"/>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1" name="Shape 391"/>
        <p:cNvGrpSpPr/>
        <p:nvPr/>
      </p:nvGrpSpPr>
      <p:grpSpPr>
        <a:xfrm>
          <a:off x="0" y="0"/>
          <a:ext cx="0" cy="0"/>
          <a:chOff x="0" y="0"/>
          <a:chExt cx="0" cy="0"/>
        </a:xfrm>
      </p:grpSpPr>
      <p:sp>
        <p:nvSpPr>
          <p:cNvPr id="392" name="Google Shape;392;p6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Piping</a:t>
            </a:r>
            <a:endParaRPr/>
          </a:p>
        </p:txBody>
      </p:sp>
      <p:sp>
        <p:nvSpPr>
          <p:cNvPr id="393" name="Google Shape;393;p66"/>
          <p:cNvSpPr txBox="1"/>
          <p:nvPr>
            <p:ph idx="1" type="body"/>
          </p:nvPr>
        </p:nvSpPr>
        <p:spPr>
          <a:xfrm>
            <a:off x="311700" y="1152475"/>
            <a:ext cx="8520600" cy="3927900"/>
          </a:xfrm>
          <a:prstGeom prst="rect">
            <a:avLst/>
          </a:prstGeom>
        </p:spPr>
        <p:txBody>
          <a:bodyPr anchorCtr="0" anchor="t" bIns="91425" lIns="91425" spcFirstLastPara="1" rIns="91425" wrap="square" tIns="91425">
            <a:normAutofit/>
          </a:bodyPr>
          <a:lstStyle/>
          <a:p>
            <a:pPr indent="-317500" lvl="0" marL="457200" rtl="0" algn="just">
              <a:lnSpc>
                <a:spcPct val="150000"/>
              </a:lnSpc>
              <a:spcBef>
                <a:spcPts val="0"/>
              </a:spcBef>
              <a:spcAft>
                <a:spcPts val="0"/>
              </a:spcAft>
              <a:buClr>
                <a:schemeClr val="dk1"/>
              </a:buClr>
              <a:buSzPts val="1400"/>
              <a:buChar char="❏"/>
            </a:pPr>
            <a:r>
              <a:rPr lang="en-GB" sz="1400">
                <a:solidFill>
                  <a:schemeClr val="dk1"/>
                </a:solidFill>
              </a:rPr>
              <a:t>The pipe operator (|) in Linux is a powerful tool that allows you to</a:t>
            </a:r>
            <a:r>
              <a:rPr lang="en-GB" sz="1400">
                <a:solidFill>
                  <a:schemeClr val="dk1"/>
                </a:solidFill>
              </a:rPr>
              <a:t> </a:t>
            </a:r>
            <a:r>
              <a:rPr lang="en-GB" sz="1400">
                <a:solidFill>
                  <a:schemeClr val="dk1"/>
                </a:solidFill>
              </a:rPr>
              <a:t>chain multiple commands together by feeding the output of one command as input to the next. This enables the creation of complex command sequences and efficient data processing on the command line.</a:t>
            </a:r>
            <a:endParaRPr sz="1400">
              <a:solidFill>
                <a:schemeClr val="dk1"/>
              </a:solidFill>
            </a:endParaRPr>
          </a:p>
          <a:p>
            <a:pPr indent="-317500" lvl="0" marL="457200" rtl="0" algn="just">
              <a:lnSpc>
                <a:spcPct val="150000"/>
              </a:lnSpc>
              <a:spcBef>
                <a:spcPts val="0"/>
              </a:spcBef>
              <a:spcAft>
                <a:spcPts val="0"/>
              </a:spcAft>
              <a:buClr>
                <a:schemeClr val="dk1"/>
              </a:buClr>
              <a:buSzPts val="1400"/>
              <a:buFont typeface="Roboto"/>
              <a:buChar char="❏"/>
            </a:pPr>
            <a:r>
              <a:rPr lang="en-GB" sz="1400">
                <a:solidFill>
                  <a:schemeClr val="dk1"/>
                </a:solidFill>
              </a:rPr>
              <a:t>Examples:</a:t>
            </a:r>
            <a:r>
              <a:rPr lang="en-GB" sz="1400">
                <a:solidFill>
                  <a:schemeClr val="dk1"/>
                </a:solidFill>
                <a:latin typeface="Roboto"/>
                <a:ea typeface="Roboto"/>
                <a:cs typeface="Roboto"/>
                <a:sym typeface="Roboto"/>
              </a:rPr>
              <a:t> </a:t>
            </a:r>
            <a:br>
              <a:rPr lang="en-GB" sz="1400">
                <a:solidFill>
                  <a:schemeClr val="dk1"/>
                </a:solidFill>
                <a:latin typeface="Roboto"/>
                <a:ea typeface="Roboto"/>
                <a:cs typeface="Roboto"/>
                <a:sym typeface="Roboto"/>
              </a:rPr>
            </a:br>
            <a:r>
              <a:rPr lang="en-GB" sz="1200">
                <a:solidFill>
                  <a:schemeClr val="dk1"/>
                </a:solidFill>
                <a:latin typeface="Courier New"/>
                <a:ea typeface="Courier New"/>
                <a:cs typeface="Courier New"/>
                <a:sym typeface="Courier New"/>
              </a:rPr>
              <a:t>$ ls | grep '.txt' | wc -l</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cat logfile.txt | grep "ERROR" | wc -l</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sort -n lengths.txt | head -n 1</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wc -l *.txt | sort -n</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wc -l *.txt | sort -n | head -n 1</a:t>
            </a:r>
            <a:br>
              <a:rPr lang="en-GB" sz="1200">
                <a:solidFill>
                  <a:schemeClr val="dk1"/>
                </a:solidFill>
                <a:latin typeface="Courier New"/>
                <a:ea typeface="Courier New"/>
                <a:cs typeface="Courier New"/>
                <a:sym typeface="Courier New"/>
              </a:rPr>
            </a:br>
            <a:br>
              <a:rPr lang="en-GB" sz="1200">
                <a:solidFill>
                  <a:schemeClr val="dk1"/>
                </a:solidFill>
                <a:latin typeface="Courier New"/>
                <a:ea typeface="Courier New"/>
                <a:cs typeface="Courier New"/>
                <a:sym typeface="Courier New"/>
              </a:rPr>
            </a:b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cat animals.csv | head -n 5 | tail -n 3 | sort -r &gt; final.txt</a:t>
            </a:r>
            <a:endParaRPr sz="1200">
              <a:solidFill>
                <a:schemeClr val="dk1"/>
              </a:solidFill>
              <a:latin typeface="Courier New"/>
              <a:ea typeface="Courier New"/>
              <a:cs typeface="Courier New"/>
              <a:sym typeface="Courier New"/>
            </a:endParaRPr>
          </a:p>
        </p:txBody>
      </p:sp>
      <p:pic>
        <p:nvPicPr>
          <p:cNvPr id="394" name="Google Shape;394;p66"/>
          <p:cNvPicPr preferRelativeResize="0"/>
          <p:nvPr/>
        </p:nvPicPr>
        <p:blipFill>
          <a:blip r:embed="rId3">
            <a:alphaModFix/>
          </a:blip>
          <a:stretch>
            <a:fillRect/>
          </a:stretch>
        </p:blipFill>
        <p:spPr>
          <a:xfrm>
            <a:off x="4648500" y="2162250"/>
            <a:ext cx="4385075" cy="2100775"/>
          </a:xfrm>
          <a:prstGeom prst="rect">
            <a:avLst/>
          </a:prstGeom>
          <a:noFill/>
          <a:ln>
            <a:noFill/>
          </a:ln>
        </p:spPr>
      </p:pic>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8" name="Shape 398"/>
        <p:cNvGrpSpPr/>
        <p:nvPr/>
      </p:nvGrpSpPr>
      <p:grpSpPr>
        <a:xfrm>
          <a:off x="0" y="0"/>
          <a:ext cx="0" cy="0"/>
          <a:chOff x="0" y="0"/>
          <a:chExt cx="0" cy="0"/>
        </a:xfrm>
      </p:grpSpPr>
      <p:sp>
        <p:nvSpPr>
          <p:cNvPr id="399" name="Google Shape;399;p6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Text Processing with </a:t>
            </a:r>
            <a:r>
              <a:rPr lang="en-GB">
                <a:latin typeface="Courier New"/>
                <a:ea typeface="Courier New"/>
                <a:cs typeface="Courier New"/>
                <a:sym typeface="Courier New"/>
              </a:rPr>
              <a:t>grep</a:t>
            </a:r>
            <a:endParaRPr>
              <a:latin typeface="Courier New"/>
              <a:ea typeface="Courier New"/>
              <a:cs typeface="Courier New"/>
              <a:sym typeface="Courier New"/>
            </a:endParaRPr>
          </a:p>
        </p:txBody>
      </p:sp>
      <p:sp>
        <p:nvSpPr>
          <p:cNvPr id="400" name="Google Shape;400;p67"/>
          <p:cNvSpPr txBox="1"/>
          <p:nvPr>
            <p:ph idx="1" type="body"/>
          </p:nvPr>
        </p:nvSpPr>
        <p:spPr>
          <a:xfrm>
            <a:off x="311700" y="1152475"/>
            <a:ext cx="8520600" cy="3583800"/>
          </a:xfrm>
          <a:prstGeom prst="rect">
            <a:avLst/>
          </a:prstGeom>
        </p:spPr>
        <p:txBody>
          <a:bodyPr anchorCtr="0" anchor="t" bIns="91425" lIns="91425" spcFirstLastPara="1" rIns="91425" wrap="square" tIns="91425">
            <a:normAutofit lnSpcReduction="20000"/>
          </a:bodyPr>
          <a:lstStyle/>
          <a:p>
            <a:pPr indent="-342900" lvl="0" marL="457200" rtl="0" algn="l">
              <a:lnSpc>
                <a:spcPct val="150000"/>
              </a:lnSpc>
              <a:spcBef>
                <a:spcPts val="0"/>
              </a:spcBef>
              <a:spcAft>
                <a:spcPts val="0"/>
              </a:spcAft>
              <a:buSzPts val="1800"/>
              <a:buChar char="●"/>
            </a:pPr>
            <a:r>
              <a:rPr lang="en-GB">
                <a:latin typeface="Courier New"/>
                <a:ea typeface="Courier New"/>
                <a:cs typeface="Courier New"/>
                <a:sym typeface="Courier New"/>
              </a:rPr>
              <a:t>grep </a:t>
            </a:r>
            <a:r>
              <a:rPr lang="en-GB"/>
              <a:t>is a powerful command-line utility for searching and filtering text based on patterns. It's an essential tool for text processing in Unix-like operating systems.</a:t>
            </a:r>
            <a:endParaRPr/>
          </a:p>
          <a:p>
            <a:pPr indent="-342900" lvl="0" marL="457200" rtl="0" algn="l">
              <a:lnSpc>
                <a:spcPct val="150000"/>
              </a:lnSpc>
              <a:spcBef>
                <a:spcPts val="0"/>
              </a:spcBef>
              <a:spcAft>
                <a:spcPts val="0"/>
              </a:spcAft>
              <a:buSzPts val="1800"/>
              <a:buChar char="●"/>
            </a:pPr>
            <a:r>
              <a:rPr lang="en-GB">
                <a:latin typeface="Courier New"/>
                <a:ea typeface="Courier New"/>
                <a:cs typeface="Courier New"/>
                <a:sym typeface="Courier New"/>
              </a:rPr>
              <a:t>grep </a:t>
            </a:r>
            <a:r>
              <a:rPr lang="en-GB"/>
              <a:t>searches input files for lines containing a match to a given pattern. Its basic syntax is:</a:t>
            </a:r>
            <a:br>
              <a:rPr lang="en-GB"/>
            </a:br>
            <a:r>
              <a:rPr lang="en-GB">
                <a:latin typeface="Courier New"/>
                <a:ea typeface="Courier New"/>
                <a:cs typeface="Courier New"/>
                <a:sym typeface="Courier New"/>
              </a:rPr>
              <a:t>$</a:t>
            </a:r>
            <a:r>
              <a:rPr lang="en-GB"/>
              <a:t> </a:t>
            </a:r>
            <a:r>
              <a:rPr lang="en-GB">
                <a:latin typeface="Courier New"/>
                <a:ea typeface="Courier New"/>
                <a:cs typeface="Courier New"/>
                <a:sym typeface="Courier New"/>
              </a:rPr>
              <a:t>grep [options] pattern [file...]</a:t>
            </a:r>
            <a:endParaRPr>
              <a:latin typeface="Courier New"/>
              <a:ea typeface="Courier New"/>
              <a:cs typeface="Courier New"/>
              <a:sym typeface="Courier New"/>
            </a:endParaRPr>
          </a:p>
          <a:p>
            <a:pPr indent="-342900" lvl="0" marL="457200" rtl="0" algn="l">
              <a:lnSpc>
                <a:spcPct val="150000"/>
              </a:lnSpc>
              <a:spcBef>
                <a:spcPts val="0"/>
              </a:spcBef>
              <a:spcAft>
                <a:spcPts val="0"/>
              </a:spcAft>
              <a:buSzPts val="1800"/>
              <a:buChar char="●"/>
            </a:pPr>
            <a:r>
              <a:rPr lang="en-GB"/>
              <a:t>Key features of grep include:</a:t>
            </a:r>
            <a:endParaRPr/>
          </a:p>
          <a:p>
            <a:pPr indent="-317500" lvl="1" marL="914400" rtl="0" algn="l">
              <a:lnSpc>
                <a:spcPct val="150000"/>
              </a:lnSpc>
              <a:spcBef>
                <a:spcPts val="0"/>
              </a:spcBef>
              <a:spcAft>
                <a:spcPts val="0"/>
              </a:spcAft>
              <a:buSzPts val="1400"/>
              <a:buChar char="○"/>
            </a:pPr>
            <a:r>
              <a:rPr lang="en-GB"/>
              <a:t>Pattern matching using regular expressions</a:t>
            </a:r>
            <a:endParaRPr/>
          </a:p>
          <a:p>
            <a:pPr indent="-317500" lvl="1" marL="914400" rtl="0" algn="l">
              <a:lnSpc>
                <a:spcPct val="150000"/>
              </a:lnSpc>
              <a:spcBef>
                <a:spcPts val="0"/>
              </a:spcBef>
              <a:spcAft>
                <a:spcPts val="0"/>
              </a:spcAft>
              <a:buSzPts val="1400"/>
              <a:buChar char="○"/>
            </a:pPr>
            <a:r>
              <a:rPr lang="en-GB"/>
              <a:t>Filtering lines from files or command output</a:t>
            </a:r>
            <a:endParaRPr/>
          </a:p>
          <a:p>
            <a:pPr indent="-317500" lvl="1" marL="914400" rtl="0" algn="l">
              <a:lnSpc>
                <a:spcPct val="150000"/>
              </a:lnSpc>
              <a:spcBef>
                <a:spcPts val="0"/>
              </a:spcBef>
              <a:spcAft>
                <a:spcPts val="0"/>
              </a:spcAft>
              <a:buSzPts val="1400"/>
              <a:buChar char="○"/>
            </a:pPr>
            <a:r>
              <a:rPr lang="en-GB"/>
              <a:t>Displaying matching lines or file names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8"/>
          <p:cNvSpPr txBox="1"/>
          <p:nvPr>
            <p:ph type="title"/>
          </p:nvPr>
        </p:nvSpPr>
        <p:spPr>
          <a:xfrm>
            <a:off x="311700" y="11657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a:t>
            </a:r>
            <a:r>
              <a:rPr lang="en-GB">
                <a:latin typeface="Courier New"/>
                <a:ea typeface="Courier New"/>
                <a:cs typeface="Courier New"/>
                <a:sym typeface="Courier New"/>
              </a:rPr>
              <a:t>grep </a:t>
            </a:r>
            <a:r>
              <a:rPr lang="en-GB"/>
              <a:t>Options</a:t>
            </a:r>
            <a:endParaRPr/>
          </a:p>
        </p:txBody>
      </p:sp>
      <p:sp>
        <p:nvSpPr>
          <p:cNvPr id="406" name="Google Shape;406;p68"/>
          <p:cNvSpPr txBox="1"/>
          <p:nvPr>
            <p:ph idx="1" type="body"/>
          </p:nvPr>
        </p:nvSpPr>
        <p:spPr>
          <a:xfrm>
            <a:off x="311700" y="853950"/>
            <a:ext cx="8520600" cy="4138500"/>
          </a:xfrm>
          <a:prstGeom prst="rect">
            <a:avLst/>
          </a:prstGeom>
        </p:spPr>
        <p:txBody>
          <a:bodyPr anchorCtr="0" anchor="t" bIns="91425" lIns="91425" spcFirstLastPara="1" rIns="91425" wrap="square" tIns="91425">
            <a:normAutofit fontScale="92500" lnSpcReduction="10000"/>
          </a:bodyPr>
          <a:lstStyle/>
          <a:p>
            <a:pPr indent="-299085" lvl="0" marL="457200" rtl="0" algn="l">
              <a:lnSpc>
                <a:spcPct val="150000"/>
              </a:lnSpc>
              <a:spcBef>
                <a:spcPts val="600"/>
              </a:spcBef>
              <a:spcAft>
                <a:spcPts val="0"/>
              </a:spcAft>
              <a:buClr>
                <a:schemeClr val="dk1"/>
              </a:buClr>
              <a:buSzPct val="100000"/>
              <a:buFont typeface="Roboto"/>
              <a:buAutoNum type="arabicPeriod"/>
            </a:pPr>
            <a:r>
              <a:rPr lang="en-GB" sz="1200">
                <a:solidFill>
                  <a:schemeClr val="dk1"/>
                </a:solidFill>
              </a:rPr>
              <a:t>-i (ignore case): Performs case-insensitive matching</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 </a:t>
            </a:r>
            <a:r>
              <a:rPr lang="en-GB" sz="1200">
                <a:solidFill>
                  <a:srgbClr val="4D4D4C"/>
                </a:solidFill>
                <a:latin typeface="Roboto Mono"/>
                <a:ea typeface="Roboto Mono"/>
                <a:cs typeface="Roboto Mono"/>
                <a:sym typeface="Roboto Mono"/>
              </a:rPr>
              <a:t>grep -i </a:t>
            </a:r>
            <a:r>
              <a:rPr lang="en-GB" sz="1200">
                <a:solidFill>
                  <a:srgbClr val="718C00"/>
                </a:solidFill>
                <a:latin typeface="Roboto Mono"/>
                <a:ea typeface="Roboto Mono"/>
                <a:cs typeface="Roboto Mono"/>
                <a:sym typeface="Roboto Mono"/>
              </a:rPr>
              <a:t>"gnu"</a:t>
            </a:r>
            <a:r>
              <a:rPr lang="en-GB" sz="1200">
                <a:solidFill>
                  <a:srgbClr val="4D4D4C"/>
                </a:solidFill>
                <a:latin typeface="Roboto Mono"/>
                <a:ea typeface="Roboto Mono"/>
                <a:cs typeface="Roboto Mono"/>
                <a:sym typeface="Roboto Mono"/>
              </a:rPr>
              <a:t> GPL-3</a:t>
            </a:r>
            <a:br>
              <a:rPr lang="en-GB" sz="1200">
                <a:solidFill>
                  <a:srgbClr val="4D4D4C"/>
                </a:solidFill>
                <a:latin typeface="Roboto Mono"/>
                <a:ea typeface="Roboto Mono"/>
                <a:cs typeface="Roboto Mono"/>
                <a:sym typeface="Roboto Mono"/>
              </a:rPr>
            </a:br>
            <a:r>
              <a:rPr lang="en-GB" sz="1200">
                <a:solidFill>
                  <a:schemeClr val="dk1"/>
                </a:solidFill>
              </a:rPr>
              <a:t>This command finds all occurrences of "gnu", "GNU", "Gnu", etc. in the GPL-3 file.</a:t>
            </a:r>
            <a:endParaRPr sz="1200">
              <a:solidFill>
                <a:schemeClr val="dk1"/>
              </a:solidFill>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rPr>
              <a:t>-r (recursive search): Searches files in the current directory and all subdirectories</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 </a:t>
            </a:r>
            <a:r>
              <a:rPr lang="en-GB" sz="1200">
                <a:solidFill>
                  <a:srgbClr val="4D4D4C"/>
                </a:solidFill>
                <a:latin typeface="Roboto Mono"/>
                <a:ea typeface="Roboto Mono"/>
                <a:cs typeface="Roboto Mono"/>
                <a:sym typeface="Roboto Mono"/>
              </a:rPr>
              <a:t>grep -r </a:t>
            </a:r>
            <a:r>
              <a:rPr lang="en-GB" sz="1200">
                <a:solidFill>
                  <a:srgbClr val="718C00"/>
                </a:solidFill>
                <a:latin typeface="Roboto Mono"/>
                <a:ea typeface="Roboto Mono"/>
                <a:cs typeface="Roboto Mono"/>
                <a:sym typeface="Roboto Mono"/>
              </a:rPr>
              <a:t>"pattern"</a:t>
            </a:r>
            <a:r>
              <a:rPr lang="en-GB" sz="1200">
                <a:solidFill>
                  <a:srgbClr val="4D4D4C"/>
                </a:solidFill>
                <a:latin typeface="Roboto Mono"/>
                <a:ea typeface="Roboto Mono"/>
                <a:cs typeface="Roboto Mono"/>
                <a:sym typeface="Roboto Mono"/>
              </a:rPr>
              <a:t> /path/to/directory</a:t>
            </a:r>
            <a:endParaRPr sz="1200">
              <a:solidFill>
                <a:srgbClr val="4D4D4C"/>
              </a:solidFill>
              <a:latin typeface="Roboto Mono"/>
              <a:ea typeface="Roboto Mono"/>
              <a:cs typeface="Roboto Mono"/>
              <a:sym typeface="Roboto Mono"/>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rPr>
              <a:t>-v (invert match): Displays lines that do not match the pattern</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 </a:t>
            </a:r>
            <a:r>
              <a:rPr lang="en-GB" sz="1200">
                <a:solidFill>
                  <a:srgbClr val="4D4D4C"/>
                </a:solidFill>
                <a:latin typeface="Roboto Mono"/>
                <a:ea typeface="Roboto Mono"/>
                <a:cs typeface="Roboto Mono"/>
                <a:sym typeface="Roboto Mono"/>
              </a:rPr>
              <a:t>grep -v </a:t>
            </a:r>
            <a:r>
              <a:rPr lang="en-GB" sz="1200">
                <a:solidFill>
                  <a:srgbClr val="718C00"/>
                </a:solidFill>
                <a:latin typeface="Roboto Mono"/>
                <a:ea typeface="Roboto Mono"/>
                <a:cs typeface="Roboto Mono"/>
                <a:sym typeface="Roboto Mono"/>
              </a:rPr>
              <a:t>"string"</a:t>
            </a:r>
            <a:r>
              <a:rPr lang="en-GB" sz="1200">
                <a:solidFill>
                  <a:srgbClr val="4D4D4C"/>
                </a:solidFill>
                <a:latin typeface="Roboto Mono"/>
                <a:ea typeface="Roboto Mono"/>
                <a:cs typeface="Roboto Mono"/>
                <a:sym typeface="Roboto Mono"/>
              </a:rPr>
              <a:t> file.txt</a:t>
            </a:r>
            <a:br>
              <a:rPr lang="en-GB" sz="1200">
                <a:solidFill>
                  <a:srgbClr val="4D4D4C"/>
                </a:solidFill>
                <a:latin typeface="Courier New"/>
                <a:ea typeface="Courier New"/>
                <a:cs typeface="Courier New"/>
                <a:sym typeface="Courier New"/>
              </a:rPr>
            </a:br>
            <a:r>
              <a:rPr lang="en-GB" sz="1200">
                <a:solidFill>
                  <a:schemeClr val="dk1"/>
                </a:solidFill>
              </a:rPr>
              <a:t>This returns all lines that do not contain "string".</a:t>
            </a:r>
            <a:endParaRPr sz="1200">
              <a:solidFill>
                <a:schemeClr val="dk1"/>
              </a:solidFill>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rPr>
              <a:t>-n (line number): Displays the line number along with the matching lines</a:t>
            </a:r>
            <a:br>
              <a:rPr lang="en-GB" sz="1200">
                <a:solidFill>
                  <a:schemeClr val="dk1"/>
                </a:solidFill>
                <a:latin typeface="Roboto"/>
                <a:ea typeface="Roboto"/>
                <a:cs typeface="Roboto"/>
                <a:sym typeface="Roboto"/>
              </a:rPr>
            </a:br>
            <a:r>
              <a:rPr lang="en-GB" sz="1200">
                <a:solidFill>
                  <a:schemeClr val="dk1"/>
                </a:solidFill>
                <a:latin typeface="Roboto"/>
                <a:ea typeface="Roboto"/>
                <a:cs typeface="Roboto"/>
                <a:sym typeface="Roboto"/>
              </a:rPr>
              <a:t>	</a:t>
            </a:r>
            <a:r>
              <a:rPr lang="en-GB" sz="1200">
                <a:solidFill>
                  <a:schemeClr val="dk1"/>
                </a:solidFill>
                <a:latin typeface="Courier New"/>
                <a:ea typeface="Courier New"/>
                <a:cs typeface="Courier New"/>
                <a:sym typeface="Courier New"/>
              </a:rPr>
              <a:t>$</a:t>
            </a:r>
            <a:r>
              <a:rPr lang="en-GB" sz="1200">
                <a:solidFill>
                  <a:schemeClr val="dk1"/>
                </a:solidFill>
                <a:latin typeface="Roboto"/>
                <a:ea typeface="Roboto"/>
                <a:cs typeface="Roboto"/>
                <a:sym typeface="Roboto"/>
              </a:rPr>
              <a:t> </a:t>
            </a:r>
            <a:r>
              <a:rPr lang="en-GB" sz="1200">
                <a:solidFill>
                  <a:srgbClr val="4D4D4C"/>
                </a:solidFill>
                <a:latin typeface="Roboto Mono"/>
                <a:ea typeface="Roboto Mono"/>
                <a:cs typeface="Roboto Mono"/>
                <a:sym typeface="Roboto Mono"/>
              </a:rPr>
              <a:t>grep -n </a:t>
            </a:r>
            <a:r>
              <a:rPr lang="en-GB" sz="1200">
                <a:solidFill>
                  <a:srgbClr val="718C00"/>
                </a:solidFill>
                <a:latin typeface="Roboto Mono"/>
                <a:ea typeface="Roboto Mono"/>
                <a:cs typeface="Roboto Mono"/>
                <a:sym typeface="Roboto Mono"/>
              </a:rPr>
              <a:t>"pattern"</a:t>
            </a:r>
            <a:r>
              <a:rPr lang="en-GB" sz="1200">
                <a:solidFill>
                  <a:srgbClr val="4D4D4C"/>
                </a:solidFill>
                <a:latin typeface="Roboto Mono"/>
                <a:ea typeface="Roboto Mono"/>
                <a:cs typeface="Roboto Mono"/>
                <a:sym typeface="Roboto Mono"/>
              </a:rPr>
              <a:t> file.txt</a:t>
            </a:r>
            <a:endParaRPr sz="1200">
              <a:solidFill>
                <a:srgbClr val="4D4D4C"/>
              </a:solidFill>
              <a:latin typeface="Roboto Mono"/>
              <a:ea typeface="Roboto Mono"/>
              <a:cs typeface="Roboto Mono"/>
              <a:sym typeface="Roboto Mono"/>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rPr>
              <a:t>-l (files with matches): Shows only the names of files containing matches</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 </a:t>
            </a:r>
            <a:r>
              <a:rPr lang="en-GB" sz="1200">
                <a:solidFill>
                  <a:srgbClr val="4D4D4C"/>
                </a:solidFill>
                <a:latin typeface="Roboto Mono"/>
                <a:ea typeface="Roboto Mono"/>
                <a:cs typeface="Roboto Mono"/>
                <a:sym typeface="Roboto Mono"/>
              </a:rPr>
              <a:t>grep -l </a:t>
            </a:r>
            <a:r>
              <a:rPr lang="en-GB" sz="1200">
                <a:solidFill>
                  <a:srgbClr val="718C00"/>
                </a:solidFill>
                <a:latin typeface="Roboto Mono"/>
                <a:ea typeface="Roboto Mono"/>
                <a:cs typeface="Roboto Mono"/>
                <a:sym typeface="Roboto Mono"/>
              </a:rPr>
              <a:t>"pattern"</a:t>
            </a:r>
            <a:r>
              <a:rPr lang="en-GB" sz="1200">
                <a:solidFill>
                  <a:srgbClr val="4D4D4C"/>
                </a:solidFill>
                <a:latin typeface="Roboto Mono"/>
                <a:ea typeface="Roboto Mono"/>
                <a:cs typeface="Roboto Mono"/>
                <a:sym typeface="Roboto Mono"/>
              </a:rPr>
              <a:t> *</a:t>
            </a:r>
            <a:endParaRPr sz="1200">
              <a:solidFill>
                <a:srgbClr val="4D4D4C"/>
              </a:solidFill>
              <a:latin typeface="Roboto Mono"/>
              <a:ea typeface="Roboto Mono"/>
              <a:cs typeface="Roboto Mono"/>
              <a:sym typeface="Roboto Mono"/>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rPr>
              <a:t>-c (count): Displays the count of matching lines instead of the lines themselves</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 </a:t>
            </a:r>
            <a:r>
              <a:rPr lang="en-GB" sz="1200">
                <a:solidFill>
                  <a:srgbClr val="4D4D4C"/>
                </a:solidFill>
                <a:latin typeface="Roboto Mono"/>
                <a:ea typeface="Roboto Mono"/>
                <a:cs typeface="Roboto Mono"/>
                <a:sym typeface="Roboto Mono"/>
              </a:rPr>
              <a:t>grep -c </a:t>
            </a:r>
            <a:r>
              <a:rPr lang="en-GB" sz="1200">
                <a:solidFill>
                  <a:srgbClr val="718C00"/>
                </a:solidFill>
                <a:latin typeface="Roboto Mono"/>
                <a:ea typeface="Roboto Mono"/>
                <a:cs typeface="Roboto Mono"/>
                <a:sym typeface="Roboto Mono"/>
              </a:rPr>
              <a:t>"pattern"</a:t>
            </a:r>
            <a:r>
              <a:rPr lang="en-GB" sz="1200">
                <a:solidFill>
                  <a:srgbClr val="4D4D4C"/>
                </a:solidFill>
                <a:latin typeface="Roboto Mono"/>
                <a:ea typeface="Roboto Mono"/>
                <a:cs typeface="Roboto Mono"/>
                <a:sym typeface="Roboto Mono"/>
              </a:rPr>
              <a:t> file.txt</a:t>
            </a:r>
            <a:endParaRPr sz="1200">
              <a:solidFill>
                <a:schemeClr val="dk1"/>
              </a:solidFill>
              <a:latin typeface="Roboto"/>
              <a:ea typeface="Roboto"/>
              <a:cs typeface="Roboto"/>
              <a:sym typeface="Roboto"/>
            </a:endParaRPr>
          </a:p>
          <a:p>
            <a:pPr indent="0" lvl="0" marL="0" rtl="0" algn="l">
              <a:spcBef>
                <a:spcPts val="600"/>
              </a:spcBef>
              <a:spcAft>
                <a:spcPts val="0"/>
              </a:spcAft>
              <a:buNone/>
            </a:pPr>
            <a:r>
              <a:t/>
            </a:r>
            <a:endParaRPr sz="1200">
              <a:solidFill>
                <a:schemeClr val="dk1"/>
              </a:solidFill>
              <a:latin typeface="Roboto"/>
              <a:ea typeface="Roboto"/>
              <a:cs typeface="Roboto"/>
              <a:sym typeface="Roboto"/>
            </a:endParaRPr>
          </a:p>
          <a:p>
            <a:pPr indent="0" lvl="0" marL="0" rtl="0" algn="l">
              <a:spcBef>
                <a:spcPts val="0"/>
              </a:spcBef>
              <a:spcAft>
                <a:spcPts val="0"/>
              </a:spcAft>
              <a:buClr>
                <a:schemeClr val="dk1"/>
              </a:buClr>
              <a:buSzPct val="91666"/>
              <a:buFont typeface="Arial"/>
              <a:buNone/>
            </a:pPr>
            <a:r>
              <a:rPr lang="en-GB" sz="1200">
                <a:solidFill>
                  <a:schemeClr val="dk1"/>
                </a:solidFill>
              </a:rPr>
              <a:t>grep is highly versatile and can be combined with other commands using pipes (|) for complex text processing tasks. For example:</a:t>
            </a:r>
            <a:endParaRPr sz="1200">
              <a:solidFill>
                <a:schemeClr val="dk1"/>
              </a:solidFill>
            </a:endParaRPr>
          </a:p>
          <a:p>
            <a:pPr indent="457200" lvl="0" marL="457200" rtl="0" algn="l">
              <a:lnSpc>
                <a:spcPct val="142857"/>
              </a:lnSpc>
              <a:spcBef>
                <a:spcPts val="0"/>
              </a:spcBef>
              <a:spcAft>
                <a:spcPts val="0"/>
              </a:spcAft>
              <a:buNone/>
            </a:pPr>
            <a:r>
              <a:rPr lang="en-GB" sz="1200">
                <a:solidFill>
                  <a:srgbClr val="4D4D4C"/>
                </a:solidFill>
                <a:latin typeface="Courier New"/>
                <a:ea typeface="Courier New"/>
                <a:cs typeface="Courier New"/>
                <a:sym typeface="Courier New"/>
              </a:rPr>
              <a:t>$</a:t>
            </a:r>
            <a:r>
              <a:rPr lang="en-GB" sz="1200">
                <a:solidFill>
                  <a:srgbClr val="4D4D4C"/>
                </a:solidFill>
                <a:latin typeface="Roboto Mono"/>
                <a:ea typeface="Roboto Mono"/>
                <a:cs typeface="Roboto Mono"/>
                <a:sym typeface="Roboto Mono"/>
              </a:rPr>
              <a:t> ls | grep </a:t>
            </a:r>
            <a:r>
              <a:rPr lang="en-GB" sz="1200">
                <a:solidFill>
                  <a:srgbClr val="718C00"/>
                </a:solidFill>
                <a:latin typeface="Roboto Mono"/>
                <a:ea typeface="Roboto Mono"/>
                <a:cs typeface="Roboto Mono"/>
                <a:sym typeface="Roboto Mono"/>
              </a:rPr>
              <a:t>".txt"</a:t>
            </a:r>
            <a:r>
              <a:rPr lang="en-GB" sz="1200">
                <a:solidFill>
                  <a:srgbClr val="4D4D4C"/>
                </a:solidFill>
                <a:latin typeface="Roboto Mono"/>
                <a:ea typeface="Roboto Mono"/>
                <a:cs typeface="Roboto Mono"/>
                <a:sym typeface="Roboto Mono"/>
              </a:rPr>
              <a:t> | wc -l</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0" name="Shape 410"/>
        <p:cNvGrpSpPr/>
        <p:nvPr/>
      </p:nvGrpSpPr>
      <p:grpSpPr>
        <a:xfrm>
          <a:off x="0" y="0"/>
          <a:ext cx="0" cy="0"/>
          <a:chOff x="0" y="0"/>
          <a:chExt cx="0" cy="0"/>
        </a:xfrm>
      </p:grpSpPr>
      <p:sp>
        <p:nvSpPr>
          <p:cNvPr id="411" name="Google Shape;411;p6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Using </a:t>
            </a:r>
            <a:r>
              <a:rPr lang="en-GB">
                <a:latin typeface="Courier New"/>
                <a:ea typeface="Courier New"/>
                <a:cs typeface="Courier New"/>
                <a:sym typeface="Courier New"/>
              </a:rPr>
              <a:t>sed </a:t>
            </a:r>
            <a:r>
              <a:rPr lang="en-GB"/>
              <a:t>for Stream Editing</a:t>
            </a:r>
            <a:endParaRPr/>
          </a:p>
        </p:txBody>
      </p:sp>
      <p:sp>
        <p:nvSpPr>
          <p:cNvPr id="412" name="Google Shape;412;p69"/>
          <p:cNvSpPr txBox="1"/>
          <p:nvPr>
            <p:ph idx="1" type="body"/>
          </p:nvPr>
        </p:nvSpPr>
        <p:spPr>
          <a:xfrm>
            <a:off x="311700" y="1721075"/>
            <a:ext cx="8520600" cy="28479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rPr lang="en-GB">
                <a:latin typeface="Courier New"/>
                <a:ea typeface="Courier New"/>
                <a:cs typeface="Courier New"/>
                <a:sym typeface="Courier New"/>
              </a:rPr>
              <a:t>sed </a:t>
            </a:r>
            <a:r>
              <a:rPr lang="en-GB"/>
              <a:t>(stream editor) is a powerful command-line utility for text processing in Unix-like operating systems. It's particularly useful for substitution and deletion operations on text streams or files.</a:t>
            </a:r>
            <a:endParaRPr/>
          </a:p>
          <a:p>
            <a:pPr indent="0" lvl="0" marL="0" rtl="0" algn="l">
              <a:spcBef>
                <a:spcPts val="1200"/>
              </a:spcBef>
              <a:spcAft>
                <a:spcPts val="1200"/>
              </a:spcAft>
              <a:buNone/>
            </a:pPr>
            <a:r>
              <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7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Substitution with </a:t>
            </a:r>
            <a:r>
              <a:rPr lang="en-GB">
                <a:latin typeface="Courier New"/>
                <a:ea typeface="Courier New"/>
                <a:cs typeface="Courier New"/>
                <a:sym typeface="Courier New"/>
              </a:rPr>
              <a:t>sed</a:t>
            </a:r>
            <a:endParaRPr>
              <a:latin typeface="Courier New"/>
              <a:ea typeface="Courier New"/>
              <a:cs typeface="Courier New"/>
              <a:sym typeface="Courier New"/>
            </a:endParaRPr>
          </a:p>
        </p:txBody>
      </p:sp>
      <p:sp>
        <p:nvSpPr>
          <p:cNvPr id="418" name="Google Shape;418;p7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t/>
            </a:r>
            <a:endParaRPr sz="1700" u="sng">
              <a:solidFill>
                <a:schemeClr val="dk1"/>
              </a:solidFill>
            </a:endParaRPr>
          </a:p>
          <a:p>
            <a:pPr indent="-317500" lvl="0" marL="457200" rtl="0" algn="l">
              <a:lnSpc>
                <a:spcPct val="200000"/>
              </a:lnSpc>
              <a:spcBef>
                <a:spcPts val="40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The basic syntax for substitution in sed is:</a:t>
            </a:r>
            <a:endParaRPr sz="1400">
              <a:solidFill>
                <a:schemeClr val="dk1"/>
              </a:solidFill>
              <a:latin typeface="Courier New"/>
              <a:ea typeface="Courier New"/>
              <a:cs typeface="Courier New"/>
              <a:sym typeface="Courier New"/>
            </a:endParaRPr>
          </a:p>
          <a:p>
            <a:pPr indent="457200" lvl="0" marL="457200" rtl="0" algn="l">
              <a:lnSpc>
                <a:spcPct val="200000"/>
              </a:lnSpc>
              <a:spcBef>
                <a:spcPts val="0"/>
              </a:spcBef>
              <a:spcAft>
                <a:spcPts val="0"/>
              </a:spcAft>
              <a:buNone/>
            </a:pPr>
            <a:r>
              <a:rPr lang="en-GB" sz="1400">
                <a:solidFill>
                  <a:srgbClr val="4D4D4C"/>
                </a:solidFill>
                <a:latin typeface="Roboto Mono"/>
                <a:ea typeface="Roboto Mono"/>
                <a:cs typeface="Roboto Mono"/>
                <a:sym typeface="Roboto Mono"/>
              </a:rPr>
              <a:t>sed </a:t>
            </a:r>
            <a:r>
              <a:rPr lang="en-GB" sz="1400">
                <a:solidFill>
                  <a:srgbClr val="718C00"/>
                </a:solidFill>
                <a:latin typeface="Roboto Mono"/>
                <a:ea typeface="Roboto Mono"/>
                <a:cs typeface="Roboto Mono"/>
                <a:sym typeface="Roboto Mono"/>
              </a:rPr>
              <a:t>'s/pattern/replacement/flags'</a:t>
            </a:r>
            <a:endParaRPr sz="1400">
              <a:solidFill>
                <a:srgbClr val="4D4D4C"/>
              </a:solidFill>
              <a:latin typeface="Courier New"/>
              <a:ea typeface="Courier New"/>
              <a:cs typeface="Courier New"/>
              <a:sym typeface="Courier New"/>
            </a:endParaRPr>
          </a:p>
          <a:p>
            <a:pPr indent="-317500" lvl="0" marL="457200" rtl="0" algn="l">
              <a:lnSpc>
                <a:spcPct val="200000"/>
              </a:lnSpc>
              <a:spcBef>
                <a:spcPts val="120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To substitute "error" with "warning" globally in a file:</a:t>
            </a:r>
            <a:endParaRPr sz="1400">
              <a:solidFill>
                <a:schemeClr val="dk1"/>
              </a:solidFill>
              <a:latin typeface="Roboto"/>
              <a:ea typeface="Roboto"/>
              <a:cs typeface="Roboto"/>
              <a:sym typeface="Roboto"/>
            </a:endParaRPr>
          </a:p>
          <a:p>
            <a:pPr indent="457200" lvl="0" marL="457200" rtl="0" algn="l">
              <a:lnSpc>
                <a:spcPct val="200000"/>
              </a:lnSpc>
              <a:spcBef>
                <a:spcPts val="0"/>
              </a:spcBef>
              <a:spcAft>
                <a:spcPts val="0"/>
              </a:spcAft>
              <a:buNone/>
            </a:pPr>
            <a:r>
              <a:rPr lang="en-GB" sz="1400">
                <a:solidFill>
                  <a:srgbClr val="4D4D4C"/>
                </a:solidFill>
                <a:latin typeface="Roboto Mono"/>
                <a:ea typeface="Roboto Mono"/>
                <a:cs typeface="Roboto Mono"/>
                <a:sym typeface="Roboto Mono"/>
              </a:rPr>
              <a:t>sed </a:t>
            </a:r>
            <a:r>
              <a:rPr lang="en-GB" sz="1400">
                <a:solidFill>
                  <a:srgbClr val="718C00"/>
                </a:solidFill>
                <a:latin typeface="Roboto Mono"/>
                <a:ea typeface="Roboto Mono"/>
                <a:cs typeface="Roboto Mono"/>
                <a:sym typeface="Roboto Mono"/>
              </a:rPr>
              <a:t>'s/error/warning/g'</a:t>
            </a:r>
            <a:r>
              <a:rPr lang="en-GB" sz="1400">
                <a:solidFill>
                  <a:srgbClr val="4D4D4C"/>
                </a:solidFill>
                <a:latin typeface="Roboto Mono"/>
                <a:ea typeface="Roboto Mono"/>
                <a:cs typeface="Roboto Mono"/>
                <a:sym typeface="Roboto Mono"/>
              </a:rPr>
              <a:t> input_file.txt</a:t>
            </a:r>
            <a:endParaRPr sz="1400">
              <a:solidFill>
                <a:srgbClr val="4D4D4C"/>
              </a:solidFill>
              <a:latin typeface="Courier New"/>
              <a:ea typeface="Courier New"/>
              <a:cs typeface="Courier New"/>
              <a:sym typeface="Courier New"/>
            </a:endParaRPr>
          </a:p>
          <a:p>
            <a:pPr indent="0" lvl="0" marL="457200" rtl="0" algn="l">
              <a:spcBef>
                <a:spcPts val="1200"/>
              </a:spcBef>
              <a:spcAft>
                <a:spcPts val="1200"/>
              </a:spcAft>
              <a:buNone/>
            </a:pPr>
            <a:r>
              <a:rPr lang="en-GB" sz="1200">
                <a:solidFill>
                  <a:schemeClr val="dk1"/>
                </a:solidFill>
                <a:latin typeface="Roboto"/>
                <a:ea typeface="Roboto"/>
                <a:cs typeface="Roboto"/>
                <a:sym typeface="Roboto"/>
              </a:rPr>
              <a:t>This command reads input_file.txt, replaces all occurrences of "error" with "warning", and outputs the result to the terminal. The 'g' flag ensures all matches on each line are replaced.</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2" name="Shape 422"/>
        <p:cNvGrpSpPr/>
        <p:nvPr/>
      </p:nvGrpSpPr>
      <p:grpSpPr>
        <a:xfrm>
          <a:off x="0" y="0"/>
          <a:ext cx="0" cy="0"/>
          <a:chOff x="0" y="0"/>
          <a:chExt cx="0" cy="0"/>
        </a:xfrm>
      </p:grpSpPr>
      <p:sp>
        <p:nvSpPr>
          <p:cNvPr id="423" name="Google Shape;423;p7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Deletion with </a:t>
            </a:r>
            <a:r>
              <a:rPr lang="en-GB">
                <a:latin typeface="Courier New"/>
                <a:ea typeface="Courier New"/>
                <a:cs typeface="Courier New"/>
                <a:sym typeface="Courier New"/>
              </a:rPr>
              <a:t>sed</a:t>
            </a:r>
            <a:endParaRPr>
              <a:latin typeface="Courier New"/>
              <a:ea typeface="Courier New"/>
              <a:cs typeface="Courier New"/>
              <a:sym typeface="Courier New"/>
            </a:endParaRPr>
          </a:p>
        </p:txBody>
      </p:sp>
      <p:sp>
        <p:nvSpPr>
          <p:cNvPr id="424" name="Google Shape;424;p7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t/>
            </a:r>
            <a:endParaRPr sz="1400" u="sng">
              <a:solidFill>
                <a:schemeClr val="dk1"/>
              </a:solidFill>
            </a:endParaRPr>
          </a:p>
          <a:p>
            <a:pPr indent="-317500" lvl="0" marL="457200" rtl="0" algn="l">
              <a:lnSpc>
                <a:spcPct val="200000"/>
              </a:lnSpc>
              <a:spcBef>
                <a:spcPts val="40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To delete lines matching a pattern:</a:t>
            </a:r>
            <a:endParaRPr sz="1400">
              <a:solidFill>
                <a:schemeClr val="dk1"/>
              </a:solidFill>
              <a:latin typeface="Roboto"/>
              <a:ea typeface="Roboto"/>
              <a:cs typeface="Roboto"/>
              <a:sym typeface="Roboto"/>
            </a:endParaRPr>
          </a:p>
          <a:p>
            <a:pPr indent="457200" lvl="0" marL="457200" rtl="0" algn="l">
              <a:lnSpc>
                <a:spcPct val="200000"/>
              </a:lnSpc>
              <a:spcBef>
                <a:spcPts val="0"/>
              </a:spcBef>
              <a:spcAft>
                <a:spcPts val="0"/>
              </a:spcAft>
              <a:buNone/>
            </a:pPr>
            <a:r>
              <a:rPr lang="en-GB" sz="1400">
                <a:solidFill>
                  <a:srgbClr val="4D4D4C"/>
                </a:solidFill>
                <a:latin typeface="Roboto Mono"/>
                <a:ea typeface="Roboto Mono"/>
                <a:cs typeface="Roboto Mono"/>
                <a:sym typeface="Roboto Mono"/>
              </a:rPr>
              <a:t>sed </a:t>
            </a:r>
            <a:r>
              <a:rPr lang="en-GB" sz="1400">
                <a:solidFill>
                  <a:srgbClr val="718C00"/>
                </a:solidFill>
                <a:latin typeface="Roboto Mono"/>
                <a:ea typeface="Roboto Mono"/>
                <a:cs typeface="Roboto Mono"/>
                <a:sym typeface="Roboto Mono"/>
              </a:rPr>
              <a:t>'/pattern/d'</a:t>
            </a:r>
            <a:r>
              <a:rPr lang="en-GB" sz="1400">
                <a:solidFill>
                  <a:srgbClr val="4D4D4C"/>
                </a:solidFill>
                <a:latin typeface="Roboto Mono"/>
                <a:ea typeface="Roboto Mono"/>
                <a:cs typeface="Roboto Mono"/>
                <a:sym typeface="Roboto Mono"/>
              </a:rPr>
              <a:t> input_file.txt</a:t>
            </a:r>
            <a:endParaRPr sz="1400">
              <a:solidFill>
                <a:srgbClr val="4D4D4C"/>
              </a:solidFill>
              <a:latin typeface="Courier New"/>
              <a:ea typeface="Courier New"/>
              <a:cs typeface="Courier New"/>
              <a:sym typeface="Courier New"/>
            </a:endParaRPr>
          </a:p>
          <a:p>
            <a:pPr indent="-317500" lvl="0" marL="457200" rtl="0" algn="l">
              <a:lnSpc>
                <a:spcPct val="200000"/>
              </a:lnSpc>
              <a:spcBef>
                <a:spcPts val="1200"/>
              </a:spcBef>
              <a:spcAft>
                <a:spcPts val="0"/>
              </a:spcAft>
              <a:buClr>
                <a:schemeClr val="dk1"/>
              </a:buClr>
              <a:buSzPts val="1400"/>
              <a:buFont typeface="Roboto"/>
              <a:buChar char="❏"/>
            </a:pPr>
            <a:r>
              <a:rPr lang="en-GB" sz="1400">
                <a:solidFill>
                  <a:schemeClr val="dk1"/>
                </a:solidFill>
                <a:latin typeface="Roboto"/>
                <a:ea typeface="Roboto"/>
                <a:cs typeface="Roboto"/>
                <a:sym typeface="Roboto"/>
              </a:rPr>
              <a:t>For example, to delete all lines containing "error":</a:t>
            </a:r>
            <a:endParaRPr sz="1400">
              <a:solidFill>
                <a:schemeClr val="dk1"/>
              </a:solidFill>
              <a:latin typeface="Roboto"/>
              <a:ea typeface="Roboto"/>
              <a:cs typeface="Roboto"/>
              <a:sym typeface="Roboto"/>
            </a:endParaRPr>
          </a:p>
          <a:p>
            <a:pPr indent="457200" lvl="0" marL="457200" rtl="0" algn="l">
              <a:lnSpc>
                <a:spcPct val="200000"/>
              </a:lnSpc>
              <a:spcBef>
                <a:spcPts val="0"/>
              </a:spcBef>
              <a:spcAft>
                <a:spcPts val="0"/>
              </a:spcAft>
              <a:buClr>
                <a:schemeClr val="dk1"/>
              </a:buClr>
              <a:buSzPts val="1100"/>
              <a:buFont typeface="Arial"/>
              <a:buNone/>
            </a:pPr>
            <a:r>
              <a:rPr lang="en-GB" sz="1400">
                <a:solidFill>
                  <a:srgbClr val="4D4D4C"/>
                </a:solidFill>
                <a:latin typeface="Roboto Mono"/>
                <a:ea typeface="Roboto Mono"/>
                <a:cs typeface="Roboto Mono"/>
                <a:sym typeface="Roboto Mono"/>
              </a:rPr>
              <a:t>sed </a:t>
            </a:r>
            <a:r>
              <a:rPr lang="en-GB" sz="1400">
                <a:solidFill>
                  <a:srgbClr val="718C00"/>
                </a:solidFill>
                <a:latin typeface="Roboto Mono"/>
                <a:ea typeface="Roboto Mono"/>
                <a:cs typeface="Roboto Mono"/>
                <a:sym typeface="Roboto Mono"/>
              </a:rPr>
              <a:t>'/error/d'</a:t>
            </a:r>
            <a:r>
              <a:rPr lang="en-GB" sz="1400">
                <a:solidFill>
                  <a:srgbClr val="4D4D4C"/>
                </a:solidFill>
                <a:latin typeface="Roboto Mono"/>
                <a:ea typeface="Roboto Mono"/>
                <a:cs typeface="Roboto Mono"/>
                <a:sym typeface="Roboto Mono"/>
              </a:rPr>
              <a:t> input_file.txt</a:t>
            </a:r>
            <a:endParaRPr sz="1400">
              <a:solidFill>
                <a:srgbClr val="4D4D4C"/>
              </a:solidFill>
              <a:latin typeface="Roboto Mono"/>
              <a:ea typeface="Roboto Mono"/>
              <a:cs typeface="Roboto Mono"/>
              <a:sym typeface="Roboto Mono"/>
            </a:endParaRPr>
          </a:p>
          <a:p>
            <a:pPr indent="0" lvl="0" marL="0" rtl="0" algn="l">
              <a:spcBef>
                <a:spcPts val="0"/>
              </a:spcBef>
              <a:spcAft>
                <a:spcPts val="1200"/>
              </a:spcAft>
              <a:buNone/>
            </a:pPr>
            <a:r>
              <a:t/>
            </a:r>
            <a:endParaRPr sz="1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8"/>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is Linux?</a:t>
            </a:r>
            <a:endParaRPr/>
          </a:p>
        </p:txBody>
      </p:sp>
      <p:sp>
        <p:nvSpPr>
          <p:cNvPr id="89" name="Google Shape;89;p18"/>
          <p:cNvSpPr txBox="1"/>
          <p:nvPr>
            <p:ph idx="1" type="body"/>
          </p:nvPr>
        </p:nvSpPr>
        <p:spPr>
          <a:xfrm>
            <a:off x="157200" y="847675"/>
            <a:ext cx="5517000" cy="3761400"/>
          </a:xfrm>
          <a:prstGeom prst="rect">
            <a:avLst/>
          </a:prstGeom>
        </p:spPr>
        <p:txBody>
          <a:bodyPr anchorCtr="0" anchor="t" bIns="91425" lIns="91425" spcFirstLastPara="1" rIns="91425" wrap="square" tIns="91425">
            <a:normAutofit/>
          </a:bodyPr>
          <a:lstStyle/>
          <a:p>
            <a:pPr indent="-323850" lvl="0" marL="457200" rtl="0" algn="l">
              <a:lnSpc>
                <a:spcPct val="150000"/>
              </a:lnSpc>
              <a:spcBef>
                <a:spcPts val="0"/>
              </a:spcBef>
              <a:spcAft>
                <a:spcPts val="0"/>
              </a:spcAft>
              <a:buSzPts val="1500"/>
              <a:buChar char="★"/>
            </a:pPr>
            <a:r>
              <a:rPr lang="en-GB" sz="1500"/>
              <a:t>Linux is an open-source, Unix-like operating system.</a:t>
            </a:r>
            <a:endParaRPr sz="1500"/>
          </a:p>
          <a:p>
            <a:pPr indent="-323850" lvl="0" marL="457200" rtl="0" algn="l">
              <a:lnSpc>
                <a:spcPct val="150000"/>
              </a:lnSpc>
              <a:spcBef>
                <a:spcPts val="0"/>
              </a:spcBef>
              <a:spcAft>
                <a:spcPts val="0"/>
              </a:spcAft>
              <a:buSzPts val="1500"/>
              <a:buChar char="★"/>
            </a:pPr>
            <a:r>
              <a:rPr lang="en-GB" sz="1500"/>
              <a:t>Key historical points:</a:t>
            </a:r>
            <a:endParaRPr sz="1500"/>
          </a:p>
          <a:p>
            <a:pPr indent="-323850" lvl="1" marL="914400" rtl="0" algn="l">
              <a:lnSpc>
                <a:spcPct val="150000"/>
              </a:lnSpc>
              <a:spcBef>
                <a:spcPts val="0"/>
              </a:spcBef>
              <a:spcAft>
                <a:spcPts val="0"/>
              </a:spcAft>
              <a:buSzPts val="1500"/>
              <a:buChar char="○"/>
            </a:pPr>
            <a:r>
              <a:rPr lang="en-GB" sz="1500"/>
              <a:t>Created by Linus Torvalds in 1991.</a:t>
            </a:r>
            <a:endParaRPr sz="1500"/>
          </a:p>
          <a:p>
            <a:pPr indent="-323850" lvl="1" marL="914400" rtl="0" algn="l">
              <a:lnSpc>
                <a:spcPct val="150000"/>
              </a:lnSpc>
              <a:spcBef>
                <a:spcPts val="0"/>
              </a:spcBef>
              <a:spcAft>
                <a:spcPts val="0"/>
              </a:spcAft>
              <a:buSzPts val="1500"/>
              <a:buChar char="○"/>
            </a:pPr>
            <a:r>
              <a:rPr lang="en-GB" sz="1500"/>
              <a:t>Combined with GNU utilities to form a complete OS.</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0"/>
              </a:spcAft>
              <a:buNone/>
            </a:pPr>
            <a:r>
              <a:t/>
            </a:r>
            <a:endParaRPr sz="1500"/>
          </a:p>
          <a:p>
            <a:pPr indent="0" lvl="0" marL="0" rtl="0" algn="l">
              <a:lnSpc>
                <a:spcPct val="105000"/>
              </a:lnSpc>
              <a:spcBef>
                <a:spcPts val="1200"/>
              </a:spcBef>
              <a:spcAft>
                <a:spcPts val="0"/>
              </a:spcAft>
              <a:buNone/>
            </a:pPr>
            <a:r>
              <a:t/>
            </a:r>
            <a:endParaRPr sz="100"/>
          </a:p>
          <a:p>
            <a:pPr indent="0" lvl="0" marL="0" rtl="0" algn="l">
              <a:lnSpc>
                <a:spcPct val="105000"/>
              </a:lnSpc>
              <a:spcBef>
                <a:spcPts val="1200"/>
              </a:spcBef>
              <a:spcAft>
                <a:spcPts val="1200"/>
              </a:spcAft>
              <a:buNone/>
            </a:pPr>
            <a:r>
              <a:t/>
            </a:r>
            <a:endParaRPr sz="1500"/>
          </a:p>
        </p:txBody>
      </p:sp>
      <p:pic>
        <p:nvPicPr>
          <p:cNvPr id="90" name="Google Shape;90;p18"/>
          <p:cNvPicPr preferRelativeResize="0"/>
          <p:nvPr/>
        </p:nvPicPr>
        <p:blipFill>
          <a:blip r:embed="rId3">
            <a:alphaModFix/>
          </a:blip>
          <a:stretch>
            <a:fillRect/>
          </a:stretch>
        </p:blipFill>
        <p:spPr>
          <a:xfrm rot="-427600">
            <a:off x="283862" y="2454600"/>
            <a:ext cx="7649274" cy="1021500"/>
          </a:xfrm>
          <a:prstGeom prst="rect">
            <a:avLst/>
          </a:prstGeom>
          <a:noFill/>
          <a:ln>
            <a:noFill/>
          </a:ln>
          <a:effectLst>
            <a:outerShdw blurRad="57150" rotWithShape="0" algn="bl" dir="5400000" dist="19050">
              <a:srgbClr val="000000">
                <a:alpha val="50000"/>
              </a:srgbClr>
            </a:outerShdw>
          </a:effectLst>
        </p:spPr>
      </p:pic>
      <p:pic>
        <p:nvPicPr>
          <p:cNvPr id="91" name="Google Shape;91;p18"/>
          <p:cNvPicPr preferRelativeResize="0"/>
          <p:nvPr/>
        </p:nvPicPr>
        <p:blipFill>
          <a:blip r:embed="rId4">
            <a:alphaModFix/>
          </a:blip>
          <a:stretch>
            <a:fillRect/>
          </a:stretch>
        </p:blipFill>
        <p:spPr>
          <a:xfrm>
            <a:off x="5554050" y="137225"/>
            <a:ext cx="3377250" cy="1806325"/>
          </a:xfrm>
          <a:prstGeom prst="rect">
            <a:avLst/>
          </a:prstGeom>
          <a:noFill/>
          <a:ln>
            <a:noFill/>
          </a:ln>
          <a:effectLst>
            <a:outerShdw blurRad="57150" rotWithShape="0" algn="bl" dir="5400000" dist="19050">
              <a:srgbClr val="000000">
                <a:alpha val="50000"/>
              </a:srgbClr>
            </a:outerShdw>
          </a:effectLst>
        </p:spPr>
      </p:pic>
      <p:pic>
        <p:nvPicPr>
          <p:cNvPr id="92" name="Google Shape;92;p18"/>
          <p:cNvPicPr preferRelativeResize="0"/>
          <p:nvPr/>
        </p:nvPicPr>
        <p:blipFill>
          <a:blip r:embed="rId5">
            <a:alphaModFix/>
          </a:blip>
          <a:stretch>
            <a:fillRect/>
          </a:stretch>
        </p:blipFill>
        <p:spPr>
          <a:xfrm rot="-310663">
            <a:off x="3423899" y="3357673"/>
            <a:ext cx="5633401" cy="15149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8" name="Shape 428"/>
        <p:cNvGrpSpPr/>
        <p:nvPr/>
      </p:nvGrpSpPr>
      <p:grpSpPr>
        <a:xfrm>
          <a:off x="0" y="0"/>
          <a:ext cx="0" cy="0"/>
          <a:chOff x="0" y="0"/>
          <a:chExt cx="0" cy="0"/>
        </a:xfrm>
      </p:grpSpPr>
      <p:sp>
        <p:nvSpPr>
          <p:cNvPr id="429" name="Google Shape;429;p7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Features of </a:t>
            </a:r>
            <a:r>
              <a:rPr lang="en-GB">
                <a:latin typeface="Courier New"/>
                <a:ea typeface="Courier New"/>
                <a:cs typeface="Courier New"/>
                <a:sym typeface="Courier New"/>
              </a:rPr>
              <a:t>sed</a:t>
            </a:r>
            <a:endParaRPr>
              <a:latin typeface="Courier New"/>
              <a:ea typeface="Courier New"/>
              <a:cs typeface="Courier New"/>
              <a:sym typeface="Courier New"/>
            </a:endParaRPr>
          </a:p>
        </p:txBody>
      </p:sp>
      <p:sp>
        <p:nvSpPr>
          <p:cNvPr id="430" name="Google Shape;430;p7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Clr>
                <a:schemeClr val="dk1"/>
              </a:buClr>
              <a:buSzPts val="1100"/>
              <a:buFont typeface="Arial"/>
              <a:buNone/>
            </a:pPr>
            <a:r>
              <a:t/>
            </a:r>
            <a:endParaRPr sz="1700" u="sng">
              <a:solidFill>
                <a:schemeClr val="dk1"/>
              </a:solidFill>
            </a:endParaRPr>
          </a:p>
          <a:p>
            <a:pPr indent="-317500" lvl="0" marL="457200" rtl="0" algn="l">
              <a:lnSpc>
                <a:spcPct val="200000"/>
              </a:lnSpc>
              <a:spcBef>
                <a:spcPts val="60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In-place editing: Use the -i option to edit files directly.</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Multiple commands: Combine commands using semicolons or -e option.</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Regular expressions: Utilize powerful pattern matching.</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Address ranges: Apply commands to specific line ranges.</a:t>
            </a:r>
            <a:endParaRPr sz="1400">
              <a:solidFill>
                <a:schemeClr val="dk1"/>
              </a:solidFill>
              <a:latin typeface="Roboto"/>
              <a:ea typeface="Roboto"/>
              <a:cs typeface="Roboto"/>
              <a:sym typeface="Roboto"/>
            </a:endParaRPr>
          </a:p>
          <a:p>
            <a:pPr indent="0" lvl="0" marL="0" rtl="0" algn="l">
              <a:lnSpc>
                <a:spcPct val="150000"/>
              </a:lnSpc>
              <a:spcBef>
                <a:spcPts val="600"/>
              </a:spcBef>
              <a:spcAft>
                <a:spcPts val="1200"/>
              </a:spcAft>
              <a:buNone/>
            </a:pPr>
            <a:r>
              <a:rPr lang="en-GB" sz="1400">
                <a:solidFill>
                  <a:schemeClr val="dk1"/>
                </a:solidFill>
                <a:latin typeface="Roboto"/>
                <a:ea typeface="Roboto"/>
                <a:cs typeface="Roboto"/>
                <a:sym typeface="Roboto"/>
              </a:rPr>
              <a:t>sed is particularly efficient for processing large files or streams of text, as it operates line by line without loading the entire file into memory</a:t>
            </a:r>
            <a:endParaRPr sz="1400"/>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4" name="Shape 434"/>
        <p:cNvGrpSpPr/>
        <p:nvPr/>
      </p:nvGrpSpPr>
      <p:grpSpPr>
        <a:xfrm>
          <a:off x="0" y="0"/>
          <a:ext cx="0" cy="0"/>
          <a:chOff x="0" y="0"/>
          <a:chExt cx="0" cy="0"/>
        </a:xfrm>
      </p:grpSpPr>
      <p:sp>
        <p:nvSpPr>
          <p:cNvPr id="435" name="Google Shape;435;p7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Introduction to </a:t>
            </a:r>
            <a:r>
              <a:rPr lang="en-GB">
                <a:latin typeface="Courier New"/>
                <a:ea typeface="Courier New"/>
                <a:cs typeface="Courier New"/>
                <a:sym typeface="Courier New"/>
              </a:rPr>
              <a:t>awk</a:t>
            </a:r>
            <a:endParaRPr>
              <a:latin typeface="Courier New"/>
              <a:ea typeface="Courier New"/>
              <a:cs typeface="Courier New"/>
              <a:sym typeface="Courier New"/>
            </a:endParaRPr>
          </a:p>
        </p:txBody>
      </p:sp>
      <p:sp>
        <p:nvSpPr>
          <p:cNvPr id="436" name="Google Shape;436;p7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04800" lvl="0" marL="457200" rtl="0" algn="l">
              <a:lnSpc>
                <a:spcPct val="115000"/>
              </a:lnSpc>
              <a:spcBef>
                <a:spcPts val="0"/>
              </a:spcBef>
              <a:spcAft>
                <a:spcPts val="0"/>
              </a:spcAft>
              <a:buClr>
                <a:schemeClr val="dk1"/>
              </a:buClr>
              <a:buSzPts val="1200"/>
              <a:buFont typeface="Roboto"/>
              <a:buChar char="❏"/>
            </a:pPr>
            <a:r>
              <a:rPr lang="en-GB" sz="1200">
                <a:solidFill>
                  <a:schemeClr val="dk1"/>
                </a:solidFill>
                <a:latin typeface="Courier New"/>
                <a:ea typeface="Courier New"/>
                <a:cs typeface="Courier New"/>
                <a:sym typeface="Courier New"/>
              </a:rPr>
              <a:t>awk </a:t>
            </a:r>
            <a:r>
              <a:rPr lang="en-GB" sz="1200">
                <a:solidFill>
                  <a:schemeClr val="dk1"/>
                </a:solidFill>
                <a:latin typeface="Roboto"/>
                <a:ea typeface="Roboto"/>
                <a:cs typeface="Roboto"/>
                <a:sym typeface="Roboto"/>
              </a:rPr>
              <a:t>is a powerful text processing tool used for pattern scanning and processing in Unix-like operating systems. It reads input line by line, searching for patterns, and performs specified actions when matches are found.</a:t>
            </a:r>
            <a:br>
              <a:rPr lang="en-GB"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Char char="❏"/>
            </a:pPr>
            <a:r>
              <a:rPr lang="en-GB" sz="1200">
                <a:solidFill>
                  <a:schemeClr val="dk1"/>
                </a:solidFill>
                <a:latin typeface="Roboto"/>
                <a:ea typeface="Roboto"/>
                <a:cs typeface="Roboto"/>
                <a:sym typeface="Roboto"/>
              </a:rPr>
              <a:t>Basic syntax of awk:</a:t>
            </a:r>
            <a:br>
              <a:rPr lang="en-GB" sz="1200">
                <a:solidFill>
                  <a:schemeClr val="dk1"/>
                </a:solidFill>
                <a:latin typeface="Courier New"/>
                <a:ea typeface="Courier New"/>
                <a:cs typeface="Courier New"/>
                <a:sym typeface="Courier New"/>
              </a:rPr>
            </a:br>
            <a:r>
              <a:rPr lang="en-GB" sz="1200">
                <a:solidFill>
                  <a:schemeClr val="dk1"/>
                </a:solidFill>
                <a:latin typeface="Courier New"/>
                <a:ea typeface="Courier New"/>
                <a:cs typeface="Courier New"/>
                <a:sym typeface="Courier New"/>
              </a:rPr>
              <a:t>	</a:t>
            </a:r>
            <a:r>
              <a:rPr lang="en-GB" sz="1200">
                <a:solidFill>
                  <a:srgbClr val="4D4D4C"/>
                </a:solidFill>
                <a:latin typeface="Roboto Mono"/>
                <a:ea typeface="Roboto Mono"/>
                <a:cs typeface="Roboto Mono"/>
                <a:sym typeface="Roboto Mono"/>
              </a:rPr>
              <a:t>awk </a:t>
            </a:r>
            <a:r>
              <a:rPr lang="en-GB" sz="1200">
                <a:solidFill>
                  <a:srgbClr val="718C00"/>
                </a:solidFill>
                <a:latin typeface="Roboto Mono"/>
                <a:ea typeface="Roboto Mono"/>
                <a:cs typeface="Roboto Mono"/>
                <a:sym typeface="Roboto Mono"/>
              </a:rPr>
              <a:t>'pattern { action }'</a:t>
            </a:r>
            <a:r>
              <a:rPr lang="en-GB" sz="1200">
                <a:solidFill>
                  <a:srgbClr val="4D4D4C"/>
                </a:solidFill>
                <a:latin typeface="Roboto Mono"/>
                <a:ea typeface="Roboto Mono"/>
                <a:cs typeface="Roboto Mono"/>
                <a:sym typeface="Roboto Mono"/>
              </a:rPr>
              <a:t> input_file</a:t>
            </a:r>
            <a:endParaRPr sz="1200">
              <a:solidFill>
                <a:srgbClr val="4D4D4C"/>
              </a:solidFill>
              <a:latin typeface="Roboto Mono"/>
              <a:ea typeface="Roboto Mono"/>
              <a:cs typeface="Roboto Mono"/>
              <a:sym typeface="Roboto Mono"/>
            </a:endParaRPr>
          </a:p>
          <a:p>
            <a:pPr indent="0" lvl="0" marL="0" rtl="0" algn="l">
              <a:lnSpc>
                <a:spcPct val="142857"/>
              </a:lnSpc>
              <a:spcBef>
                <a:spcPts val="1200"/>
              </a:spcBef>
              <a:spcAft>
                <a:spcPts val="0"/>
              </a:spcAft>
              <a:buClr>
                <a:schemeClr val="dk1"/>
              </a:buClr>
              <a:buSzPts val="1100"/>
              <a:buFont typeface="Arial"/>
              <a:buNone/>
            </a:pPr>
            <a:r>
              <a:t/>
            </a:r>
            <a:endParaRPr sz="1200">
              <a:solidFill>
                <a:srgbClr val="4D4D4C"/>
              </a:solidFill>
              <a:latin typeface="Courier New"/>
              <a:ea typeface="Courier New"/>
              <a:cs typeface="Courier New"/>
              <a:sym typeface="Courier New"/>
            </a:endParaRPr>
          </a:p>
          <a:p>
            <a:pPr indent="0" lvl="0" marL="0" rtl="0" algn="l">
              <a:spcBef>
                <a:spcPts val="0"/>
              </a:spcBef>
              <a:spcAft>
                <a:spcPts val="0"/>
              </a:spcAft>
              <a:buClr>
                <a:schemeClr val="dk1"/>
              </a:buClr>
              <a:buSzPts val="1100"/>
              <a:buFont typeface="Arial"/>
              <a:buNone/>
            </a:pPr>
            <a:r>
              <a:rPr b="1" lang="en-GB" sz="1200">
                <a:solidFill>
                  <a:schemeClr val="dk1"/>
                </a:solidFill>
                <a:latin typeface="Roboto"/>
                <a:ea typeface="Roboto"/>
                <a:cs typeface="Roboto"/>
                <a:sym typeface="Roboto"/>
              </a:rPr>
              <a:t>Key features of awk include:</a:t>
            </a:r>
            <a:endParaRPr b="1" sz="1200">
              <a:solidFill>
                <a:schemeClr val="dk1"/>
              </a:solidFill>
              <a:latin typeface="Roboto"/>
              <a:ea typeface="Roboto"/>
              <a:cs typeface="Roboto"/>
              <a:sym typeface="Roboto"/>
            </a:endParaRPr>
          </a:p>
          <a:p>
            <a:pPr indent="-304800" lvl="0" marL="457200" rtl="0" algn="l">
              <a:lnSpc>
                <a:spcPct val="200000"/>
              </a:lnSpc>
              <a:spcBef>
                <a:spcPts val="60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Pattern matching using regular expressions</a:t>
            </a:r>
            <a:endParaRPr sz="1200">
              <a:solidFill>
                <a:schemeClr val="dk1"/>
              </a:solidFill>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Processing text line by line</a:t>
            </a:r>
            <a:endParaRPr sz="1200">
              <a:solidFill>
                <a:schemeClr val="dk1"/>
              </a:solidFill>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Performing actions on matched patterns</a:t>
            </a:r>
            <a:endParaRPr sz="1200">
              <a:solidFill>
                <a:schemeClr val="dk1"/>
              </a:solidFill>
              <a:latin typeface="Roboto"/>
              <a:ea typeface="Roboto"/>
              <a:cs typeface="Roboto"/>
              <a:sym typeface="Roboto"/>
            </a:endParaRPr>
          </a:p>
          <a:p>
            <a:pPr indent="-304800" lvl="0" marL="457200" rtl="0" algn="l">
              <a:lnSpc>
                <a:spcPct val="200000"/>
              </a:lnSpc>
              <a:spcBef>
                <a:spcPts val="0"/>
              </a:spcBef>
              <a:spcAft>
                <a:spcPts val="0"/>
              </a:spcAft>
              <a:buClr>
                <a:schemeClr val="dk1"/>
              </a:buClr>
              <a:buSzPts val="1200"/>
              <a:buFont typeface="Roboto"/>
              <a:buAutoNum type="arabicPeriod"/>
            </a:pPr>
            <a:r>
              <a:rPr lang="en-GB" sz="1200">
                <a:solidFill>
                  <a:schemeClr val="dk1"/>
                </a:solidFill>
                <a:latin typeface="Roboto"/>
                <a:ea typeface="Roboto"/>
                <a:cs typeface="Roboto"/>
                <a:sym typeface="Roboto"/>
              </a:rPr>
              <a:t>Built-in variables for field and record manipulation</a:t>
            </a:r>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74"/>
          <p:cNvSpPr txBox="1"/>
          <p:nvPr>
            <p:ph type="title"/>
          </p:nvPr>
        </p:nvSpPr>
        <p:spPr>
          <a:xfrm>
            <a:off x="311700" y="90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Common use cases</a:t>
            </a:r>
            <a:endParaRPr/>
          </a:p>
        </p:txBody>
      </p:sp>
      <p:sp>
        <p:nvSpPr>
          <p:cNvPr id="442" name="Google Shape;442;p74"/>
          <p:cNvSpPr txBox="1"/>
          <p:nvPr>
            <p:ph idx="1" type="body"/>
          </p:nvPr>
        </p:nvSpPr>
        <p:spPr>
          <a:xfrm>
            <a:off x="311700" y="617475"/>
            <a:ext cx="8520600" cy="4440600"/>
          </a:xfrm>
          <a:prstGeom prst="rect">
            <a:avLst/>
          </a:prstGeom>
        </p:spPr>
        <p:txBody>
          <a:bodyPr anchorCtr="0" anchor="t" bIns="91425" lIns="91425" spcFirstLastPara="1" rIns="91425" wrap="square" tIns="91425">
            <a:normAutofit/>
          </a:bodyPr>
          <a:lstStyle/>
          <a:p>
            <a:pPr indent="-317500" lvl="0" marL="457200" rtl="0" algn="l">
              <a:spcBef>
                <a:spcPts val="60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Printing specific columns:</a:t>
            </a:r>
            <a:br>
              <a:rPr lang="en-GB" sz="1400">
                <a:solidFill>
                  <a:schemeClr val="dk1"/>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	</a:t>
            </a:r>
            <a:r>
              <a:rPr lang="en-GB" sz="1400">
                <a:solidFill>
                  <a:srgbClr val="4D4D4C"/>
                </a:solidFill>
                <a:latin typeface="Roboto Mono"/>
                <a:ea typeface="Roboto Mono"/>
                <a:cs typeface="Roboto Mono"/>
                <a:sym typeface="Roboto Mono"/>
              </a:rPr>
              <a:t>awk </a:t>
            </a:r>
            <a:r>
              <a:rPr lang="en-GB" sz="1400">
                <a:solidFill>
                  <a:srgbClr val="718C00"/>
                </a:solidFill>
                <a:latin typeface="Roboto Mono"/>
                <a:ea typeface="Roboto Mono"/>
                <a:cs typeface="Roboto Mono"/>
                <a:sym typeface="Roboto Mono"/>
              </a:rPr>
              <a:t>'{print $3 "\t" $4}'</a:t>
            </a:r>
            <a:r>
              <a:rPr lang="en-GB" sz="1400">
                <a:solidFill>
                  <a:srgbClr val="4D4D4C"/>
                </a:solidFill>
                <a:latin typeface="Roboto Mono"/>
                <a:ea typeface="Roboto Mono"/>
                <a:cs typeface="Roboto Mono"/>
                <a:sym typeface="Roboto Mono"/>
              </a:rPr>
              <a:t> file.txt</a:t>
            </a:r>
            <a:endParaRPr sz="1400">
              <a:solidFill>
                <a:srgbClr val="4D4D4C"/>
              </a:solidFill>
              <a:latin typeface="Courier New"/>
              <a:ea typeface="Courier New"/>
              <a:cs typeface="Courier New"/>
              <a:sym typeface="Courier New"/>
            </a:endParaRPr>
          </a:p>
          <a:p>
            <a:pPr indent="0" lvl="0" marL="457200" rtl="0" algn="l">
              <a:spcBef>
                <a:spcPts val="600"/>
              </a:spcBef>
              <a:spcAft>
                <a:spcPts val="0"/>
              </a:spcAft>
              <a:buNone/>
            </a:pPr>
            <a:r>
              <a:rPr lang="en-GB" sz="1400">
                <a:solidFill>
                  <a:schemeClr val="dk1"/>
                </a:solidFill>
                <a:latin typeface="Roboto"/>
                <a:ea typeface="Roboto"/>
                <a:cs typeface="Roboto"/>
                <a:sym typeface="Roboto"/>
              </a:rPr>
              <a:t>This prints the 3rd and 4th columns of file.txt, separated by a tab</a:t>
            </a:r>
            <a:r>
              <a:rPr lang="en-GB" sz="1400">
                <a:solidFill>
                  <a:schemeClr val="hlink"/>
                </a:solidFill>
                <a:uFill>
                  <a:noFill/>
                </a:uFill>
                <a:latin typeface="Courier New"/>
                <a:ea typeface="Courier New"/>
                <a:cs typeface="Courier New"/>
                <a:sym typeface="Courier New"/>
                <a:hlinkClick r:id="rId3"/>
              </a:rPr>
              <a:t>1</a:t>
            </a:r>
            <a:r>
              <a:rPr lang="en-GB"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Filtering lines based on conditions:</a:t>
            </a:r>
            <a:br>
              <a:rPr lang="en-GB" sz="1400">
                <a:solidFill>
                  <a:schemeClr val="dk1"/>
                </a:solidFill>
                <a:latin typeface="Courier New"/>
                <a:ea typeface="Courier New"/>
                <a:cs typeface="Courier New"/>
                <a:sym typeface="Courier New"/>
              </a:rPr>
            </a:br>
            <a:r>
              <a:rPr lang="en-GB" sz="1400">
                <a:solidFill>
                  <a:schemeClr val="dk1"/>
                </a:solidFill>
                <a:latin typeface="Courier New"/>
                <a:ea typeface="Courier New"/>
                <a:cs typeface="Courier New"/>
                <a:sym typeface="Courier New"/>
              </a:rPr>
              <a:t>	</a:t>
            </a:r>
            <a:r>
              <a:rPr lang="en-GB" sz="1400">
                <a:solidFill>
                  <a:srgbClr val="4D4D4C"/>
                </a:solidFill>
                <a:latin typeface="Roboto Mono"/>
                <a:ea typeface="Roboto Mono"/>
                <a:cs typeface="Roboto Mono"/>
                <a:sym typeface="Roboto Mono"/>
              </a:rPr>
              <a:t>awk </a:t>
            </a:r>
            <a:r>
              <a:rPr lang="en-GB" sz="1400">
                <a:solidFill>
                  <a:srgbClr val="718C00"/>
                </a:solidFill>
                <a:latin typeface="Roboto Mono"/>
                <a:ea typeface="Roboto Mono"/>
                <a:cs typeface="Roboto Mono"/>
                <a:sym typeface="Roboto Mono"/>
              </a:rPr>
              <a:t>'$3 &gt; 15 {print $1}'</a:t>
            </a:r>
            <a:r>
              <a:rPr lang="en-GB" sz="1400">
                <a:solidFill>
                  <a:srgbClr val="4D4D4C"/>
                </a:solidFill>
                <a:latin typeface="Roboto Mono"/>
                <a:ea typeface="Roboto Mono"/>
                <a:cs typeface="Roboto Mono"/>
                <a:sym typeface="Roboto Mono"/>
              </a:rPr>
              <a:t> file.txt</a:t>
            </a:r>
            <a:endParaRPr sz="1400">
              <a:solidFill>
                <a:srgbClr val="4D4D4C"/>
              </a:solidFill>
              <a:latin typeface="Roboto Mono"/>
              <a:ea typeface="Roboto Mono"/>
              <a:cs typeface="Roboto Mono"/>
              <a:sym typeface="Roboto Mono"/>
            </a:endParaRPr>
          </a:p>
          <a:p>
            <a:pPr indent="0" lvl="0" marL="457200" rtl="0" algn="l">
              <a:spcBef>
                <a:spcPts val="600"/>
              </a:spcBef>
              <a:spcAft>
                <a:spcPts val="0"/>
              </a:spcAft>
              <a:buNone/>
            </a:pPr>
            <a:r>
              <a:rPr lang="en-GB" sz="1400">
                <a:solidFill>
                  <a:schemeClr val="dk1"/>
                </a:solidFill>
                <a:latin typeface="Roboto"/>
                <a:ea typeface="Roboto"/>
                <a:cs typeface="Roboto"/>
                <a:sym typeface="Roboto"/>
              </a:rPr>
              <a:t>This prints the 1st column for lines where the 3rd column is greater than 15</a:t>
            </a:r>
            <a:r>
              <a:rPr lang="en-GB" sz="1400">
                <a:solidFill>
                  <a:schemeClr val="hlink"/>
                </a:solidFill>
                <a:uFill>
                  <a:noFill/>
                </a:uFill>
                <a:latin typeface="Courier New"/>
                <a:ea typeface="Courier New"/>
                <a:cs typeface="Courier New"/>
                <a:sym typeface="Courier New"/>
                <a:hlinkClick r:id="rId4"/>
              </a:rPr>
              <a:t>1</a:t>
            </a:r>
            <a:r>
              <a:rPr lang="en-GB" sz="1400">
                <a:solidFill>
                  <a:schemeClr val="dk1"/>
                </a:solidFill>
                <a:latin typeface="Roboto"/>
                <a:ea typeface="Roboto"/>
                <a:cs typeface="Roboto"/>
                <a:sym typeface="Roboto"/>
              </a:rPr>
              <a:t>.</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Counting occurrences:</a:t>
            </a:r>
            <a:br>
              <a:rPr lang="en-GB" sz="1400">
                <a:solidFill>
                  <a:schemeClr val="dk1"/>
                </a:solidFill>
                <a:latin typeface="Roboto"/>
                <a:ea typeface="Roboto"/>
                <a:cs typeface="Roboto"/>
                <a:sym typeface="Roboto"/>
              </a:rPr>
            </a:br>
            <a:r>
              <a:rPr lang="en-GB" sz="1400">
                <a:solidFill>
                  <a:schemeClr val="dk1"/>
                </a:solidFill>
                <a:latin typeface="Roboto"/>
                <a:ea typeface="Roboto"/>
                <a:cs typeface="Roboto"/>
                <a:sym typeface="Roboto"/>
              </a:rPr>
              <a:t>	</a:t>
            </a:r>
            <a:r>
              <a:rPr lang="en-GB" sz="1400">
                <a:solidFill>
                  <a:srgbClr val="4D4D4C"/>
                </a:solidFill>
                <a:latin typeface="Roboto Mono"/>
                <a:ea typeface="Roboto Mono"/>
                <a:cs typeface="Roboto Mono"/>
                <a:sym typeface="Roboto Mono"/>
              </a:rPr>
              <a:t>awk </a:t>
            </a:r>
            <a:r>
              <a:rPr lang="en-GB" sz="1400">
                <a:solidFill>
                  <a:srgbClr val="718C00"/>
                </a:solidFill>
                <a:latin typeface="Roboto Mono"/>
                <a:ea typeface="Roboto Mono"/>
                <a:cs typeface="Roboto Mono"/>
                <a:sym typeface="Roboto Mono"/>
              </a:rPr>
              <a:t>'/pattern/{++cnt} END {print "Count = ", cnt}'</a:t>
            </a:r>
            <a:r>
              <a:rPr lang="en-GB" sz="1400">
                <a:solidFill>
                  <a:srgbClr val="4D4D4C"/>
                </a:solidFill>
                <a:latin typeface="Roboto Mono"/>
                <a:ea typeface="Roboto Mono"/>
                <a:cs typeface="Roboto Mono"/>
                <a:sym typeface="Roboto Mono"/>
              </a:rPr>
              <a:t> file.txt</a:t>
            </a:r>
            <a:endParaRPr sz="1400">
              <a:solidFill>
                <a:srgbClr val="4D4D4C"/>
              </a:solidFill>
              <a:latin typeface="Roboto Mono"/>
              <a:ea typeface="Roboto Mono"/>
              <a:cs typeface="Roboto Mono"/>
              <a:sym typeface="Roboto Mono"/>
            </a:endParaRPr>
          </a:p>
          <a:p>
            <a:pPr indent="0" lvl="0" marL="457200" rtl="0" algn="l">
              <a:spcBef>
                <a:spcPts val="600"/>
              </a:spcBef>
              <a:spcAft>
                <a:spcPts val="0"/>
              </a:spcAft>
              <a:buNone/>
            </a:pPr>
            <a:r>
              <a:rPr lang="en-GB" sz="1400">
                <a:solidFill>
                  <a:schemeClr val="dk1"/>
                </a:solidFill>
                <a:latin typeface="Roboto"/>
                <a:ea typeface="Roboto"/>
                <a:cs typeface="Roboto"/>
                <a:sym typeface="Roboto"/>
              </a:rPr>
              <a:t>This counts and prints the number of lines matching a pattern.</a:t>
            </a:r>
            <a:endParaRPr sz="1400">
              <a:solidFill>
                <a:schemeClr val="dk1"/>
              </a:solidFill>
              <a:latin typeface="Roboto"/>
              <a:ea typeface="Roboto"/>
              <a:cs typeface="Roboto"/>
              <a:sym typeface="Roboto"/>
            </a:endParaRPr>
          </a:p>
          <a:p>
            <a:pPr indent="-317500" lvl="0" marL="457200" rtl="0" algn="l">
              <a:spcBef>
                <a:spcPts val="600"/>
              </a:spcBef>
              <a:spcAft>
                <a:spcPts val="0"/>
              </a:spcAft>
              <a:buClr>
                <a:schemeClr val="dk1"/>
              </a:buClr>
              <a:buSzPts val="1400"/>
              <a:buFont typeface="Roboto"/>
              <a:buAutoNum type="arabicPeriod"/>
            </a:pPr>
            <a:r>
              <a:rPr lang="en-GB" sz="1400">
                <a:solidFill>
                  <a:schemeClr val="dk1"/>
                </a:solidFill>
                <a:latin typeface="Roboto"/>
                <a:ea typeface="Roboto"/>
                <a:cs typeface="Roboto"/>
                <a:sym typeface="Roboto"/>
              </a:rPr>
              <a:t>Formatting output:</a:t>
            </a:r>
            <a:br>
              <a:rPr lang="en-GB" sz="1400">
                <a:solidFill>
                  <a:schemeClr val="dk1"/>
                </a:solidFill>
                <a:latin typeface="Roboto"/>
                <a:ea typeface="Roboto"/>
                <a:cs typeface="Roboto"/>
                <a:sym typeface="Roboto"/>
              </a:rPr>
            </a:br>
            <a:r>
              <a:rPr lang="en-GB" sz="1400">
                <a:solidFill>
                  <a:schemeClr val="dk1"/>
                </a:solidFill>
                <a:latin typeface="Roboto"/>
                <a:ea typeface="Roboto"/>
                <a:cs typeface="Roboto"/>
                <a:sym typeface="Roboto"/>
              </a:rPr>
              <a:t>	</a:t>
            </a:r>
            <a:r>
              <a:rPr lang="en-GB" sz="1400">
                <a:solidFill>
                  <a:srgbClr val="4D4D4C"/>
                </a:solidFill>
                <a:latin typeface="Roboto Mono"/>
                <a:ea typeface="Roboto Mono"/>
                <a:cs typeface="Roboto Mono"/>
                <a:sym typeface="Roboto Mono"/>
              </a:rPr>
              <a:t>awk </a:t>
            </a:r>
            <a:r>
              <a:rPr lang="en-GB" sz="1400">
                <a:solidFill>
                  <a:srgbClr val="718C00"/>
                </a:solidFill>
                <a:latin typeface="Roboto Mono"/>
                <a:ea typeface="Roboto Mono"/>
                <a:cs typeface="Roboto Mono"/>
                <a:sym typeface="Roboto Mono"/>
              </a:rPr>
              <a:t>'{printf "%-10s %s\n", $2, $3}'</a:t>
            </a:r>
            <a:r>
              <a:rPr lang="en-GB" sz="1400">
                <a:solidFill>
                  <a:srgbClr val="4D4D4C"/>
                </a:solidFill>
                <a:latin typeface="Roboto Mono"/>
                <a:ea typeface="Roboto Mono"/>
                <a:cs typeface="Roboto Mono"/>
                <a:sym typeface="Roboto Mono"/>
              </a:rPr>
              <a:t> file.txt</a:t>
            </a:r>
            <a:endParaRPr sz="1400">
              <a:solidFill>
                <a:srgbClr val="4D4D4C"/>
              </a:solidFill>
              <a:latin typeface="Courier New"/>
              <a:ea typeface="Courier New"/>
              <a:cs typeface="Courier New"/>
              <a:sym typeface="Courier New"/>
            </a:endParaRPr>
          </a:p>
          <a:p>
            <a:pPr indent="0" lvl="0" marL="457200" rtl="0" algn="l">
              <a:spcBef>
                <a:spcPts val="600"/>
              </a:spcBef>
              <a:spcAft>
                <a:spcPts val="0"/>
              </a:spcAft>
              <a:buNone/>
            </a:pPr>
            <a:r>
              <a:rPr lang="en-GB" sz="1400">
                <a:solidFill>
                  <a:schemeClr val="dk1"/>
                </a:solidFill>
                <a:latin typeface="Roboto"/>
                <a:ea typeface="Roboto"/>
                <a:cs typeface="Roboto"/>
                <a:sym typeface="Roboto"/>
              </a:rPr>
              <a:t>This prints the 2nd and 3rd columns with formatted spacing.</a:t>
            </a:r>
            <a:endParaRPr sz="1400">
              <a:solidFill>
                <a:schemeClr val="dk1"/>
              </a:solidFill>
              <a:latin typeface="Roboto"/>
              <a:ea typeface="Roboto"/>
              <a:cs typeface="Roboto"/>
              <a:sym typeface="Roboto"/>
            </a:endParaRPr>
          </a:p>
          <a:p>
            <a:pPr indent="0" lvl="0" marL="0" rtl="0" algn="l">
              <a:spcBef>
                <a:spcPts val="600"/>
              </a:spcBef>
              <a:spcAft>
                <a:spcPts val="1200"/>
              </a:spcAft>
              <a:buNone/>
            </a:pPr>
            <a:r>
              <a:rPr lang="en-GB" sz="1400">
                <a:solidFill>
                  <a:schemeClr val="dk1"/>
                </a:solidFill>
                <a:latin typeface="Courier New"/>
                <a:ea typeface="Courier New"/>
                <a:cs typeface="Courier New"/>
                <a:sym typeface="Courier New"/>
              </a:rPr>
              <a:t>awk </a:t>
            </a:r>
            <a:r>
              <a:rPr lang="en-GB" sz="1400">
                <a:solidFill>
                  <a:schemeClr val="dk1"/>
                </a:solidFill>
                <a:latin typeface="Roboto"/>
                <a:ea typeface="Roboto"/>
                <a:cs typeface="Roboto"/>
                <a:sym typeface="Roboto"/>
              </a:rPr>
              <a:t>is particularly useful for processing structured text files, such as CSV or tab-separated files, and for extracting specific data from log files or other text-based outputs.</a:t>
            </a:r>
            <a:endParaRPr sz="1400"/>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5"/>
          <p:cNvSpPr txBox="1"/>
          <p:nvPr>
            <p:ph type="title"/>
          </p:nvPr>
        </p:nvSpPr>
        <p:spPr>
          <a:xfrm>
            <a:off x="311700" y="1428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awk </a:t>
            </a:r>
            <a:r>
              <a:rPr lang="en-GB"/>
              <a:t>c</a:t>
            </a:r>
            <a:r>
              <a:rPr lang="en-GB"/>
              <a:t>omparison with </a:t>
            </a:r>
            <a:r>
              <a:rPr lang="en-GB">
                <a:latin typeface="Courier New"/>
                <a:ea typeface="Courier New"/>
                <a:cs typeface="Courier New"/>
                <a:sym typeface="Courier New"/>
              </a:rPr>
              <a:t>grep </a:t>
            </a:r>
            <a:r>
              <a:rPr lang="en-GB"/>
              <a:t>and </a:t>
            </a:r>
            <a:r>
              <a:rPr lang="en-GB">
                <a:latin typeface="Courier New"/>
                <a:ea typeface="Courier New"/>
                <a:cs typeface="Courier New"/>
                <a:sym typeface="Courier New"/>
              </a:rPr>
              <a:t>sed</a:t>
            </a:r>
            <a:endParaRPr/>
          </a:p>
        </p:txBody>
      </p:sp>
      <p:sp>
        <p:nvSpPr>
          <p:cNvPr id="448" name="Google Shape;448;p75"/>
          <p:cNvSpPr txBox="1"/>
          <p:nvPr>
            <p:ph idx="1" type="body"/>
          </p:nvPr>
        </p:nvSpPr>
        <p:spPr>
          <a:xfrm>
            <a:off x="311700" y="794850"/>
            <a:ext cx="8520600" cy="4145100"/>
          </a:xfrm>
          <a:prstGeom prst="rect">
            <a:avLst/>
          </a:prstGeom>
        </p:spPr>
        <p:txBody>
          <a:bodyPr anchorCtr="0" anchor="t" bIns="91425" lIns="91425" spcFirstLastPara="1" rIns="91425" wrap="square" tIns="91425">
            <a:normAutofit fontScale="92500" lnSpcReduction="20000"/>
          </a:bodyPr>
          <a:lstStyle/>
          <a:p>
            <a:pPr indent="0" lvl="0" marL="0" rtl="0" algn="l">
              <a:spcBef>
                <a:spcPts val="0"/>
              </a:spcBef>
              <a:spcAft>
                <a:spcPts val="0"/>
              </a:spcAft>
              <a:buClr>
                <a:schemeClr val="dk1"/>
              </a:buClr>
              <a:buSzPct val="91666"/>
              <a:buFont typeface="Arial"/>
              <a:buNone/>
            </a:pPr>
            <a:r>
              <a:rPr lang="en-GB" sz="1200">
                <a:solidFill>
                  <a:schemeClr val="dk1"/>
                </a:solidFill>
                <a:latin typeface="Courier New"/>
                <a:ea typeface="Courier New"/>
                <a:cs typeface="Courier New"/>
                <a:sym typeface="Courier New"/>
              </a:rPr>
              <a:t>awk </a:t>
            </a:r>
            <a:r>
              <a:rPr lang="en-GB" sz="1200">
                <a:solidFill>
                  <a:schemeClr val="dk1"/>
                </a:solidFill>
                <a:latin typeface="Roboto"/>
                <a:ea typeface="Roboto"/>
                <a:cs typeface="Roboto"/>
                <a:sym typeface="Roboto"/>
              </a:rPr>
              <a:t>is a powerful text processing tool that combines the filtering capabilities of </a:t>
            </a:r>
            <a:r>
              <a:rPr lang="en-GB" sz="1200">
                <a:solidFill>
                  <a:schemeClr val="dk1"/>
                </a:solidFill>
                <a:latin typeface="Courier New"/>
                <a:ea typeface="Courier New"/>
                <a:cs typeface="Courier New"/>
                <a:sym typeface="Courier New"/>
              </a:rPr>
              <a:t>grep </a:t>
            </a:r>
            <a:r>
              <a:rPr lang="en-GB" sz="1200">
                <a:solidFill>
                  <a:schemeClr val="dk1"/>
                </a:solidFill>
                <a:latin typeface="Roboto"/>
                <a:ea typeface="Roboto"/>
                <a:cs typeface="Roboto"/>
                <a:sym typeface="Roboto"/>
              </a:rPr>
              <a:t>with the text manipulation features of </a:t>
            </a:r>
            <a:r>
              <a:rPr lang="en-GB" sz="1200">
                <a:solidFill>
                  <a:schemeClr val="dk1"/>
                </a:solidFill>
                <a:latin typeface="Courier New"/>
                <a:ea typeface="Courier New"/>
                <a:cs typeface="Courier New"/>
                <a:sym typeface="Courier New"/>
              </a:rPr>
              <a:t>sed</a:t>
            </a:r>
            <a:r>
              <a:rPr lang="en-GB" sz="1200">
                <a:solidFill>
                  <a:schemeClr val="dk1"/>
                </a:solidFill>
                <a:latin typeface="Roboto"/>
                <a:ea typeface="Roboto"/>
                <a:cs typeface="Roboto"/>
                <a:sym typeface="Roboto"/>
              </a:rPr>
              <a:t>, while also offering additional formatting and computational abilities. Here's a comparison of how </a:t>
            </a:r>
            <a:r>
              <a:rPr lang="en-GB" sz="1200">
                <a:solidFill>
                  <a:schemeClr val="dk1"/>
                </a:solidFill>
                <a:latin typeface="Courier New"/>
                <a:ea typeface="Courier New"/>
                <a:cs typeface="Courier New"/>
                <a:sym typeface="Courier New"/>
              </a:rPr>
              <a:t>awk </a:t>
            </a:r>
            <a:r>
              <a:rPr lang="en-GB" sz="1200">
                <a:solidFill>
                  <a:schemeClr val="dk1"/>
                </a:solidFill>
                <a:latin typeface="Roboto"/>
                <a:ea typeface="Roboto"/>
                <a:cs typeface="Roboto"/>
                <a:sym typeface="Roboto"/>
              </a:rPr>
              <a:t>can combine filtering and formatting in ways that </a:t>
            </a:r>
            <a:r>
              <a:rPr lang="en-GB" sz="1200">
                <a:solidFill>
                  <a:schemeClr val="dk1"/>
                </a:solidFill>
                <a:latin typeface="Courier New"/>
                <a:ea typeface="Courier New"/>
                <a:cs typeface="Courier New"/>
                <a:sym typeface="Courier New"/>
              </a:rPr>
              <a:t>grep </a:t>
            </a:r>
            <a:r>
              <a:rPr lang="en-GB" sz="1200">
                <a:solidFill>
                  <a:schemeClr val="dk1"/>
                </a:solidFill>
                <a:latin typeface="Roboto"/>
                <a:ea typeface="Roboto"/>
                <a:cs typeface="Roboto"/>
                <a:sym typeface="Roboto"/>
              </a:rPr>
              <a:t>and </a:t>
            </a:r>
            <a:r>
              <a:rPr lang="en-GB" sz="1200">
                <a:solidFill>
                  <a:schemeClr val="dk1"/>
                </a:solidFill>
                <a:latin typeface="Courier New"/>
                <a:ea typeface="Courier New"/>
                <a:cs typeface="Courier New"/>
                <a:sym typeface="Courier New"/>
              </a:rPr>
              <a:t>sed </a:t>
            </a:r>
            <a:r>
              <a:rPr lang="en-GB" sz="1200">
                <a:solidFill>
                  <a:schemeClr val="dk1"/>
                </a:solidFill>
                <a:latin typeface="Roboto"/>
                <a:ea typeface="Roboto"/>
                <a:cs typeface="Roboto"/>
                <a:sym typeface="Roboto"/>
              </a:rPr>
              <a:t>cannot:</a:t>
            </a:r>
            <a:endParaRPr sz="1200">
              <a:solidFill>
                <a:schemeClr val="dk1"/>
              </a:solidFill>
              <a:latin typeface="Roboto"/>
              <a:ea typeface="Roboto"/>
              <a:cs typeface="Roboto"/>
              <a:sym typeface="Roboto"/>
            </a:endParaRPr>
          </a:p>
          <a:p>
            <a:pPr indent="-299085" lvl="0" marL="457200" rtl="0" algn="l">
              <a:lnSpc>
                <a:spcPct val="150000"/>
              </a:lnSpc>
              <a:spcBef>
                <a:spcPts val="120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Filtering:</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grep: </a:t>
            </a:r>
            <a:r>
              <a:rPr lang="en-GB" sz="1050">
                <a:solidFill>
                  <a:srgbClr val="188038"/>
                </a:solidFill>
                <a:latin typeface="Courier New"/>
                <a:ea typeface="Courier New"/>
                <a:cs typeface="Courier New"/>
                <a:sym typeface="Courier New"/>
              </a:rPr>
              <a:t>grep "pattern" file.txt</a:t>
            </a:r>
            <a:endParaRPr sz="1050">
              <a:solidFill>
                <a:srgbClr val="188038"/>
              </a:solidFill>
              <a:latin typeface="Courier New"/>
              <a:ea typeface="Courier New"/>
              <a:cs typeface="Courier New"/>
              <a:sym typeface="Courier New"/>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awk: </a:t>
            </a:r>
            <a:r>
              <a:rPr lang="en-GB" sz="1050">
                <a:solidFill>
                  <a:srgbClr val="188038"/>
                </a:solidFill>
                <a:latin typeface="Courier New"/>
                <a:ea typeface="Courier New"/>
                <a:cs typeface="Courier New"/>
                <a:sym typeface="Courier New"/>
              </a:rPr>
              <a:t>awk '/pattern/' file.txt</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Filtering with column-based conditions:</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sed: Requires complex expressions</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awk: </a:t>
            </a:r>
            <a:r>
              <a:rPr lang="en-GB" sz="1050">
                <a:solidFill>
                  <a:srgbClr val="188038"/>
                </a:solidFill>
                <a:latin typeface="Courier New"/>
                <a:ea typeface="Courier New"/>
                <a:cs typeface="Courier New"/>
                <a:sym typeface="Courier New"/>
              </a:rPr>
              <a:t>awk '$3 &gt; 100 {print $1, $2}' file.txt</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Combining filtering and formatting:</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grep + sed: Requires piping multiple commands</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awk: </a:t>
            </a:r>
            <a:r>
              <a:rPr lang="en-GB" sz="1050">
                <a:solidFill>
                  <a:srgbClr val="188038"/>
                </a:solidFill>
                <a:latin typeface="Courier New"/>
                <a:ea typeface="Courier New"/>
                <a:cs typeface="Courier New"/>
                <a:sym typeface="Courier New"/>
              </a:rPr>
              <a:t>awk '$3 &gt; 100 {printf "%-10s %s\n", $1, $2}' file.txt</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00000"/>
              <a:buFont typeface="Roboto"/>
              <a:buAutoNum type="arabicPeriod"/>
            </a:pPr>
            <a:r>
              <a:rPr lang="en-GB" sz="1200">
                <a:solidFill>
                  <a:schemeClr val="dk1"/>
                </a:solidFill>
                <a:latin typeface="Roboto"/>
                <a:ea typeface="Roboto"/>
                <a:cs typeface="Roboto"/>
                <a:sym typeface="Roboto"/>
              </a:rPr>
              <a:t>Performing calculations while filtering:</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grep + sed: Not directly possible</a:t>
            </a:r>
            <a:endParaRPr sz="1200">
              <a:solidFill>
                <a:schemeClr val="dk1"/>
              </a:solidFill>
              <a:latin typeface="Roboto"/>
              <a:ea typeface="Roboto"/>
              <a:cs typeface="Roboto"/>
              <a:sym typeface="Roboto"/>
            </a:endParaRPr>
          </a:p>
          <a:p>
            <a:pPr indent="-299085" lvl="1" marL="9144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awk: </a:t>
            </a:r>
            <a:r>
              <a:rPr lang="en-GB" sz="1050">
                <a:solidFill>
                  <a:srgbClr val="188038"/>
                </a:solidFill>
                <a:latin typeface="Courier New"/>
                <a:ea typeface="Courier New"/>
                <a:cs typeface="Courier New"/>
                <a:sym typeface="Courier New"/>
              </a:rPr>
              <a:t>awk '$3 &gt; 100 {sum += $4} END {print "Total:", sum}' file.txt</a:t>
            </a:r>
            <a:endParaRPr sz="1200">
              <a:solidFill>
                <a:schemeClr val="dk1"/>
              </a:solidFill>
              <a:latin typeface="Roboto"/>
              <a:ea typeface="Roboto"/>
              <a:cs typeface="Roboto"/>
              <a:sym typeface="Roboto"/>
            </a:endParaRPr>
          </a:p>
          <a:p>
            <a:pPr indent="0" lvl="0" marL="0" rtl="0" algn="l">
              <a:spcBef>
                <a:spcPts val="2100"/>
              </a:spcBef>
              <a:spcAft>
                <a:spcPts val="1200"/>
              </a:spcAft>
              <a:buNone/>
            </a:pPr>
            <a:r>
              <a:rPr lang="en-GB" sz="1200">
                <a:solidFill>
                  <a:schemeClr val="dk1"/>
                </a:solidFill>
                <a:latin typeface="Courier New"/>
                <a:ea typeface="Courier New"/>
                <a:cs typeface="Courier New"/>
                <a:sym typeface="Courier New"/>
              </a:rPr>
              <a:t>awk</a:t>
            </a:r>
            <a:r>
              <a:rPr lang="en-GB" sz="1200">
                <a:solidFill>
                  <a:schemeClr val="dk1"/>
                </a:solidFill>
                <a:latin typeface="Roboto"/>
                <a:ea typeface="Roboto"/>
                <a:cs typeface="Roboto"/>
                <a:sym typeface="Roboto"/>
              </a:rPr>
              <a:t>'s ability to process structured data, perform calculations, and format output makes it a versatile tool for complex text processing tasks that would require multiple steps with </a:t>
            </a:r>
            <a:r>
              <a:rPr lang="en-GB" sz="1200">
                <a:solidFill>
                  <a:schemeClr val="dk1"/>
                </a:solidFill>
                <a:latin typeface="Courier New"/>
                <a:ea typeface="Courier New"/>
                <a:cs typeface="Courier New"/>
                <a:sym typeface="Courier New"/>
              </a:rPr>
              <a:t>grep </a:t>
            </a:r>
            <a:r>
              <a:rPr lang="en-GB" sz="1200">
                <a:solidFill>
                  <a:schemeClr val="dk1"/>
                </a:solidFill>
                <a:latin typeface="Roboto"/>
                <a:ea typeface="Roboto"/>
                <a:cs typeface="Roboto"/>
                <a:sym typeface="Roboto"/>
              </a:rPr>
              <a:t>and </a:t>
            </a:r>
            <a:r>
              <a:rPr lang="en-GB" sz="1200">
                <a:solidFill>
                  <a:schemeClr val="dk1"/>
                </a:solidFill>
                <a:latin typeface="Courier New"/>
                <a:ea typeface="Courier New"/>
                <a:cs typeface="Courier New"/>
                <a:sym typeface="Courier New"/>
              </a:rPr>
              <a:t>sed</a:t>
            </a:r>
            <a:endParaRPr>
              <a:latin typeface="Courier New"/>
              <a:ea typeface="Courier New"/>
              <a:cs typeface="Courier New"/>
              <a:sym typeface="Courier New"/>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76"/>
          <p:cNvSpPr txBox="1"/>
          <p:nvPr>
            <p:ph type="title"/>
          </p:nvPr>
        </p:nvSpPr>
        <p:spPr>
          <a:xfrm>
            <a:off x="311700" y="706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Chaining Commands Together</a:t>
            </a:r>
            <a:endParaRPr/>
          </a:p>
        </p:txBody>
      </p:sp>
      <p:sp>
        <p:nvSpPr>
          <p:cNvPr id="454" name="Google Shape;454;p76"/>
          <p:cNvSpPr txBox="1"/>
          <p:nvPr>
            <p:ph idx="1" type="body"/>
          </p:nvPr>
        </p:nvSpPr>
        <p:spPr>
          <a:xfrm>
            <a:off x="311700" y="643300"/>
            <a:ext cx="8520600" cy="4303200"/>
          </a:xfrm>
          <a:prstGeom prst="rect">
            <a:avLst/>
          </a:prstGeom>
        </p:spPr>
        <p:txBody>
          <a:bodyPr anchorCtr="0" anchor="t" bIns="91425" lIns="91425" spcFirstLastPara="1" rIns="91425" wrap="square" tIns="91425">
            <a:normAutofit fontScale="92500" lnSpcReduction="20000"/>
          </a:bodyPr>
          <a:lstStyle/>
          <a:p>
            <a:pPr indent="-299085" lvl="0" marL="457200" rtl="0" algn="l">
              <a:lnSpc>
                <a:spcPct val="150000"/>
              </a:lnSpc>
              <a:spcBef>
                <a:spcPts val="0"/>
              </a:spcBef>
              <a:spcAft>
                <a:spcPts val="0"/>
              </a:spcAft>
              <a:buClr>
                <a:schemeClr val="dk1"/>
              </a:buClr>
              <a:buSzPct val="100000"/>
              <a:buFont typeface="Roboto"/>
              <a:buChar char="❏"/>
            </a:pPr>
            <a:r>
              <a:rPr lang="en-GB" sz="1200">
                <a:solidFill>
                  <a:schemeClr val="dk1"/>
                </a:solidFill>
                <a:latin typeface="Roboto"/>
                <a:ea typeface="Roboto"/>
                <a:cs typeface="Roboto"/>
                <a:sym typeface="Roboto"/>
              </a:rPr>
              <a:t>Let's walk through a workflow that processes web server log files to extract useful information:</a:t>
            </a:r>
            <a:br>
              <a:rPr lang="en-GB" sz="1200">
                <a:solidFill>
                  <a:schemeClr val="dk1"/>
                </a:solidFill>
                <a:latin typeface="Roboto"/>
                <a:ea typeface="Roboto"/>
                <a:cs typeface="Roboto"/>
                <a:sym typeface="Roboto"/>
              </a:rPr>
            </a:br>
            <a:r>
              <a:rPr lang="en-GB" sz="1200">
                <a:solidFill>
                  <a:schemeClr val="dk1"/>
                </a:solidFill>
                <a:latin typeface="Roboto"/>
                <a:ea typeface="Roboto"/>
                <a:cs typeface="Roboto"/>
                <a:sym typeface="Roboto"/>
              </a:rPr>
              <a:t>1. </a:t>
            </a:r>
            <a:r>
              <a:rPr lang="en-GB" sz="1200">
                <a:solidFill>
                  <a:srgbClr val="4D4D4C"/>
                </a:solidFill>
                <a:latin typeface="Courier New"/>
                <a:ea typeface="Courier New"/>
                <a:cs typeface="Courier New"/>
                <a:sym typeface="Courier New"/>
              </a:rPr>
              <a:t>grep </a:t>
            </a:r>
            <a:r>
              <a:rPr lang="en-GB" sz="1200">
                <a:solidFill>
                  <a:srgbClr val="718C00"/>
                </a:solidFill>
                <a:latin typeface="Courier New"/>
                <a:ea typeface="Courier New"/>
                <a:cs typeface="Courier New"/>
                <a:sym typeface="Courier New"/>
              </a:rPr>
              <a:t>"ERROR"</a:t>
            </a:r>
            <a:r>
              <a:rPr lang="en-GB" sz="1200">
                <a:solidFill>
                  <a:srgbClr val="4D4D4C"/>
                </a:solidFill>
                <a:latin typeface="Courier New"/>
                <a:ea typeface="Courier New"/>
                <a:cs typeface="Courier New"/>
                <a:sym typeface="Courier New"/>
              </a:rPr>
              <a:t> /var/log/apache2/error.log | awk </a:t>
            </a:r>
            <a:r>
              <a:rPr lang="en-GB" sz="1200">
                <a:solidFill>
                  <a:srgbClr val="718C00"/>
                </a:solidFill>
                <a:latin typeface="Courier New"/>
                <a:ea typeface="Courier New"/>
                <a:cs typeface="Courier New"/>
                <a:sym typeface="Courier New"/>
              </a:rPr>
              <a:t>'{print $4, $5, $NF}'</a:t>
            </a:r>
            <a:r>
              <a:rPr lang="en-GB" sz="1200">
                <a:solidFill>
                  <a:srgbClr val="4D4D4C"/>
                </a:solidFill>
                <a:latin typeface="Courier New"/>
                <a:ea typeface="Courier New"/>
                <a:cs typeface="Courier New"/>
                <a:sym typeface="Courier New"/>
              </a:rPr>
              <a:t> | sort | uniq -c | sort -nr | head -n </a:t>
            </a:r>
            <a:r>
              <a:rPr lang="en-GB" sz="1200">
                <a:solidFill>
                  <a:srgbClr val="F5871F"/>
                </a:solidFill>
                <a:latin typeface="Courier New"/>
                <a:ea typeface="Courier New"/>
                <a:cs typeface="Courier New"/>
                <a:sym typeface="Courier New"/>
              </a:rPr>
              <a:t>5</a:t>
            </a:r>
            <a:r>
              <a:rPr lang="en-GB" sz="1200">
                <a:solidFill>
                  <a:srgbClr val="4D4D4C"/>
                </a:solidFill>
                <a:latin typeface="Courier New"/>
                <a:ea typeface="Courier New"/>
                <a:cs typeface="Courier New"/>
                <a:sym typeface="Courier New"/>
              </a:rPr>
              <a:t> &gt; top_errors.txt</a:t>
            </a:r>
            <a:br>
              <a:rPr lang="en-GB" sz="1200">
                <a:solidFill>
                  <a:srgbClr val="4D4D4C"/>
                </a:solidFill>
                <a:latin typeface="Roboto Mono"/>
                <a:ea typeface="Roboto Mono"/>
                <a:cs typeface="Roboto Mono"/>
                <a:sym typeface="Roboto Mono"/>
              </a:rPr>
            </a:br>
            <a:br>
              <a:rPr lang="en-GB" sz="1200">
                <a:solidFill>
                  <a:srgbClr val="4D4D4C"/>
                </a:solidFill>
                <a:latin typeface="Roboto Mono"/>
                <a:ea typeface="Roboto Mono"/>
                <a:cs typeface="Roboto Mono"/>
                <a:sym typeface="Roboto Mono"/>
              </a:rPr>
            </a:br>
            <a:r>
              <a:rPr lang="en-GB" sz="1200">
                <a:solidFill>
                  <a:srgbClr val="4D4D4C"/>
                </a:solidFill>
                <a:latin typeface="Roboto Mono"/>
                <a:ea typeface="Roboto Mono"/>
                <a:cs typeface="Roboto Mono"/>
                <a:sym typeface="Roboto Mono"/>
              </a:rPr>
              <a:t>2. </a:t>
            </a:r>
            <a:r>
              <a:rPr lang="en-GB" sz="1200">
                <a:solidFill>
                  <a:srgbClr val="4D4D4C"/>
                </a:solidFill>
                <a:latin typeface="Courier New"/>
                <a:ea typeface="Courier New"/>
                <a:cs typeface="Courier New"/>
                <a:sym typeface="Courier New"/>
              </a:rPr>
              <a:t>cat access.log | grep "404" | awk '{print $1, $4}' | sort | uniq -c &gt; not_found_summary.txt</a:t>
            </a:r>
            <a:endParaRPr sz="1200">
              <a:solidFill>
                <a:srgbClr val="4D4D4C"/>
              </a:solidFill>
              <a:latin typeface="Courier New"/>
              <a:ea typeface="Courier New"/>
              <a:cs typeface="Courier New"/>
              <a:sym typeface="Courier New"/>
            </a:endParaRPr>
          </a:p>
          <a:p>
            <a:pPr indent="0" lvl="0" marL="0" rtl="0" algn="l">
              <a:lnSpc>
                <a:spcPct val="142857"/>
              </a:lnSpc>
              <a:spcBef>
                <a:spcPts val="0"/>
              </a:spcBef>
              <a:spcAft>
                <a:spcPts val="0"/>
              </a:spcAft>
              <a:buClr>
                <a:schemeClr val="dk1"/>
              </a:buClr>
              <a:buSzPct val="91666"/>
              <a:buFont typeface="Arial"/>
              <a:buNone/>
            </a:pPr>
            <a:r>
              <a:t/>
            </a:r>
            <a:endParaRPr sz="1200">
              <a:solidFill>
                <a:srgbClr val="4D4D4C"/>
              </a:solidFill>
              <a:latin typeface="Courier New"/>
              <a:ea typeface="Courier New"/>
              <a:cs typeface="Courier New"/>
              <a:sym typeface="Courier New"/>
            </a:endParaRPr>
          </a:p>
          <a:p>
            <a:pPr indent="0" lvl="0" marL="0" rtl="0" algn="l">
              <a:lnSpc>
                <a:spcPct val="150000"/>
              </a:lnSpc>
              <a:spcBef>
                <a:spcPts val="0"/>
              </a:spcBef>
              <a:spcAft>
                <a:spcPts val="0"/>
              </a:spcAft>
              <a:buClr>
                <a:schemeClr val="dk1"/>
              </a:buClr>
              <a:buSzPct val="91666"/>
              <a:buFont typeface="Arial"/>
              <a:buNone/>
            </a:pPr>
            <a:r>
              <a:rPr lang="en-GB" sz="1200">
                <a:solidFill>
                  <a:schemeClr val="dk1"/>
                </a:solidFill>
                <a:latin typeface="Roboto"/>
                <a:ea typeface="Roboto"/>
                <a:cs typeface="Roboto"/>
                <a:sym typeface="Roboto"/>
              </a:rPr>
              <a:t>This command chain performs the following steps:</a:t>
            </a:r>
            <a:endParaRPr sz="1200">
              <a:solidFill>
                <a:schemeClr val="dk1"/>
              </a:solidFill>
              <a:latin typeface="Roboto"/>
              <a:ea typeface="Roboto"/>
              <a:cs typeface="Roboto"/>
              <a:sym typeface="Roboto"/>
            </a:endParaRPr>
          </a:p>
          <a:p>
            <a:pPr indent="-299085" lvl="0" marL="457200" rtl="0" algn="l">
              <a:lnSpc>
                <a:spcPct val="150000"/>
              </a:lnSpc>
              <a:spcBef>
                <a:spcPts val="60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grep "ERROR" /var/log/apache2/error.log</a:t>
            </a:r>
            <a:r>
              <a:rPr lang="en-GB" sz="1200">
                <a:solidFill>
                  <a:schemeClr val="dk1"/>
                </a:solidFill>
                <a:latin typeface="Roboto"/>
                <a:ea typeface="Roboto"/>
                <a:cs typeface="Roboto"/>
                <a:sym typeface="Roboto"/>
              </a:rPr>
              <a:t>: Filters the Apache error log for lines containing "ERROR".</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awk '{print $4, $5, $NF}'</a:t>
            </a:r>
            <a:r>
              <a:rPr lang="en-GB" sz="1200">
                <a:solidFill>
                  <a:schemeClr val="dk1"/>
                </a:solidFill>
                <a:latin typeface="Roboto"/>
                <a:ea typeface="Roboto"/>
                <a:cs typeface="Roboto"/>
                <a:sym typeface="Roboto"/>
              </a:rPr>
              <a:t>: Extracts the date, time, and error message from each line.</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sort</a:t>
            </a:r>
            <a:r>
              <a:rPr lang="en-GB" sz="1200">
                <a:solidFill>
                  <a:schemeClr val="dk1"/>
                </a:solidFill>
                <a:latin typeface="Roboto"/>
                <a:ea typeface="Roboto"/>
                <a:cs typeface="Roboto"/>
                <a:sym typeface="Roboto"/>
              </a:rPr>
              <a:t>: Sorts the extracted information alphabetically.</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uniq -c</a:t>
            </a:r>
            <a:r>
              <a:rPr lang="en-GB" sz="1200">
                <a:solidFill>
                  <a:schemeClr val="dk1"/>
                </a:solidFill>
                <a:latin typeface="Roboto"/>
                <a:ea typeface="Roboto"/>
                <a:cs typeface="Roboto"/>
                <a:sym typeface="Roboto"/>
              </a:rPr>
              <a:t>: Counts the occurrences of each unique error.</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sort -nr</a:t>
            </a:r>
            <a:r>
              <a:rPr lang="en-GB" sz="1200">
                <a:solidFill>
                  <a:schemeClr val="dk1"/>
                </a:solidFill>
                <a:latin typeface="Roboto"/>
                <a:ea typeface="Roboto"/>
                <a:cs typeface="Roboto"/>
                <a:sym typeface="Roboto"/>
              </a:rPr>
              <a:t>: Sorts the errors numerically in reverse order (most frequent first).</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head -n 5</a:t>
            </a:r>
            <a:r>
              <a:rPr lang="en-GB" sz="1200">
                <a:solidFill>
                  <a:schemeClr val="dk1"/>
                </a:solidFill>
                <a:latin typeface="Roboto"/>
                <a:ea typeface="Roboto"/>
                <a:cs typeface="Roboto"/>
                <a:sym typeface="Roboto"/>
              </a:rPr>
              <a:t>: Selects the top 5 most frequent errors.</a:t>
            </a:r>
            <a:endParaRPr sz="1200">
              <a:solidFill>
                <a:schemeClr val="dk1"/>
              </a:solidFill>
              <a:latin typeface="Roboto"/>
              <a:ea typeface="Roboto"/>
              <a:cs typeface="Roboto"/>
              <a:sym typeface="Roboto"/>
            </a:endParaRPr>
          </a:p>
          <a:p>
            <a:pPr indent="-299085" lvl="0" marL="457200" rtl="0" algn="l">
              <a:lnSpc>
                <a:spcPct val="150000"/>
              </a:lnSpc>
              <a:spcBef>
                <a:spcPts val="0"/>
              </a:spcBef>
              <a:spcAft>
                <a:spcPts val="0"/>
              </a:spcAft>
              <a:buClr>
                <a:schemeClr val="dk1"/>
              </a:buClr>
              <a:buSzPct val="114285"/>
              <a:buFont typeface="Roboto"/>
              <a:buAutoNum type="arabicPeriod"/>
            </a:pPr>
            <a:r>
              <a:rPr lang="en-GB" sz="1050">
                <a:solidFill>
                  <a:srgbClr val="188038"/>
                </a:solidFill>
                <a:latin typeface="Courier New"/>
                <a:ea typeface="Courier New"/>
                <a:cs typeface="Courier New"/>
                <a:sym typeface="Courier New"/>
              </a:rPr>
              <a:t>&gt; top_errors.txt</a:t>
            </a:r>
            <a:r>
              <a:rPr lang="en-GB" sz="1200">
                <a:solidFill>
                  <a:schemeClr val="dk1"/>
                </a:solidFill>
                <a:latin typeface="Roboto"/>
                <a:ea typeface="Roboto"/>
                <a:cs typeface="Roboto"/>
                <a:sym typeface="Roboto"/>
              </a:rPr>
              <a:t>: Redirects the final output to a file named top_errors.txt.</a:t>
            </a:r>
            <a:endParaRPr sz="1200">
              <a:solidFill>
                <a:schemeClr val="dk1"/>
              </a:solidFill>
              <a:latin typeface="Roboto"/>
              <a:ea typeface="Roboto"/>
              <a:cs typeface="Roboto"/>
              <a:sym typeface="Roboto"/>
            </a:endParaRPr>
          </a:p>
          <a:p>
            <a:pPr indent="0" lvl="0" marL="0" rtl="0" algn="l">
              <a:lnSpc>
                <a:spcPct val="150000"/>
              </a:lnSpc>
              <a:spcBef>
                <a:spcPts val="600"/>
              </a:spcBef>
              <a:spcAft>
                <a:spcPts val="1200"/>
              </a:spcAft>
              <a:buNone/>
            </a:pPr>
            <a:r>
              <a:rPr lang="en-GB" sz="1200">
                <a:solidFill>
                  <a:schemeClr val="dk1"/>
                </a:solidFill>
                <a:latin typeface="Roboto"/>
                <a:ea typeface="Roboto"/>
                <a:cs typeface="Roboto"/>
                <a:sym typeface="Roboto"/>
              </a:rPr>
              <a:t>This workflow demonstrates how multiple commands can be chained together using pipes (|) to process data step by step, with the final output redirected to a file. It combines text filtering (grep), data extraction (awk), sorting, counting, and output limitation to analyze log files efficiently.</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77"/>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460" name="Google Shape;460;p77"/>
          <p:cNvSpPr txBox="1"/>
          <p:nvPr>
            <p:ph idx="1" type="body"/>
          </p:nvPr>
        </p:nvSpPr>
        <p:spPr>
          <a:xfrm>
            <a:off x="311700" y="698225"/>
            <a:ext cx="8520600" cy="4287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Prepare a Sample File: </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Create a file named sample.txt with several lines of text (or use an existing log file).</a:t>
            </a:r>
            <a:endParaRPr>
              <a:latin typeface="Architects Daughter"/>
              <a:ea typeface="Architects Daughter"/>
              <a:cs typeface="Architects Daughter"/>
              <a:sym typeface="Architects Daughter"/>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Redirection Practice:</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Redirect the contents of sample.txt to another file</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Append additional text to this new file</a:t>
            </a:r>
            <a:endParaRPr>
              <a:latin typeface="Architects Daughter"/>
              <a:ea typeface="Architects Daughter"/>
              <a:cs typeface="Architects Daughter"/>
              <a:sym typeface="Architects Daughter"/>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Using grep:</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Filter lines containing “error” (case insensitive)</a:t>
            </a:r>
            <a:endParaRPr>
              <a:latin typeface="Architects Daughter"/>
              <a:ea typeface="Architects Daughter"/>
              <a:cs typeface="Architects Daughter"/>
              <a:sym typeface="Architects Daughter"/>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Using sed:</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Replace the word “error” with “ERROR” in the output (do not modify the file)</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Optionally, write the changes to a new file</a:t>
            </a:r>
            <a:endParaRPr>
              <a:latin typeface="Architects Daughter"/>
              <a:ea typeface="Architects Daughter"/>
              <a:cs typeface="Architects Daughter"/>
              <a:sym typeface="Architects Daughter"/>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Using awk:</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Assuming your sample file has multiple fields (you might add sample fields), extract the first word of each line</a:t>
            </a:r>
            <a:endParaRPr>
              <a:latin typeface="Architects Daughter"/>
              <a:ea typeface="Architects Daughter"/>
              <a:cs typeface="Architects Daughter"/>
              <a:sym typeface="Architects Daughter"/>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Chain Operations:</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Architects Daughter"/>
              <a:buAutoNum type="alphaLcPeriod"/>
            </a:pPr>
            <a:r>
              <a:rPr lang="en-GB">
                <a:latin typeface="Architects Daughter"/>
                <a:ea typeface="Architects Daughter"/>
                <a:cs typeface="Architects Daughter"/>
                <a:sym typeface="Architects Daughter"/>
              </a:rPr>
              <a:t>Combine the commands to, for example, count the number of lines containing “ERROR”</a:t>
            </a:r>
            <a:endParaRPr>
              <a:latin typeface="Architects Daughter"/>
              <a:ea typeface="Architects Daughter"/>
              <a:cs typeface="Architects Daughter"/>
              <a:sym typeface="Architects Daughter"/>
            </a:endParaRPr>
          </a:p>
        </p:txBody>
      </p:sp>
      <p:pic>
        <p:nvPicPr>
          <p:cNvPr id="461" name="Google Shape;461;p77"/>
          <p:cNvPicPr preferRelativeResize="0"/>
          <p:nvPr/>
        </p:nvPicPr>
        <p:blipFill>
          <a:blip r:embed="rId3">
            <a:alphaModFix/>
          </a:blip>
          <a:stretch>
            <a:fillRect/>
          </a:stretch>
        </p:blipFill>
        <p:spPr>
          <a:xfrm>
            <a:off x="7328763" y="125513"/>
            <a:ext cx="1685925" cy="1685925"/>
          </a:xfrm>
          <a:prstGeom prst="rect">
            <a:avLst/>
          </a:prstGeom>
          <a:noFill/>
          <a:ln>
            <a:noFill/>
          </a:ln>
        </p:spPr>
      </p:pic>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5" name="Shape 465"/>
        <p:cNvGrpSpPr/>
        <p:nvPr/>
      </p:nvGrpSpPr>
      <p:grpSpPr>
        <a:xfrm>
          <a:off x="0" y="0"/>
          <a:ext cx="0" cy="0"/>
          <a:chOff x="0" y="0"/>
          <a:chExt cx="0" cy="0"/>
        </a:xfrm>
      </p:grpSpPr>
      <p:sp>
        <p:nvSpPr>
          <p:cNvPr id="466" name="Google Shape;466;p78"/>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467" name="Google Shape;467;p78"/>
          <p:cNvSpPr txBox="1"/>
          <p:nvPr>
            <p:ph idx="1" type="body"/>
          </p:nvPr>
        </p:nvSpPr>
        <p:spPr>
          <a:xfrm>
            <a:off x="311700" y="698225"/>
            <a:ext cx="8520600" cy="4287600"/>
          </a:xfrm>
          <a:prstGeom prst="rect">
            <a:avLst/>
          </a:prstGeom>
        </p:spPr>
        <p:txBody>
          <a:bodyPr anchorCtr="0" anchor="t" bIns="91425" lIns="91425" spcFirstLastPara="1" rIns="91425" wrap="square" tIns="91425">
            <a:normAutofit fontScale="85000" lnSpcReduction="20000"/>
          </a:bodyPr>
          <a:lstStyle/>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Prepare a Sample File: </a:t>
            </a:r>
            <a:br>
              <a:rPr lang="en-GB">
                <a:latin typeface="Architects Daughter"/>
                <a:ea typeface="Architects Daughter"/>
                <a:cs typeface="Architects Daughter"/>
                <a:sym typeface="Architects Daughter"/>
              </a:rPr>
            </a:br>
            <a:r>
              <a:rPr lang="en-GB">
                <a:highlight>
                  <a:srgbClr val="EFEFEF"/>
                </a:highlight>
                <a:latin typeface="Courier New"/>
                <a:ea typeface="Courier New"/>
                <a:cs typeface="Courier New"/>
                <a:sym typeface="Courier New"/>
              </a:rPr>
              <a:t>echo -e "Line one: success\nLine two: ERROR occurred\nLine three: warning\nLine four: error detected" &gt; sample.txt</a:t>
            </a:r>
            <a:endParaRPr>
              <a:highlight>
                <a:srgbClr val="EFEFEF"/>
              </a:highlight>
              <a:latin typeface="Courier New"/>
              <a:ea typeface="Courier New"/>
              <a:cs typeface="Courier New"/>
              <a:sym typeface="Courier New"/>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Redirection Practice:</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cat sample.txt &gt; copy.txt</a:t>
            </a:r>
            <a:endParaRPr>
              <a:highlight>
                <a:srgbClr val="EFEFEF"/>
              </a:highlight>
              <a:latin typeface="Courier New"/>
              <a:ea typeface="Courier New"/>
              <a:cs typeface="Courier New"/>
              <a:sym typeface="Courier New"/>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echo "Line five: additional error" &gt;&gt; copy.txt</a:t>
            </a:r>
            <a:endParaRPr>
              <a:highlight>
                <a:srgbClr val="EFEFEF"/>
              </a:highlight>
              <a:latin typeface="Courier New"/>
              <a:ea typeface="Courier New"/>
              <a:cs typeface="Courier New"/>
              <a:sym typeface="Courier New"/>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Using grep:</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grep -i "error" copy.txt</a:t>
            </a:r>
            <a:endParaRPr>
              <a:highlight>
                <a:srgbClr val="EFEFEF"/>
              </a:highlight>
              <a:latin typeface="Courier New"/>
              <a:ea typeface="Courier New"/>
              <a:cs typeface="Courier New"/>
              <a:sym typeface="Courier New"/>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Using sed:</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sed 's/error/ERROR/g' copy.txt</a:t>
            </a:r>
            <a:endParaRPr>
              <a:highlight>
                <a:srgbClr val="EFEFEF"/>
              </a:highlight>
              <a:latin typeface="Courier New"/>
              <a:ea typeface="Courier New"/>
              <a:cs typeface="Courier New"/>
              <a:sym typeface="Courier New"/>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sed 's/error/ERROR/g' copy.txt &gt; modified.txt</a:t>
            </a:r>
            <a:endParaRPr>
              <a:highlight>
                <a:srgbClr val="EFEFEF"/>
              </a:highlight>
              <a:latin typeface="Courier New"/>
              <a:ea typeface="Courier New"/>
              <a:cs typeface="Courier New"/>
              <a:sym typeface="Courier New"/>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Using awk:</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awk '{print $1}' copy.txt</a:t>
            </a:r>
            <a:endParaRPr>
              <a:highlight>
                <a:srgbClr val="EFEFEF"/>
              </a:highlight>
              <a:latin typeface="Courier New"/>
              <a:ea typeface="Courier New"/>
              <a:cs typeface="Courier New"/>
              <a:sym typeface="Courier New"/>
            </a:endParaRPr>
          </a:p>
          <a:p>
            <a:pPr indent="-325755" lvl="0" marL="457200" rtl="0" algn="l">
              <a:lnSpc>
                <a:spcPct val="150000"/>
              </a:lnSpc>
              <a:spcBef>
                <a:spcPts val="0"/>
              </a:spcBef>
              <a:spcAft>
                <a:spcPts val="0"/>
              </a:spcAft>
              <a:buSzPct val="100000"/>
              <a:buFont typeface="Architects Daughter"/>
              <a:buAutoNum type="arabicPeriod"/>
            </a:pPr>
            <a:r>
              <a:rPr lang="en-GB">
                <a:latin typeface="Architects Daughter"/>
                <a:ea typeface="Architects Daughter"/>
                <a:cs typeface="Architects Daughter"/>
                <a:sym typeface="Architects Daughter"/>
              </a:rPr>
              <a:t>Chain Operations:</a:t>
            </a:r>
            <a:endParaRPr>
              <a:latin typeface="Architects Daughter"/>
              <a:ea typeface="Architects Daughter"/>
              <a:cs typeface="Architects Daughter"/>
              <a:sym typeface="Architects Daughter"/>
            </a:endParaRPr>
          </a:p>
          <a:p>
            <a:pPr indent="-304165" lvl="1" marL="914400" rtl="0" algn="l">
              <a:lnSpc>
                <a:spcPct val="150000"/>
              </a:lnSpc>
              <a:spcBef>
                <a:spcPts val="0"/>
              </a:spcBef>
              <a:spcAft>
                <a:spcPts val="0"/>
              </a:spcAft>
              <a:buSzPct val="100000"/>
              <a:buFont typeface="Courier New"/>
              <a:buAutoNum type="alphaLcPeriod"/>
            </a:pPr>
            <a:r>
              <a:rPr lang="en-GB">
                <a:highlight>
                  <a:srgbClr val="EFEFEF"/>
                </a:highlight>
                <a:latin typeface="Courier New"/>
                <a:ea typeface="Courier New"/>
                <a:cs typeface="Courier New"/>
                <a:sym typeface="Courier New"/>
              </a:rPr>
              <a:t>grep -i "error" copy.txt | sed 's/error/ERROR/g' | wc -l</a:t>
            </a:r>
            <a:endParaRPr>
              <a:highlight>
                <a:srgbClr val="EFEFEF"/>
              </a:highlight>
              <a:latin typeface="Courier New"/>
              <a:ea typeface="Courier New"/>
              <a:cs typeface="Courier New"/>
              <a:sym typeface="Courier New"/>
            </a:endParaRPr>
          </a:p>
        </p:txBody>
      </p:sp>
      <p:pic>
        <p:nvPicPr>
          <p:cNvPr id="468" name="Google Shape;468;p78"/>
          <p:cNvPicPr preferRelativeResize="0"/>
          <p:nvPr/>
        </p:nvPicPr>
        <p:blipFill>
          <a:blip r:embed="rId3">
            <a:alphaModFix/>
          </a:blip>
          <a:stretch>
            <a:fillRect/>
          </a:stretch>
        </p:blipFill>
        <p:spPr>
          <a:xfrm>
            <a:off x="8073250" y="33625"/>
            <a:ext cx="1013725" cy="1013700"/>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2" name="Shape 472"/>
        <p:cNvGrpSpPr/>
        <p:nvPr/>
      </p:nvGrpSpPr>
      <p:grpSpPr>
        <a:xfrm>
          <a:off x="0" y="0"/>
          <a:ext cx="0" cy="0"/>
          <a:chOff x="0" y="0"/>
          <a:chExt cx="0" cy="0"/>
        </a:xfrm>
      </p:grpSpPr>
      <p:sp>
        <p:nvSpPr>
          <p:cNvPr id="473" name="Google Shape;473;p7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did you learn in this Module?</a:t>
            </a:r>
            <a:endParaRPr/>
          </a:p>
        </p:txBody>
      </p:sp>
      <p:sp>
        <p:nvSpPr>
          <p:cNvPr id="474" name="Google Shape;474;p79"/>
          <p:cNvSpPr txBox="1"/>
          <p:nvPr>
            <p:ph idx="1" type="body"/>
          </p:nvPr>
        </p:nvSpPr>
        <p:spPr>
          <a:xfrm>
            <a:off x="311700" y="1530575"/>
            <a:ext cx="8520600" cy="3038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redirect output, </a:t>
            </a:r>
            <a:endParaRPr/>
          </a:p>
          <a:p>
            <a:pPr indent="-342900" lvl="0" marL="457200" rtl="0" algn="l">
              <a:lnSpc>
                <a:spcPct val="200000"/>
              </a:lnSpc>
              <a:spcBef>
                <a:spcPts val="0"/>
              </a:spcBef>
              <a:spcAft>
                <a:spcPts val="0"/>
              </a:spcAft>
              <a:buSzPts val="1800"/>
              <a:buChar char="-"/>
            </a:pPr>
            <a:r>
              <a:rPr lang="en-GB"/>
              <a:t>pipe commands together, and </a:t>
            </a:r>
            <a:endParaRPr/>
          </a:p>
          <a:p>
            <a:pPr indent="-342900" lvl="0" marL="457200" rtl="0" algn="l">
              <a:lnSpc>
                <a:spcPct val="200000"/>
              </a:lnSpc>
              <a:spcBef>
                <a:spcPts val="0"/>
              </a:spcBef>
              <a:spcAft>
                <a:spcPts val="0"/>
              </a:spcAft>
              <a:buSzPts val="1800"/>
              <a:buChar char="-"/>
            </a:pPr>
            <a:r>
              <a:rPr lang="en-GB"/>
              <a:t>utilize text processing tools to filter and transform data</a:t>
            </a:r>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80"/>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Module 5: Loops</a:t>
            </a:r>
            <a:endParaRPr sz="3600"/>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3" name="Shape 483"/>
        <p:cNvGrpSpPr/>
        <p:nvPr/>
      </p:nvGrpSpPr>
      <p:grpSpPr>
        <a:xfrm>
          <a:off x="0" y="0"/>
          <a:ext cx="0" cy="0"/>
          <a:chOff x="0" y="0"/>
          <a:chExt cx="0" cy="0"/>
        </a:xfrm>
      </p:grpSpPr>
      <p:sp>
        <p:nvSpPr>
          <p:cNvPr id="484" name="Google Shape;484;p8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Role of Loops in Shell Scripting</a:t>
            </a:r>
            <a:endParaRPr/>
          </a:p>
        </p:txBody>
      </p:sp>
      <p:sp>
        <p:nvSpPr>
          <p:cNvPr id="485" name="Google Shape;485;p81"/>
          <p:cNvSpPr txBox="1"/>
          <p:nvPr>
            <p:ph idx="1" type="body"/>
          </p:nvPr>
        </p:nvSpPr>
        <p:spPr>
          <a:xfrm>
            <a:off x="1057500" y="1444975"/>
            <a:ext cx="7828800" cy="34164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Clr>
                <a:schemeClr val="dk1"/>
              </a:buClr>
              <a:buSzPts val="1100"/>
              <a:buFont typeface="Arial"/>
              <a:buNone/>
            </a:pPr>
            <a:r>
              <a:rPr lang="en-GB">
                <a:solidFill>
                  <a:schemeClr val="dk1"/>
                </a:solidFill>
                <a:latin typeface="Roboto"/>
                <a:ea typeface="Roboto"/>
                <a:cs typeface="Roboto"/>
                <a:sym typeface="Roboto"/>
              </a:rPr>
              <a:t>Loops automate repetitive tasks by executing commands:</a:t>
            </a:r>
            <a:endParaRPr>
              <a:solidFill>
                <a:schemeClr val="dk1"/>
              </a:solidFill>
              <a:latin typeface="Roboto"/>
              <a:ea typeface="Roboto"/>
              <a:cs typeface="Roboto"/>
              <a:sym typeface="Roboto"/>
            </a:endParaRPr>
          </a:p>
          <a:p>
            <a:pPr indent="-342900" lvl="0" marL="457200" rtl="0" algn="l">
              <a:lnSpc>
                <a:spcPct val="150000"/>
              </a:lnSpc>
              <a:spcBef>
                <a:spcPts val="1200"/>
              </a:spcBef>
              <a:spcAft>
                <a:spcPts val="0"/>
              </a:spcAft>
              <a:buClr>
                <a:schemeClr val="dk1"/>
              </a:buClr>
              <a:buSzPts val="1800"/>
              <a:buFont typeface="Roboto"/>
              <a:buChar char="●"/>
            </a:pPr>
            <a:r>
              <a:rPr lang="en-GB">
                <a:solidFill>
                  <a:schemeClr val="dk1"/>
                </a:solidFill>
                <a:latin typeface="Roboto"/>
                <a:ea typeface="Roboto"/>
                <a:cs typeface="Roboto"/>
                <a:sym typeface="Roboto"/>
              </a:rPr>
              <a:t>Process multiple files/directories</a:t>
            </a:r>
            <a:endParaRPr>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GB">
                <a:solidFill>
                  <a:schemeClr val="dk1"/>
                </a:solidFill>
                <a:latin typeface="Roboto"/>
                <a:ea typeface="Roboto"/>
                <a:cs typeface="Roboto"/>
                <a:sym typeface="Roboto"/>
              </a:rPr>
              <a:t>Repeat actions until conditions are met</a:t>
            </a:r>
            <a:endParaRPr>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GB">
                <a:solidFill>
                  <a:schemeClr val="dk1"/>
                </a:solidFill>
                <a:latin typeface="Roboto"/>
                <a:ea typeface="Roboto"/>
                <a:cs typeface="Roboto"/>
                <a:sym typeface="Roboto"/>
              </a:rPr>
              <a:t>Handle large datasets efficiently</a:t>
            </a:r>
            <a:endParaRPr>
              <a:solidFill>
                <a:schemeClr val="dk1"/>
              </a:solidFill>
              <a:latin typeface="Roboto"/>
              <a:ea typeface="Roboto"/>
              <a:cs typeface="Roboto"/>
              <a:sym typeface="Roboto"/>
            </a:endParaRPr>
          </a:p>
          <a:p>
            <a:pPr indent="-342900" lvl="0" marL="457200" rtl="0" algn="l">
              <a:lnSpc>
                <a:spcPct val="150000"/>
              </a:lnSpc>
              <a:spcBef>
                <a:spcPts val="0"/>
              </a:spcBef>
              <a:spcAft>
                <a:spcPts val="0"/>
              </a:spcAft>
              <a:buClr>
                <a:schemeClr val="dk1"/>
              </a:buClr>
              <a:buSzPts val="1800"/>
              <a:buFont typeface="Roboto"/>
              <a:buChar char="●"/>
            </a:pPr>
            <a:r>
              <a:rPr lang="en-GB">
                <a:solidFill>
                  <a:schemeClr val="dk1"/>
                </a:solidFill>
                <a:latin typeface="Roboto"/>
                <a:ea typeface="Roboto"/>
                <a:cs typeface="Roboto"/>
                <a:sym typeface="Roboto"/>
              </a:rPr>
              <a:t>Create scheduled/background tasks</a:t>
            </a:r>
            <a:endParaRPr>
              <a:solidFill>
                <a:schemeClr val="dk1"/>
              </a:solidFill>
              <a:latin typeface="Roboto"/>
              <a:ea typeface="Roboto"/>
              <a:cs typeface="Roboto"/>
              <a:sym typeface="Roboto"/>
            </a:endParaRPr>
          </a:p>
          <a:p>
            <a:pPr indent="0" lvl="0" marL="0" rtl="0" algn="l">
              <a:spcBef>
                <a:spcPts val="600"/>
              </a:spcBef>
              <a:spcAft>
                <a:spcPts val="1200"/>
              </a:spcAft>
              <a:buNone/>
            </a:pPr>
            <a:r>
              <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9"/>
          <p:cNvSpPr txBox="1"/>
          <p:nvPr>
            <p:ph type="title"/>
          </p:nvPr>
        </p:nvSpPr>
        <p:spPr>
          <a:xfrm>
            <a:off x="311700" y="1037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Linux Components</a:t>
            </a:r>
            <a:endParaRPr/>
          </a:p>
        </p:txBody>
      </p:sp>
      <p:sp>
        <p:nvSpPr>
          <p:cNvPr id="98" name="Google Shape;98;p19"/>
          <p:cNvSpPr txBox="1"/>
          <p:nvPr>
            <p:ph idx="1" type="body"/>
          </p:nvPr>
        </p:nvSpPr>
        <p:spPr>
          <a:xfrm>
            <a:off x="311700" y="713300"/>
            <a:ext cx="8520600" cy="4272000"/>
          </a:xfrm>
          <a:prstGeom prst="rect">
            <a:avLst/>
          </a:prstGeom>
        </p:spPr>
        <p:txBody>
          <a:bodyPr anchorCtr="0" anchor="t" bIns="91425" lIns="91425" spcFirstLastPara="1" rIns="91425" wrap="square" tIns="91425">
            <a:normAutofit fontScale="77500" lnSpcReduction="10000"/>
          </a:bodyPr>
          <a:lstStyle/>
          <a:p>
            <a:pPr indent="-317182" lvl="0" marL="457200" rtl="0" algn="l">
              <a:lnSpc>
                <a:spcPct val="200000"/>
              </a:lnSpc>
              <a:spcBef>
                <a:spcPts val="0"/>
              </a:spcBef>
              <a:spcAft>
                <a:spcPts val="0"/>
              </a:spcAft>
              <a:buSzPct val="100000"/>
              <a:buChar char="❏"/>
            </a:pPr>
            <a:r>
              <a:rPr lang="en-GB"/>
              <a:t>The Linux Kernel: the core that manages hardware.</a:t>
            </a:r>
            <a:endParaRPr/>
          </a:p>
          <a:p>
            <a:pPr indent="-317182" lvl="0" marL="457200" rtl="0" algn="l">
              <a:lnSpc>
                <a:spcPct val="200000"/>
              </a:lnSpc>
              <a:spcBef>
                <a:spcPts val="0"/>
              </a:spcBef>
              <a:spcAft>
                <a:spcPts val="0"/>
              </a:spcAft>
              <a:buSzPct val="100000"/>
              <a:buChar char="❏"/>
            </a:pPr>
            <a:r>
              <a:rPr lang="en-GB"/>
              <a:t>GNU Utilities: the system programs and libraries.</a:t>
            </a:r>
            <a:endParaRPr/>
          </a:p>
          <a:p>
            <a:pPr indent="0" lvl="0" marL="0" rtl="0" algn="l">
              <a:lnSpc>
                <a:spcPct val="200000"/>
              </a:lnSpc>
              <a:spcBef>
                <a:spcPts val="1200"/>
              </a:spcBef>
              <a:spcAft>
                <a:spcPts val="0"/>
              </a:spcAft>
              <a:buNone/>
            </a:pPr>
            <a:r>
              <a:t/>
            </a:r>
            <a:endParaRPr sz="3000"/>
          </a:p>
          <a:p>
            <a:pPr indent="0" lvl="0" marL="457200" rtl="0" algn="l">
              <a:lnSpc>
                <a:spcPct val="200000"/>
              </a:lnSpc>
              <a:spcBef>
                <a:spcPts val="1200"/>
              </a:spcBef>
              <a:spcAft>
                <a:spcPts val="0"/>
              </a:spcAft>
              <a:buNone/>
            </a:pPr>
            <a:r>
              <a:t/>
            </a:r>
            <a:endParaRPr/>
          </a:p>
          <a:p>
            <a:pPr indent="0" lvl="0" marL="457200" rtl="0" algn="l">
              <a:lnSpc>
                <a:spcPct val="200000"/>
              </a:lnSpc>
              <a:spcBef>
                <a:spcPts val="1200"/>
              </a:spcBef>
              <a:spcAft>
                <a:spcPts val="0"/>
              </a:spcAft>
              <a:buNone/>
            </a:pPr>
            <a:r>
              <a:t/>
            </a:r>
            <a:endParaRPr/>
          </a:p>
          <a:p>
            <a:pPr indent="0" lvl="0" marL="457200" rtl="0" algn="l">
              <a:lnSpc>
                <a:spcPct val="200000"/>
              </a:lnSpc>
              <a:spcBef>
                <a:spcPts val="1200"/>
              </a:spcBef>
              <a:spcAft>
                <a:spcPts val="0"/>
              </a:spcAft>
              <a:buNone/>
            </a:pPr>
            <a:r>
              <a:t/>
            </a:r>
            <a:endParaRPr/>
          </a:p>
          <a:p>
            <a:pPr indent="-317182" lvl="0" marL="457200" rtl="0" algn="l">
              <a:lnSpc>
                <a:spcPct val="200000"/>
              </a:lnSpc>
              <a:spcBef>
                <a:spcPts val="1200"/>
              </a:spcBef>
              <a:spcAft>
                <a:spcPts val="0"/>
              </a:spcAft>
              <a:buSzPct val="100000"/>
              <a:buChar char="❏"/>
            </a:pPr>
            <a:r>
              <a:rPr lang="en-GB"/>
              <a:t>The Shell: the command-line interpreter (e.g., Bash).</a:t>
            </a:r>
            <a:endParaRPr/>
          </a:p>
          <a:p>
            <a:pPr indent="-317182" lvl="0" marL="457200" rtl="0" algn="l">
              <a:lnSpc>
                <a:spcPct val="200000"/>
              </a:lnSpc>
              <a:spcBef>
                <a:spcPts val="0"/>
              </a:spcBef>
              <a:spcAft>
                <a:spcPts val="0"/>
              </a:spcAft>
              <a:buSzPct val="100000"/>
              <a:buChar char="❏"/>
            </a:pPr>
            <a:r>
              <a:rPr lang="en-GB"/>
              <a:t>Graphical User Interface (GUI): optional layer on top of the OS.</a:t>
            </a:r>
            <a:endParaRPr/>
          </a:p>
        </p:txBody>
      </p:sp>
      <p:pic>
        <p:nvPicPr>
          <p:cNvPr id="99" name="Google Shape;99;p19"/>
          <p:cNvPicPr preferRelativeResize="0"/>
          <p:nvPr/>
        </p:nvPicPr>
        <p:blipFill>
          <a:blip r:embed="rId3">
            <a:alphaModFix/>
          </a:blip>
          <a:stretch>
            <a:fillRect/>
          </a:stretch>
        </p:blipFill>
        <p:spPr>
          <a:xfrm>
            <a:off x="5386050" y="136400"/>
            <a:ext cx="2466000" cy="1949676"/>
          </a:xfrm>
          <a:prstGeom prst="rect">
            <a:avLst/>
          </a:prstGeom>
          <a:noFill/>
          <a:ln>
            <a:noFill/>
          </a:ln>
          <a:effectLst>
            <a:outerShdw blurRad="57150" rotWithShape="0" algn="bl" dir="5400000" dist="19050">
              <a:srgbClr val="000000">
                <a:alpha val="50000"/>
              </a:srgbClr>
            </a:outerShdw>
          </a:effectLst>
        </p:spPr>
      </p:pic>
      <p:pic>
        <p:nvPicPr>
          <p:cNvPr id="100" name="Google Shape;100;p19"/>
          <p:cNvPicPr preferRelativeResize="0"/>
          <p:nvPr/>
        </p:nvPicPr>
        <p:blipFill>
          <a:blip r:embed="rId4">
            <a:alphaModFix/>
          </a:blip>
          <a:stretch>
            <a:fillRect/>
          </a:stretch>
        </p:blipFill>
        <p:spPr>
          <a:xfrm rot="4">
            <a:off x="851540" y="2086085"/>
            <a:ext cx="2578597" cy="1289303"/>
          </a:xfrm>
          <a:prstGeom prst="rect">
            <a:avLst/>
          </a:prstGeom>
          <a:noFill/>
          <a:ln>
            <a:noFill/>
          </a:ln>
          <a:effectLst>
            <a:outerShdw blurRad="57150" rotWithShape="0" algn="bl" dir="5400000" dist="19050">
              <a:srgbClr val="000000">
                <a:alpha val="50000"/>
              </a:srgbClr>
            </a:outerShdw>
          </a:effectLst>
        </p:spPr>
      </p:pic>
      <p:pic>
        <p:nvPicPr>
          <p:cNvPr id="101" name="Google Shape;101;p19"/>
          <p:cNvPicPr preferRelativeResize="0"/>
          <p:nvPr/>
        </p:nvPicPr>
        <p:blipFill>
          <a:blip r:embed="rId5">
            <a:alphaModFix/>
          </a:blip>
          <a:stretch>
            <a:fillRect/>
          </a:stretch>
        </p:blipFill>
        <p:spPr>
          <a:xfrm>
            <a:off x="4403732" y="2412457"/>
            <a:ext cx="3028375" cy="1671725"/>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9" name="Shape 489"/>
        <p:cNvGrpSpPr/>
        <p:nvPr/>
      </p:nvGrpSpPr>
      <p:grpSpPr>
        <a:xfrm>
          <a:off x="0" y="0"/>
          <a:ext cx="0" cy="0"/>
          <a:chOff x="0" y="0"/>
          <a:chExt cx="0" cy="0"/>
        </a:xfrm>
      </p:grpSpPr>
      <p:sp>
        <p:nvSpPr>
          <p:cNvPr id="490" name="Google Shape;490;p8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f</a:t>
            </a:r>
            <a:r>
              <a:rPr lang="en-GB">
                <a:latin typeface="Courier New"/>
                <a:ea typeface="Courier New"/>
                <a:cs typeface="Courier New"/>
                <a:sym typeface="Courier New"/>
              </a:rPr>
              <a:t>or </a:t>
            </a:r>
            <a:r>
              <a:rPr lang="en-GB"/>
              <a:t>Loop</a:t>
            </a:r>
            <a:endParaRPr/>
          </a:p>
        </p:txBody>
      </p:sp>
      <p:sp>
        <p:nvSpPr>
          <p:cNvPr id="491" name="Google Shape;491;p82"/>
          <p:cNvSpPr txBox="1"/>
          <p:nvPr>
            <p:ph idx="1" type="body"/>
          </p:nvPr>
        </p:nvSpPr>
        <p:spPr>
          <a:xfrm>
            <a:off x="311700" y="1152475"/>
            <a:ext cx="8520600" cy="3882900"/>
          </a:xfrm>
          <a:prstGeom prst="rect">
            <a:avLst/>
          </a:prstGeom>
        </p:spPr>
        <p:txBody>
          <a:bodyPr anchorCtr="0" anchor="t" bIns="91425" lIns="91425" spcFirstLastPara="1" rIns="91425" wrap="square" tIns="91425">
            <a:normAutofit fontScale="77500" lnSpcReduction="20000"/>
          </a:bodyPr>
          <a:lstStyle/>
          <a:p>
            <a:pPr indent="0" lvl="0" marL="0" rtl="0" algn="l">
              <a:spcBef>
                <a:spcPts val="0"/>
              </a:spcBef>
              <a:spcAft>
                <a:spcPts val="0"/>
              </a:spcAft>
              <a:buClr>
                <a:schemeClr val="dk1"/>
              </a:buClr>
              <a:buSzPct val="68750"/>
              <a:buFont typeface="Arial"/>
              <a:buNone/>
            </a:pPr>
            <a:r>
              <a:rPr lang="en-GB" sz="1600">
                <a:solidFill>
                  <a:schemeClr val="dk1"/>
                </a:solidFill>
                <a:latin typeface="Calibri"/>
                <a:ea typeface="Calibri"/>
                <a:cs typeface="Calibri"/>
                <a:sym typeface="Calibri"/>
              </a:rPr>
              <a:t>Iterates over a list of items:</a:t>
            </a:r>
            <a:endParaRPr sz="1100">
              <a:solidFill>
                <a:srgbClr val="8959A8"/>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item</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list;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4D4D4C"/>
                </a:solidFill>
                <a:latin typeface="Courier New"/>
                <a:ea typeface="Courier New"/>
                <a:cs typeface="Courier New"/>
                <a:sym typeface="Courier New"/>
              </a:rPr>
              <a:t>  [commands]</a:t>
            </a:r>
            <a:endParaRPr sz="1100">
              <a:solidFill>
                <a:srgbClr val="4D4D4C"/>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8959A8"/>
                </a:solidFill>
                <a:latin typeface="Courier New"/>
                <a:ea typeface="Courier New"/>
                <a:cs typeface="Courier New"/>
                <a:sym typeface="Courier New"/>
              </a:rPr>
              <a:t>d</a:t>
            </a:r>
            <a:r>
              <a:rPr lang="en-GB" sz="1100">
                <a:solidFill>
                  <a:srgbClr val="8959A8"/>
                </a:solidFill>
                <a:latin typeface="Courier New"/>
                <a:ea typeface="Courier New"/>
                <a:cs typeface="Courier New"/>
                <a:sym typeface="Courier New"/>
              </a:rPr>
              <a:t>one</a:t>
            </a:r>
            <a:endParaRPr sz="1100">
              <a:solidFill>
                <a:srgbClr val="8959A8"/>
              </a:solidFill>
              <a:latin typeface="Courier New"/>
              <a:ea typeface="Courier New"/>
              <a:cs typeface="Courier New"/>
              <a:sym typeface="Courier New"/>
            </a:endParaRPr>
          </a:p>
          <a:p>
            <a:pPr indent="0" lvl="0" marL="0" rtl="0" algn="l">
              <a:spcBef>
                <a:spcPts val="1200"/>
              </a:spcBef>
              <a:spcAft>
                <a:spcPts val="0"/>
              </a:spcAft>
              <a:buNone/>
            </a:pPr>
            <a:r>
              <a:rPr lang="en-GB" sz="1100">
                <a:solidFill>
                  <a:schemeClr val="dk1"/>
                </a:solidFill>
                <a:latin typeface="Calibri"/>
                <a:ea typeface="Calibri"/>
                <a:cs typeface="Calibri"/>
                <a:sym typeface="Calibri"/>
              </a:rPr>
              <a:t>Iterates over a list of commands. </a:t>
            </a:r>
            <a:endParaRPr sz="1100">
              <a:solidFill>
                <a:schemeClr val="dk1"/>
              </a:solidFill>
              <a:latin typeface="Calibri"/>
              <a:ea typeface="Calibri"/>
              <a:cs typeface="Calibri"/>
              <a:sym typeface="Calibri"/>
            </a:endParaRPr>
          </a:p>
          <a:p>
            <a:pPr indent="0" lvl="0" marL="0" rtl="0" algn="l">
              <a:spcBef>
                <a:spcPts val="1200"/>
              </a:spcBef>
              <a:spcAft>
                <a:spcPts val="0"/>
              </a:spcAft>
              <a:buNone/>
            </a:pPr>
            <a:r>
              <a:rPr lang="en-GB" sz="1100">
                <a:solidFill>
                  <a:schemeClr val="dk1"/>
                </a:solidFill>
                <a:latin typeface="Calibri"/>
                <a:ea typeface="Calibri"/>
                <a:cs typeface="Calibri"/>
                <a:sym typeface="Calibri"/>
              </a:rPr>
              <a:t>Example 1: Iterate over files </a:t>
            </a:r>
            <a:endParaRPr sz="11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file</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*.txt;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"Processing </a:t>
            </a:r>
            <a:r>
              <a:rPr lang="en-GB" sz="1100">
                <a:solidFill>
                  <a:srgbClr val="C82829"/>
                </a:solidFill>
                <a:latin typeface="Courier New"/>
                <a:ea typeface="Courier New"/>
                <a:cs typeface="Courier New"/>
                <a:sym typeface="Courier New"/>
              </a:rPr>
              <a:t>$file</a:t>
            </a:r>
            <a:r>
              <a:rPr lang="en-GB" sz="1100">
                <a:solidFill>
                  <a:srgbClr val="718C00"/>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wc -l </a:t>
            </a:r>
            <a:r>
              <a:rPr lang="en-GB" sz="1100">
                <a:solidFill>
                  <a:srgbClr val="718C00"/>
                </a:solidFill>
                <a:latin typeface="Courier New"/>
                <a:ea typeface="Courier New"/>
                <a:cs typeface="Courier New"/>
                <a:sym typeface="Courier New"/>
              </a:rPr>
              <a:t>"</a:t>
            </a:r>
            <a:r>
              <a:rPr lang="en-GB" sz="1100">
                <a:solidFill>
                  <a:srgbClr val="C82829"/>
                </a:solidFill>
                <a:latin typeface="Courier New"/>
                <a:ea typeface="Courier New"/>
                <a:cs typeface="Courier New"/>
                <a:sym typeface="Courier New"/>
              </a:rPr>
              <a:t>$file</a:t>
            </a:r>
            <a:r>
              <a:rPr lang="en-GB" sz="1100">
                <a:solidFill>
                  <a:srgbClr val="718C00"/>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d</a:t>
            </a:r>
            <a:r>
              <a:rPr lang="en-GB" sz="1100">
                <a:solidFill>
                  <a:srgbClr val="8959A8"/>
                </a:solidFill>
                <a:latin typeface="Courier New"/>
                <a:ea typeface="Courier New"/>
                <a:cs typeface="Courier New"/>
                <a:sym typeface="Courier New"/>
              </a:rPr>
              <a:t>one</a:t>
            </a:r>
            <a:endParaRPr sz="1100">
              <a:solidFill>
                <a:srgbClr val="8959A8"/>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chemeClr val="dk1"/>
                </a:solidFill>
                <a:latin typeface="Calibri"/>
                <a:ea typeface="Calibri"/>
                <a:cs typeface="Calibri"/>
                <a:sym typeface="Calibri"/>
              </a:rPr>
              <a:t>Example 2: Iterate over command output</a:t>
            </a:r>
            <a:endParaRPr sz="11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user</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a:t>
            </a:r>
            <a:r>
              <a:rPr lang="en-GB" sz="1100">
                <a:solidFill>
                  <a:srgbClr val="4D4D4C"/>
                </a:solidFill>
                <a:latin typeface="Courier New"/>
                <a:ea typeface="Courier New"/>
                <a:cs typeface="Courier New"/>
                <a:sym typeface="Courier New"/>
              </a:rPr>
              <a:t>cut</a:t>
            </a:r>
            <a:r>
              <a:rPr lang="en-GB" sz="1100">
                <a:solidFill>
                  <a:srgbClr val="C82829"/>
                </a:solidFill>
                <a:latin typeface="Courier New"/>
                <a:ea typeface="Courier New"/>
                <a:cs typeface="Courier New"/>
                <a:sym typeface="Courier New"/>
              </a:rPr>
              <a:t> -d: -f1 /etc/passwd)</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"User: </a:t>
            </a:r>
            <a:r>
              <a:rPr lang="en-GB" sz="1100">
                <a:solidFill>
                  <a:srgbClr val="C82829"/>
                </a:solidFill>
                <a:latin typeface="Courier New"/>
                <a:ea typeface="Courier New"/>
                <a:cs typeface="Courier New"/>
                <a:sym typeface="Courier New"/>
              </a:rPr>
              <a:t>$user</a:t>
            </a:r>
            <a:r>
              <a:rPr lang="en-GB" sz="1100">
                <a:solidFill>
                  <a:srgbClr val="718C00"/>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lang="en-GB" sz="1100">
                <a:solidFill>
                  <a:srgbClr val="8959A8"/>
                </a:solidFill>
                <a:latin typeface="Courier New"/>
                <a:ea typeface="Courier New"/>
                <a:cs typeface="Courier New"/>
                <a:sym typeface="Courier New"/>
              </a:rPr>
              <a:t>done</a:t>
            </a:r>
            <a:endParaRPr sz="1100">
              <a:solidFill>
                <a:srgbClr val="8959A8"/>
              </a:solidFill>
              <a:latin typeface="Courier New"/>
              <a:ea typeface="Courier New"/>
              <a:cs typeface="Courier New"/>
              <a:sym typeface="Courier New"/>
            </a:endParaRPr>
          </a:p>
        </p:txBody>
      </p:sp>
      <p:sp>
        <p:nvSpPr>
          <p:cNvPr id="492" name="Google Shape;492;p82"/>
          <p:cNvSpPr txBox="1"/>
          <p:nvPr/>
        </p:nvSpPr>
        <p:spPr>
          <a:xfrm>
            <a:off x="3955500" y="2677500"/>
            <a:ext cx="4968000" cy="14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Bulk Renaming Files</a:t>
            </a:r>
            <a:r>
              <a:rPr lang="en-GB" sz="1600">
                <a:solidFill>
                  <a:schemeClr val="dk1"/>
                </a:solidFill>
                <a:latin typeface="Calibri"/>
                <a:ea typeface="Calibri"/>
                <a:cs typeface="Calibri"/>
                <a:sym typeface="Calibri"/>
              </a:rPr>
              <a:t>:</a:t>
            </a:r>
            <a:endParaRPr sz="1100">
              <a:solidFill>
                <a:srgbClr val="C82829"/>
              </a:solidFill>
              <a:latin typeface="Courier New"/>
              <a:ea typeface="Courier New"/>
              <a:cs typeface="Courier New"/>
              <a:sym typeface="Courier New"/>
            </a:endParaRPr>
          </a:p>
          <a:p>
            <a:pPr indent="0" lvl="0" marL="0" rtl="0" algn="l">
              <a:spcBef>
                <a:spcPts val="1200"/>
              </a:spcBef>
              <a:spcAft>
                <a:spcPts val="0"/>
              </a:spcAft>
              <a:buNone/>
            </a:pPr>
            <a:r>
              <a:rPr lang="en-GB" sz="1100">
                <a:solidFill>
                  <a:srgbClr val="C82829"/>
                </a:solidFill>
                <a:latin typeface="Courier New"/>
                <a:ea typeface="Courier New"/>
                <a:cs typeface="Courier New"/>
                <a:sym typeface="Courier New"/>
              </a:rPr>
              <a:t>counter</a:t>
            </a:r>
            <a:r>
              <a:rPr lang="en-GB" sz="1100">
                <a:solidFill>
                  <a:srgbClr val="4D4D4C"/>
                </a:solidFill>
                <a:latin typeface="Courier New"/>
                <a:ea typeface="Courier New"/>
                <a:cs typeface="Courier New"/>
                <a:sym typeface="Courier New"/>
              </a:rPr>
              <a:t>=</a:t>
            </a:r>
            <a:r>
              <a:rPr lang="en-GB" sz="1100">
                <a:solidFill>
                  <a:srgbClr val="F5871F"/>
                </a:solidFill>
                <a:latin typeface="Courier New"/>
                <a:ea typeface="Courier New"/>
                <a:cs typeface="Courier New"/>
                <a:sym typeface="Courier New"/>
              </a:rPr>
              <a:t>1</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file</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*.jpg;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mv </a:t>
            </a:r>
            <a:r>
              <a:rPr lang="en-GB" sz="1100">
                <a:solidFill>
                  <a:srgbClr val="718C00"/>
                </a:solidFill>
                <a:latin typeface="Courier New"/>
                <a:ea typeface="Courier New"/>
                <a:cs typeface="Courier New"/>
                <a:sym typeface="Courier New"/>
              </a:rPr>
              <a:t>"</a:t>
            </a:r>
            <a:r>
              <a:rPr lang="en-GB" sz="1100">
                <a:solidFill>
                  <a:srgbClr val="C82829"/>
                </a:solidFill>
                <a:latin typeface="Courier New"/>
                <a:ea typeface="Courier New"/>
                <a:cs typeface="Courier New"/>
                <a:sym typeface="Courier New"/>
              </a:rPr>
              <a:t>$file</a:t>
            </a:r>
            <a:r>
              <a:rPr lang="en-GB" sz="1100">
                <a:solidFill>
                  <a:srgbClr val="718C00"/>
                </a:solidFill>
                <a:latin typeface="Courier New"/>
                <a:ea typeface="Courier New"/>
                <a:cs typeface="Courier New"/>
                <a:sym typeface="Courier New"/>
              </a:rPr>
              <a:t>"</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"vacation_</a:t>
            </a:r>
            <a:r>
              <a:rPr lang="en-GB" sz="1100">
                <a:solidFill>
                  <a:srgbClr val="C82829"/>
                </a:solidFill>
                <a:latin typeface="Courier New"/>
                <a:ea typeface="Courier New"/>
                <a:cs typeface="Courier New"/>
                <a:sym typeface="Courier New"/>
              </a:rPr>
              <a:t>$(</a:t>
            </a:r>
            <a:r>
              <a:rPr lang="en-GB" sz="1100">
                <a:solidFill>
                  <a:srgbClr val="4271AE"/>
                </a:solidFill>
                <a:latin typeface="Courier New"/>
                <a:ea typeface="Courier New"/>
                <a:cs typeface="Courier New"/>
                <a:sym typeface="Courier New"/>
              </a:rPr>
              <a:t>printf</a:t>
            </a:r>
            <a:r>
              <a:rPr lang="en-GB" sz="1100">
                <a:solidFill>
                  <a:srgbClr val="C82829"/>
                </a:solidFill>
                <a:latin typeface="Courier New"/>
                <a:ea typeface="Courier New"/>
                <a:cs typeface="Courier New"/>
                <a:sym typeface="Courier New"/>
              </a:rPr>
              <a:t> "%03d" $counter)</a:t>
            </a:r>
            <a:r>
              <a:rPr lang="en-GB" sz="1100">
                <a:solidFill>
                  <a:srgbClr val="718C00"/>
                </a:solidFill>
                <a:latin typeface="Courier New"/>
                <a:ea typeface="Courier New"/>
                <a:cs typeface="Courier New"/>
                <a:sym typeface="Courier New"/>
              </a:rPr>
              <a:t>.jpg"</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((counter++))</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8959A8"/>
                </a:solidFill>
                <a:latin typeface="Courier New"/>
                <a:ea typeface="Courier New"/>
                <a:cs typeface="Courier New"/>
                <a:sym typeface="Courier New"/>
              </a:rPr>
              <a:t>done</a:t>
            </a:r>
            <a:endParaRPr/>
          </a:p>
        </p:txBody>
      </p:sp>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6" name="Shape 496"/>
        <p:cNvGrpSpPr/>
        <p:nvPr/>
      </p:nvGrpSpPr>
      <p:grpSpPr>
        <a:xfrm>
          <a:off x="0" y="0"/>
          <a:ext cx="0" cy="0"/>
          <a:chOff x="0" y="0"/>
          <a:chExt cx="0" cy="0"/>
        </a:xfrm>
      </p:grpSpPr>
      <p:sp>
        <p:nvSpPr>
          <p:cNvPr id="497" name="Google Shape;497;p8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while </a:t>
            </a:r>
            <a:r>
              <a:rPr lang="en-GB"/>
              <a:t>Loop</a:t>
            </a:r>
            <a:endParaRPr/>
          </a:p>
        </p:txBody>
      </p:sp>
      <p:sp>
        <p:nvSpPr>
          <p:cNvPr id="498" name="Google Shape;498;p83"/>
          <p:cNvSpPr txBox="1"/>
          <p:nvPr>
            <p:ph idx="1" type="body"/>
          </p:nvPr>
        </p:nvSpPr>
        <p:spPr>
          <a:xfrm>
            <a:off x="311700" y="1152475"/>
            <a:ext cx="8520600" cy="374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Clr>
                <a:schemeClr val="dk1"/>
              </a:buClr>
              <a:buSzPct val="68750"/>
              <a:buFont typeface="Arial"/>
              <a:buNone/>
            </a:pPr>
            <a:r>
              <a:rPr lang="en-GB" sz="1600">
                <a:solidFill>
                  <a:schemeClr val="dk1"/>
                </a:solidFill>
                <a:latin typeface="Calibri"/>
                <a:ea typeface="Calibri"/>
                <a:cs typeface="Calibri"/>
                <a:sym typeface="Calibri"/>
              </a:rPr>
              <a:t>Runs while a condition is true:</a:t>
            </a:r>
            <a:endParaRPr sz="1100">
              <a:solidFill>
                <a:srgbClr val="8959A8"/>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8959A8"/>
                </a:solidFill>
                <a:latin typeface="Courier New"/>
                <a:ea typeface="Courier New"/>
                <a:cs typeface="Courier New"/>
                <a:sym typeface="Courier New"/>
              </a:rPr>
              <a:t>while </a:t>
            </a:r>
            <a:r>
              <a:rPr lang="en-GB" sz="1100">
                <a:solidFill>
                  <a:srgbClr val="4D4D4C"/>
                </a:solidFill>
                <a:latin typeface="Courier New"/>
                <a:ea typeface="Courier New"/>
                <a:cs typeface="Courier New"/>
                <a:sym typeface="Courier New"/>
              </a:rPr>
              <a:t>[condition];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4D4D4C"/>
                </a:solidFill>
                <a:latin typeface="Courier New"/>
                <a:ea typeface="Courier New"/>
                <a:cs typeface="Courier New"/>
                <a:sym typeface="Courier New"/>
              </a:rPr>
              <a:t>  [commands]</a:t>
            </a:r>
            <a:endParaRPr sz="1100">
              <a:solidFill>
                <a:srgbClr val="4D4D4C"/>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8959A8"/>
                </a:solidFill>
                <a:latin typeface="Courier New"/>
                <a:ea typeface="Courier New"/>
                <a:cs typeface="Courier New"/>
                <a:sym typeface="Courier New"/>
              </a:rPr>
              <a:t>done</a:t>
            </a:r>
            <a:endParaRPr sz="1100">
              <a:solidFill>
                <a:srgbClr val="8959A8"/>
              </a:solidFill>
              <a:latin typeface="Courier New"/>
              <a:ea typeface="Courier New"/>
              <a:cs typeface="Courier New"/>
              <a:sym typeface="Courier New"/>
            </a:endParaRPr>
          </a:p>
          <a:p>
            <a:pPr indent="0" lvl="0" marL="0" rtl="0" algn="l">
              <a:spcBef>
                <a:spcPts val="1200"/>
              </a:spcBef>
              <a:spcAft>
                <a:spcPts val="0"/>
              </a:spcAft>
              <a:buNone/>
            </a:pPr>
            <a:r>
              <a:rPr lang="en-GB" sz="1100">
                <a:solidFill>
                  <a:schemeClr val="dk1"/>
                </a:solidFill>
                <a:latin typeface="Calibri"/>
                <a:ea typeface="Calibri"/>
                <a:cs typeface="Calibri"/>
                <a:sym typeface="Calibri"/>
              </a:rPr>
              <a:t>Iterates over a list of commands. </a:t>
            </a:r>
            <a:endParaRPr sz="1100">
              <a:solidFill>
                <a:schemeClr val="dk1"/>
              </a:solidFill>
              <a:latin typeface="Calibri"/>
              <a:ea typeface="Calibri"/>
              <a:cs typeface="Calibri"/>
              <a:sym typeface="Calibri"/>
            </a:endParaRPr>
          </a:p>
          <a:p>
            <a:pPr indent="0" lvl="0" marL="0" rtl="0" algn="l">
              <a:spcBef>
                <a:spcPts val="1200"/>
              </a:spcBef>
              <a:spcAft>
                <a:spcPts val="0"/>
              </a:spcAft>
              <a:buNone/>
            </a:pPr>
            <a:r>
              <a:rPr lang="en-GB" sz="1100">
                <a:solidFill>
                  <a:schemeClr val="dk1"/>
                </a:solidFill>
                <a:latin typeface="Calibri"/>
                <a:ea typeface="Calibri"/>
                <a:cs typeface="Calibri"/>
                <a:sym typeface="Calibri"/>
              </a:rPr>
              <a:t>Example : Countdown timer </a:t>
            </a:r>
            <a:endParaRPr sz="11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GB" sz="1100">
                <a:solidFill>
                  <a:srgbClr val="C82829"/>
                </a:solidFill>
                <a:latin typeface="Courier New"/>
                <a:ea typeface="Courier New"/>
                <a:cs typeface="Courier New"/>
                <a:sym typeface="Courier New"/>
              </a:rPr>
              <a:t>count</a:t>
            </a:r>
            <a:r>
              <a:rPr lang="en-GB" sz="1100">
                <a:solidFill>
                  <a:srgbClr val="4D4D4C"/>
                </a:solidFill>
                <a:latin typeface="Courier New"/>
                <a:ea typeface="Courier New"/>
                <a:cs typeface="Courier New"/>
                <a:sym typeface="Courier New"/>
              </a:rPr>
              <a:t>=</a:t>
            </a:r>
            <a:r>
              <a:rPr lang="en-GB" sz="1100">
                <a:solidFill>
                  <a:srgbClr val="F5871F"/>
                </a:solidFill>
                <a:latin typeface="Courier New"/>
                <a:ea typeface="Courier New"/>
                <a:cs typeface="Courier New"/>
                <a:sym typeface="Courier New"/>
              </a:rPr>
              <a:t>5</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while</a:t>
            </a:r>
            <a:r>
              <a:rPr lang="en-GB" sz="1100">
                <a:solidFill>
                  <a:srgbClr val="4D4D4C"/>
                </a:solidFill>
                <a:latin typeface="Courier New"/>
                <a:ea typeface="Courier New"/>
                <a:cs typeface="Courier New"/>
                <a:sym typeface="Courier New"/>
              </a:rPr>
              <a:t> [ </a:t>
            </a:r>
            <a:r>
              <a:rPr lang="en-GB" sz="1100">
                <a:solidFill>
                  <a:srgbClr val="C82829"/>
                </a:solidFill>
                <a:latin typeface="Courier New"/>
                <a:ea typeface="Courier New"/>
                <a:cs typeface="Courier New"/>
                <a:sym typeface="Courier New"/>
              </a:rPr>
              <a:t>$count</a:t>
            </a:r>
            <a:r>
              <a:rPr lang="en-GB" sz="1100">
                <a:solidFill>
                  <a:srgbClr val="4D4D4C"/>
                </a:solidFill>
                <a:latin typeface="Courier New"/>
                <a:ea typeface="Courier New"/>
                <a:cs typeface="Courier New"/>
                <a:sym typeface="Courier New"/>
              </a:rPr>
              <a:t> -gt </a:t>
            </a:r>
            <a:r>
              <a:rPr lang="en-GB" sz="1100">
                <a:solidFill>
                  <a:srgbClr val="F5871F"/>
                </a:solidFill>
                <a:latin typeface="Courier New"/>
                <a:ea typeface="Courier New"/>
                <a:cs typeface="Courier New"/>
                <a:sym typeface="Courier New"/>
              </a:rPr>
              <a:t>0</a:t>
            </a:r>
            <a:r>
              <a:rPr lang="en-GB" sz="1100">
                <a:solidFill>
                  <a:srgbClr val="4D4D4C"/>
                </a:solidFill>
                <a:latin typeface="Courier New"/>
                <a:ea typeface="Courier New"/>
                <a:cs typeface="Courier New"/>
                <a:sym typeface="Courier New"/>
              </a:rPr>
              <a:t> ];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a:t>
            </a:r>
            <a:r>
              <a:rPr lang="en-GB" sz="1100">
                <a:solidFill>
                  <a:srgbClr val="C82829"/>
                </a:solidFill>
                <a:latin typeface="Courier New"/>
                <a:ea typeface="Courier New"/>
                <a:cs typeface="Courier New"/>
                <a:sym typeface="Courier New"/>
              </a:rPr>
              <a:t>$count</a:t>
            </a:r>
            <a:r>
              <a:rPr lang="en-GB" sz="1100">
                <a:solidFill>
                  <a:srgbClr val="718C00"/>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sleep </a:t>
            </a:r>
            <a:r>
              <a:rPr lang="en-GB" sz="1100">
                <a:solidFill>
                  <a:srgbClr val="F5871F"/>
                </a:solidFill>
                <a:latin typeface="Courier New"/>
                <a:ea typeface="Courier New"/>
                <a:cs typeface="Courier New"/>
                <a:sym typeface="Courier New"/>
              </a:rPr>
              <a:t>1</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((count--))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done</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"Liftoff!"</a:t>
            </a:r>
            <a:endParaRPr sz="1100">
              <a:solidFill>
                <a:srgbClr val="8959A8"/>
              </a:solidFill>
              <a:latin typeface="Courier New"/>
              <a:ea typeface="Courier New"/>
              <a:cs typeface="Courier New"/>
              <a:sym typeface="Courier New"/>
            </a:endParaRPr>
          </a:p>
        </p:txBody>
      </p:sp>
      <p:sp>
        <p:nvSpPr>
          <p:cNvPr id="499" name="Google Shape;499;p83"/>
          <p:cNvSpPr txBox="1"/>
          <p:nvPr/>
        </p:nvSpPr>
        <p:spPr>
          <a:xfrm>
            <a:off x="4081500" y="2592000"/>
            <a:ext cx="4701000" cy="19863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None/>
            </a:pPr>
            <a:r>
              <a:rPr lang="en-GB" sz="1600">
                <a:solidFill>
                  <a:schemeClr val="dk1"/>
                </a:solidFill>
                <a:latin typeface="Calibri"/>
                <a:ea typeface="Calibri"/>
                <a:cs typeface="Calibri"/>
                <a:sym typeface="Calibri"/>
              </a:rPr>
              <a:t>Monitoring System</a:t>
            </a:r>
            <a:r>
              <a:rPr lang="en-GB" sz="1600">
                <a:solidFill>
                  <a:schemeClr val="dk1"/>
                </a:solidFill>
                <a:latin typeface="Calibri"/>
                <a:ea typeface="Calibri"/>
                <a:cs typeface="Calibri"/>
                <a:sym typeface="Calibri"/>
              </a:rPr>
              <a:t>:</a:t>
            </a:r>
            <a:endParaRPr sz="1600">
              <a:solidFill>
                <a:schemeClr val="dk1"/>
              </a:solidFill>
              <a:latin typeface="Calibri"/>
              <a:ea typeface="Calibri"/>
              <a:cs typeface="Calibri"/>
              <a:sym typeface="Calibri"/>
            </a:endParaRPr>
          </a:p>
          <a:p>
            <a:pPr indent="0" lvl="0" marL="0" rtl="0" algn="l">
              <a:lnSpc>
                <a:spcPct val="115000"/>
              </a:lnSpc>
              <a:spcBef>
                <a:spcPts val="1200"/>
              </a:spcBef>
              <a:spcAft>
                <a:spcPts val="0"/>
              </a:spcAft>
              <a:buClr>
                <a:schemeClr val="dk1"/>
              </a:buClr>
              <a:buSzPts val="1100"/>
              <a:buFont typeface="Arial"/>
              <a:buNone/>
            </a:pPr>
            <a:r>
              <a:rPr lang="en-GB" sz="1100">
                <a:solidFill>
                  <a:schemeClr val="dk1"/>
                </a:solidFill>
                <a:latin typeface="Calibri"/>
                <a:ea typeface="Calibri"/>
                <a:cs typeface="Calibri"/>
                <a:sym typeface="Calibri"/>
              </a:rPr>
              <a:t>Alert when disk usage exceeds 90%</a:t>
            </a:r>
            <a:endParaRPr sz="1100">
              <a:solidFill>
                <a:schemeClr val="dk1"/>
              </a:solidFill>
              <a:latin typeface="Calibri"/>
              <a:ea typeface="Calibri"/>
              <a:cs typeface="Calibri"/>
              <a:sym typeface="Calibri"/>
            </a:endParaRPr>
          </a:p>
          <a:p>
            <a:pPr indent="0" lvl="0" marL="0" rtl="0" algn="l">
              <a:spcBef>
                <a:spcPts val="1200"/>
              </a:spcBef>
              <a:spcAft>
                <a:spcPts val="0"/>
              </a:spcAft>
              <a:buNone/>
            </a:pPr>
            <a:r>
              <a:rPr lang="en-GB" sz="1100">
                <a:solidFill>
                  <a:srgbClr val="8959A8"/>
                </a:solidFill>
                <a:latin typeface="Courier New"/>
                <a:ea typeface="Courier New"/>
                <a:cs typeface="Courier New"/>
                <a:sym typeface="Courier New"/>
              </a:rPr>
              <a:t>while</a:t>
            </a:r>
            <a:r>
              <a:rPr lang="en-GB" sz="1100">
                <a:solidFill>
                  <a:srgbClr val="4D4D4C"/>
                </a:solidFill>
                <a:latin typeface="Courier New"/>
                <a:ea typeface="Courier New"/>
                <a:cs typeface="Courier New"/>
                <a:sym typeface="Courier New"/>
              </a:rPr>
              <a:t> true;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usage</a:t>
            </a:r>
            <a:r>
              <a:rPr lang="en-GB" sz="1100">
                <a:solidFill>
                  <a:srgbClr val="4D4D4C"/>
                </a:solidFill>
                <a:latin typeface="Courier New"/>
                <a:ea typeface="Courier New"/>
                <a:cs typeface="Courier New"/>
                <a:sym typeface="Courier New"/>
              </a:rPr>
              <a:t>=</a:t>
            </a:r>
            <a:r>
              <a:rPr lang="en-GB" sz="1100">
                <a:solidFill>
                  <a:srgbClr val="C82829"/>
                </a:solidFill>
                <a:latin typeface="Courier New"/>
                <a:ea typeface="Courier New"/>
                <a:cs typeface="Courier New"/>
                <a:sym typeface="Courier New"/>
              </a:rPr>
              <a:t>$(</a:t>
            </a:r>
            <a:r>
              <a:rPr lang="en-GB" sz="1100">
                <a:solidFill>
                  <a:srgbClr val="4D4D4C"/>
                </a:solidFill>
                <a:latin typeface="Courier New"/>
                <a:ea typeface="Courier New"/>
                <a:cs typeface="Courier New"/>
                <a:sym typeface="Courier New"/>
              </a:rPr>
              <a:t>df</a:t>
            </a:r>
            <a:r>
              <a:rPr lang="en-GB" sz="1100">
                <a:solidFill>
                  <a:srgbClr val="C82829"/>
                </a:solidFill>
                <a:latin typeface="Courier New"/>
                <a:ea typeface="Courier New"/>
                <a:cs typeface="Courier New"/>
                <a:sym typeface="Courier New"/>
              </a:rPr>
              <a:t> / | </a:t>
            </a:r>
            <a:r>
              <a:rPr lang="en-GB" sz="1100">
                <a:solidFill>
                  <a:srgbClr val="4D4D4C"/>
                </a:solidFill>
                <a:latin typeface="Courier New"/>
                <a:ea typeface="Courier New"/>
                <a:cs typeface="Courier New"/>
                <a:sym typeface="Courier New"/>
              </a:rPr>
              <a:t>awk</a:t>
            </a:r>
            <a:r>
              <a:rPr lang="en-GB" sz="1100">
                <a:solidFill>
                  <a:srgbClr val="C82829"/>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'END{print $5}'</a:t>
            </a:r>
            <a:r>
              <a:rPr lang="en-GB" sz="1100">
                <a:solidFill>
                  <a:srgbClr val="C82829"/>
                </a:solidFill>
                <a:latin typeface="Courier New"/>
                <a:ea typeface="Courier New"/>
                <a:cs typeface="Courier New"/>
                <a:sym typeface="Courier New"/>
              </a:rPr>
              <a:t> | </a:t>
            </a:r>
            <a:r>
              <a:rPr lang="en-GB" sz="1100">
                <a:solidFill>
                  <a:srgbClr val="4D4D4C"/>
                </a:solidFill>
                <a:latin typeface="Courier New"/>
                <a:ea typeface="Courier New"/>
                <a:cs typeface="Courier New"/>
                <a:sym typeface="Courier New"/>
              </a:rPr>
              <a:t>tr</a:t>
            </a:r>
            <a:r>
              <a:rPr lang="en-GB" sz="1100">
                <a:solidFill>
                  <a:srgbClr val="C82829"/>
                </a:solidFill>
                <a:latin typeface="Courier New"/>
                <a:ea typeface="Courier New"/>
                <a:cs typeface="Courier New"/>
                <a:sym typeface="Courier New"/>
              </a:rPr>
              <a:t> -d </a:t>
            </a:r>
            <a:r>
              <a:rPr lang="en-GB" sz="1100">
                <a:solidFill>
                  <a:srgbClr val="718C00"/>
                </a:solidFill>
                <a:latin typeface="Courier New"/>
                <a:ea typeface="Courier New"/>
                <a:cs typeface="Courier New"/>
                <a:sym typeface="Courier New"/>
              </a:rPr>
              <a:t>'%'</a:t>
            </a:r>
            <a:r>
              <a:rPr lang="en-GB" sz="1100">
                <a:solidFill>
                  <a:srgbClr val="C82829"/>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 </a:t>
            </a:r>
            <a:r>
              <a:rPr lang="en-GB" sz="1100">
                <a:solidFill>
                  <a:srgbClr val="C82829"/>
                </a:solidFill>
                <a:latin typeface="Courier New"/>
                <a:ea typeface="Courier New"/>
                <a:cs typeface="Courier New"/>
                <a:sym typeface="Courier New"/>
              </a:rPr>
              <a:t>$usage</a:t>
            </a:r>
            <a:r>
              <a:rPr lang="en-GB" sz="1100">
                <a:solidFill>
                  <a:srgbClr val="4D4D4C"/>
                </a:solidFill>
                <a:latin typeface="Courier New"/>
                <a:ea typeface="Courier New"/>
                <a:cs typeface="Courier New"/>
                <a:sym typeface="Courier New"/>
              </a:rPr>
              <a:t> -gt </a:t>
            </a:r>
            <a:r>
              <a:rPr lang="en-GB" sz="1100">
                <a:solidFill>
                  <a:srgbClr val="F5871F"/>
                </a:solidFill>
                <a:latin typeface="Courier New"/>
                <a:ea typeface="Courier New"/>
                <a:cs typeface="Courier New"/>
                <a:sym typeface="Courier New"/>
              </a:rPr>
              <a:t>90</a:t>
            </a:r>
            <a:r>
              <a:rPr lang="en-GB" sz="1100">
                <a:solidFill>
                  <a:srgbClr val="4D4D4C"/>
                </a:solidFill>
                <a:latin typeface="Courier New"/>
                <a:ea typeface="Courier New"/>
                <a:cs typeface="Courier New"/>
                <a:sym typeface="Courier New"/>
              </a:rPr>
              <a:t> ] &amp;&amp;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"ALERT: Disk full!"</a:t>
            </a:r>
            <a:r>
              <a:rPr lang="en-GB" sz="1100">
                <a:solidFill>
                  <a:srgbClr val="4D4D4C"/>
                </a:solidFill>
                <a:latin typeface="Courier New"/>
                <a:ea typeface="Courier New"/>
                <a:cs typeface="Courier New"/>
                <a:sym typeface="Courier New"/>
              </a:rPr>
              <a:t> | mail -s </a:t>
            </a:r>
            <a:r>
              <a:rPr lang="en-GB" sz="1100">
                <a:solidFill>
                  <a:srgbClr val="718C00"/>
                </a:solidFill>
                <a:latin typeface="Courier New"/>
                <a:ea typeface="Courier New"/>
                <a:cs typeface="Courier New"/>
                <a:sym typeface="Courier New"/>
              </a:rPr>
              <a:t>"Disk Warning"</a:t>
            </a:r>
            <a:r>
              <a:rPr lang="en-GB" sz="1100">
                <a:solidFill>
                  <a:srgbClr val="4D4D4C"/>
                </a:solidFill>
                <a:latin typeface="Courier New"/>
                <a:ea typeface="Courier New"/>
                <a:cs typeface="Courier New"/>
                <a:sym typeface="Courier New"/>
              </a:rPr>
              <a:t> admin@example.com</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sleep </a:t>
            </a:r>
            <a:r>
              <a:rPr lang="en-GB" sz="1100">
                <a:solidFill>
                  <a:srgbClr val="F5871F"/>
                </a:solidFill>
                <a:latin typeface="Courier New"/>
                <a:ea typeface="Courier New"/>
                <a:cs typeface="Courier New"/>
                <a:sym typeface="Courier New"/>
              </a:rPr>
              <a:t>3600</a:t>
            </a:r>
            <a:r>
              <a:rPr lang="en-GB" sz="1100">
                <a:solidFill>
                  <a:srgbClr val="4D4D4C"/>
                </a:solidFill>
                <a:latin typeface="Courier New"/>
                <a:ea typeface="Courier New"/>
                <a:cs typeface="Courier New"/>
                <a:sym typeface="Courier New"/>
              </a:rPr>
              <a:t> </a:t>
            </a:r>
            <a:r>
              <a:rPr i="1" lang="en-GB" sz="1100">
                <a:solidFill>
                  <a:srgbClr val="8E908C"/>
                </a:solidFill>
                <a:latin typeface="Courier New"/>
                <a:ea typeface="Courier New"/>
                <a:cs typeface="Courier New"/>
                <a:sym typeface="Courier New"/>
              </a:rPr>
              <a:t># Check hourly</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8959A8"/>
                </a:solidFill>
                <a:latin typeface="Courier New"/>
                <a:ea typeface="Courier New"/>
                <a:cs typeface="Courier New"/>
                <a:sym typeface="Courier New"/>
              </a:rPr>
              <a:t>done</a:t>
            </a:r>
            <a:endParaRPr/>
          </a:p>
        </p:txBody>
      </p:sp>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8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Courier New"/>
                <a:ea typeface="Courier New"/>
                <a:cs typeface="Courier New"/>
                <a:sym typeface="Courier New"/>
              </a:rPr>
              <a:t>u</a:t>
            </a:r>
            <a:r>
              <a:rPr lang="en-GB">
                <a:latin typeface="Courier New"/>
                <a:ea typeface="Courier New"/>
                <a:cs typeface="Courier New"/>
                <a:sym typeface="Courier New"/>
              </a:rPr>
              <a:t>ntil </a:t>
            </a:r>
            <a:r>
              <a:rPr lang="en-GB"/>
              <a:t>Loop</a:t>
            </a:r>
            <a:endParaRPr/>
          </a:p>
        </p:txBody>
      </p:sp>
      <p:sp>
        <p:nvSpPr>
          <p:cNvPr id="505" name="Google Shape;505;p84"/>
          <p:cNvSpPr txBox="1"/>
          <p:nvPr>
            <p:ph idx="1" type="body"/>
          </p:nvPr>
        </p:nvSpPr>
        <p:spPr>
          <a:xfrm>
            <a:off x="311700" y="1152475"/>
            <a:ext cx="8520600" cy="3747900"/>
          </a:xfrm>
          <a:prstGeom prst="rect">
            <a:avLst/>
          </a:prstGeom>
        </p:spPr>
        <p:txBody>
          <a:bodyPr anchorCtr="0" anchor="t" bIns="91425" lIns="91425" spcFirstLastPara="1" rIns="91425" wrap="square" tIns="91425">
            <a:normAutofit fontScale="85000" lnSpcReduction="20000"/>
          </a:bodyPr>
          <a:lstStyle/>
          <a:p>
            <a:pPr indent="0" lvl="0" marL="0" rtl="0" algn="l">
              <a:spcBef>
                <a:spcPts val="0"/>
              </a:spcBef>
              <a:spcAft>
                <a:spcPts val="0"/>
              </a:spcAft>
              <a:buNone/>
            </a:pPr>
            <a:r>
              <a:rPr lang="en-GB" sz="1600">
                <a:solidFill>
                  <a:schemeClr val="dk1"/>
                </a:solidFill>
                <a:latin typeface="Calibri"/>
                <a:ea typeface="Calibri"/>
                <a:cs typeface="Calibri"/>
                <a:sym typeface="Calibri"/>
              </a:rPr>
              <a:t>Runs until a condition becomes true:</a:t>
            </a:r>
            <a:endParaRPr sz="1600">
              <a:solidFill>
                <a:schemeClr val="dk1"/>
              </a:solidFill>
              <a:latin typeface="Calibri"/>
              <a:ea typeface="Calibri"/>
              <a:cs typeface="Calibri"/>
              <a:sym typeface="Calibri"/>
            </a:endParaRPr>
          </a:p>
          <a:p>
            <a:pPr indent="457200" lvl="0" marL="1828800" rtl="0" algn="l">
              <a:spcBef>
                <a:spcPts val="1200"/>
              </a:spcBef>
              <a:spcAft>
                <a:spcPts val="0"/>
              </a:spcAft>
              <a:buNone/>
            </a:pPr>
            <a:r>
              <a:rPr lang="en-GB" sz="1100">
                <a:solidFill>
                  <a:srgbClr val="8959A8"/>
                </a:solidFill>
                <a:latin typeface="Courier New"/>
                <a:ea typeface="Courier New"/>
                <a:cs typeface="Courier New"/>
                <a:sym typeface="Courier New"/>
              </a:rPr>
              <a:t>u</a:t>
            </a:r>
            <a:r>
              <a:rPr lang="en-GB" sz="1100">
                <a:solidFill>
                  <a:srgbClr val="8959A8"/>
                </a:solidFill>
                <a:latin typeface="Courier New"/>
                <a:ea typeface="Courier New"/>
                <a:cs typeface="Courier New"/>
                <a:sym typeface="Courier New"/>
              </a:rPr>
              <a:t>ntil </a:t>
            </a:r>
            <a:r>
              <a:rPr lang="en-GB" sz="1100">
                <a:solidFill>
                  <a:srgbClr val="4D4D4C"/>
                </a:solidFill>
                <a:latin typeface="Courier New"/>
                <a:ea typeface="Courier New"/>
                <a:cs typeface="Courier New"/>
                <a:sym typeface="Courier New"/>
              </a:rPr>
              <a:t>[condition];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4D4D4C"/>
                </a:solidFill>
                <a:latin typeface="Courier New"/>
                <a:ea typeface="Courier New"/>
                <a:cs typeface="Courier New"/>
                <a:sym typeface="Courier New"/>
              </a:rPr>
              <a:t>  [commands]</a:t>
            </a:r>
            <a:endParaRPr sz="1100">
              <a:solidFill>
                <a:srgbClr val="4D4D4C"/>
              </a:solidFill>
              <a:latin typeface="Courier New"/>
              <a:ea typeface="Courier New"/>
              <a:cs typeface="Courier New"/>
              <a:sym typeface="Courier New"/>
            </a:endParaRPr>
          </a:p>
          <a:p>
            <a:pPr indent="457200" lvl="0" marL="1828800" rtl="0" algn="l">
              <a:spcBef>
                <a:spcPts val="1200"/>
              </a:spcBef>
              <a:spcAft>
                <a:spcPts val="0"/>
              </a:spcAft>
              <a:buNone/>
            </a:pPr>
            <a:r>
              <a:rPr lang="en-GB" sz="1100">
                <a:solidFill>
                  <a:srgbClr val="8959A8"/>
                </a:solidFill>
                <a:latin typeface="Courier New"/>
                <a:ea typeface="Courier New"/>
                <a:cs typeface="Courier New"/>
                <a:sym typeface="Courier New"/>
              </a:rPr>
              <a:t>done</a:t>
            </a:r>
            <a:endParaRPr sz="1100">
              <a:solidFill>
                <a:srgbClr val="8959A8"/>
              </a:solidFill>
              <a:latin typeface="Courier New"/>
              <a:ea typeface="Courier New"/>
              <a:cs typeface="Courier New"/>
              <a:sym typeface="Courier New"/>
            </a:endParaRPr>
          </a:p>
          <a:p>
            <a:pPr indent="0" lvl="0" marL="0" rtl="0" algn="l">
              <a:spcBef>
                <a:spcPts val="1200"/>
              </a:spcBef>
              <a:spcAft>
                <a:spcPts val="0"/>
              </a:spcAft>
              <a:buNone/>
            </a:pPr>
            <a:r>
              <a:rPr lang="en-GB" sz="1100">
                <a:solidFill>
                  <a:schemeClr val="dk1"/>
                </a:solidFill>
                <a:latin typeface="Calibri"/>
                <a:ea typeface="Calibri"/>
                <a:cs typeface="Calibri"/>
                <a:sym typeface="Calibri"/>
              </a:rPr>
              <a:t>Iterates over a list of commands. </a:t>
            </a:r>
            <a:endParaRPr sz="1100">
              <a:solidFill>
                <a:schemeClr val="dk1"/>
              </a:solidFill>
              <a:latin typeface="Calibri"/>
              <a:ea typeface="Calibri"/>
              <a:cs typeface="Calibri"/>
              <a:sym typeface="Calibri"/>
            </a:endParaRPr>
          </a:p>
          <a:p>
            <a:pPr indent="0" lvl="0" marL="0" rtl="0" algn="l">
              <a:spcBef>
                <a:spcPts val="1200"/>
              </a:spcBef>
              <a:spcAft>
                <a:spcPts val="0"/>
              </a:spcAft>
              <a:buNone/>
            </a:pPr>
            <a:r>
              <a:rPr lang="en-GB" sz="1100">
                <a:solidFill>
                  <a:schemeClr val="dk1"/>
                </a:solidFill>
                <a:latin typeface="Calibri"/>
                <a:ea typeface="Calibri"/>
                <a:cs typeface="Calibri"/>
                <a:sym typeface="Calibri"/>
              </a:rPr>
              <a:t>Example : Countdown timer </a:t>
            </a:r>
            <a:endParaRPr sz="1100">
              <a:solidFill>
                <a:schemeClr val="dk1"/>
              </a:solidFill>
              <a:latin typeface="Calibri"/>
              <a:ea typeface="Calibri"/>
              <a:cs typeface="Calibri"/>
              <a:sym typeface="Calibri"/>
            </a:endParaRPr>
          </a:p>
          <a:p>
            <a:pPr indent="0" lvl="0" marL="0" rtl="0" algn="l">
              <a:lnSpc>
                <a:spcPct val="100000"/>
              </a:lnSpc>
              <a:spcBef>
                <a:spcPts val="1200"/>
              </a:spcBef>
              <a:spcAft>
                <a:spcPts val="0"/>
              </a:spcAft>
              <a:buNone/>
            </a:pPr>
            <a:r>
              <a:rPr lang="en-GB" sz="1100">
                <a:solidFill>
                  <a:srgbClr val="C82829"/>
                </a:solidFill>
                <a:latin typeface="Courier New"/>
                <a:ea typeface="Courier New"/>
                <a:cs typeface="Courier New"/>
                <a:sym typeface="Courier New"/>
              </a:rPr>
              <a:t>count</a:t>
            </a:r>
            <a:r>
              <a:rPr lang="en-GB" sz="1100">
                <a:solidFill>
                  <a:srgbClr val="4D4D4C"/>
                </a:solidFill>
                <a:latin typeface="Courier New"/>
                <a:ea typeface="Courier New"/>
                <a:cs typeface="Courier New"/>
                <a:sym typeface="Courier New"/>
              </a:rPr>
              <a:t>=</a:t>
            </a:r>
            <a:r>
              <a:rPr lang="en-GB" sz="1100">
                <a:solidFill>
                  <a:srgbClr val="F5871F"/>
                </a:solidFill>
                <a:latin typeface="Courier New"/>
                <a:ea typeface="Courier New"/>
                <a:cs typeface="Courier New"/>
                <a:sym typeface="Courier New"/>
              </a:rPr>
              <a:t>5</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while</a:t>
            </a:r>
            <a:r>
              <a:rPr lang="en-GB" sz="1100">
                <a:solidFill>
                  <a:srgbClr val="4D4D4C"/>
                </a:solidFill>
                <a:latin typeface="Courier New"/>
                <a:ea typeface="Courier New"/>
                <a:cs typeface="Courier New"/>
                <a:sym typeface="Courier New"/>
              </a:rPr>
              <a:t> [ </a:t>
            </a:r>
            <a:r>
              <a:rPr lang="en-GB" sz="1100">
                <a:solidFill>
                  <a:srgbClr val="C82829"/>
                </a:solidFill>
                <a:latin typeface="Courier New"/>
                <a:ea typeface="Courier New"/>
                <a:cs typeface="Courier New"/>
                <a:sym typeface="Courier New"/>
              </a:rPr>
              <a:t>$count</a:t>
            </a:r>
            <a:r>
              <a:rPr lang="en-GB" sz="1100">
                <a:solidFill>
                  <a:srgbClr val="4D4D4C"/>
                </a:solidFill>
                <a:latin typeface="Courier New"/>
                <a:ea typeface="Courier New"/>
                <a:cs typeface="Courier New"/>
                <a:sym typeface="Courier New"/>
              </a:rPr>
              <a:t> -gt </a:t>
            </a:r>
            <a:r>
              <a:rPr lang="en-GB" sz="1100">
                <a:solidFill>
                  <a:srgbClr val="F5871F"/>
                </a:solidFill>
                <a:latin typeface="Courier New"/>
                <a:ea typeface="Courier New"/>
                <a:cs typeface="Courier New"/>
                <a:sym typeface="Courier New"/>
              </a:rPr>
              <a:t>0</a:t>
            </a:r>
            <a:r>
              <a:rPr lang="en-GB" sz="1100">
                <a:solidFill>
                  <a:srgbClr val="4D4D4C"/>
                </a:solidFill>
                <a:latin typeface="Courier New"/>
                <a:ea typeface="Courier New"/>
                <a:cs typeface="Courier New"/>
                <a:sym typeface="Courier New"/>
              </a:rPr>
              <a:t> ];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a:t>
            </a:r>
            <a:r>
              <a:rPr lang="en-GB" sz="1100">
                <a:solidFill>
                  <a:srgbClr val="C82829"/>
                </a:solidFill>
                <a:latin typeface="Courier New"/>
                <a:ea typeface="Courier New"/>
                <a:cs typeface="Courier New"/>
                <a:sym typeface="Courier New"/>
              </a:rPr>
              <a:t>$count</a:t>
            </a:r>
            <a:r>
              <a:rPr lang="en-GB" sz="1100">
                <a:solidFill>
                  <a:srgbClr val="718C00"/>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sleep </a:t>
            </a:r>
            <a:r>
              <a:rPr lang="en-GB" sz="1100">
                <a:solidFill>
                  <a:srgbClr val="F5871F"/>
                </a:solidFill>
                <a:latin typeface="Courier New"/>
                <a:ea typeface="Courier New"/>
                <a:cs typeface="Courier New"/>
                <a:sym typeface="Courier New"/>
              </a:rPr>
              <a:t>1</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((count--))</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0"/>
              </a:spcAft>
              <a:buNone/>
            </a:pPr>
            <a:r>
              <a:rPr lang="en-GB" sz="1100">
                <a:solidFill>
                  <a:srgbClr val="8959A8"/>
                </a:solidFill>
                <a:latin typeface="Courier New"/>
                <a:ea typeface="Courier New"/>
                <a:cs typeface="Courier New"/>
                <a:sym typeface="Courier New"/>
              </a:rPr>
              <a:t>done</a:t>
            </a:r>
            <a:endParaRPr sz="1100">
              <a:solidFill>
                <a:srgbClr val="4D4D4C"/>
              </a:solidFill>
              <a:latin typeface="Courier New"/>
              <a:ea typeface="Courier New"/>
              <a:cs typeface="Courier New"/>
              <a:sym typeface="Courier New"/>
            </a:endParaRPr>
          </a:p>
          <a:p>
            <a:pPr indent="0" lvl="0" marL="0" rtl="0" algn="l">
              <a:lnSpc>
                <a:spcPct val="100000"/>
              </a:lnSpc>
              <a:spcBef>
                <a:spcPts val="1200"/>
              </a:spcBef>
              <a:spcAft>
                <a:spcPts val="1200"/>
              </a:spcAft>
              <a:buNone/>
            </a:pP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"Liftoff!"</a:t>
            </a:r>
            <a:endParaRPr sz="1100">
              <a:solidFill>
                <a:srgbClr val="8959A8"/>
              </a:solidFill>
              <a:latin typeface="Courier New"/>
              <a:ea typeface="Courier New"/>
              <a:cs typeface="Courier New"/>
              <a:sym typeface="Courier New"/>
            </a:endParaRPr>
          </a:p>
        </p:txBody>
      </p:sp>
    </p:spTree>
  </p:cSld>
  <p:clrMapOvr>
    <a:masterClrMapping/>
  </p:clrMapOvr>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8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Differences Between Loop Types</a:t>
            </a:r>
            <a:endParaRPr/>
          </a:p>
        </p:txBody>
      </p:sp>
      <p:graphicFrame>
        <p:nvGraphicFramePr>
          <p:cNvPr id="511" name="Google Shape;511;p85"/>
          <p:cNvGraphicFramePr/>
          <p:nvPr/>
        </p:nvGraphicFramePr>
        <p:xfrm>
          <a:off x="602400" y="1371900"/>
          <a:ext cx="3000000" cy="3000000"/>
        </p:xfrm>
        <a:graphic>
          <a:graphicData uri="http://schemas.openxmlformats.org/drawingml/2006/table">
            <a:tbl>
              <a:tblPr>
                <a:noFill/>
                <a:tableStyleId>{26603AC4-03D6-4DB8-BC09-8FB1CF90511B}</a:tableStyleId>
              </a:tblPr>
              <a:tblGrid>
                <a:gridCol w="981075"/>
                <a:gridCol w="2609850"/>
                <a:gridCol w="2828925"/>
              </a:tblGrid>
              <a:tr h="238125">
                <a:tc>
                  <a:txBody>
                    <a:bodyPr/>
                    <a:lstStyle/>
                    <a:p>
                      <a:pPr indent="0" lvl="0" marL="0" rtl="0" algn="ctr">
                        <a:lnSpc>
                          <a:spcPct val="171429"/>
                        </a:lnSpc>
                        <a:spcBef>
                          <a:spcPts val="1200"/>
                        </a:spcBef>
                        <a:spcAft>
                          <a:spcPts val="1200"/>
                        </a:spcAft>
                        <a:buNone/>
                      </a:pPr>
                      <a:r>
                        <a:rPr b="1" lang="en-GB" sz="1050">
                          <a:latin typeface="Roboto"/>
                          <a:ea typeface="Roboto"/>
                          <a:cs typeface="Roboto"/>
                          <a:sym typeface="Roboto"/>
                        </a:rPr>
                        <a:t>Loop Type</a:t>
                      </a:r>
                      <a:endParaRPr b="1" sz="1050">
                        <a:latin typeface="Roboto"/>
                        <a:ea typeface="Roboto"/>
                        <a:cs typeface="Roboto"/>
                        <a:sym typeface="Roboto"/>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b="1" lang="en-GB" sz="1050">
                          <a:latin typeface="Roboto"/>
                          <a:ea typeface="Roboto"/>
                          <a:cs typeface="Roboto"/>
                          <a:sym typeface="Roboto"/>
                        </a:rPr>
                        <a:t>Best For</a:t>
                      </a:r>
                      <a:endParaRPr b="1" sz="1050">
                        <a:latin typeface="Roboto"/>
                        <a:ea typeface="Roboto"/>
                        <a:cs typeface="Roboto"/>
                        <a:sym typeface="Roboto"/>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71429"/>
                        </a:lnSpc>
                        <a:spcBef>
                          <a:spcPts val="1200"/>
                        </a:spcBef>
                        <a:spcAft>
                          <a:spcPts val="1200"/>
                        </a:spcAft>
                        <a:buNone/>
                      </a:pPr>
                      <a:r>
                        <a:rPr b="1" lang="en-GB" sz="1050">
                          <a:latin typeface="Roboto"/>
                          <a:ea typeface="Roboto"/>
                          <a:cs typeface="Roboto"/>
                          <a:sym typeface="Roboto"/>
                        </a:rPr>
                        <a:t>Termination Condition</a:t>
                      </a:r>
                      <a:endParaRPr b="1" sz="1050">
                        <a:latin typeface="Roboto"/>
                        <a:ea typeface="Roboto"/>
                        <a:cs typeface="Roboto"/>
                        <a:sym typeface="Roboto"/>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l">
                        <a:lnSpc>
                          <a:spcPct val="171429"/>
                        </a:lnSpc>
                        <a:spcBef>
                          <a:spcPts val="1200"/>
                        </a:spcBef>
                        <a:spcAft>
                          <a:spcPts val="1200"/>
                        </a:spcAft>
                        <a:buNone/>
                      </a:pPr>
                      <a:r>
                        <a:rPr lang="en-GB" sz="900">
                          <a:solidFill>
                            <a:srgbClr val="188038"/>
                          </a:solidFill>
                          <a:latin typeface="Courier New"/>
                          <a:ea typeface="Courier New"/>
                          <a:cs typeface="Courier New"/>
                          <a:sym typeface="Courier New"/>
                        </a:rPr>
                        <a:t>for</a:t>
                      </a:r>
                      <a:endParaRPr sz="900">
                        <a:solidFill>
                          <a:srgbClr val="188038"/>
                        </a:solidFill>
                        <a:latin typeface="Courier New"/>
                        <a:ea typeface="Courier New"/>
                        <a:cs typeface="Courier New"/>
                        <a:sym typeface="Courier New"/>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200"/>
                        </a:spcBef>
                        <a:spcAft>
                          <a:spcPts val="1200"/>
                        </a:spcAft>
                        <a:buNone/>
                      </a:pPr>
                      <a:r>
                        <a:rPr lang="en-GB" sz="1050">
                          <a:latin typeface="Roboto"/>
                          <a:ea typeface="Roboto"/>
                          <a:cs typeface="Roboto"/>
                          <a:sym typeface="Roboto"/>
                        </a:rPr>
                        <a:t>Known iterations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200"/>
                        </a:spcBef>
                        <a:spcAft>
                          <a:spcPts val="1200"/>
                        </a:spcAft>
                        <a:buNone/>
                      </a:pPr>
                      <a:r>
                        <a:rPr lang="en-GB" sz="1050">
                          <a:latin typeface="Roboto"/>
                          <a:ea typeface="Roboto"/>
                          <a:cs typeface="Roboto"/>
                          <a:sym typeface="Roboto"/>
                        </a:rPr>
                        <a:t>End of list</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l">
                        <a:lnSpc>
                          <a:spcPct val="171429"/>
                        </a:lnSpc>
                        <a:spcBef>
                          <a:spcPts val="1200"/>
                        </a:spcBef>
                        <a:spcAft>
                          <a:spcPts val="1200"/>
                        </a:spcAft>
                        <a:buNone/>
                      </a:pPr>
                      <a:r>
                        <a:rPr lang="en-GB" sz="900">
                          <a:solidFill>
                            <a:srgbClr val="188038"/>
                          </a:solidFill>
                          <a:latin typeface="Courier New"/>
                          <a:ea typeface="Courier New"/>
                          <a:cs typeface="Courier New"/>
                          <a:sym typeface="Courier New"/>
                        </a:rPr>
                        <a:t>while</a:t>
                      </a:r>
                      <a:endParaRPr sz="900">
                        <a:solidFill>
                          <a:srgbClr val="188038"/>
                        </a:solidFill>
                        <a:latin typeface="Courier New"/>
                        <a:ea typeface="Courier New"/>
                        <a:cs typeface="Courier New"/>
                        <a:sym typeface="Courier New"/>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200"/>
                        </a:spcBef>
                        <a:spcAft>
                          <a:spcPts val="1200"/>
                        </a:spcAft>
                        <a:buNone/>
                      </a:pPr>
                      <a:r>
                        <a:rPr lang="en-GB" sz="1050">
                          <a:latin typeface="Roboto"/>
                          <a:ea typeface="Roboto"/>
                          <a:cs typeface="Roboto"/>
                          <a:sym typeface="Roboto"/>
                        </a:rPr>
                        <a:t>Unknown iterations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200"/>
                        </a:spcBef>
                        <a:spcAft>
                          <a:spcPts val="1200"/>
                        </a:spcAft>
                        <a:buNone/>
                      </a:pPr>
                      <a:r>
                        <a:rPr lang="en-GB" sz="1050">
                          <a:latin typeface="Roboto"/>
                          <a:ea typeface="Roboto"/>
                          <a:cs typeface="Roboto"/>
                          <a:sym typeface="Roboto"/>
                        </a:rPr>
                        <a:t>When condition becomes false</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390525">
                <a:tc>
                  <a:txBody>
                    <a:bodyPr/>
                    <a:lstStyle/>
                    <a:p>
                      <a:pPr indent="0" lvl="0" marL="0" rtl="0" algn="l">
                        <a:lnSpc>
                          <a:spcPct val="171429"/>
                        </a:lnSpc>
                        <a:spcBef>
                          <a:spcPts val="1200"/>
                        </a:spcBef>
                        <a:spcAft>
                          <a:spcPts val="1200"/>
                        </a:spcAft>
                        <a:buNone/>
                      </a:pPr>
                      <a:r>
                        <a:rPr lang="en-GB" sz="900">
                          <a:solidFill>
                            <a:srgbClr val="188038"/>
                          </a:solidFill>
                          <a:latin typeface="Courier New"/>
                          <a:ea typeface="Courier New"/>
                          <a:cs typeface="Courier New"/>
                          <a:sym typeface="Courier New"/>
                        </a:rPr>
                        <a:t>until</a:t>
                      </a:r>
                      <a:endParaRPr sz="900">
                        <a:solidFill>
                          <a:srgbClr val="188038"/>
                        </a:solidFill>
                        <a:latin typeface="Courier New"/>
                        <a:ea typeface="Courier New"/>
                        <a:cs typeface="Courier New"/>
                        <a:sym typeface="Courier New"/>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200"/>
                        </a:spcBef>
                        <a:spcAft>
                          <a:spcPts val="1200"/>
                        </a:spcAft>
                        <a:buNone/>
                      </a:pPr>
                      <a:r>
                        <a:rPr lang="en-GB" sz="1050">
                          <a:latin typeface="Roboto"/>
                          <a:ea typeface="Roboto"/>
                          <a:cs typeface="Roboto"/>
                          <a:sym typeface="Roboto"/>
                        </a:rPr>
                        <a:t>Wait for condition to be met</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1200"/>
                        </a:spcBef>
                        <a:spcAft>
                          <a:spcPts val="1200"/>
                        </a:spcAft>
                        <a:buNone/>
                      </a:pPr>
                      <a:r>
                        <a:rPr lang="en-GB" sz="1050">
                          <a:latin typeface="Roboto"/>
                          <a:ea typeface="Roboto"/>
                          <a:cs typeface="Roboto"/>
                          <a:sym typeface="Roboto"/>
                        </a:rPr>
                        <a:t>When condition becomes true</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
        <p:nvSpPr>
          <p:cNvPr id="512" name="Google Shape;512;p85"/>
          <p:cNvSpPr txBox="1"/>
          <p:nvPr/>
        </p:nvSpPr>
        <p:spPr>
          <a:xfrm>
            <a:off x="754800" y="1524300"/>
            <a:ext cx="3000000" cy="3000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a:p>
        </p:txBody>
      </p:sp>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8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Advanced Loop Techniques</a:t>
            </a:r>
            <a:endParaRPr/>
          </a:p>
        </p:txBody>
      </p:sp>
      <p:sp>
        <p:nvSpPr>
          <p:cNvPr id="518" name="Google Shape;518;p86"/>
          <p:cNvSpPr txBox="1"/>
          <p:nvPr/>
        </p:nvSpPr>
        <p:spPr>
          <a:xfrm>
            <a:off x="311700" y="2371500"/>
            <a:ext cx="3000000" cy="14685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Nested Loops</a:t>
            </a:r>
            <a:r>
              <a:rPr lang="en-GB" sz="1600">
                <a:solidFill>
                  <a:schemeClr val="dk1"/>
                </a:solidFill>
                <a:latin typeface="Calibri"/>
                <a:ea typeface="Calibri"/>
                <a:cs typeface="Calibri"/>
                <a:sym typeface="Calibri"/>
              </a:rPr>
              <a:t>:</a:t>
            </a:r>
            <a:endParaRPr sz="1100">
              <a:solidFill>
                <a:srgbClr val="8959A8"/>
              </a:solidFill>
              <a:latin typeface="Courier New"/>
              <a:ea typeface="Courier New"/>
              <a:cs typeface="Courier New"/>
              <a:sym typeface="Courier New"/>
            </a:endParaRPr>
          </a:p>
          <a:p>
            <a:pPr indent="0" lvl="0" marL="0" rtl="0" algn="l">
              <a:spcBef>
                <a:spcPts val="1200"/>
              </a:spcBef>
              <a:spcAft>
                <a:spcPts val="0"/>
              </a:spcAft>
              <a:buNone/>
            </a:pP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i</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a:t>
            </a:r>
            <a:r>
              <a:rPr lang="en-GB" sz="1100">
                <a:solidFill>
                  <a:srgbClr val="F5871F"/>
                </a:solidFill>
                <a:latin typeface="Courier New"/>
                <a:ea typeface="Courier New"/>
                <a:cs typeface="Courier New"/>
                <a:sym typeface="Courier New"/>
              </a:rPr>
              <a:t>1</a:t>
            </a:r>
            <a:r>
              <a:rPr lang="en-GB" sz="1100">
                <a:solidFill>
                  <a:srgbClr val="4D4D4C"/>
                </a:solidFill>
                <a:latin typeface="Courier New"/>
                <a:ea typeface="Courier New"/>
                <a:cs typeface="Courier New"/>
                <a:sym typeface="Courier New"/>
              </a:rPr>
              <a:t>..</a:t>
            </a:r>
            <a:r>
              <a:rPr lang="en-GB" sz="1100">
                <a:solidFill>
                  <a:srgbClr val="F5871F"/>
                </a:solidFill>
                <a:latin typeface="Courier New"/>
                <a:ea typeface="Courier New"/>
                <a:cs typeface="Courier New"/>
                <a:sym typeface="Courier New"/>
              </a:rPr>
              <a:t>3</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j</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{a..c};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"Pair: </a:t>
            </a:r>
            <a:r>
              <a:rPr lang="en-GB" sz="1100">
                <a:solidFill>
                  <a:srgbClr val="C82829"/>
                </a:solidFill>
                <a:latin typeface="Courier New"/>
                <a:ea typeface="Courier New"/>
                <a:cs typeface="Courier New"/>
                <a:sym typeface="Courier New"/>
              </a:rPr>
              <a:t>$i$j</a:t>
            </a:r>
            <a:r>
              <a:rPr lang="en-GB" sz="1100">
                <a:solidFill>
                  <a:srgbClr val="718C00"/>
                </a:solidFill>
                <a:latin typeface="Courier New"/>
                <a:ea typeface="Courier New"/>
                <a:cs typeface="Courier New"/>
                <a:sym typeface="Courier New"/>
              </a:rPr>
              <a:t>"</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done</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8959A8"/>
                </a:solidFill>
                <a:latin typeface="Courier New"/>
                <a:ea typeface="Courier New"/>
                <a:cs typeface="Courier New"/>
                <a:sym typeface="Courier New"/>
              </a:rPr>
              <a:t>done</a:t>
            </a:r>
            <a:endParaRPr/>
          </a:p>
        </p:txBody>
      </p:sp>
      <p:sp>
        <p:nvSpPr>
          <p:cNvPr id="519" name="Google Shape;519;p86"/>
          <p:cNvSpPr txBox="1"/>
          <p:nvPr/>
        </p:nvSpPr>
        <p:spPr>
          <a:xfrm>
            <a:off x="2740500" y="1273500"/>
            <a:ext cx="3000000" cy="1933200"/>
          </a:xfrm>
          <a:prstGeom prst="rect">
            <a:avLst/>
          </a:prstGeom>
          <a:noFill/>
          <a:ln>
            <a:noFill/>
          </a:ln>
        </p:spPr>
        <p:txBody>
          <a:bodyPr anchorCtr="0" anchor="t" bIns="91425" lIns="91425" spcFirstLastPara="1" rIns="91425" wrap="square" tIns="91425">
            <a:spAutoFit/>
          </a:bodyPr>
          <a:lstStyle/>
          <a:p>
            <a:pPr indent="0" lvl="0" marL="0" rtl="0" algn="l">
              <a:lnSpc>
                <a:spcPct val="100000"/>
              </a:lnSpc>
              <a:spcBef>
                <a:spcPts val="0"/>
              </a:spcBef>
              <a:spcAft>
                <a:spcPts val="0"/>
              </a:spcAft>
              <a:buNone/>
            </a:pPr>
            <a:r>
              <a:rPr lang="en-GB" sz="1600">
                <a:solidFill>
                  <a:schemeClr val="dk1"/>
                </a:solidFill>
                <a:latin typeface="Calibri"/>
                <a:ea typeface="Calibri"/>
                <a:cs typeface="Calibri"/>
                <a:sym typeface="Calibri"/>
              </a:rPr>
              <a:t>Loop Control:</a:t>
            </a:r>
            <a:endParaRPr sz="1600">
              <a:solidFill>
                <a:schemeClr val="dk1"/>
              </a:solidFill>
              <a:latin typeface="Calibri"/>
              <a:ea typeface="Calibri"/>
              <a:cs typeface="Calibri"/>
              <a:sym typeface="Calibri"/>
            </a:endParaRPr>
          </a:p>
          <a:p>
            <a:pPr indent="-304800" lvl="0" marL="457200" rtl="0" algn="l">
              <a:lnSpc>
                <a:spcPct val="115000"/>
              </a:lnSpc>
              <a:spcBef>
                <a:spcPts val="1200"/>
              </a:spcBef>
              <a:spcAft>
                <a:spcPts val="0"/>
              </a:spcAft>
              <a:buClr>
                <a:schemeClr val="dk1"/>
              </a:buClr>
              <a:buSzPts val="1200"/>
              <a:buFont typeface="Roboto"/>
              <a:buChar char="●"/>
            </a:pPr>
            <a:r>
              <a:rPr lang="en-GB" sz="1050">
                <a:solidFill>
                  <a:srgbClr val="188038"/>
                </a:solidFill>
                <a:latin typeface="Courier New"/>
                <a:ea typeface="Courier New"/>
                <a:cs typeface="Courier New"/>
                <a:sym typeface="Courier New"/>
              </a:rPr>
              <a:t>break</a:t>
            </a:r>
            <a:r>
              <a:rPr lang="en-GB" sz="1200">
                <a:solidFill>
                  <a:schemeClr val="dk1"/>
                </a:solidFill>
                <a:latin typeface="Roboto"/>
                <a:ea typeface="Roboto"/>
                <a:cs typeface="Roboto"/>
                <a:sym typeface="Roboto"/>
              </a:rPr>
              <a:t>: Exit loop immediately</a:t>
            </a:r>
            <a:endParaRPr sz="1200">
              <a:solidFill>
                <a:schemeClr val="dk1"/>
              </a:solidFill>
              <a:latin typeface="Roboto"/>
              <a:ea typeface="Roboto"/>
              <a:cs typeface="Roboto"/>
              <a:sym typeface="Roboto"/>
            </a:endParaRPr>
          </a:p>
          <a:p>
            <a:pPr indent="-304800" lvl="0" marL="457200" rtl="0" algn="l">
              <a:lnSpc>
                <a:spcPct val="115000"/>
              </a:lnSpc>
              <a:spcBef>
                <a:spcPts val="0"/>
              </a:spcBef>
              <a:spcAft>
                <a:spcPts val="0"/>
              </a:spcAft>
              <a:buClr>
                <a:schemeClr val="dk1"/>
              </a:buClr>
              <a:buSzPts val="1200"/>
              <a:buFont typeface="Roboto"/>
              <a:buChar char="●"/>
            </a:pPr>
            <a:r>
              <a:rPr lang="en-GB" sz="1050">
                <a:solidFill>
                  <a:srgbClr val="188038"/>
                </a:solidFill>
                <a:latin typeface="Courier New"/>
                <a:ea typeface="Courier New"/>
                <a:cs typeface="Courier New"/>
                <a:sym typeface="Courier New"/>
              </a:rPr>
              <a:t>continue</a:t>
            </a:r>
            <a:r>
              <a:rPr lang="en-GB" sz="1200">
                <a:solidFill>
                  <a:schemeClr val="dk1"/>
                </a:solidFill>
                <a:latin typeface="Roboto"/>
                <a:ea typeface="Roboto"/>
                <a:cs typeface="Roboto"/>
                <a:sym typeface="Roboto"/>
              </a:rPr>
              <a:t>: Skip to next iteration</a:t>
            </a:r>
            <a:endParaRPr sz="1600">
              <a:solidFill>
                <a:schemeClr val="dk1"/>
              </a:solidFill>
              <a:latin typeface="Calibri"/>
              <a:ea typeface="Calibri"/>
              <a:cs typeface="Calibri"/>
              <a:sym typeface="Calibri"/>
            </a:endParaRPr>
          </a:p>
          <a:p>
            <a:pPr indent="0" lvl="0" marL="0" rtl="0" algn="l">
              <a:spcBef>
                <a:spcPts val="600"/>
              </a:spcBef>
              <a:spcAft>
                <a:spcPts val="0"/>
              </a:spcAft>
              <a:buNone/>
            </a:pPr>
            <a:r>
              <a:rPr lang="en-GB" sz="1100">
                <a:solidFill>
                  <a:srgbClr val="8959A8"/>
                </a:solidFill>
                <a:latin typeface="Courier New"/>
                <a:ea typeface="Courier New"/>
                <a:cs typeface="Courier New"/>
                <a:sym typeface="Courier New"/>
              </a:rPr>
              <a:t>for</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num</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in</a:t>
            </a:r>
            <a:r>
              <a:rPr lang="en-GB" sz="1100">
                <a:solidFill>
                  <a:srgbClr val="4D4D4C"/>
                </a:solidFill>
                <a:latin typeface="Courier New"/>
                <a:ea typeface="Courier New"/>
                <a:cs typeface="Courier New"/>
                <a:sym typeface="Courier New"/>
              </a:rPr>
              <a:t> {</a:t>
            </a:r>
            <a:r>
              <a:rPr lang="en-GB" sz="1100">
                <a:solidFill>
                  <a:srgbClr val="F5871F"/>
                </a:solidFill>
                <a:latin typeface="Courier New"/>
                <a:ea typeface="Courier New"/>
                <a:cs typeface="Courier New"/>
                <a:sym typeface="Courier New"/>
              </a:rPr>
              <a:t>1</a:t>
            </a:r>
            <a:r>
              <a:rPr lang="en-GB" sz="1100">
                <a:solidFill>
                  <a:srgbClr val="4D4D4C"/>
                </a:solidFill>
                <a:latin typeface="Courier New"/>
                <a:ea typeface="Courier New"/>
                <a:cs typeface="Courier New"/>
                <a:sym typeface="Courier New"/>
              </a:rPr>
              <a:t>..</a:t>
            </a:r>
            <a:r>
              <a:rPr lang="en-GB" sz="1100">
                <a:solidFill>
                  <a:srgbClr val="F5871F"/>
                </a:solidFill>
                <a:latin typeface="Courier New"/>
                <a:ea typeface="Courier New"/>
                <a:cs typeface="Courier New"/>
                <a:sym typeface="Courier New"/>
              </a:rPr>
              <a:t>10</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 </a:t>
            </a:r>
            <a:r>
              <a:rPr lang="en-GB" sz="1100">
                <a:solidFill>
                  <a:srgbClr val="C82829"/>
                </a:solidFill>
                <a:latin typeface="Courier New"/>
                <a:ea typeface="Courier New"/>
                <a:cs typeface="Courier New"/>
                <a:sym typeface="Courier New"/>
              </a:rPr>
              <a:t>$num</a:t>
            </a:r>
            <a:r>
              <a:rPr lang="en-GB" sz="1100">
                <a:solidFill>
                  <a:srgbClr val="4D4D4C"/>
                </a:solidFill>
                <a:latin typeface="Courier New"/>
                <a:ea typeface="Courier New"/>
                <a:cs typeface="Courier New"/>
                <a:sym typeface="Courier New"/>
              </a:rPr>
              <a:t> -eq </a:t>
            </a:r>
            <a:r>
              <a:rPr lang="en-GB" sz="1100">
                <a:solidFill>
                  <a:srgbClr val="F5871F"/>
                </a:solidFill>
                <a:latin typeface="Courier New"/>
                <a:ea typeface="Courier New"/>
                <a:cs typeface="Courier New"/>
                <a:sym typeface="Courier New"/>
              </a:rPr>
              <a:t>5</a:t>
            </a:r>
            <a:r>
              <a:rPr lang="en-GB" sz="1100">
                <a:solidFill>
                  <a:srgbClr val="4D4D4C"/>
                </a:solidFill>
                <a:latin typeface="Courier New"/>
                <a:ea typeface="Courier New"/>
                <a:cs typeface="Courier New"/>
                <a:sym typeface="Courier New"/>
              </a:rPr>
              <a:t> ] &amp;&amp; </a:t>
            </a:r>
            <a:r>
              <a:rPr lang="en-GB" sz="1100">
                <a:solidFill>
                  <a:srgbClr val="4271AE"/>
                </a:solidFill>
                <a:latin typeface="Courier New"/>
                <a:ea typeface="Courier New"/>
                <a:cs typeface="Courier New"/>
                <a:sym typeface="Courier New"/>
              </a:rPr>
              <a:t>break</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 </a:t>
            </a:r>
            <a:r>
              <a:rPr lang="en-GB" sz="1100">
                <a:solidFill>
                  <a:srgbClr val="C82829"/>
                </a:solidFill>
                <a:latin typeface="Courier New"/>
                <a:ea typeface="Courier New"/>
                <a:cs typeface="Courier New"/>
                <a:sym typeface="Courier New"/>
              </a:rPr>
              <a:t>$num</a:t>
            </a:r>
            <a:r>
              <a:rPr lang="en-GB" sz="1100">
                <a:solidFill>
                  <a:srgbClr val="4D4D4C"/>
                </a:solidFill>
                <a:latin typeface="Courier New"/>
                <a:ea typeface="Courier New"/>
                <a:cs typeface="Courier New"/>
                <a:sym typeface="Courier New"/>
              </a:rPr>
              <a:t> -eq </a:t>
            </a:r>
            <a:r>
              <a:rPr lang="en-GB" sz="1100">
                <a:solidFill>
                  <a:srgbClr val="F5871F"/>
                </a:solidFill>
                <a:latin typeface="Courier New"/>
                <a:ea typeface="Courier New"/>
                <a:cs typeface="Courier New"/>
                <a:sym typeface="Courier New"/>
              </a:rPr>
              <a:t>3</a:t>
            </a:r>
            <a:r>
              <a:rPr lang="en-GB" sz="1100">
                <a:solidFill>
                  <a:srgbClr val="4D4D4C"/>
                </a:solidFill>
                <a:latin typeface="Courier New"/>
                <a:ea typeface="Courier New"/>
                <a:cs typeface="Courier New"/>
                <a:sym typeface="Courier New"/>
              </a:rPr>
              <a:t> ] &amp;&amp; </a:t>
            </a:r>
            <a:r>
              <a:rPr lang="en-GB" sz="1100">
                <a:solidFill>
                  <a:srgbClr val="4271AE"/>
                </a:solidFill>
                <a:latin typeface="Courier New"/>
                <a:ea typeface="Courier New"/>
                <a:cs typeface="Courier New"/>
                <a:sym typeface="Courier New"/>
              </a:rPr>
              <a:t>continue</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C82829"/>
                </a:solidFill>
                <a:latin typeface="Courier New"/>
                <a:ea typeface="Courier New"/>
                <a:cs typeface="Courier New"/>
                <a:sym typeface="Courier New"/>
              </a:rPr>
              <a:t>$num</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8959A8"/>
                </a:solidFill>
                <a:latin typeface="Courier New"/>
                <a:ea typeface="Courier New"/>
                <a:cs typeface="Courier New"/>
                <a:sym typeface="Courier New"/>
              </a:rPr>
              <a:t>done</a:t>
            </a:r>
            <a:endParaRPr/>
          </a:p>
        </p:txBody>
      </p:sp>
      <p:sp>
        <p:nvSpPr>
          <p:cNvPr id="520" name="Google Shape;520;p86"/>
          <p:cNvSpPr txBox="1"/>
          <p:nvPr/>
        </p:nvSpPr>
        <p:spPr>
          <a:xfrm>
            <a:off x="5310000" y="3501000"/>
            <a:ext cx="3000000" cy="12990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0"/>
              </a:spcAft>
              <a:buClr>
                <a:schemeClr val="dk1"/>
              </a:buClr>
              <a:buSzPts val="1100"/>
              <a:buFont typeface="Arial"/>
              <a:buNone/>
            </a:pPr>
            <a:r>
              <a:rPr lang="en-GB" sz="1600">
                <a:solidFill>
                  <a:schemeClr val="dk1"/>
                </a:solidFill>
                <a:latin typeface="Calibri"/>
                <a:ea typeface="Calibri"/>
                <a:cs typeface="Calibri"/>
                <a:sym typeface="Calibri"/>
              </a:rPr>
              <a:t>Infinite</a:t>
            </a:r>
            <a:r>
              <a:rPr lang="en-GB" sz="1600">
                <a:solidFill>
                  <a:schemeClr val="dk1"/>
                </a:solidFill>
                <a:latin typeface="Calibri"/>
                <a:ea typeface="Calibri"/>
                <a:cs typeface="Calibri"/>
                <a:sym typeface="Calibri"/>
              </a:rPr>
              <a:t> Loops:</a:t>
            </a:r>
            <a:endParaRPr sz="1100">
              <a:solidFill>
                <a:srgbClr val="8959A8"/>
              </a:solidFill>
              <a:latin typeface="Courier New"/>
              <a:ea typeface="Courier New"/>
              <a:cs typeface="Courier New"/>
              <a:sym typeface="Courier New"/>
            </a:endParaRPr>
          </a:p>
          <a:p>
            <a:pPr indent="0" lvl="0" marL="0" rtl="0" algn="l">
              <a:spcBef>
                <a:spcPts val="1200"/>
              </a:spcBef>
              <a:spcAft>
                <a:spcPts val="0"/>
              </a:spcAft>
              <a:buNone/>
            </a:pPr>
            <a:r>
              <a:rPr lang="en-GB" sz="1100">
                <a:solidFill>
                  <a:srgbClr val="8959A8"/>
                </a:solidFill>
                <a:latin typeface="Courier New"/>
                <a:ea typeface="Courier New"/>
                <a:cs typeface="Courier New"/>
                <a:sym typeface="Courier New"/>
              </a:rPr>
              <a:t>while</a:t>
            </a: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a:t>
            </a:r>
            <a:r>
              <a:rPr lang="en-GB" sz="1100">
                <a:solidFill>
                  <a:srgbClr val="4D4D4C"/>
                </a:solidFill>
                <a:latin typeface="Courier New"/>
                <a:ea typeface="Courier New"/>
                <a:cs typeface="Courier New"/>
                <a:sym typeface="Courier New"/>
              </a:rPr>
              <a:t>; </a:t>
            </a:r>
            <a:r>
              <a:rPr lang="en-GB" sz="1100">
                <a:solidFill>
                  <a:srgbClr val="8959A8"/>
                </a:solidFill>
                <a:latin typeface="Courier New"/>
                <a:ea typeface="Courier New"/>
                <a:cs typeface="Courier New"/>
                <a:sym typeface="Courier New"/>
              </a:rPr>
              <a:t>do</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a:t>
            </a:r>
            <a:r>
              <a:rPr lang="en-GB" sz="1100">
                <a:solidFill>
                  <a:srgbClr val="4271AE"/>
                </a:solidFill>
                <a:latin typeface="Courier New"/>
                <a:ea typeface="Courier New"/>
                <a:cs typeface="Courier New"/>
                <a:sym typeface="Courier New"/>
              </a:rPr>
              <a:t>echo</a:t>
            </a:r>
            <a:r>
              <a:rPr lang="en-GB" sz="1100">
                <a:solidFill>
                  <a:srgbClr val="4D4D4C"/>
                </a:solidFill>
                <a:latin typeface="Courier New"/>
                <a:ea typeface="Courier New"/>
                <a:cs typeface="Courier New"/>
                <a:sym typeface="Courier New"/>
              </a:rPr>
              <a:t> </a:t>
            </a:r>
            <a:r>
              <a:rPr lang="en-GB" sz="1100">
                <a:solidFill>
                  <a:srgbClr val="718C00"/>
                </a:solidFill>
                <a:latin typeface="Courier New"/>
                <a:ea typeface="Courier New"/>
                <a:cs typeface="Courier New"/>
                <a:sym typeface="Courier New"/>
              </a:rPr>
              <a:t>"Running forever..."</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4D4D4C"/>
                </a:solidFill>
                <a:latin typeface="Courier New"/>
                <a:ea typeface="Courier New"/>
                <a:cs typeface="Courier New"/>
                <a:sym typeface="Courier New"/>
              </a:rPr>
              <a:t>  sleep </a:t>
            </a:r>
            <a:r>
              <a:rPr lang="en-GB" sz="1100">
                <a:solidFill>
                  <a:srgbClr val="F5871F"/>
                </a:solidFill>
                <a:latin typeface="Courier New"/>
                <a:ea typeface="Courier New"/>
                <a:cs typeface="Courier New"/>
                <a:sym typeface="Courier New"/>
              </a:rPr>
              <a:t>1</a:t>
            </a:r>
            <a:endParaRPr sz="1100">
              <a:solidFill>
                <a:srgbClr val="4D4D4C"/>
              </a:solidFill>
              <a:latin typeface="Courier New"/>
              <a:ea typeface="Courier New"/>
              <a:cs typeface="Courier New"/>
              <a:sym typeface="Courier New"/>
            </a:endParaRPr>
          </a:p>
          <a:p>
            <a:pPr indent="0" lvl="0" marL="0" rtl="0" algn="l">
              <a:spcBef>
                <a:spcPts val="0"/>
              </a:spcBef>
              <a:spcAft>
                <a:spcPts val="0"/>
              </a:spcAft>
              <a:buNone/>
            </a:pPr>
            <a:r>
              <a:rPr lang="en-GB" sz="1100">
                <a:solidFill>
                  <a:srgbClr val="8959A8"/>
                </a:solidFill>
                <a:latin typeface="Courier New"/>
                <a:ea typeface="Courier New"/>
                <a:cs typeface="Courier New"/>
                <a:sym typeface="Courier New"/>
              </a:rPr>
              <a:t>done</a:t>
            </a:r>
            <a:endParaRPr/>
          </a:p>
        </p:txBody>
      </p:sp>
    </p:spTree>
  </p:cSld>
  <p:clrMapOvr>
    <a:masterClrMapping/>
  </p:clrMapOvr>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4" name="Shape 524"/>
        <p:cNvGrpSpPr/>
        <p:nvPr/>
      </p:nvGrpSpPr>
      <p:grpSpPr>
        <a:xfrm>
          <a:off x="0" y="0"/>
          <a:ext cx="0" cy="0"/>
          <a:chOff x="0" y="0"/>
          <a:chExt cx="0" cy="0"/>
        </a:xfrm>
      </p:grpSpPr>
      <p:sp>
        <p:nvSpPr>
          <p:cNvPr id="525" name="Google Shape;525;p87"/>
          <p:cNvSpPr txBox="1"/>
          <p:nvPr>
            <p:ph type="title"/>
          </p:nvPr>
        </p:nvSpPr>
        <p:spPr>
          <a:xfrm>
            <a:off x="311700" y="1255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FUN TIME</a:t>
            </a:r>
            <a:endParaRPr>
              <a:latin typeface="Architects Daughter"/>
              <a:ea typeface="Architects Daughter"/>
              <a:cs typeface="Architects Daughter"/>
              <a:sym typeface="Architects Daughter"/>
            </a:endParaRPr>
          </a:p>
        </p:txBody>
      </p:sp>
      <p:sp>
        <p:nvSpPr>
          <p:cNvPr id="526" name="Google Shape;526;p87"/>
          <p:cNvSpPr txBox="1"/>
          <p:nvPr>
            <p:ph idx="1" type="body"/>
          </p:nvPr>
        </p:nvSpPr>
        <p:spPr>
          <a:xfrm>
            <a:off x="311700" y="698225"/>
            <a:ext cx="6870300" cy="4287600"/>
          </a:xfrm>
          <a:prstGeom prst="rect">
            <a:avLst/>
          </a:prstGeom>
        </p:spPr>
        <p:txBody>
          <a:bodyPr anchorCtr="0" anchor="t" bIns="91425" lIns="91425" spcFirstLastPara="1" rIns="91425" wrap="square" tIns="91425">
            <a:normAutofit/>
          </a:bodyPr>
          <a:lstStyle/>
          <a:p>
            <a:pPr indent="-342900" lvl="0" marL="457200" rtl="0" algn="l">
              <a:lnSpc>
                <a:spcPct val="150000"/>
              </a:lnSpc>
              <a:spcBef>
                <a:spcPts val="0"/>
              </a:spcBef>
              <a:spcAft>
                <a:spcPts val="0"/>
              </a:spcAft>
              <a:buSzPts val="1800"/>
              <a:buFont typeface="Architects Daughter"/>
              <a:buAutoNum type="arabicPeriod"/>
            </a:pPr>
            <a:r>
              <a:rPr lang="en-GB">
                <a:latin typeface="Architects Daughter"/>
                <a:ea typeface="Architects Daughter"/>
                <a:cs typeface="Architects Daughter"/>
                <a:sym typeface="Architects Daughter"/>
              </a:rPr>
              <a:t>Write a simple bash script that processes files in a directory and counts the number of lines in each .txt files</a:t>
            </a:r>
            <a:endParaRPr>
              <a:latin typeface="Architects Daughter"/>
              <a:ea typeface="Architects Daughter"/>
              <a:cs typeface="Architects Daughter"/>
              <a:sym typeface="Architects Daughter"/>
            </a:endParaRPr>
          </a:p>
        </p:txBody>
      </p:sp>
      <p:pic>
        <p:nvPicPr>
          <p:cNvPr id="527" name="Google Shape;527;p87"/>
          <p:cNvPicPr preferRelativeResize="0"/>
          <p:nvPr/>
        </p:nvPicPr>
        <p:blipFill>
          <a:blip r:embed="rId3">
            <a:alphaModFix/>
          </a:blip>
          <a:stretch>
            <a:fillRect/>
          </a:stretch>
        </p:blipFill>
        <p:spPr>
          <a:xfrm>
            <a:off x="7328763" y="125513"/>
            <a:ext cx="1685925" cy="1685925"/>
          </a:xfrm>
          <a:prstGeom prst="rect">
            <a:avLst/>
          </a:prstGeom>
          <a:noFill/>
          <a:ln>
            <a:noFill/>
          </a:ln>
        </p:spPr>
      </p:pic>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1" name="Shape 531"/>
        <p:cNvGrpSpPr/>
        <p:nvPr/>
      </p:nvGrpSpPr>
      <p:grpSpPr>
        <a:xfrm>
          <a:off x="0" y="0"/>
          <a:ext cx="0" cy="0"/>
          <a:chOff x="0" y="0"/>
          <a:chExt cx="0" cy="0"/>
        </a:xfrm>
      </p:grpSpPr>
      <p:sp>
        <p:nvSpPr>
          <p:cNvPr id="532" name="Google Shape;532;p8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Best Practices</a:t>
            </a:r>
            <a:endParaRPr/>
          </a:p>
        </p:txBody>
      </p:sp>
      <p:sp>
        <p:nvSpPr>
          <p:cNvPr id="533" name="Google Shape;533;p8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200000"/>
              </a:lnSpc>
              <a:spcBef>
                <a:spcPts val="600"/>
              </a:spcBef>
              <a:spcAft>
                <a:spcPts val="0"/>
              </a:spcAft>
              <a:buClr>
                <a:schemeClr val="dk1"/>
              </a:buClr>
              <a:buSzPts val="1400"/>
              <a:buFont typeface="Roboto"/>
              <a:buAutoNum type="arabicPeriod"/>
            </a:pPr>
            <a:r>
              <a:rPr lang="en-GB" sz="1400" u="sng">
                <a:solidFill>
                  <a:schemeClr val="dk1"/>
                </a:solidFill>
                <a:latin typeface="Roboto"/>
                <a:ea typeface="Roboto"/>
                <a:cs typeface="Roboto"/>
                <a:sym typeface="Roboto"/>
              </a:rPr>
              <a:t>Quote variables</a:t>
            </a:r>
            <a:r>
              <a:rPr lang="en-GB" sz="1400">
                <a:solidFill>
                  <a:schemeClr val="dk1"/>
                </a:solidFill>
                <a:latin typeface="Roboto"/>
                <a:ea typeface="Roboto"/>
                <a:cs typeface="Roboto"/>
                <a:sym typeface="Roboto"/>
              </a:rPr>
              <a:t>: </a:t>
            </a:r>
            <a:r>
              <a:rPr lang="en-GB" sz="1400">
                <a:solidFill>
                  <a:srgbClr val="188038"/>
                </a:solidFill>
                <a:latin typeface="Courier New"/>
                <a:ea typeface="Courier New"/>
                <a:cs typeface="Courier New"/>
                <a:sym typeface="Courier New"/>
              </a:rPr>
              <a:t>"$file"</a:t>
            </a:r>
            <a:r>
              <a:rPr lang="en-GB" sz="1400">
                <a:solidFill>
                  <a:schemeClr val="dk1"/>
                </a:solidFill>
                <a:latin typeface="Roboto"/>
                <a:ea typeface="Roboto"/>
                <a:cs typeface="Roboto"/>
                <a:sym typeface="Roboto"/>
              </a:rPr>
              <a:t> handles spaces in filenames</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u="sng">
                <a:solidFill>
                  <a:schemeClr val="dk1"/>
                </a:solidFill>
                <a:latin typeface="Roboto"/>
                <a:ea typeface="Roboto"/>
                <a:cs typeface="Roboto"/>
                <a:sym typeface="Roboto"/>
              </a:rPr>
              <a:t>Test with </a:t>
            </a:r>
            <a:r>
              <a:rPr lang="en-GB" sz="1400" u="sng">
                <a:solidFill>
                  <a:srgbClr val="188038"/>
                </a:solidFill>
                <a:latin typeface="Courier New"/>
                <a:ea typeface="Courier New"/>
                <a:cs typeface="Courier New"/>
                <a:sym typeface="Courier New"/>
              </a:rPr>
              <a:t>echo</a:t>
            </a:r>
            <a:r>
              <a:rPr lang="en-GB" sz="1400" u="sng">
                <a:solidFill>
                  <a:schemeClr val="dk1"/>
                </a:solidFill>
                <a:latin typeface="Roboto"/>
                <a:ea typeface="Roboto"/>
                <a:cs typeface="Roboto"/>
                <a:sym typeface="Roboto"/>
              </a:rPr>
              <a:t> first</a:t>
            </a:r>
            <a:r>
              <a:rPr lang="en-GB" sz="1400">
                <a:solidFill>
                  <a:schemeClr val="dk1"/>
                </a:solidFill>
                <a:latin typeface="Roboto"/>
                <a:ea typeface="Roboto"/>
                <a:cs typeface="Roboto"/>
                <a:sym typeface="Roboto"/>
              </a:rPr>
              <a:t>: Dry-run before destructive commands</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u="sng">
                <a:solidFill>
                  <a:schemeClr val="dk1"/>
                </a:solidFill>
                <a:latin typeface="Roboto"/>
                <a:ea typeface="Roboto"/>
                <a:cs typeface="Roboto"/>
                <a:sym typeface="Roboto"/>
              </a:rPr>
              <a:t>Use </a:t>
            </a:r>
            <a:r>
              <a:rPr lang="en-GB" sz="1400" u="sng">
                <a:solidFill>
                  <a:srgbClr val="188038"/>
                </a:solidFill>
                <a:latin typeface="Courier New"/>
                <a:ea typeface="Courier New"/>
                <a:cs typeface="Courier New"/>
                <a:sym typeface="Courier New"/>
              </a:rPr>
              <a:t>$(command)</a:t>
            </a:r>
            <a:r>
              <a:rPr lang="en-GB" sz="1400" u="sng">
                <a:solidFill>
                  <a:schemeClr val="dk1"/>
                </a:solidFill>
                <a:latin typeface="Roboto"/>
                <a:ea typeface="Roboto"/>
                <a:cs typeface="Roboto"/>
                <a:sym typeface="Roboto"/>
              </a:rPr>
              <a:t> syntax</a:t>
            </a:r>
            <a:r>
              <a:rPr lang="en-GB" sz="1400">
                <a:solidFill>
                  <a:schemeClr val="dk1"/>
                </a:solidFill>
                <a:latin typeface="Roboto"/>
                <a:ea typeface="Roboto"/>
                <a:cs typeface="Roboto"/>
                <a:sym typeface="Roboto"/>
              </a:rPr>
              <a:t>: For command substitution</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u="sng">
                <a:solidFill>
                  <a:schemeClr val="dk1"/>
                </a:solidFill>
                <a:latin typeface="Roboto"/>
                <a:ea typeface="Roboto"/>
                <a:cs typeface="Roboto"/>
                <a:sym typeface="Roboto"/>
              </a:rPr>
              <a:t>Limit recursion</a:t>
            </a:r>
            <a:r>
              <a:rPr lang="en-GB" sz="1400">
                <a:solidFill>
                  <a:schemeClr val="dk1"/>
                </a:solidFill>
                <a:latin typeface="Roboto"/>
                <a:ea typeface="Roboto"/>
                <a:cs typeface="Roboto"/>
                <a:sym typeface="Roboto"/>
              </a:rPr>
              <a:t>: Avoid infinite loops in </a:t>
            </a:r>
            <a:r>
              <a:rPr lang="en-GB" sz="1400">
                <a:solidFill>
                  <a:srgbClr val="188038"/>
                </a:solidFill>
                <a:latin typeface="Courier New"/>
                <a:ea typeface="Courier New"/>
                <a:cs typeface="Courier New"/>
                <a:sym typeface="Courier New"/>
              </a:rPr>
              <a:t>while</a:t>
            </a:r>
            <a:r>
              <a:rPr lang="en-GB" sz="1400">
                <a:solidFill>
                  <a:schemeClr val="dk1"/>
                </a:solidFill>
                <a:latin typeface="Roboto"/>
                <a:ea typeface="Roboto"/>
                <a:cs typeface="Roboto"/>
                <a:sym typeface="Roboto"/>
              </a:rPr>
              <a:t>/</a:t>
            </a:r>
            <a:r>
              <a:rPr lang="en-GB" sz="1400">
                <a:solidFill>
                  <a:srgbClr val="188038"/>
                </a:solidFill>
                <a:latin typeface="Courier New"/>
                <a:ea typeface="Courier New"/>
                <a:cs typeface="Courier New"/>
                <a:sym typeface="Courier New"/>
              </a:rPr>
              <a:t>until</a:t>
            </a:r>
            <a:endParaRPr sz="1400">
              <a:solidFill>
                <a:srgbClr val="188038"/>
              </a:solidFill>
              <a:latin typeface="Courier New"/>
              <a:ea typeface="Courier New"/>
              <a:cs typeface="Courier New"/>
              <a:sym typeface="Courier New"/>
            </a:endParaRPr>
          </a:p>
          <a:p>
            <a:pPr indent="-317500" lvl="0" marL="457200" rtl="0" algn="l">
              <a:lnSpc>
                <a:spcPct val="200000"/>
              </a:lnSpc>
              <a:spcBef>
                <a:spcPts val="0"/>
              </a:spcBef>
              <a:spcAft>
                <a:spcPts val="0"/>
              </a:spcAft>
              <a:buClr>
                <a:schemeClr val="dk1"/>
              </a:buClr>
              <a:buSzPts val="1400"/>
              <a:buFont typeface="Roboto"/>
              <a:buAutoNum type="arabicPeriod"/>
            </a:pPr>
            <a:r>
              <a:rPr lang="en-GB" sz="1400" u="sng">
                <a:solidFill>
                  <a:schemeClr val="dk1"/>
                </a:solidFill>
                <a:latin typeface="Roboto"/>
                <a:ea typeface="Roboto"/>
                <a:cs typeface="Roboto"/>
                <a:sym typeface="Roboto"/>
              </a:rPr>
              <a:t>Add sleep intervals</a:t>
            </a:r>
            <a:r>
              <a:rPr lang="en-GB" sz="1400">
                <a:solidFill>
                  <a:schemeClr val="dk1"/>
                </a:solidFill>
                <a:latin typeface="Roboto"/>
                <a:ea typeface="Roboto"/>
                <a:cs typeface="Roboto"/>
                <a:sym typeface="Roboto"/>
              </a:rPr>
              <a:t>: For resource-intensive loops</a:t>
            </a:r>
            <a:endParaRPr sz="1400"/>
          </a:p>
        </p:txBody>
      </p:sp>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7" name="Shape 537"/>
        <p:cNvGrpSpPr/>
        <p:nvPr/>
      </p:nvGrpSpPr>
      <p:grpSpPr>
        <a:xfrm>
          <a:off x="0" y="0"/>
          <a:ext cx="0" cy="0"/>
          <a:chOff x="0" y="0"/>
          <a:chExt cx="0" cy="0"/>
        </a:xfrm>
      </p:grpSpPr>
      <p:sp>
        <p:nvSpPr>
          <p:cNvPr id="538" name="Google Shape;538;p8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did you learn in this Module?</a:t>
            </a:r>
            <a:endParaRPr/>
          </a:p>
        </p:txBody>
      </p:sp>
      <p:sp>
        <p:nvSpPr>
          <p:cNvPr id="539" name="Google Shape;539;p89"/>
          <p:cNvSpPr txBox="1"/>
          <p:nvPr>
            <p:ph idx="1" type="body"/>
          </p:nvPr>
        </p:nvSpPr>
        <p:spPr>
          <a:xfrm>
            <a:off x="311700" y="1530575"/>
            <a:ext cx="8520600" cy="3038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how loops function in Bash, </a:t>
            </a:r>
            <a:endParaRPr/>
          </a:p>
          <a:p>
            <a:pPr indent="-342900" lvl="0" marL="457200" rtl="0" algn="l">
              <a:lnSpc>
                <a:spcPct val="200000"/>
              </a:lnSpc>
              <a:spcBef>
                <a:spcPts val="0"/>
              </a:spcBef>
              <a:spcAft>
                <a:spcPts val="0"/>
              </a:spcAft>
              <a:buSzPts val="1800"/>
              <a:buChar char="-"/>
            </a:pPr>
            <a:r>
              <a:rPr lang="en-GB"/>
              <a:t>be able to write basic shell scripts incorporating loops, and </a:t>
            </a:r>
            <a:endParaRPr/>
          </a:p>
          <a:p>
            <a:pPr indent="-342900" lvl="0" marL="457200" rtl="0" algn="l">
              <a:lnSpc>
                <a:spcPct val="200000"/>
              </a:lnSpc>
              <a:spcBef>
                <a:spcPts val="0"/>
              </a:spcBef>
              <a:spcAft>
                <a:spcPts val="0"/>
              </a:spcAft>
              <a:buSzPts val="1800"/>
              <a:buChar char="-"/>
            </a:pPr>
            <a:r>
              <a:rPr lang="en-GB"/>
              <a:t>appreciate the power of automation in the Linux environment</a:t>
            </a:r>
            <a:endParaRPr/>
          </a:p>
        </p:txBody>
      </p:sp>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3" name="Shape 543"/>
        <p:cNvGrpSpPr/>
        <p:nvPr/>
      </p:nvGrpSpPr>
      <p:grpSpPr>
        <a:xfrm>
          <a:off x="0" y="0"/>
          <a:ext cx="0" cy="0"/>
          <a:chOff x="0" y="0"/>
          <a:chExt cx="0" cy="0"/>
        </a:xfrm>
      </p:grpSpPr>
      <p:sp>
        <p:nvSpPr>
          <p:cNvPr id="544" name="Google Shape;544;p9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Key Points</a:t>
            </a:r>
            <a:endParaRPr/>
          </a:p>
        </p:txBody>
      </p:sp>
      <p:sp>
        <p:nvSpPr>
          <p:cNvPr id="545" name="Google Shape;545;p9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17500" lvl="0" marL="457200" rtl="0" algn="l">
              <a:lnSpc>
                <a:spcPct val="150000"/>
              </a:lnSpc>
              <a:spcBef>
                <a:spcPts val="800"/>
              </a:spcBef>
              <a:spcAft>
                <a:spcPts val="0"/>
              </a:spcAft>
              <a:buClr>
                <a:srgbClr val="212529"/>
              </a:buClr>
              <a:buSzPts val="1400"/>
              <a:buChar char="●"/>
            </a:pPr>
            <a:r>
              <a:rPr lang="en-GB" sz="1400">
                <a:solidFill>
                  <a:srgbClr val="212529"/>
                </a:solidFill>
                <a:highlight>
                  <a:srgbClr val="F8F9F9"/>
                </a:highlight>
              </a:rPr>
              <a:t>A </a:t>
            </a:r>
            <a:r>
              <a:rPr lang="en-GB" sz="1400">
                <a:solidFill>
                  <a:schemeClr val="dk1"/>
                </a:solidFill>
                <a:highlight>
                  <a:srgbClr val="F8F9F9"/>
                </a:highlight>
                <a:latin typeface="Source Code Pro"/>
                <a:ea typeface="Source Code Pro"/>
                <a:cs typeface="Source Code Pro"/>
                <a:sym typeface="Source Code Pro"/>
              </a:rPr>
              <a:t>for</a:t>
            </a:r>
            <a:r>
              <a:rPr lang="en-GB" sz="1400">
                <a:solidFill>
                  <a:srgbClr val="212529"/>
                </a:solidFill>
                <a:highlight>
                  <a:srgbClr val="F8F9F9"/>
                </a:highlight>
              </a:rPr>
              <a:t> loop repeats commands once for every thing in a list.</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Every </a:t>
            </a:r>
            <a:r>
              <a:rPr lang="en-GB" sz="1400">
                <a:solidFill>
                  <a:schemeClr val="dk1"/>
                </a:solidFill>
                <a:highlight>
                  <a:srgbClr val="F8F9F9"/>
                </a:highlight>
                <a:latin typeface="Source Code Pro"/>
                <a:ea typeface="Source Code Pro"/>
                <a:cs typeface="Source Code Pro"/>
                <a:sym typeface="Source Code Pro"/>
              </a:rPr>
              <a:t>for</a:t>
            </a:r>
            <a:r>
              <a:rPr lang="en-GB" sz="1400">
                <a:solidFill>
                  <a:srgbClr val="212529"/>
                </a:solidFill>
                <a:highlight>
                  <a:srgbClr val="F8F9F9"/>
                </a:highlight>
              </a:rPr>
              <a:t> loop needs a variable to refer to the thing it is currently operating on.</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Use </a:t>
            </a:r>
            <a:r>
              <a:rPr lang="en-GB" sz="1400">
                <a:solidFill>
                  <a:schemeClr val="dk1"/>
                </a:solidFill>
                <a:highlight>
                  <a:srgbClr val="F8F9F9"/>
                </a:highlight>
                <a:latin typeface="Source Code Pro"/>
                <a:ea typeface="Source Code Pro"/>
                <a:cs typeface="Source Code Pro"/>
                <a:sym typeface="Source Code Pro"/>
              </a:rPr>
              <a:t>$name</a:t>
            </a:r>
            <a:r>
              <a:rPr lang="en-GB" sz="1400">
                <a:solidFill>
                  <a:srgbClr val="212529"/>
                </a:solidFill>
                <a:highlight>
                  <a:srgbClr val="F8F9F9"/>
                </a:highlight>
              </a:rPr>
              <a:t> to expand a variable (i.e., get its value). </a:t>
            </a:r>
            <a:r>
              <a:rPr lang="en-GB" sz="1400">
                <a:solidFill>
                  <a:schemeClr val="dk1"/>
                </a:solidFill>
                <a:highlight>
                  <a:srgbClr val="F8F9F9"/>
                </a:highlight>
                <a:latin typeface="Source Code Pro"/>
                <a:ea typeface="Source Code Pro"/>
                <a:cs typeface="Source Code Pro"/>
                <a:sym typeface="Source Code Pro"/>
              </a:rPr>
              <a:t>${name}</a:t>
            </a:r>
            <a:r>
              <a:rPr lang="en-GB" sz="1400">
                <a:solidFill>
                  <a:srgbClr val="212529"/>
                </a:solidFill>
                <a:highlight>
                  <a:srgbClr val="F8F9F9"/>
                </a:highlight>
              </a:rPr>
              <a:t> can also be used.</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Do not use spaces, quotes, or wildcard characters such as ‘*’ or ‘?’ in filenames, as it complicates variable expansion.</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Give files consistent names that are easy to match with wildcard patterns to make it easy to select them for looping.</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Use the up-arrow key to scroll up through previous commands to edit and repeat them.</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Use Ctrl+R to search through the previously entered commands.</a:t>
            </a:r>
            <a:endParaRPr sz="1400">
              <a:solidFill>
                <a:srgbClr val="212529"/>
              </a:solidFill>
              <a:highlight>
                <a:srgbClr val="F8F9F9"/>
              </a:highlight>
            </a:endParaRPr>
          </a:p>
          <a:p>
            <a:pPr indent="-317500" lvl="0" marL="457200" rtl="0" algn="l">
              <a:lnSpc>
                <a:spcPct val="150000"/>
              </a:lnSpc>
              <a:spcBef>
                <a:spcPts val="0"/>
              </a:spcBef>
              <a:spcAft>
                <a:spcPts val="0"/>
              </a:spcAft>
              <a:buClr>
                <a:srgbClr val="212529"/>
              </a:buClr>
              <a:buSzPts val="1400"/>
              <a:buChar char="●"/>
            </a:pPr>
            <a:r>
              <a:rPr lang="en-GB" sz="1400">
                <a:solidFill>
                  <a:srgbClr val="212529"/>
                </a:solidFill>
                <a:highlight>
                  <a:srgbClr val="F8F9F9"/>
                </a:highlight>
              </a:rPr>
              <a:t>Use </a:t>
            </a:r>
            <a:r>
              <a:rPr lang="en-GB" sz="1400">
                <a:solidFill>
                  <a:schemeClr val="dk1"/>
                </a:solidFill>
                <a:highlight>
                  <a:srgbClr val="F8F9F9"/>
                </a:highlight>
                <a:latin typeface="Source Code Pro"/>
                <a:ea typeface="Source Code Pro"/>
                <a:cs typeface="Source Code Pro"/>
                <a:sym typeface="Source Code Pro"/>
              </a:rPr>
              <a:t>history</a:t>
            </a:r>
            <a:r>
              <a:rPr lang="en-GB" sz="1400">
                <a:solidFill>
                  <a:srgbClr val="212529"/>
                </a:solidFill>
                <a:highlight>
                  <a:srgbClr val="F8F9F9"/>
                </a:highlight>
              </a:rPr>
              <a:t> to display recent commands, and </a:t>
            </a:r>
            <a:r>
              <a:rPr lang="en-GB" sz="1400">
                <a:solidFill>
                  <a:schemeClr val="dk1"/>
                </a:solidFill>
                <a:highlight>
                  <a:srgbClr val="F8F9F9"/>
                </a:highlight>
                <a:latin typeface="Source Code Pro"/>
                <a:ea typeface="Source Code Pro"/>
                <a:cs typeface="Source Code Pro"/>
                <a:sym typeface="Source Code Pro"/>
              </a:rPr>
              <a:t>![number]</a:t>
            </a:r>
            <a:r>
              <a:rPr lang="en-GB" sz="1400">
                <a:solidFill>
                  <a:srgbClr val="212529"/>
                </a:solidFill>
                <a:highlight>
                  <a:srgbClr val="F8F9F9"/>
                </a:highlight>
              </a:rPr>
              <a:t> to repeat a command by number.</a:t>
            </a:r>
            <a:endParaRPr sz="1400"/>
          </a:p>
        </p:txBody>
      </p:sp>
    </p:spTree>
  </p:cSld>
  <p:clrMapOvr>
    <a:masterClrMapping/>
  </p:clrMapOvr>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91"/>
          <p:cNvSpPr txBox="1"/>
          <p:nvPr>
            <p:ph type="ctrTitle"/>
          </p:nvPr>
        </p:nvSpPr>
        <p:spPr>
          <a:xfrm>
            <a:off x="510450" y="1257300"/>
            <a:ext cx="8123100" cy="1588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3600"/>
              <a:t>Module 6: </a:t>
            </a:r>
            <a:r>
              <a:rPr lang="en-GB" sz="3600"/>
              <a:t>System Monitoring &amp; Resource Management</a:t>
            </a:r>
            <a:endParaRPr sz="36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20"/>
          <p:cNvSpPr txBox="1"/>
          <p:nvPr>
            <p:ph type="title"/>
          </p:nvPr>
        </p:nvSpPr>
        <p:spPr>
          <a:xfrm>
            <a:off x="311700" y="19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Use the Command Line?</a:t>
            </a:r>
            <a:endParaRPr/>
          </a:p>
        </p:txBody>
      </p:sp>
      <p:sp>
        <p:nvSpPr>
          <p:cNvPr id="107" name="Google Shape;107;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Speed, automation, flexibility, and deeper control.</a:t>
            </a:r>
            <a:endParaRPr/>
          </a:p>
          <a:p>
            <a:pPr indent="-342900" lvl="0" marL="457200" rtl="0" algn="l">
              <a:lnSpc>
                <a:spcPct val="200000"/>
              </a:lnSpc>
              <a:spcBef>
                <a:spcPts val="0"/>
              </a:spcBef>
              <a:spcAft>
                <a:spcPts val="0"/>
              </a:spcAft>
              <a:buSzPts val="1800"/>
              <a:buChar char="❏"/>
            </a:pPr>
            <a:r>
              <a:rPr lang="en-GB"/>
              <a:t>Real-world examples: system administration, development, scripting.</a:t>
            </a:r>
            <a:endParaRPr/>
          </a:p>
          <a:p>
            <a:pPr indent="0" lvl="0" marL="0" rtl="0" algn="l">
              <a:spcBef>
                <a:spcPts val="1200"/>
              </a:spcBef>
              <a:spcAft>
                <a:spcPts val="0"/>
              </a:spcAft>
              <a:buClr>
                <a:schemeClr val="dk1"/>
              </a:buClr>
              <a:buSzPts val="1100"/>
              <a:buFont typeface="Arial"/>
              <a:buNone/>
            </a:pPr>
            <a:r>
              <a:t/>
            </a:r>
            <a:endParaRPr/>
          </a:p>
          <a:p>
            <a:pPr indent="0" lvl="0" marL="0" rtl="0" algn="ctr">
              <a:spcBef>
                <a:spcPts val="1200"/>
              </a:spcBef>
              <a:spcAft>
                <a:spcPts val="0"/>
              </a:spcAft>
              <a:buClr>
                <a:schemeClr val="dk1"/>
              </a:buClr>
              <a:buSzPts val="1100"/>
              <a:buFont typeface="Arial"/>
              <a:buNone/>
            </a:pPr>
            <a:r>
              <a:rPr lang="en-GB" sz="2400">
                <a:solidFill>
                  <a:srgbClr val="674EA7"/>
                </a:solidFill>
                <a:latin typeface="Roboto"/>
                <a:ea typeface="Roboto"/>
                <a:cs typeface="Roboto"/>
                <a:sym typeface="Roboto"/>
              </a:rPr>
              <a:t>Unix/Linux is user-friendly—it's just picky about who its friends are.</a:t>
            </a:r>
            <a:endParaRPr sz="2400">
              <a:solidFill>
                <a:srgbClr val="674EA7"/>
              </a:solidFill>
              <a:latin typeface="Roboto"/>
              <a:ea typeface="Roboto"/>
              <a:cs typeface="Roboto"/>
              <a:sym typeface="Roboto"/>
            </a:endParaRPr>
          </a:p>
          <a:p>
            <a:pPr indent="0" lvl="0" marL="0" rtl="0" algn="l">
              <a:spcBef>
                <a:spcPts val="0"/>
              </a:spcBef>
              <a:spcAft>
                <a:spcPts val="0"/>
              </a:spcAft>
              <a:buNone/>
            </a:pPr>
            <a:r>
              <a:t/>
            </a:r>
            <a:endParaRPr sz="1200">
              <a:solidFill>
                <a:schemeClr val="dk1"/>
              </a:solidFill>
              <a:latin typeface="Roboto"/>
              <a:ea typeface="Roboto"/>
              <a:cs typeface="Roboto"/>
              <a:sym typeface="Roboto"/>
            </a:endParaRPr>
          </a:p>
          <a:p>
            <a:pPr indent="0" lvl="0" marL="0" rtl="0" algn="l">
              <a:spcBef>
                <a:spcPts val="1200"/>
              </a:spcBef>
              <a:spcAft>
                <a:spcPts val="1200"/>
              </a:spcAft>
              <a:buNone/>
            </a:pPr>
            <a:r>
              <a:rPr lang="en-GB" sz="1200">
                <a:solidFill>
                  <a:schemeClr val="dk1"/>
                </a:solidFill>
                <a:latin typeface="Roboto"/>
                <a:ea typeface="Roboto"/>
                <a:cs typeface="Roboto"/>
                <a:sym typeface="Roboto"/>
              </a:rPr>
              <a:t>"In the beginning was the command line, and with it, the power to create whole new worlds from nothing but lines of code."</a:t>
            </a:r>
            <a:endParaRPr/>
          </a:p>
        </p:txBody>
      </p:sp>
    </p:spTree>
  </p:cSld>
  <p:clrMapOvr>
    <a:masterClrMapping/>
  </p:clrMapOvr>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4" name="Shape 554"/>
        <p:cNvGrpSpPr/>
        <p:nvPr/>
      </p:nvGrpSpPr>
      <p:grpSpPr>
        <a:xfrm>
          <a:off x="0" y="0"/>
          <a:ext cx="0" cy="0"/>
          <a:chOff x="0" y="0"/>
          <a:chExt cx="0" cy="0"/>
        </a:xfrm>
      </p:grpSpPr>
      <p:sp>
        <p:nvSpPr>
          <p:cNvPr id="555" name="Google Shape;555;p9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Why System Monitoring Matters</a:t>
            </a:r>
            <a:endParaRPr/>
          </a:p>
        </p:txBody>
      </p:sp>
      <p:sp>
        <p:nvSpPr>
          <p:cNvPr id="556" name="Google Shape;556;p92"/>
          <p:cNvSpPr txBox="1"/>
          <p:nvPr>
            <p:ph idx="1" type="body"/>
          </p:nvPr>
        </p:nvSpPr>
        <p:spPr>
          <a:xfrm>
            <a:off x="877500" y="1152475"/>
            <a:ext cx="7954800" cy="3416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GB" sz="1400">
                <a:solidFill>
                  <a:schemeClr val="dk1"/>
                </a:solidFill>
                <a:latin typeface="Roboto"/>
                <a:ea typeface="Roboto"/>
                <a:cs typeface="Roboto"/>
                <a:sym typeface="Roboto"/>
              </a:rPr>
              <a:t>System monitoring is crucial for:</a:t>
            </a:r>
            <a:endParaRPr sz="1400">
              <a:solidFill>
                <a:schemeClr val="dk1"/>
              </a:solidFill>
              <a:latin typeface="Roboto"/>
              <a:ea typeface="Roboto"/>
              <a:cs typeface="Roboto"/>
              <a:sym typeface="Roboto"/>
            </a:endParaRPr>
          </a:p>
          <a:p>
            <a:pPr indent="-317500" lvl="0" marL="457200" rtl="0" algn="l">
              <a:lnSpc>
                <a:spcPct val="200000"/>
              </a:lnSpc>
              <a:spcBef>
                <a:spcPts val="1200"/>
              </a:spcBef>
              <a:spcAft>
                <a:spcPts val="0"/>
              </a:spcAft>
              <a:buClr>
                <a:schemeClr val="dk1"/>
              </a:buClr>
              <a:buSzPts val="1400"/>
              <a:buFont typeface="Roboto"/>
              <a:buChar char="●"/>
            </a:pPr>
            <a:r>
              <a:rPr lang="en-GB" sz="1400" u="sng">
                <a:solidFill>
                  <a:schemeClr val="dk1"/>
                </a:solidFill>
                <a:latin typeface="Roboto"/>
                <a:ea typeface="Roboto"/>
                <a:cs typeface="Roboto"/>
                <a:sym typeface="Roboto"/>
              </a:rPr>
              <a:t>Early Problem Detection</a:t>
            </a:r>
            <a:r>
              <a:rPr lang="en-GB" sz="1400">
                <a:solidFill>
                  <a:schemeClr val="dk1"/>
                </a:solidFill>
                <a:latin typeface="Roboto"/>
                <a:ea typeface="Roboto"/>
                <a:cs typeface="Roboto"/>
                <a:sym typeface="Roboto"/>
              </a:rPr>
              <a:t>: Identify issues before they cause downtime</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GB" sz="1400" u="sng">
                <a:solidFill>
                  <a:schemeClr val="dk1"/>
                </a:solidFill>
                <a:latin typeface="Roboto"/>
                <a:ea typeface="Roboto"/>
                <a:cs typeface="Roboto"/>
                <a:sym typeface="Roboto"/>
              </a:rPr>
              <a:t>Performance Optimization</a:t>
            </a:r>
            <a:r>
              <a:rPr lang="en-GB" sz="1400">
                <a:solidFill>
                  <a:schemeClr val="dk1"/>
                </a:solidFill>
                <a:latin typeface="Roboto"/>
                <a:ea typeface="Roboto"/>
                <a:cs typeface="Roboto"/>
                <a:sym typeface="Roboto"/>
              </a:rPr>
              <a:t>: Pinpoint bottlenecks (CPU, RAM, disk I/O)</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GB" sz="1400" u="sng">
                <a:solidFill>
                  <a:schemeClr val="dk1"/>
                </a:solidFill>
                <a:latin typeface="Roboto"/>
                <a:ea typeface="Roboto"/>
                <a:cs typeface="Roboto"/>
                <a:sym typeface="Roboto"/>
              </a:rPr>
              <a:t>Capacity Planning</a:t>
            </a:r>
            <a:r>
              <a:rPr lang="en-GB" sz="1400">
                <a:solidFill>
                  <a:schemeClr val="dk1"/>
                </a:solidFill>
                <a:latin typeface="Roboto"/>
                <a:ea typeface="Roboto"/>
                <a:cs typeface="Roboto"/>
                <a:sym typeface="Roboto"/>
              </a:rPr>
              <a:t>: Understand resource needs for scaling</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GB" sz="1400" u="sng">
                <a:solidFill>
                  <a:schemeClr val="dk1"/>
                </a:solidFill>
                <a:latin typeface="Roboto"/>
                <a:ea typeface="Roboto"/>
                <a:cs typeface="Roboto"/>
                <a:sym typeface="Roboto"/>
              </a:rPr>
              <a:t>Security Monitoring</a:t>
            </a:r>
            <a:r>
              <a:rPr lang="en-GB" sz="1400">
                <a:solidFill>
                  <a:schemeClr val="dk1"/>
                </a:solidFill>
                <a:latin typeface="Roboto"/>
                <a:ea typeface="Roboto"/>
                <a:cs typeface="Roboto"/>
                <a:sym typeface="Roboto"/>
              </a:rPr>
              <a:t>: Detect suspicious activity/processes</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GB" sz="1400" u="sng">
                <a:solidFill>
                  <a:schemeClr val="dk1"/>
                </a:solidFill>
                <a:latin typeface="Roboto"/>
                <a:ea typeface="Roboto"/>
                <a:cs typeface="Roboto"/>
                <a:sym typeface="Roboto"/>
              </a:rPr>
              <a:t>Cost Management</a:t>
            </a:r>
            <a:r>
              <a:rPr lang="en-GB" sz="1400">
                <a:solidFill>
                  <a:schemeClr val="dk1"/>
                </a:solidFill>
                <a:latin typeface="Roboto"/>
                <a:ea typeface="Roboto"/>
                <a:cs typeface="Roboto"/>
                <a:sym typeface="Roboto"/>
              </a:rPr>
              <a:t>: Right-size cloud/hardware resources</a:t>
            </a:r>
            <a:endParaRPr sz="1400">
              <a:solidFill>
                <a:schemeClr val="dk1"/>
              </a:solidFill>
              <a:latin typeface="Roboto"/>
              <a:ea typeface="Roboto"/>
              <a:cs typeface="Roboto"/>
              <a:sym typeface="Roboto"/>
            </a:endParaRPr>
          </a:p>
          <a:p>
            <a:pPr indent="-317500" lvl="0" marL="457200" rtl="0" algn="l">
              <a:lnSpc>
                <a:spcPct val="200000"/>
              </a:lnSpc>
              <a:spcBef>
                <a:spcPts val="0"/>
              </a:spcBef>
              <a:spcAft>
                <a:spcPts val="0"/>
              </a:spcAft>
              <a:buClr>
                <a:schemeClr val="dk1"/>
              </a:buClr>
              <a:buSzPts val="1400"/>
              <a:buFont typeface="Roboto"/>
              <a:buChar char="●"/>
            </a:pPr>
            <a:r>
              <a:rPr lang="en-GB" sz="1400" u="sng">
                <a:solidFill>
                  <a:schemeClr val="dk1"/>
                </a:solidFill>
                <a:latin typeface="Roboto"/>
                <a:ea typeface="Roboto"/>
                <a:cs typeface="Roboto"/>
                <a:sym typeface="Roboto"/>
              </a:rPr>
              <a:t>Service Availability</a:t>
            </a:r>
            <a:r>
              <a:rPr lang="en-GB" sz="1400">
                <a:solidFill>
                  <a:schemeClr val="dk1"/>
                </a:solidFill>
                <a:latin typeface="Roboto"/>
                <a:ea typeface="Roboto"/>
                <a:cs typeface="Roboto"/>
                <a:sym typeface="Roboto"/>
              </a:rPr>
              <a:t>: Ensure critical services remain responsive</a:t>
            </a:r>
            <a:endParaRPr sz="1400"/>
          </a:p>
        </p:txBody>
      </p:sp>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9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Essential Monitoring Tools</a:t>
            </a:r>
            <a:endParaRPr/>
          </a:p>
        </p:txBody>
      </p:sp>
      <p:sp>
        <p:nvSpPr>
          <p:cNvPr id="562" name="Google Shape;562;p9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800"/>
              </a:spcBef>
              <a:spcAft>
                <a:spcPts val="0"/>
              </a:spcAft>
              <a:buNone/>
            </a:pPr>
            <a:r>
              <a:rPr lang="en-GB" sz="1500">
                <a:solidFill>
                  <a:srgbClr val="188038"/>
                </a:solidFill>
                <a:latin typeface="Courier New"/>
                <a:ea typeface="Courier New"/>
                <a:cs typeface="Courier New"/>
                <a:sym typeface="Courier New"/>
              </a:rPr>
              <a:t>top</a:t>
            </a:r>
            <a:r>
              <a:rPr lang="en-GB" sz="1700">
                <a:solidFill>
                  <a:schemeClr val="dk1"/>
                </a:solidFill>
              </a:rPr>
              <a:t> - Real-Time Process Overview</a:t>
            </a:r>
            <a:endParaRPr sz="1700">
              <a:solidFill>
                <a:schemeClr val="dk1"/>
              </a:solidFill>
            </a:endParaRPr>
          </a:p>
          <a:p>
            <a:pPr indent="0" lvl="0" marL="0" rtl="0" algn="l">
              <a:spcBef>
                <a:spcPts val="1800"/>
              </a:spcBef>
              <a:spcAft>
                <a:spcPts val="0"/>
              </a:spcAft>
              <a:buNone/>
            </a:pPr>
            <a:r>
              <a:rPr lang="en-GB" sz="1500">
                <a:solidFill>
                  <a:srgbClr val="188038"/>
                </a:solidFill>
                <a:latin typeface="Courier New"/>
                <a:ea typeface="Courier New"/>
                <a:cs typeface="Courier New"/>
                <a:sym typeface="Courier New"/>
              </a:rPr>
              <a:t>htop</a:t>
            </a:r>
            <a:r>
              <a:rPr lang="en-GB" sz="1700">
                <a:solidFill>
                  <a:schemeClr val="dk1"/>
                </a:solidFill>
              </a:rPr>
              <a:t> - Enhanced Interactive Viewer</a:t>
            </a:r>
            <a:endParaRPr sz="1700">
              <a:solidFill>
                <a:schemeClr val="dk1"/>
              </a:solidFill>
            </a:endParaRPr>
          </a:p>
          <a:p>
            <a:pPr indent="0" lvl="0" marL="0" rtl="0" algn="l">
              <a:spcBef>
                <a:spcPts val="1800"/>
              </a:spcBef>
              <a:spcAft>
                <a:spcPts val="0"/>
              </a:spcAft>
              <a:buNone/>
            </a:pPr>
            <a:r>
              <a:rPr lang="en-GB" sz="1500">
                <a:solidFill>
                  <a:srgbClr val="188038"/>
                </a:solidFill>
                <a:latin typeface="Courier New"/>
                <a:ea typeface="Courier New"/>
                <a:cs typeface="Courier New"/>
                <a:sym typeface="Courier New"/>
              </a:rPr>
              <a:t>free</a:t>
            </a:r>
            <a:r>
              <a:rPr lang="en-GB" sz="1700">
                <a:solidFill>
                  <a:schemeClr val="dk1"/>
                </a:solidFill>
              </a:rPr>
              <a:t> - Memory Utilization (check with options </a:t>
            </a:r>
            <a:r>
              <a:rPr lang="en-GB" sz="1500">
                <a:solidFill>
                  <a:srgbClr val="188038"/>
                </a:solidFill>
                <a:latin typeface="Courier New"/>
                <a:ea typeface="Courier New"/>
                <a:cs typeface="Courier New"/>
                <a:sym typeface="Courier New"/>
              </a:rPr>
              <a:t>-m</a:t>
            </a:r>
            <a:r>
              <a:rPr lang="en-GB" sz="1700">
                <a:solidFill>
                  <a:schemeClr val="dk1"/>
                </a:solidFill>
              </a:rPr>
              <a:t> and </a:t>
            </a:r>
            <a:r>
              <a:rPr lang="en-GB" sz="1500">
                <a:solidFill>
                  <a:srgbClr val="188038"/>
                </a:solidFill>
                <a:latin typeface="Courier New"/>
                <a:ea typeface="Courier New"/>
                <a:cs typeface="Courier New"/>
                <a:sym typeface="Courier New"/>
              </a:rPr>
              <a:t>-g</a:t>
            </a:r>
            <a:r>
              <a:rPr lang="en-GB" sz="1700">
                <a:solidFill>
                  <a:schemeClr val="dk1"/>
                </a:solidFill>
              </a:rPr>
              <a:t>)</a:t>
            </a:r>
            <a:endParaRPr sz="1700">
              <a:solidFill>
                <a:schemeClr val="dk1"/>
              </a:solidFill>
            </a:endParaRPr>
          </a:p>
          <a:p>
            <a:pPr indent="0" lvl="0" marL="0" rtl="0" algn="l">
              <a:spcBef>
                <a:spcPts val="1800"/>
              </a:spcBef>
              <a:spcAft>
                <a:spcPts val="0"/>
              </a:spcAft>
              <a:buClr>
                <a:schemeClr val="dk1"/>
              </a:buClr>
              <a:buSzPts val="1100"/>
              <a:buFont typeface="Arial"/>
              <a:buNone/>
            </a:pPr>
            <a:r>
              <a:rPr lang="en-GB" sz="1500">
                <a:solidFill>
                  <a:srgbClr val="188038"/>
                </a:solidFill>
                <a:latin typeface="Courier New"/>
                <a:ea typeface="Courier New"/>
                <a:cs typeface="Courier New"/>
                <a:sym typeface="Courier New"/>
              </a:rPr>
              <a:t>df</a:t>
            </a:r>
            <a:r>
              <a:rPr lang="en-GB" sz="1700">
                <a:solidFill>
                  <a:schemeClr val="dk1"/>
                </a:solidFill>
              </a:rPr>
              <a:t>- Disk space monitoring</a:t>
            </a:r>
            <a:endParaRPr sz="1700">
              <a:solidFill>
                <a:schemeClr val="dk1"/>
              </a:solidFill>
            </a:endParaRPr>
          </a:p>
          <a:p>
            <a:pPr indent="0" lvl="0" marL="0" rtl="0" algn="l">
              <a:spcBef>
                <a:spcPts val="1800"/>
              </a:spcBef>
              <a:spcAft>
                <a:spcPts val="0"/>
              </a:spcAft>
              <a:buNone/>
            </a:pPr>
            <a:r>
              <a:rPr lang="en-GB" sz="1500">
                <a:solidFill>
                  <a:srgbClr val="188038"/>
                </a:solidFill>
                <a:latin typeface="Courier New"/>
                <a:ea typeface="Courier New"/>
                <a:cs typeface="Courier New"/>
                <a:sym typeface="Courier New"/>
              </a:rPr>
              <a:t>vmstat</a:t>
            </a:r>
            <a:r>
              <a:rPr lang="en-GB" sz="1700">
                <a:solidFill>
                  <a:schemeClr val="dk1"/>
                </a:solidFill>
              </a:rPr>
              <a:t> - System-Wide Statistics (e.g. </a:t>
            </a:r>
            <a:r>
              <a:rPr lang="en-GB" sz="1500">
                <a:solidFill>
                  <a:srgbClr val="188038"/>
                </a:solidFill>
                <a:latin typeface="Courier New"/>
                <a:ea typeface="Courier New"/>
                <a:cs typeface="Courier New"/>
                <a:sym typeface="Courier New"/>
              </a:rPr>
              <a:t>vmstat 2 5</a:t>
            </a:r>
            <a:r>
              <a:rPr lang="en-GB" sz="1700">
                <a:solidFill>
                  <a:schemeClr val="dk1"/>
                </a:solidFill>
              </a:rPr>
              <a:t>)</a:t>
            </a:r>
            <a:endParaRPr sz="1700">
              <a:solidFill>
                <a:schemeClr val="dk1"/>
              </a:solidFill>
            </a:endParaRPr>
          </a:p>
          <a:p>
            <a:pPr indent="0" lvl="0" marL="0" rtl="0" algn="l">
              <a:spcBef>
                <a:spcPts val="400"/>
              </a:spcBef>
              <a:spcAft>
                <a:spcPts val="400"/>
              </a:spcAft>
              <a:buClr>
                <a:schemeClr val="dk1"/>
              </a:buClr>
              <a:buSzPts val="1100"/>
              <a:buFont typeface="Arial"/>
              <a:buNone/>
            </a:pPr>
            <a:r>
              <a:rPr lang="en-GB" sz="1200">
                <a:solidFill>
                  <a:schemeClr val="dk1"/>
                </a:solidFill>
              </a:rPr>
              <a:t>Displays system statistics on processes, memory, paging, block I/O, traps, and CPU activity. Running it with parameters (e.g., 2 5) will show updates every 2 seconds for 5 iterations.</a:t>
            </a:r>
            <a:endParaRPr sz="1200">
              <a:solidFill>
                <a:schemeClr val="dk1"/>
              </a:solidFill>
            </a:endParaRPr>
          </a:p>
        </p:txBody>
      </p:sp>
    </p:spTree>
  </p:cSld>
  <p:clrMapOvr>
    <a:masterClrMapping/>
  </p:clrMapOvr>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6" name="Shape 566"/>
        <p:cNvGrpSpPr/>
        <p:nvPr/>
      </p:nvGrpSpPr>
      <p:grpSpPr>
        <a:xfrm>
          <a:off x="0" y="0"/>
          <a:ext cx="0" cy="0"/>
          <a:chOff x="0" y="0"/>
          <a:chExt cx="0" cy="0"/>
        </a:xfrm>
      </p:grpSpPr>
      <p:sp>
        <p:nvSpPr>
          <p:cNvPr id="567" name="Google Shape;567;p9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9285"/>
              <a:buFont typeface="Arial"/>
              <a:buNone/>
            </a:pPr>
            <a:r>
              <a:rPr lang="en-GB"/>
              <a:t>Critical Metrics to Monitor</a:t>
            </a:r>
            <a:endParaRPr/>
          </a:p>
          <a:p>
            <a:pPr indent="0" lvl="0" marL="0" rtl="0" algn="l">
              <a:spcBef>
                <a:spcPts val="0"/>
              </a:spcBef>
              <a:spcAft>
                <a:spcPts val="0"/>
              </a:spcAft>
              <a:buClr>
                <a:schemeClr val="dk1"/>
              </a:buClr>
              <a:buSzPct val="39285"/>
              <a:buFont typeface="Arial"/>
              <a:buNone/>
            </a:pPr>
            <a:r>
              <a:t/>
            </a:r>
            <a:endParaRPr/>
          </a:p>
          <a:p>
            <a:pPr indent="0" lvl="0" marL="0" rtl="0" algn="l">
              <a:spcBef>
                <a:spcPts val="0"/>
              </a:spcBef>
              <a:spcAft>
                <a:spcPts val="0"/>
              </a:spcAft>
              <a:buNone/>
            </a:pPr>
            <a:r>
              <a:t/>
            </a:r>
            <a:endParaRPr/>
          </a:p>
        </p:txBody>
      </p:sp>
      <p:graphicFrame>
        <p:nvGraphicFramePr>
          <p:cNvPr id="568" name="Google Shape;568;p94"/>
          <p:cNvGraphicFramePr/>
          <p:nvPr/>
        </p:nvGraphicFramePr>
        <p:xfrm>
          <a:off x="1515900" y="1115400"/>
          <a:ext cx="3000000" cy="3000000"/>
        </p:xfrm>
        <a:graphic>
          <a:graphicData uri="http://schemas.openxmlformats.org/drawingml/2006/table">
            <a:tbl>
              <a:tblPr>
                <a:noFill/>
                <a:tableStyleId>{26603AC4-03D6-4DB8-BC09-8FB1CF90511B}</a:tableStyleId>
              </a:tblPr>
              <a:tblGrid>
                <a:gridCol w="1720400"/>
                <a:gridCol w="1967500"/>
                <a:gridCol w="2479950"/>
              </a:tblGrid>
              <a:tr h="583975">
                <a:tc>
                  <a:txBody>
                    <a:bodyPr/>
                    <a:lstStyle/>
                    <a:p>
                      <a:pPr indent="0" lvl="0" marL="0" rtl="0" algn="ctr">
                        <a:lnSpc>
                          <a:spcPct val="100000"/>
                        </a:lnSpc>
                        <a:spcBef>
                          <a:spcPts val="0"/>
                        </a:spcBef>
                        <a:spcAft>
                          <a:spcPts val="0"/>
                        </a:spcAft>
                        <a:buNone/>
                      </a:pPr>
                      <a:r>
                        <a:rPr b="1" lang="en-GB" sz="1050">
                          <a:latin typeface="Roboto"/>
                          <a:ea typeface="Roboto"/>
                          <a:cs typeface="Roboto"/>
                          <a:sym typeface="Roboto"/>
                        </a:rPr>
                        <a:t>Metric</a:t>
                      </a:r>
                      <a:endParaRPr b="1" sz="1050">
                        <a:latin typeface="Roboto"/>
                        <a:ea typeface="Roboto"/>
                        <a:cs typeface="Roboto"/>
                        <a:sym typeface="Roboto"/>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GB" sz="1050">
                          <a:latin typeface="Roboto"/>
                          <a:ea typeface="Roboto"/>
                          <a:cs typeface="Roboto"/>
                          <a:sym typeface="Roboto"/>
                        </a:rPr>
                        <a:t>Healthy Range</a:t>
                      </a:r>
                      <a:endParaRPr b="1" sz="1050">
                        <a:latin typeface="Roboto"/>
                        <a:ea typeface="Roboto"/>
                        <a:cs typeface="Roboto"/>
                        <a:sym typeface="Roboto"/>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ctr">
                        <a:lnSpc>
                          <a:spcPct val="100000"/>
                        </a:lnSpc>
                        <a:spcBef>
                          <a:spcPts val="0"/>
                        </a:spcBef>
                        <a:spcAft>
                          <a:spcPts val="0"/>
                        </a:spcAft>
                        <a:buNone/>
                      </a:pPr>
                      <a:r>
                        <a:rPr b="1" lang="en-GB" sz="1050">
                          <a:latin typeface="Roboto"/>
                          <a:ea typeface="Roboto"/>
                          <a:cs typeface="Roboto"/>
                          <a:sym typeface="Roboto"/>
                        </a:rPr>
                        <a:t>Warning Signs</a:t>
                      </a:r>
                      <a:endParaRPr b="1" sz="1050">
                        <a:latin typeface="Roboto"/>
                        <a:ea typeface="Roboto"/>
                        <a:cs typeface="Roboto"/>
                        <a:sym typeface="Roboto"/>
                      </a:endParaRPr>
                    </a:p>
                  </a:txBody>
                  <a:tcPr marT="91425" marB="91425" marR="91425" marL="91425">
                    <a:lnL cap="flat" cmpd="sng">
                      <a:solidFill>
                        <a:srgbClr val="E5E7EB"/>
                      </a:solidFill>
                      <a:prstDash val="solid"/>
                      <a:round/>
                      <a:headEnd len="sm" w="sm" type="none"/>
                      <a:tailEnd len="sm" w="sm" type="none"/>
                    </a:lnL>
                    <a:lnR cap="flat" cmpd="sng">
                      <a:solidFill>
                        <a:srgbClr val="E5E7EB"/>
                      </a:solidFill>
                      <a:prstDash val="solid"/>
                      <a:round/>
                      <a:headEnd len="sm" w="sm" type="none"/>
                      <a:tailEnd len="sm" w="sm" type="none"/>
                    </a:lnR>
                    <a:lnT cap="flat" cmpd="sng">
                      <a:solidFill>
                        <a:srgbClr val="E5E7EB"/>
                      </a:solidFill>
                      <a:prstDash val="solid"/>
                      <a:round/>
                      <a:headEnd len="sm" w="sm" type="none"/>
                      <a:tailEnd len="sm" w="sm" type="none"/>
                    </a:lnT>
                    <a:lnB cap="flat" cmpd="sng" w="9525">
                      <a:solidFill>
                        <a:srgbClr val="000000"/>
                      </a:solidFill>
                      <a:prstDash val="solid"/>
                      <a:round/>
                      <a:headEnd len="sm" w="sm" type="none"/>
                      <a:tailEnd len="sm" w="sm" type="none"/>
                    </a:lnB>
                  </a:tcPr>
                </a:tc>
              </a:tr>
              <a:tr h="620150">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CPU Load Average</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&lt; Number of cores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Sustained &gt; 2x cores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0150">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Memory Usage</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&lt; 80% of total</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High swap usage (si/so &gt; 0)</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0150">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Disk I/O Wait</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&lt; 5%</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Sustained &gt; 20%</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0150">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Context Switches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Depends on workload</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Sudden spikes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r h="620150">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Network Utilization</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&lt; 70% of bandwidth</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c>
                  <a:txBody>
                    <a:bodyPr/>
                    <a:lstStyle/>
                    <a:p>
                      <a:pPr indent="0" lvl="0" marL="0" rtl="0" algn="l">
                        <a:lnSpc>
                          <a:spcPct val="171429"/>
                        </a:lnSpc>
                        <a:spcBef>
                          <a:spcPts val="0"/>
                        </a:spcBef>
                        <a:spcAft>
                          <a:spcPts val="1200"/>
                        </a:spcAft>
                        <a:buNone/>
                      </a:pPr>
                      <a:r>
                        <a:rPr lang="en-GB" sz="1050">
                          <a:latin typeface="Roboto"/>
                          <a:ea typeface="Roboto"/>
                          <a:cs typeface="Roboto"/>
                          <a:sym typeface="Roboto"/>
                        </a:rPr>
                        <a:t>Packet drops/errors</a:t>
                      </a:r>
                      <a:endParaRPr sz="1050">
                        <a:latin typeface="Roboto"/>
                        <a:ea typeface="Roboto"/>
                        <a:cs typeface="Roboto"/>
                        <a:sym typeface="Roboto"/>
                      </a:endParaRPr>
                    </a:p>
                  </a:txBody>
                  <a:tcPr marT="76200" marB="76200" marR="91425" marL="91425" anchor="ctr">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tcPr>
                </a:tc>
              </a:tr>
            </a:tbl>
          </a:graphicData>
        </a:graphic>
      </p:graphicFrame>
    </p:spTree>
  </p:cSld>
  <p:clrMapOvr>
    <a:masterClrMapping/>
  </p:clrMapOvr>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2" name="Shape 572"/>
        <p:cNvGrpSpPr/>
        <p:nvPr/>
      </p:nvGrpSpPr>
      <p:grpSpPr>
        <a:xfrm>
          <a:off x="0" y="0"/>
          <a:ext cx="0" cy="0"/>
          <a:chOff x="0" y="0"/>
          <a:chExt cx="0" cy="0"/>
        </a:xfrm>
      </p:grpSpPr>
      <p:sp>
        <p:nvSpPr>
          <p:cNvPr id="573" name="Google Shape;573;p9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Logging &amp; Analysis Techniques</a:t>
            </a:r>
            <a:endParaRPr/>
          </a:p>
        </p:txBody>
      </p:sp>
      <p:sp>
        <p:nvSpPr>
          <p:cNvPr id="574" name="Google Shape;574;p95"/>
          <p:cNvSpPr txBox="1"/>
          <p:nvPr>
            <p:ph idx="1" type="body"/>
          </p:nvPr>
        </p:nvSpPr>
        <p:spPr>
          <a:xfrm>
            <a:off x="311700" y="1152475"/>
            <a:ext cx="8520600" cy="3860400"/>
          </a:xfrm>
          <a:prstGeom prst="rect">
            <a:avLst/>
          </a:prstGeom>
        </p:spPr>
        <p:txBody>
          <a:bodyPr anchorCtr="0" anchor="t" bIns="91425" lIns="91425" spcFirstLastPara="1" rIns="91425" wrap="square" tIns="91425">
            <a:normAutofit fontScale="77500" lnSpcReduction="20000"/>
          </a:bodyPr>
          <a:lstStyle/>
          <a:p>
            <a:pPr indent="0" lvl="0" marL="0" rtl="0" algn="l">
              <a:spcBef>
                <a:spcPts val="1800"/>
              </a:spcBef>
              <a:spcAft>
                <a:spcPts val="0"/>
              </a:spcAft>
              <a:buClr>
                <a:schemeClr val="dk1"/>
              </a:buClr>
              <a:buSzPct val="64705"/>
              <a:buFont typeface="Arial"/>
              <a:buNone/>
            </a:pPr>
            <a:r>
              <a:rPr lang="en-GB" sz="1700" u="sng">
                <a:solidFill>
                  <a:schemeClr val="dk1"/>
                </a:solidFill>
              </a:rPr>
              <a:t>Basic Logging with </a:t>
            </a:r>
            <a:r>
              <a:rPr lang="en-GB" sz="1500" u="sng">
                <a:solidFill>
                  <a:srgbClr val="188038"/>
                </a:solidFill>
                <a:latin typeface="Courier New"/>
                <a:ea typeface="Courier New"/>
                <a:cs typeface="Courier New"/>
                <a:sym typeface="Courier New"/>
              </a:rPr>
              <a:t>vmstat</a:t>
            </a:r>
            <a:endParaRPr sz="1500" u="sng">
              <a:solidFill>
                <a:srgbClr val="188038"/>
              </a:solidFill>
              <a:latin typeface="Courier New"/>
              <a:ea typeface="Courier New"/>
              <a:cs typeface="Courier New"/>
              <a:sym typeface="Courier New"/>
            </a:endParaRPr>
          </a:p>
          <a:p>
            <a:pPr indent="0" lvl="0" marL="0" rtl="0" algn="l">
              <a:lnSpc>
                <a:spcPct val="142857"/>
              </a:lnSpc>
              <a:spcBef>
                <a:spcPts val="400"/>
              </a:spcBef>
              <a:spcAft>
                <a:spcPts val="0"/>
              </a:spcAft>
              <a:buClr>
                <a:schemeClr val="dk1"/>
              </a:buClr>
              <a:buSzPct val="91666"/>
              <a:buFont typeface="Arial"/>
              <a:buNone/>
            </a:pPr>
            <a:r>
              <a:rPr lang="en-GB" sz="1200">
                <a:solidFill>
                  <a:srgbClr val="4D4D4C"/>
                </a:solidFill>
                <a:latin typeface="Roboto Mono"/>
                <a:ea typeface="Roboto Mono"/>
                <a:cs typeface="Roboto Mono"/>
                <a:sym typeface="Roboto Mono"/>
              </a:rPr>
              <a:t>$ vmstat </a:t>
            </a:r>
            <a:r>
              <a:rPr lang="en-GB" sz="1200">
                <a:solidFill>
                  <a:srgbClr val="F5871F"/>
                </a:solidFill>
                <a:latin typeface="Roboto Mono"/>
                <a:ea typeface="Roboto Mono"/>
                <a:cs typeface="Roboto Mono"/>
                <a:sym typeface="Roboto Mono"/>
              </a:rPr>
              <a:t>60</a:t>
            </a:r>
            <a:r>
              <a:rPr lang="en-GB" sz="1200">
                <a:solidFill>
                  <a:srgbClr val="4D4D4C"/>
                </a:solidFill>
                <a:latin typeface="Roboto Mono"/>
                <a:ea typeface="Roboto Mono"/>
                <a:cs typeface="Roboto Mono"/>
                <a:sym typeface="Roboto Mono"/>
              </a:rPr>
              <a:t> &gt; system_stats.log &amp;  </a:t>
            </a:r>
            <a:r>
              <a:rPr i="1" lang="en-GB" sz="1200">
                <a:solidFill>
                  <a:srgbClr val="8E908C"/>
                </a:solidFill>
                <a:latin typeface="Roboto Mono"/>
                <a:ea typeface="Roboto Mono"/>
                <a:cs typeface="Roboto Mono"/>
                <a:sym typeface="Roboto Mono"/>
              </a:rPr>
              <a:t># Log every 60 seconds</a:t>
            </a:r>
            <a:endParaRPr i="1" sz="1200">
              <a:solidFill>
                <a:srgbClr val="8E908C"/>
              </a:solidFill>
              <a:latin typeface="Roboto Mono"/>
              <a:ea typeface="Roboto Mono"/>
              <a:cs typeface="Roboto Mono"/>
              <a:sym typeface="Roboto Mono"/>
            </a:endParaRPr>
          </a:p>
          <a:p>
            <a:pPr indent="0" lvl="0" marL="0" rtl="0" algn="l">
              <a:spcBef>
                <a:spcPts val="1800"/>
              </a:spcBef>
              <a:spcAft>
                <a:spcPts val="0"/>
              </a:spcAft>
              <a:buNone/>
            </a:pPr>
            <a:r>
              <a:rPr lang="en-GB" sz="1700" u="sng">
                <a:solidFill>
                  <a:schemeClr val="dk1"/>
                </a:solidFill>
              </a:rPr>
              <a:t>Basic Logging with </a:t>
            </a:r>
            <a:r>
              <a:rPr lang="en-GB" sz="1500" u="sng">
                <a:solidFill>
                  <a:srgbClr val="188038"/>
                </a:solidFill>
                <a:latin typeface="Courier New"/>
                <a:ea typeface="Courier New"/>
                <a:cs typeface="Courier New"/>
                <a:sym typeface="Courier New"/>
              </a:rPr>
              <a:t>top</a:t>
            </a:r>
            <a:endParaRPr sz="1500" u="sng">
              <a:solidFill>
                <a:srgbClr val="188038"/>
              </a:solidFill>
              <a:latin typeface="Courier New"/>
              <a:ea typeface="Courier New"/>
              <a:cs typeface="Courier New"/>
              <a:sym typeface="Courier New"/>
            </a:endParaRPr>
          </a:p>
          <a:p>
            <a:pPr indent="0" lvl="0" marL="0" rtl="0" algn="l">
              <a:spcBef>
                <a:spcPts val="1800"/>
              </a:spcBef>
              <a:spcAft>
                <a:spcPts val="0"/>
              </a:spcAft>
              <a:buNone/>
            </a:pPr>
            <a:r>
              <a:rPr lang="en-GB" sz="1200">
                <a:solidFill>
                  <a:srgbClr val="4D4D4C"/>
                </a:solidFill>
                <a:latin typeface="Roboto Mono"/>
                <a:ea typeface="Roboto Mono"/>
                <a:cs typeface="Roboto Mono"/>
                <a:sym typeface="Roboto Mono"/>
              </a:rPr>
              <a:t>$ top -b -n 1 &gt; top_snapshot.txt</a:t>
            </a:r>
            <a:endParaRPr sz="1200">
              <a:solidFill>
                <a:srgbClr val="4D4D4C"/>
              </a:solidFill>
              <a:latin typeface="Roboto Mono"/>
              <a:ea typeface="Roboto Mono"/>
              <a:cs typeface="Roboto Mono"/>
              <a:sym typeface="Roboto Mono"/>
            </a:endParaRPr>
          </a:p>
          <a:p>
            <a:pPr indent="0" lvl="0" marL="0" rtl="0" algn="l">
              <a:spcBef>
                <a:spcPts val="1800"/>
              </a:spcBef>
              <a:spcAft>
                <a:spcPts val="0"/>
              </a:spcAft>
              <a:buClr>
                <a:schemeClr val="dk1"/>
              </a:buClr>
              <a:buSzPct val="64705"/>
              <a:buFont typeface="Arial"/>
              <a:buNone/>
            </a:pPr>
            <a:r>
              <a:rPr lang="en-GB" sz="1700" u="sng">
                <a:solidFill>
                  <a:schemeClr val="dk1"/>
                </a:solidFill>
              </a:rPr>
              <a:t>Scheduled Monitoring with Cron</a:t>
            </a:r>
            <a:endParaRPr sz="1200">
              <a:solidFill>
                <a:schemeClr val="dk1"/>
              </a:solidFill>
              <a:latin typeface="Courier New"/>
              <a:ea typeface="Courier New"/>
              <a:cs typeface="Courier New"/>
              <a:sym typeface="Courier New"/>
            </a:endParaRPr>
          </a:p>
          <a:p>
            <a:pPr indent="0" lvl="0" marL="0" rtl="0" algn="l">
              <a:spcBef>
                <a:spcPts val="400"/>
              </a:spcBef>
              <a:spcAft>
                <a:spcPts val="0"/>
              </a:spcAft>
              <a:buNone/>
            </a:pPr>
            <a:r>
              <a:rPr i="1" lang="en-GB" sz="1200">
                <a:solidFill>
                  <a:srgbClr val="8E908C"/>
                </a:solidFill>
                <a:latin typeface="Roboto Mono"/>
                <a:ea typeface="Roboto Mono"/>
                <a:cs typeface="Roboto Mono"/>
                <a:sym typeface="Roboto Mono"/>
              </a:rPr>
              <a:t># Add to crontab (crontab -e)</a:t>
            </a:r>
            <a:endParaRPr sz="1200">
              <a:solidFill>
                <a:srgbClr val="4D4D4C"/>
              </a:solidFill>
              <a:latin typeface="Roboto Mono"/>
              <a:ea typeface="Roboto Mono"/>
              <a:cs typeface="Roboto Mono"/>
              <a:sym typeface="Roboto Mono"/>
            </a:endParaRPr>
          </a:p>
          <a:p>
            <a:pPr indent="0" lvl="0" marL="0" rtl="0" algn="l">
              <a:lnSpc>
                <a:spcPct val="142857"/>
              </a:lnSpc>
              <a:spcBef>
                <a:spcPts val="1200"/>
              </a:spcBef>
              <a:spcAft>
                <a:spcPts val="0"/>
              </a:spcAft>
              <a:buClr>
                <a:schemeClr val="dk1"/>
              </a:buClr>
              <a:buSzPct val="91666"/>
              <a:buFont typeface="Arial"/>
              <a:buNone/>
            </a:pPr>
            <a:r>
              <a:rPr lang="en-GB" sz="1200">
                <a:solidFill>
                  <a:srgbClr val="4D4D4C"/>
                </a:solidFill>
                <a:latin typeface="Roboto Mono"/>
                <a:ea typeface="Roboto Mono"/>
                <a:cs typeface="Roboto Mono"/>
                <a:sym typeface="Roboto Mono"/>
              </a:rPr>
              <a:t>$ */5 * * * * /usr/bin/top -b -n1 | head -20 &gt; /var/log/top_snapshot.log</a:t>
            </a:r>
            <a:endParaRPr sz="1200">
              <a:solidFill>
                <a:srgbClr val="4D4D4C"/>
              </a:solidFill>
              <a:latin typeface="Roboto Mono"/>
              <a:ea typeface="Roboto Mono"/>
              <a:cs typeface="Roboto Mono"/>
              <a:sym typeface="Roboto Mono"/>
            </a:endParaRPr>
          </a:p>
          <a:p>
            <a:pPr indent="0" lvl="0" marL="0" rtl="0" algn="l">
              <a:spcBef>
                <a:spcPts val="1800"/>
              </a:spcBef>
              <a:spcAft>
                <a:spcPts val="0"/>
              </a:spcAft>
              <a:buClr>
                <a:schemeClr val="dk1"/>
              </a:buClr>
              <a:buSzPct val="64705"/>
              <a:buFont typeface="Arial"/>
              <a:buNone/>
            </a:pPr>
            <a:r>
              <a:rPr lang="en-GB" sz="1700" u="sng">
                <a:solidFill>
                  <a:schemeClr val="dk1"/>
                </a:solidFill>
              </a:rPr>
              <a:t>Quick Health Check</a:t>
            </a:r>
            <a:endParaRPr sz="1200">
              <a:solidFill>
                <a:schemeClr val="dk1"/>
              </a:solidFill>
              <a:latin typeface="Courier New"/>
              <a:ea typeface="Courier New"/>
              <a:cs typeface="Courier New"/>
              <a:sym typeface="Courier New"/>
            </a:endParaRPr>
          </a:p>
          <a:p>
            <a:pPr indent="0" lvl="0" marL="0" rtl="0" algn="l">
              <a:spcBef>
                <a:spcPts val="400"/>
              </a:spcBef>
              <a:spcAft>
                <a:spcPts val="0"/>
              </a:spcAft>
              <a:buNone/>
            </a:pPr>
            <a:r>
              <a:rPr lang="en-GB" sz="1200">
                <a:solidFill>
                  <a:srgbClr val="4271AE"/>
                </a:solidFill>
                <a:latin typeface="Roboto Mono"/>
                <a:ea typeface="Roboto Mono"/>
                <a:cs typeface="Roboto Mono"/>
                <a:sym typeface="Roboto Mono"/>
              </a:rPr>
              <a:t>$ echo</a:t>
            </a:r>
            <a:r>
              <a:rPr lang="en-GB" sz="1200">
                <a:solidFill>
                  <a:srgbClr val="4D4D4C"/>
                </a:solidFill>
                <a:latin typeface="Roboto Mono"/>
                <a:ea typeface="Roboto Mono"/>
                <a:cs typeface="Roboto Mono"/>
                <a:sym typeface="Roboto Mono"/>
              </a:rPr>
              <a:t> </a:t>
            </a:r>
            <a:r>
              <a:rPr lang="en-GB" sz="1200">
                <a:solidFill>
                  <a:srgbClr val="718C00"/>
                </a:solidFill>
                <a:latin typeface="Roboto Mono"/>
                <a:ea typeface="Roboto Mono"/>
                <a:cs typeface="Roboto Mono"/>
                <a:sym typeface="Roboto Mono"/>
              </a:rPr>
              <a:t>"=== </a:t>
            </a:r>
            <a:r>
              <a:rPr lang="en-GB" sz="1200">
                <a:solidFill>
                  <a:srgbClr val="C82829"/>
                </a:solidFill>
                <a:latin typeface="Roboto Mono"/>
                <a:ea typeface="Roboto Mono"/>
                <a:cs typeface="Roboto Mono"/>
                <a:sym typeface="Roboto Mono"/>
              </a:rPr>
              <a:t>$(</a:t>
            </a:r>
            <a:r>
              <a:rPr lang="en-GB" sz="1200">
                <a:solidFill>
                  <a:srgbClr val="4D4D4C"/>
                </a:solidFill>
                <a:latin typeface="Roboto Mono"/>
                <a:ea typeface="Roboto Mono"/>
                <a:cs typeface="Roboto Mono"/>
                <a:sym typeface="Roboto Mono"/>
              </a:rPr>
              <a:t>date</a:t>
            </a:r>
            <a:r>
              <a:rPr lang="en-GB" sz="1200">
                <a:solidFill>
                  <a:srgbClr val="C82829"/>
                </a:solidFill>
                <a:latin typeface="Roboto Mono"/>
                <a:ea typeface="Roboto Mono"/>
                <a:cs typeface="Roboto Mono"/>
                <a:sym typeface="Roboto Mono"/>
              </a:rPr>
              <a:t>)</a:t>
            </a:r>
            <a:r>
              <a:rPr lang="en-GB" sz="1200">
                <a:solidFill>
                  <a:srgbClr val="718C00"/>
                </a:solidFill>
                <a:latin typeface="Roboto Mono"/>
                <a:ea typeface="Roboto Mono"/>
                <a:cs typeface="Roboto Mono"/>
                <a:sym typeface="Roboto Mono"/>
              </a:rPr>
              <a:t> ==="</a:t>
            </a:r>
            <a:r>
              <a:rPr lang="en-GB" sz="1200">
                <a:solidFill>
                  <a:srgbClr val="4D4D4C"/>
                </a:solidFill>
                <a:latin typeface="Roboto Mono"/>
                <a:ea typeface="Roboto Mono"/>
                <a:cs typeface="Roboto Mono"/>
                <a:sym typeface="Roboto Mono"/>
              </a:rPr>
              <a:t>; </a:t>
            </a:r>
            <a:endParaRPr sz="1200">
              <a:solidFill>
                <a:srgbClr val="4D4D4C"/>
              </a:solidFill>
              <a:latin typeface="Roboto Mono"/>
              <a:ea typeface="Roboto Mono"/>
              <a:cs typeface="Roboto Mono"/>
              <a:sym typeface="Roboto Mono"/>
            </a:endParaRPr>
          </a:p>
          <a:p>
            <a:pPr indent="0" lvl="0" marL="0" rtl="0" algn="l">
              <a:spcBef>
                <a:spcPts val="1200"/>
              </a:spcBef>
              <a:spcAft>
                <a:spcPts val="0"/>
              </a:spcAft>
              <a:buNone/>
            </a:pPr>
            <a:r>
              <a:rPr lang="en-GB" sz="1200">
                <a:solidFill>
                  <a:srgbClr val="4271AE"/>
                </a:solidFill>
                <a:latin typeface="Roboto Mono"/>
                <a:ea typeface="Roboto Mono"/>
                <a:cs typeface="Roboto Mono"/>
                <a:sym typeface="Roboto Mono"/>
              </a:rPr>
              <a:t>$ echo</a:t>
            </a:r>
            <a:r>
              <a:rPr lang="en-GB" sz="1200">
                <a:solidFill>
                  <a:srgbClr val="4D4D4C"/>
                </a:solidFill>
                <a:latin typeface="Roboto Mono"/>
                <a:ea typeface="Roboto Mono"/>
                <a:cs typeface="Roboto Mono"/>
                <a:sym typeface="Roboto Mono"/>
              </a:rPr>
              <a:t> </a:t>
            </a:r>
            <a:r>
              <a:rPr lang="en-GB" sz="1200">
                <a:solidFill>
                  <a:srgbClr val="718C00"/>
                </a:solidFill>
                <a:latin typeface="Roboto Mono"/>
                <a:ea typeface="Roboto Mono"/>
                <a:cs typeface="Roboto Mono"/>
                <a:sym typeface="Roboto Mono"/>
              </a:rPr>
              <a:t>"Load: </a:t>
            </a:r>
            <a:r>
              <a:rPr lang="en-GB" sz="1200">
                <a:solidFill>
                  <a:srgbClr val="C82829"/>
                </a:solidFill>
                <a:latin typeface="Roboto Mono"/>
                <a:ea typeface="Roboto Mono"/>
                <a:cs typeface="Roboto Mono"/>
                <a:sym typeface="Roboto Mono"/>
              </a:rPr>
              <a:t>$(</a:t>
            </a:r>
            <a:r>
              <a:rPr lang="en-GB" sz="1200">
                <a:solidFill>
                  <a:srgbClr val="4D4D4C"/>
                </a:solidFill>
                <a:latin typeface="Roboto Mono"/>
                <a:ea typeface="Roboto Mono"/>
                <a:cs typeface="Roboto Mono"/>
                <a:sym typeface="Roboto Mono"/>
              </a:rPr>
              <a:t>uptime</a:t>
            </a:r>
            <a:r>
              <a:rPr lang="en-GB" sz="1200">
                <a:solidFill>
                  <a:srgbClr val="C82829"/>
                </a:solidFill>
                <a:latin typeface="Roboto Mono"/>
                <a:ea typeface="Roboto Mono"/>
                <a:cs typeface="Roboto Mono"/>
                <a:sym typeface="Roboto Mono"/>
              </a:rPr>
              <a:t>)</a:t>
            </a:r>
            <a:r>
              <a:rPr lang="en-GB" sz="1200">
                <a:solidFill>
                  <a:srgbClr val="718C00"/>
                </a:solidFill>
                <a:latin typeface="Roboto Mono"/>
                <a:ea typeface="Roboto Mono"/>
                <a:cs typeface="Roboto Mono"/>
                <a:sym typeface="Roboto Mono"/>
              </a:rPr>
              <a:t>"</a:t>
            </a:r>
            <a:r>
              <a:rPr lang="en-GB" sz="1200">
                <a:solidFill>
                  <a:srgbClr val="4D4D4C"/>
                </a:solidFill>
                <a:latin typeface="Roboto Mono"/>
                <a:ea typeface="Roboto Mono"/>
                <a:cs typeface="Roboto Mono"/>
                <a:sym typeface="Roboto Mono"/>
              </a:rPr>
              <a:t>; </a:t>
            </a:r>
            <a:endParaRPr sz="1200">
              <a:solidFill>
                <a:srgbClr val="4D4D4C"/>
              </a:solidFill>
              <a:latin typeface="Roboto Mono"/>
              <a:ea typeface="Roboto Mono"/>
              <a:cs typeface="Roboto Mono"/>
              <a:sym typeface="Roboto Mono"/>
            </a:endParaRPr>
          </a:p>
          <a:p>
            <a:pPr indent="0" lvl="0" marL="0" rtl="0" algn="l">
              <a:spcBef>
                <a:spcPts val="1200"/>
              </a:spcBef>
              <a:spcAft>
                <a:spcPts val="0"/>
              </a:spcAft>
              <a:buNone/>
            </a:pPr>
            <a:r>
              <a:rPr lang="en-GB" sz="1200">
                <a:solidFill>
                  <a:srgbClr val="4D4D4C"/>
                </a:solidFill>
                <a:latin typeface="Roboto Mono"/>
                <a:ea typeface="Roboto Mono"/>
                <a:cs typeface="Roboto Mono"/>
                <a:sym typeface="Roboto Mono"/>
              </a:rPr>
              <a:t>$ free -h | awk </a:t>
            </a:r>
            <a:r>
              <a:rPr lang="en-GB" sz="1200">
                <a:solidFill>
                  <a:srgbClr val="718C00"/>
                </a:solidFill>
                <a:latin typeface="Roboto Mono"/>
                <a:ea typeface="Roboto Mono"/>
                <a:cs typeface="Roboto Mono"/>
                <a:sym typeface="Roboto Mono"/>
              </a:rPr>
              <a:t>'/Mem/{print "Memory:", $3"/"$2}'</a:t>
            </a:r>
            <a:r>
              <a:rPr lang="en-GB" sz="1200">
                <a:solidFill>
                  <a:srgbClr val="4D4D4C"/>
                </a:solidFill>
                <a:latin typeface="Roboto Mono"/>
                <a:ea typeface="Roboto Mono"/>
                <a:cs typeface="Roboto Mono"/>
                <a:sym typeface="Roboto Mono"/>
              </a:rPr>
              <a:t>; </a:t>
            </a:r>
            <a:endParaRPr sz="1200">
              <a:solidFill>
                <a:srgbClr val="4D4D4C"/>
              </a:solidFill>
              <a:latin typeface="Roboto Mono"/>
              <a:ea typeface="Roboto Mono"/>
              <a:cs typeface="Roboto Mono"/>
              <a:sym typeface="Roboto Mono"/>
            </a:endParaRPr>
          </a:p>
          <a:p>
            <a:pPr indent="0" lvl="0" marL="0" rtl="0" algn="l">
              <a:lnSpc>
                <a:spcPct val="142857"/>
              </a:lnSpc>
              <a:spcBef>
                <a:spcPts val="1200"/>
              </a:spcBef>
              <a:spcAft>
                <a:spcPts val="0"/>
              </a:spcAft>
              <a:buNone/>
            </a:pPr>
            <a:r>
              <a:rPr lang="en-GB" sz="1200">
                <a:solidFill>
                  <a:srgbClr val="4D4D4C"/>
                </a:solidFill>
                <a:latin typeface="Roboto Mono"/>
                <a:ea typeface="Roboto Mono"/>
                <a:cs typeface="Roboto Mono"/>
                <a:sym typeface="Roboto Mono"/>
              </a:rPr>
              <a:t>$ df -h / | tail -1 | awk </a:t>
            </a:r>
            <a:r>
              <a:rPr lang="en-GB" sz="1200">
                <a:solidFill>
                  <a:srgbClr val="718C00"/>
                </a:solidFill>
                <a:latin typeface="Roboto Mono"/>
                <a:ea typeface="Roboto Mono"/>
                <a:cs typeface="Roboto Mono"/>
                <a:sym typeface="Roboto Mono"/>
              </a:rPr>
              <a:t>'{print "Disk:", $3"/"$2}'</a:t>
            </a:r>
            <a:endParaRPr/>
          </a:p>
        </p:txBody>
      </p:sp>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8" name="Shape 578"/>
        <p:cNvGrpSpPr/>
        <p:nvPr/>
      </p:nvGrpSpPr>
      <p:grpSpPr>
        <a:xfrm>
          <a:off x="0" y="0"/>
          <a:ext cx="0" cy="0"/>
          <a:chOff x="0" y="0"/>
          <a:chExt cx="0" cy="0"/>
        </a:xfrm>
      </p:grpSpPr>
      <p:sp>
        <p:nvSpPr>
          <p:cNvPr id="579" name="Google Shape;579;p9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What did you learn in this Module?</a:t>
            </a:r>
            <a:endParaRPr/>
          </a:p>
        </p:txBody>
      </p:sp>
      <p:sp>
        <p:nvSpPr>
          <p:cNvPr id="580" name="Google Shape;580;p96"/>
          <p:cNvSpPr txBox="1"/>
          <p:nvPr>
            <p:ph idx="1" type="body"/>
          </p:nvPr>
        </p:nvSpPr>
        <p:spPr>
          <a:xfrm>
            <a:off x="311700" y="1530575"/>
            <a:ext cx="8520600" cy="3038400"/>
          </a:xfrm>
          <a:prstGeom prst="rect">
            <a:avLst/>
          </a:prstGeom>
        </p:spPr>
        <p:txBody>
          <a:bodyPr anchorCtr="0" anchor="t" bIns="91425" lIns="91425" spcFirstLastPara="1" rIns="91425" wrap="square" tIns="91425">
            <a:normAutofit/>
          </a:bodyPr>
          <a:lstStyle/>
          <a:p>
            <a:pPr indent="-342900" lvl="0" marL="457200" rtl="0" algn="l">
              <a:lnSpc>
                <a:spcPct val="200000"/>
              </a:lnSpc>
              <a:spcBef>
                <a:spcPts val="0"/>
              </a:spcBef>
              <a:spcAft>
                <a:spcPts val="0"/>
              </a:spcAft>
              <a:buSzPts val="1800"/>
              <a:buChar char="-"/>
            </a:pPr>
            <a:r>
              <a:rPr lang="en-GB"/>
              <a:t>monitor real-time system performance, </a:t>
            </a:r>
            <a:endParaRPr/>
          </a:p>
          <a:p>
            <a:pPr indent="-342900" lvl="0" marL="457200" rtl="0" algn="l">
              <a:lnSpc>
                <a:spcPct val="200000"/>
              </a:lnSpc>
              <a:spcBef>
                <a:spcPts val="0"/>
              </a:spcBef>
              <a:spcAft>
                <a:spcPts val="0"/>
              </a:spcAft>
              <a:buSzPts val="1800"/>
              <a:buChar char="-"/>
            </a:pPr>
            <a:r>
              <a:rPr lang="en-GB"/>
              <a:t>understand the basic metrics displayed, and </a:t>
            </a:r>
            <a:endParaRPr/>
          </a:p>
          <a:p>
            <a:pPr indent="-342900" lvl="0" marL="457200" rtl="0" algn="l">
              <a:lnSpc>
                <a:spcPct val="200000"/>
              </a:lnSpc>
              <a:spcBef>
                <a:spcPts val="0"/>
              </a:spcBef>
              <a:spcAft>
                <a:spcPts val="0"/>
              </a:spcAft>
              <a:buSzPts val="1800"/>
              <a:buChar char="-"/>
            </a:pPr>
            <a:r>
              <a:rPr lang="en-GB"/>
              <a:t>know how to capture and log this information for further analysis</a:t>
            </a:r>
            <a:endParaRPr/>
          </a:p>
        </p:txBody>
      </p:sp>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4" name="Shape 584"/>
        <p:cNvGrpSpPr/>
        <p:nvPr/>
      </p:nvGrpSpPr>
      <p:grpSpPr>
        <a:xfrm>
          <a:off x="0" y="0"/>
          <a:ext cx="0" cy="0"/>
          <a:chOff x="0" y="0"/>
          <a:chExt cx="0" cy="0"/>
        </a:xfrm>
      </p:grpSpPr>
      <p:sp>
        <p:nvSpPr>
          <p:cNvPr id="585" name="Google Shape;585;p97"/>
          <p:cNvSpPr txBox="1"/>
          <p:nvPr>
            <p:ph type="title"/>
          </p:nvPr>
        </p:nvSpPr>
        <p:spPr>
          <a:xfrm>
            <a:off x="311700" y="11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Story 1: A Marine Biologist</a:t>
            </a:r>
            <a:endParaRPr>
              <a:latin typeface="Architects Daughter"/>
              <a:ea typeface="Architects Daughter"/>
              <a:cs typeface="Architects Daughter"/>
              <a:sym typeface="Architects Daughter"/>
            </a:endParaRPr>
          </a:p>
        </p:txBody>
      </p:sp>
      <p:pic>
        <p:nvPicPr>
          <p:cNvPr id="586" name="Google Shape;586;p97"/>
          <p:cNvPicPr preferRelativeResize="0"/>
          <p:nvPr/>
        </p:nvPicPr>
        <p:blipFill>
          <a:blip r:embed="rId3">
            <a:alphaModFix/>
          </a:blip>
          <a:stretch>
            <a:fillRect/>
          </a:stretch>
        </p:blipFill>
        <p:spPr>
          <a:xfrm>
            <a:off x="522600" y="742250"/>
            <a:ext cx="7710178" cy="4152699"/>
          </a:xfrm>
          <a:prstGeom prst="rect">
            <a:avLst/>
          </a:prstGeom>
          <a:noFill/>
          <a:ln>
            <a:noFill/>
          </a:ln>
        </p:spPr>
      </p:pic>
    </p:spTree>
  </p:cSld>
  <p:clrMapOvr>
    <a:masterClrMapping/>
  </p:clrMapOvr>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0" name="Shape 590"/>
        <p:cNvGrpSpPr/>
        <p:nvPr/>
      </p:nvGrpSpPr>
      <p:grpSpPr>
        <a:xfrm>
          <a:off x="0" y="0"/>
          <a:ext cx="0" cy="0"/>
          <a:chOff x="0" y="0"/>
          <a:chExt cx="0" cy="0"/>
        </a:xfrm>
      </p:grpSpPr>
      <p:sp>
        <p:nvSpPr>
          <p:cNvPr id="591" name="Google Shape;591;p98"/>
          <p:cNvSpPr txBox="1"/>
          <p:nvPr>
            <p:ph type="title"/>
          </p:nvPr>
        </p:nvSpPr>
        <p:spPr>
          <a:xfrm>
            <a:off x="311700" y="1402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Story 1: Solution</a:t>
            </a:r>
            <a:endParaRPr>
              <a:latin typeface="Architects Daughter"/>
              <a:ea typeface="Architects Daughter"/>
              <a:cs typeface="Architects Daughter"/>
              <a:sym typeface="Architects Daughter"/>
            </a:endParaRPr>
          </a:p>
        </p:txBody>
      </p:sp>
      <p:pic>
        <p:nvPicPr>
          <p:cNvPr id="592" name="Google Shape;592;p98"/>
          <p:cNvPicPr preferRelativeResize="0"/>
          <p:nvPr/>
        </p:nvPicPr>
        <p:blipFill>
          <a:blip r:embed="rId3">
            <a:alphaModFix/>
          </a:blip>
          <a:stretch>
            <a:fillRect/>
          </a:stretch>
        </p:blipFill>
        <p:spPr>
          <a:xfrm>
            <a:off x="1944775" y="712925"/>
            <a:ext cx="4876306" cy="4125775"/>
          </a:xfrm>
          <a:prstGeom prst="rect">
            <a:avLst/>
          </a:prstGeom>
          <a:noFill/>
          <a:ln>
            <a:noFill/>
          </a:ln>
        </p:spPr>
      </p:pic>
    </p:spTree>
  </p:cSld>
  <p:clrMapOvr>
    <a:masterClrMapping/>
  </p:clrMapOvr>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6" name="Shape 596"/>
        <p:cNvGrpSpPr/>
        <p:nvPr/>
      </p:nvGrpSpPr>
      <p:grpSpPr>
        <a:xfrm>
          <a:off x="0" y="0"/>
          <a:ext cx="0" cy="0"/>
          <a:chOff x="0" y="0"/>
          <a:chExt cx="0" cy="0"/>
        </a:xfrm>
      </p:grpSpPr>
      <p:sp>
        <p:nvSpPr>
          <p:cNvPr id="597" name="Google Shape;597;p9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Explanation</a:t>
            </a:r>
            <a:endParaRPr/>
          </a:p>
        </p:txBody>
      </p:sp>
      <p:sp>
        <p:nvSpPr>
          <p:cNvPr id="598" name="Google Shape;598;p9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298450" lvl="0" marL="457200" rtl="0" algn="l">
              <a:spcBef>
                <a:spcPts val="1200"/>
              </a:spcBef>
              <a:spcAft>
                <a:spcPts val="0"/>
              </a:spcAft>
              <a:buClr>
                <a:schemeClr val="dk1"/>
              </a:buClr>
              <a:buSzPts val="1100"/>
              <a:buAutoNum type="arabicPeriod"/>
            </a:pPr>
            <a:r>
              <a:rPr b="1" lang="en-GB" sz="1100">
                <a:solidFill>
                  <a:schemeClr val="dk1"/>
                </a:solidFill>
              </a:rPr>
              <a:t>Defines Directories:</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DATA_DIR</a:t>
            </a:r>
            <a:r>
              <a:rPr lang="en-GB" sz="1100">
                <a:solidFill>
                  <a:schemeClr val="dk1"/>
                </a:solidFill>
              </a:rPr>
              <a:t> contains the 1520 input files.</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OUTPUT_DIR</a:t>
            </a:r>
            <a:r>
              <a:rPr lang="en-GB" sz="1100">
                <a:solidFill>
                  <a:schemeClr val="dk1"/>
                </a:solidFill>
              </a:rPr>
              <a:t> stores the processed results.</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The script ensures that the output directory exists (</a:t>
            </a:r>
            <a:r>
              <a:rPr lang="en-GB" sz="1100">
                <a:solidFill>
                  <a:srgbClr val="188038"/>
                </a:solidFill>
                <a:latin typeface="Roboto Mono"/>
                <a:ea typeface="Roboto Mono"/>
                <a:cs typeface="Roboto Mono"/>
                <a:sym typeface="Roboto Mono"/>
              </a:rPr>
              <a:t>mkdir -p "$OUTPUT_DIR"</a:t>
            </a:r>
            <a:r>
              <a:rPr lang="en-GB"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Loops Over All Files:</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It finds all </a:t>
            </a:r>
            <a:r>
              <a:rPr lang="en-GB" sz="1100">
                <a:solidFill>
                  <a:srgbClr val="188038"/>
                </a:solidFill>
                <a:latin typeface="Roboto Mono"/>
                <a:ea typeface="Roboto Mono"/>
                <a:cs typeface="Roboto Mono"/>
                <a:sym typeface="Roboto Mono"/>
              </a:rPr>
              <a:t>.txt</a:t>
            </a:r>
            <a:r>
              <a:rPr lang="en-GB" sz="1100">
                <a:solidFill>
                  <a:schemeClr val="dk1"/>
                </a:solidFill>
              </a:rPr>
              <a:t> files in </a:t>
            </a:r>
            <a:r>
              <a:rPr lang="en-GB" sz="1100">
                <a:solidFill>
                  <a:srgbClr val="188038"/>
                </a:solidFill>
                <a:latin typeface="Roboto Mono"/>
                <a:ea typeface="Roboto Mono"/>
                <a:cs typeface="Roboto Mono"/>
                <a:sym typeface="Roboto Mono"/>
              </a:rPr>
              <a:t>DATA_DIR</a:t>
            </a:r>
            <a:r>
              <a:rPr lang="en-GB" sz="1100">
                <a:solidFill>
                  <a:schemeClr val="dk1"/>
                </a:solidFill>
              </a:rPr>
              <a:t>.</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Extracts the filename using </a:t>
            </a:r>
            <a:r>
              <a:rPr lang="en-GB" sz="1100">
                <a:solidFill>
                  <a:srgbClr val="188038"/>
                </a:solidFill>
                <a:latin typeface="Roboto Mono"/>
                <a:ea typeface="Roboto Mono"/>
                <a:cs typeface="Roboto Mono"/>
                <a:sym typeface="Roboto Mono"/>
              </a:rPr>
              <a:t>basename</a:t>
            </a:r>
            <a:r>
              <a:rPr lang="en-GB"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Runs </a:t>
            </a:r>
            <a:r>
              <a:rPr b="1" lang="en-GB" sz="1100">
                <a:solidFill>
                  <a:srgbClr val="188038"/>
                </a:solidFill>
                <a:latin typeface="Roboto Mono"/>
                <a:ea typeface="Roboto Mono"/>
                <a:cs typeface="Roboto Mono"/>
                <a:sym typeface="Roboto Mono"/>
              </a:rPr>
              <a:t>goostats.sh</a:t>
            </a:r>
            <a:r>
              <a:rPr b="1" lang="en-GB" sz="1100">
                <a:solidFill>
                  <a:schemeClr val="dk1"/>
                </a:solidFill>
              </a:rPr>
              <a:t> on Each File:</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The output is saved with </a:t>
            </a:r>
            <a:r>
              <a:rPr lang="en-GB" sz="1100">
                <a:solidFill>
                  <a:srgbClr val="188038"/>
                </a:solidFill>
                <a:latin typeface="Roboto Mono"/>
                <a:ea typeface="Roboto Mono"/>
                <a:cs typeface="Roboto Mono"/>
                <a:sym typeface="Roboto Mono"/>
              </a:rPr>
              <a:t>_stats.txt</a:t>
            </a:r>
            <a:r>
              <a:rPr lang="en-GB" sz="1100">
                <a:solidFill>
                  <a:schemeClr val="dk1"/>
                </a:solidFill>
              </a:rPr>
              <a:t> suffix in </a:t>
            </a:r>
            <a:r>
              <a:rPr lang="en-GB" sz="1100">
                <a:solidFill>
                  <a:srgbClr val="188038"/>
                </a:solidFill>
                <a:latin typeface="Roboto Mono"/>
                <a:ea typeface="Roboto Mono"/>
                <a:cs typeface="Roboto Mono"/>
                <a:sym typeface="Roboto Mono"/>
              </a:rPr>
              <a:t>OUTPUT_DIR</a:t>
            </a:r>
            <a:r>
              <a:rPr lang="en-GB" sz="1100">
                <a:solidFill>
                  <a:schemeClr val="dk1"/>
                </a:solidFill>
              </a:rPr>
              <a:t>.</a:t>
            </a:r>
            <a:endParaRPr sz="1100">
              <a:solidFill>
                <a:schemeClr val="dk1"/>
              </a:solidFill>
            </a:endParaRPr>
          </a:p>
          <a:p>
            <a:pPr indent="-298450" lvl="0" marL="457200" rtl="0" algn="l">
              <a:spcBef>
                <a:spcPts val="0"/>
              </a:spcBef>
              <a:spcAft>
                <a:spcPts val="0"/>
              </a:spcAft>
              <a:buClr>
                <a:schemeClr val="dk1"/>
              </a:buClr>
              <a:buSzPts val="1100"/>
              <a:buAutoNum type="arabicPeriod"/>
            </a:pPr>
            <a:r>
              <a:rPr b="1" lang="en-GB" sz="1100">
                <a:solidFill>
                  <a:schemeClr val="dk1"/>
                </a:solidFill>
              </a:rPr>
              <a:t>Displays Progress Messages:</a:t>
            </a:r>
            <a:endParaRPr b="1" sz="1100">
              <a:solidFill>
                <a:schemeClr val="dk1"/>
              </a:solidFill>
            </a:endParaRPr>
          </a:p>
          <a:p>
            <a:pPr indent="-298450" lvl="1" marL="914400" rtl="0" algn="l">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echo "Processed $file"</a:t>
            </a:r>
            <a:r>
              <a:rPr lang="en-GB" sz="1100">
                <a:solidFill>
                  <a:schemeClr val="dk1"/>
                </a:solidFill>
              </a:rPr>
              <a:t> informs the user of progress.</a:t>
            </a:r>
            <a:endParaRPr sz="1100">
              <a:solidFill>
                <a:schemeClr val="dk1"/>
              </a:solidFill>
            </a:endParaRPr>
          </a:p>
          <a:p>
            <a:pPr indent="-298450" lvl="1" marL="914400" rtl="0" algn="l">
              <a:spcBef>
                <a:spcPts val="0"/>
              </a:spcBef>
              <a:spcAft>
                <a:spcPts val="0"/>
              </a:spcAft>
              <a:buClr>
                <a:schemeClr val="dk1"/>
              </a:buClr>
              <a:buSzPts val="1100"/>
              <a:buChar char="○"/>
            </a:pPr>
            <a:r>
              <a:rPr lang="en-GB" sz="1100">
                <a:solidFill>
                  <a:schemeClr val="dk1"/>
                </a:solidFill>
              </a:rPr>
              <a:t>Once all files are processed, a completion message is printed.</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2" name="Shape 602"/>
        <p:cNvGrpSpPr/>
        <p:nvPr/>
      </p:nvGrpSpPr>
      <p:grpSpPr>
        <a:xfrm>
          <a:off x="0" y="0"/>
          <a:ext cx="0" cy="0"/>
          <a:chOff x="0" y="0"/>
          <a:chExt cx="0" cy="0"/>
        </a:xfrm>
      </p:grpSpPr>
      <p:sp>
        <p:nvSpPr>
          <p:cNvPr id="603" name="Google Shape;603;p10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Use</a:t>
            </a:r>
            <a:endParaRPr/>
          </a:p>
        </p:txBody>
      </p:sp>
      <p:sp>
        <p:nvSpPr>
          <p:cNvPr id="604" name="Google Shape;604;p10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0000" lnSpcReduction="10000"/>
          </a:bodyPr>
          <a:lstStyle/>
          <a:p>
            <a:pPr indent="0" lvl="0" marL="0" rtl="0" algn="l">
              <a:spcBef>
                <a:spcPts val="1400"/>
              </a:spcBef>
              <a:spcAft>
                <a:spcPts val="0"/>
              </a:spcAft>
              <a:buClr>
                <a:schemeClr val="dk1"/>
              </a:buClr>
              <a:buSzPct val="84615"/>
              <a:buFont typeface="Arial"/>
              <a:buNone/>
            </a:pPr>
            <a:r>
              <a:t/>
            </a:r>
            <a:endParaRPr b="1" sz="1300">
              <a:solidFill>
                <a:schemeClr val="dk1"/>
              </a:solidFill>
            </a:endParaRPr>
          </a:p>
          <a:p>
            <a:pPr indent="-313055" lvl="0" marL="457200" rtl="0" algn="l">
              <a:lnSpc>
                <a:spcPct val="200000"/>
              </a:lnSpc>
              <a:spcBef>
                <a:spcPts val="1200"/>
              </a:spcBef>
              <a:spcAft>
                <a:spcPts val="0"/>
              </a:spcAft>
              <a:buClr>
                <a:schemeClr val="dk1"/>
              </a:buClr>
              <a:buSzPct val="100000"/>
              <a:buAutoNum type="arabicPeriod"/>
            </a:pPr>
            <a:r>
              <a:rPr lang="en-GB" sz="1900">
                <a:solidFill>
                  <a:schemeClr val="dk1"/>
                </a:solidFill>
              </a:rPr>
              <a:t>Save this script as </a:t>
            </a:r>
            <a:r>
              <a:rPr lang="en-GB" sz="1900">
                <a:solidFill>
                  <a:srgbClr val="188038"/>
                </a:solidFill>
                <a:latin typeface="Roboto Mono"/>
                <a:ea typeface="Roboto Mono"/>
                <a:cs typeface="Roboto Mono"/>
                <a:sym typeface="Roboto Mono"/>
              </a:rPr>
              <a:t>process_samples.sh</a:t>
            </a:r>
            <a:r>
              <a:rPr lang="en-GB" sz="1900">
                <a:solidFill>
                  <a:schemeClr val="dk1"/>
                </a:solidFill>
              </a:rPr>
              <a:t>.</a:t>
            </a:r>
            <a:endParaRPr sz="1900">
              <a:solidFill>
                <a:schemeClr val="dk1"/>
              </a:solidFill>
            </a:endParaRPr>
          </a:p>
          <a:p>
            <a:pPr indent="-313055" lvl="0" marL="457200" rtl="0" algn="l">
              <a:lnSpc>
                <a:spcPct val="200000"/>
              </a:lnSpc>
              <a:spcBef>
                <a:spcPts val="0"/>
              </a:spcBef>
              <a:spcAft>
                <a:spcPts val="0"/>
              </a:spcAft>
              <a:buClr>
                <a:schemeClr val="dk1"/>
              </a:buClr>
              <a:buSzPct val="100000"/>
              <a:buAutoNum type="arabicPeriod"/>
            </a:pPr>
            <a:r>
              <a:rPr lang="en-GB" sz="1900">
                <a:solidFill>
                  <a:schemeClr val="dk1"/>
                </a:solidFill>
              </a:rPr>
              <a:t>Give it execute permission:</a:t>
            </a:r>
            <a:br>
              <a:rPr lang="en-GB" sz="1900">
                <a:solidFill>
                  <a:schemeClr val="dk1"/>
                </a:solidFill>
              </a:rPr>
            </a:br>
            <a:r>
              <a:rPr lang="en-GB" sz="1900">
                <a:solidFill>
                  <a:schemeClr val="dk1"/>
                </a:solidFill>
              </a:rPr>
              <a:t>         </a:t>
            </a:r>
            <a:r>
              <a:rPr lang="en-GB" sz="1900">
                <a:solidFill>
                  <a:srgbClr val="188038"/>
                </a:solidFill>
                <a:latin typeface="Roboto Mono"/>
                <a:ea typeface="Roboto Mono"/>
                <a:cs typeface="Roboto Mono"/>
                <a:sym typeface="Roboto Mono"/>
              </a:rPr>
              <a:t>chmod +x process_samples.sh</a:t>
            </a:r>
            <a:endParaRPr sz="1900">
              <a:solidFill>
                <a:srgbClr val="188038"/>
              </a:solidFill>
              <a:latin typeface="Roboto Mono"/>
              <a:ea typeface="Roboto Mono"/>
              <a:cs typeface="Roboto Mono"/>
              <a:sym typeface="Roboto Mono"/>
            </a:endParaRPr>
          </a:p>
          <a:p>
            <a:pPr indent="-313055" lvl="0" marL="457200" rtl="0" algn="l">
              <a:lnSpc>
                <a:spcPct val="200000"/>
              </a:lnSpc>
              <a:spcBef>
                <a:spcPts val="0"/>
              </a:spcBef>
              <a:spcAft>
                <a:spcPts val="0"/>
              </a:spcAft>
              <a:buClr>
                <a:schemeClr val="dk1"/>
              </a:buClr>
              <a:buSzPct val="100000"/>
              <a:buAutoNum type="arabicPeriod"/>
            </a:pPr>
            <a:r>
              <a:rPr lang="en-GB" sz="1900">
                <a:solidFill>
                  <a:schemeClr val="dk1"/>
                </a:solidFill>
              </a:rPr>
              <a:t>Run it:</a:t>
            </a:r>
            <a:br>
              <a:rPr lang="en-GB" sz="1900">
                <a:solidFill>
                  <a:schemeClr val="dk1"/>
                </a:solidFill>
              </a:rPr>
            </a:br>
            <a:r>
              <a:rPr lang="en-GB" sz="1900">
                <a:solidFill>
                  <a:schemeClr val="dk1"/>
                </a:solidFill>
              </a:rPr>
              <a:t>        </a:t>
            </a:r>
            <a:r>
              <a:rPr lang="en-GB" sz="1900">
                <a:solidFill>
                  <a:srgbClr val="188038"/>
                </a:solidFill>
                <a:latin typeface="Roboto Mono"/>
                <a:ea typeface="Roboto Mono"/>
                <a:cs typeface="Roboto Mono"/>
                <a:sym typeface="Roboto Mono"/>
              </a:rPr>
              <a:t>./process_samples.sh</a:t>
            </a:r>
            <a:endParaRPr sz="1900">
              <a:solidFill>
                <a:srgbClr val="188038"/>
              </a:solidFill>
              <a:latin typeface="Roboto Mono"/>
              <a:ea typeface="Roboto Mono"/>
              <a:cs typeface="Roboto Mono"/>
              <a:sym typeface="Roboto Mono"/>
            </a:endParaRPr>
          </a:p>
          <a:p>
            <a:pPr indent="0" lvl="0" marL="457200" rtl="0" algn="l">
              <a:spcBef>
                <a:spcPts val="1200"/>
              </a:spcBef>
              <a:spcAft>
                <a:spcPts val="0"/>
              </a:spcAft>
              <a:buNone/>
            </a:pPr>
            <a:r>
              <a:t/>
            </a:r>
            <a:endParaRPr sz="1100">
              <a:solidFill>
                <a:schemeClr val="dk1"/>
              </a:solidFill>
            </a:endParaRPr>
          </a:p>
          <a:p>
            <a:pPr indent="0" lvl="0" marL="0" rtl="0" algn="l">
              <a:spcBef>
                <a:spcPts val="1200"/>
              </a:spcBef>
              <a:spcAft>
                <a:spcPts val="0"/>
              </a:spcAft>
              <a:buClr>
                <a:schemeClr val="dk1"/>
              </a:buClr>
              <a:buSzPct val="73333"/>
              <a:buFont typeface="Arial"/>
              <a:buNone/>
            </a:pPr>
            <a:r>
              <a:rPr lang="en-GB" sz="1500">
                <a:solidFill>
                  <a:schemeClr val="dk1"/>
                </a:solidFill>
              </a:rPr>
              <a:t>This script will allow Nelle to focus on her paper while the computer processes her data!</a:t>
            </a:r>
            <a:endParaRPr sz="15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8" name="Shape 608"/>
        <p:cNvGrpSpPr/>
        <p:nvPr/>
      </p:nvGrpSpPr>
      <p:grpSpPr>
        <a:xfrm>
          <a:off x="0" y="0"/>
          <a:ext cx="0" cy="0"/>
          <a:chOff x="0" y="0"/>
          <a:chExt cx="0" cy="0"/>
        </a:xfrm>
      </p:grpSpPr>
      <p:sp>
        <p:nvSpPr>
          <p:cNvPr id="609" name="Google Shape;609;p101"/>
          <p:cNvSpPr txBox="1"/>
          <p:nvPr>
            <p:ph type="title"/>
          </p:nvPr>
        </p:nvSpPr>
        <p:spPr>
          <a:xfrm>
            <a:off x="311700" y="11330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Story 2: An Insurance Company</a:t>
            </a:r>
            <a:endParaRPr>
              <a:latin typeface="Architects Daughter"/>
              <a:ea typeface="Architects Daughter"/>
              <a:cs typeface="Architects Daughter"/>
              <a:sym typeface="Architects Daughter"/>
            </a:endParaRPr>
          </a:p>
        </p:txBody>
      </p:sp>
      <p:pic>
        <p:nvPicPr>
          <p:cNvPr id="610" name="Google Shape;610;p101"/>
          <p:cNvPicPr preferRelativeResize="0"/>
          <p:nvPr/>
        </p:nvPicPr>
        <p:blipFill>
          <a:blip r:embed="rId3">
            <a:alphaModFix/>
          </a:blip>
          <a:stretch>
            <a:fillRect/>
          </a:stretch>
        </p:blipFill>
        <p:spPr>
          <a:xfrm>
            <a:off x="200475" y="1174925"/>
            <a:ext cx="8839202" cy="2729754"/>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Opening a Terminal</a:t>
            </a:r>
            <a:endParaRPr/>
          </a:p>
        </p:txBody>
      </p:sp>
      <p:sp>
        <p:nvSpPr>
          <p:cNvPr id="113" name="Google Shape;113;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200000"/>
              </a:lnSpc>
              <a:spcBef>
                <a:spcPts val="0"/>
              </a:spcBef>
              <a:spcAft>
                <a:spcPts val="0"/>
              </a:spcAft>
              <a:buClr>
                <a:schemeClr val="dk1"/>
              </a:buClr>
              <a:buSzPts val="1100"/>
              <a:buFont typeface="Arial"/>
              <a:buNone/>
            </a:pPr>
            <a:r>
              <a:rPr lang="en-GB"/>
              <a:t>How to launch the terminal in various environments:</a:t>
            </a:r>
            <a:endParaRPr/>
          </a:p>
          <a:p>
            <a:pPr indent="-330200" lvl="0" marL="457200" rtl="0" algn="l">
              <a:lnSpc>
                <a:spcPct val="200000"/>
              </a:lnSpc>
              <a:spcBef>
                <a:spcPts val="1200"/>
              </a:spcBef>
              <a:spcAft>
                <a:spcPts val="0"/>
              </a:spcAft>
              <a:buSzPts val="1600"/>
              <a:buChar char="❏"/>
            </a:pPr>
            <a:r>
              <a:rPr lang="en-GB" sz="1600"/>
              <a:t>Ubuntu: using the “Activities” search or keyboard shortcut (Ctrl+Alt+T).</a:t>
            </a:r>
            <a:endParaRPr sz="1600"/>
          </a:p>
          <a:p>
            <a:pPr indent="-330200" lvl="0" marL="457200" rtl="0" algn="l">
              <a:lnSpc>
                <a:spcPct val="200000"/>
              </a:lnSpc>
              <a:spcBef>
                <a:spcPts val="0"/>
              </a:spcBef>
              <a:spcAft>
                <a:spcPts val="0"/>
              </a:spcAft>
              <a:buSzPts val="1600"/>
              <a:buChar char="❏"/>
            </a:pPr>
            <a:r>
              <a:rPr lang="en-GB" sz="1600"/>
              <a:t>Other Linux distributions and macOS (Terminal app) or Windows (WSL or Git Bash).</a:t>
            </a:r>
            <a:endParaRPr sz="1600"/>
          </a:p>
          <a:p>
            <a:pPr indent="-330200" lvl="0" marL="457200" rtl="0" algn="l">
              <a:lnSpc>
                <a:spcPct val="200000"/>
              </a:lnSpc>
              <a:spcBef>
                <a:spcPts val="0"/>
              </a:spcBef>
              <a:spcAft>
                <a:spcPts val="0"/>
              </a:spcAft>
              <a:buSzPts val="1600"/>
              <a:buChar char="❏"/>
            </a:pPr>
            <a:r>
              <a:rPr lang="en-GB" sz="1600"/>
              <a:t>When the shell is first opened, you are presented with a prompt, indicating that the shell is waiting for input.</a:t>
            </a:r>
            <a:endParaRPr sz="1600"/>
          </a:p>
          <a:p>
            <a:pPr indent="0" lvl="0" marL="0" rtl="0" algn="l">
              <a:spcBef>
                <a:spcPts val="1200"/>
              </a:spcBef>
              <a:spcAft>
                <a:spcPts val="1200"/>
              </a:spcAft>
              <a:buNone/>
            </a:pPr>
            <a:r>
              <a:t/>
            </a:r>
            <a:endParaRPr/>
          </a:p>
        </p:txBody>
      </p:sp>
      <p:pic>
        <p:nvPicPr>
          <p:cNvPr id="114" name="Google Shape;114;p21"/>
          <p:cNvPicPr preferRelativeResize="0"/>
          <p:nvPr/>
        </p:nvPicPr>
        <p:blipFill>
          <a:blip r:embed="rId3">
            <a:alphaModFix/>
          </a:blip>
          <a:stretch>
            <a:fillRect/>
          </a:stretch>
        </p:blipFill>
        <p:spPr>
          <a:xfrm>
            <a:off x="2936350" y="3412802"/>
            <a:ext cx="5951475" cy="1538900"/>
          </a:xfrm>
          <a:prstGeom prst="rect">
            <a:avLst/>
          </a:prstGeom>
          <a:noFill/>
          <a:ln>
            <a:noFill/>
          </a:ln>
        </p:spPr>
      </p:pic>
    </p:spTree>
  </p:cSld>
  <p:clrMapOvr>
    <a:masterClrMapping/>
  </p:clrMapOvr>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4" name="Shape 614"/>
        <p:cNvGrpSpPr/>
        <p:nvPr/>
      </p:nvGrpSpPr>
      <p:grpSpPr>
        <a:xfrm>
          <a:off x="0" y="0"/>
          <a:ext cx="0" cy="0"/>
          <a:chOff x="0" y="0"/>
          <a:chExt cx="0" cy="0"/>
        </a:xfrm>
      </p:grpSpPr>
      <p:sp>
        <p:nvSpPr>
          <p:cNvPr id="615" name="Google Shape;615;p102"/>
          <p:cNvSpPr txBox="1"/>
          <p:nvPr>
            <p:ph type="title"/>
          </p:nvPr>
        </p:nvSpPr>
        <p:spPr>
          <a:xfrm>
            <a:off x="109950" y="74550"/>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latin typeface="Architects Daughter"/>
                <a:ea typeface="Architects Daughter"/>
                <a:cs typeface="Architects Daughter"/>
                <a:sym typeface="Architects Daughter"/>
              </a:rPr>
              <a:t>Story 2: Solution</a:t>
            </a:r>
            <a:endParaRPr>
              <a:latin typeface="Architects Daughter"/>
              <a:ea typeface="Architects Daughter"/>
              <a:cs typeface="Architects Daughter"/>
              <a:sym typeface="Architects Daughter"/>
            </a:endParaRPr>
          </a:p>
        </p:txBody>
      </p:sp>
      <p:pic>
        <p:nvPicPr>
          <p:cNvPr id="616" name="Google Shape;616;p102"/>
          <p:cNvPicPr preferRelativeResize="0"/>
          <p:nvPr/>
        </p:nvPicPr>
        <p:blipFill>
          <a:blip r:embed="rId3">
            <a:alphaModFix/>
          </a:blip>
          <a:stretch>
            <a:fillRect/>
          </a:stretch>
        </p:blipFill>
        <p:spPr>
          <a:xfrm>
            <a:off x="2751850" y="67725"/>
            <a:ext cx="4581949" cy="5008051"/>
          </a:xfrm>
          <a:prstGeom prst="rect">
            <a:avLst/>
          </a:prstGeom>
          <a:noFill/>
          <a:ln>
            <a:noFill/>
          </a:ln>
        </p:spPr>
      </p:pic>
    </p:spTree>
  </p:cSld>
  <p:clrMapOvr>
    <a:masterClrMapping/>
  </p:clrMapOvr>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10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Explanation</a:t>
            </a:r>
            <a:endParaRPr/>
          </a:p>
        </p:txBody>
      </p:sp>
      <p:sp>
        <p:nvSpPr>
          <p:cNvPr id="622" name="Google Shape;622;p10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298450" lvl="0" marL="457200" rtl="0" algn="l">
              <a:lnSpc>
                <a:spcPct val="150000"/>
              </a:lnSpc>
              <a:spcBef>
                <a:spcPts val="1200"/>
              </a:spcBef>
              <a:spcAft>
                <a:spcPts val="0"/>
              </a:spcAft>
              <a:buClr>
                <a:schemeClr val="dk1"/>
              </a:buClr>
              <a:buSzPts val="1100"/>
              <a:buChar char="●"/>
            </a:pPr>
            <a:r>
              <a:rPr b="1" lang="en-GB" sz="1100">
                <a:solidFill>
                  <a:schemeClr val="dk1"/>
                </a:solidFill>
              </a:rPr>
              <a:t>Directories:</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CLAIMS_DIR</a:t>
            </a:r>
            <a:r>
              <a:rPr lang="en-GB" sz="1100">
                <a:solidFill>
                  <a:schemeClr val="dk1"/>
                </a:solidFill>
              </a:rPr>
              <a:t>: Contains the incoming claims CSV files.</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ARCHIVE_DIR</a:t>
            </a:r>
            <a:r>
              <a:rPr lang="en-GB" sz="1100">
                <a:solidFill>
                  <a:schemeClr val="dk1"/>
                </a:solidFill>
              </a:rPr>
              <a:t>: Stores the processed files for record-keeping.</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GB" sz="1100">
                <a:solidFill>
                  <a:schemeClr val="dk1"/>
                </a:solidFill>
              </a:rPr>
              <a:t>Log File:</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rgbClr val="188038"/>
                </a:solidFill>
                <a:latin typeface="Roboto Mono"/>
                <a:ea typeface="Roboto Mono"/>
                <a:cs typeface="Roboto Mono"/>
                <a:sym typeface="Roboto Mono"/>
              </a:rPr>
              <a:t>LOG_FILE</a:t>
            </a:r>
            <a:r>
              <a:rPr lang="en-GB" sz="1100">
                <a:solidFill>
                  <a:schemeClr val="dk1"/>
                </a:solidFill>
              </a:rPr>
              <a:t>: Records processing activities and any issues encountered.</a:t>
            </a:r>
            <a:endParaRPr sz="1100">
              <a:solidFill>
                <a:schemeClr val="dk1"/>
              </a:solidFill>
            </a:endParaRPr>
          </a:p>
          <a:p>
            <a:pPr indent="-298450" lvl="0" marL="457200" rtl="0" algn="l">
              <a:lnSpc>
                <a:spcPct val="150000"/>
              </a:lnSpc>
              <a:spcBef>
                <a:spcPts val="0"/>
              </a:spcBef>
              <a:spcAft>
                <a:spcPts val="0"/>
              </a:spcAft>
              <a:buClr>
                <a:schemeClr val="dk1"/>
              </a:buClr>
              <a:buSzPts val="1100"/>
              <a:buChar char="●"/>
            </a:pPr>
            <a:r>
              <a:rPr b="1" lang="en-GB" sz="1100">
                <a:solidFill>
                  <a:schemeClr val="dk1"/>
                </a:solidFill>
              </a:rPr>
              <a:t>Processing Loop:</a:t>
            </a:r>
            <a:endParaRPr b="1"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The script iterates through each CSV file in the </a:t>
            </a:r>
            <a:r>
              <a:rPr lang="en-GB" sz="1100">
                <a:solidFill>
                  <a:srgbClr val="188038"/>
                </a:solidFill>
                <a:latin typeface="Roboto Mono"/>
                <a:ea typeface="Roboto Mono"/>
                <a:cs typeface="Roboto Mono"/>
                <a:sym typeface="Roboto Mono"/>
              </a:rPr>
              <a:t>CLAIMS_DIR</a:t>
            </a:r>
            <a:r>
              <a:rPr lang="en-GB" sz="1100">
                <a:solidFill>
                  <a:schemeClr val="dk1"/>
                </a:solidFill>
              </a:rPr>
              <a: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For each file, it reads the data line by line.</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GB" sz="1100">
                <a:solidFill>
                  <a:schemeClr val="dk1"/>
                </a:solidFill>
              </a:rPr>
              <a:t>Data Validation:</a:t>
            </a:r>
            <a:r>
              <a:rPr lang="en-GB" sz="1100">
                <a:solidFill>
                  <a:schemeClr val="dk1"/>
                </a:solidFill>
              </a:rPr>
              <a:t> Checks if the </a:t>
            </a:r>
            <a:r>
              <a:rPr lang="en-GB" sz="1100">
                <a:solidFill>
                  <a:srgbClr val="188038"/>
                </a:solidFill>
                <a:latin typeface="Roboto Mono"/>
                <a:ea typeface="Roboto Mono"/>
                <a:cs typeface="Roboto Mono"/>
                <a:sym typeface="Roboto Mono"/>
              </a:rPr>
              <a:t>claim_amount</a:t>
            </a:r>
            <a:r>
              <a:rPr lang="en-GB" sz="1100">
                <a:solidFill>
                  <a:schemeClr val="dk1"/>
                </a:solidFill>
              </a:rPr>
              <a:t> is a valid number.</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b="1" lang="en-GB" sz="1100">
                <a:solidFill>
                  <a:schemeClr val="dk1"/>
                </a:solidFill>
              </a:rPr>
              <a:t>Data Loading:</a:t>
            </a:r>
            <a:r>
              <a:rPr lang="en-GB" sz="1100">
                <a:solidFill>
                  <a:schemeClr val="dk1"/>
                </a:solidFill>
              </a:rPr>
              <a:t> Inserts the validated data into the database. (Note: The actual database insertion command should replace the placeholder echo statement.)</a:t>
            </a:r>
            <a:endParaRPr sz="1100">
              <a:solidFill>
                <a:schemeClr val="dk1"/>
              </a:solidFill>
            </a:endParaRPr>
          </a:p>
          <a:p>
            <a:pPr indent="-298450" lvl="1" marL="914400" rtl="0" algn="l">
              <a:lnSpc>
                <a:spcPct val="150000"/>
              </a:lnSpc>
              <a:spcBef>
                <a:spcPts val="0"/>
              </a:spcBef>
              <a:spcAft>
                <a:spcPts val="0"/>
              </a:spcAft>
              <a:buClr>
                <a:schemeClr val="dk1"/>
              </a:buClr>
              <a:buSzPts val="1100"/>
              <a:buChar char="○"/>
            </a:pPr>
            <a:r>
              <a:rPr lang="en-GB" sz="1100">
                <a:solidFill>
                  <a:schemeClr val="dk1"/>
                </a:solidFill>
              </a:rPr>
              <a:t>After processing, the file is moved to the </a:t>
            </a:r>
            <a:r>
              <a:rPr lang="en-GB" sz="1100">
                <a:solidFill>
                  <a:srgbClr val="188038"/>
                </a:solidFill>
                <a:latin typeface="Roboto Mono"/>
                <a:ea typeface="Roboto Mono"/>
                <a:cs typeface="Roboto Mono"/>
                <a:sym typeface="Roboto Mono"/>
              </a:rPr>
              <a:t>ARCHIVE_DIR</a:t>
            </a:r>
            <a:r>
              <a:rPr lang="en-GB" sz="1100">
                <a:solidFill>
                  <a:schemeClr val="dk1"/>
                </a:solidFill>
              </a:rPr>
              <a:t>.</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6" name="Shape 626"/>
        <p:cNvGrpSpPr/>
        <p:nvPr/>
      </p:nvGrpSpPr>
      <p:grpSpPr>
        <a:xfrm>
          <a:off x="0" y="0"/>
          <a:ext cx="0" cy="0"/>
          <a:chOff x="0" y="0"/>
          <a:chExt cx="0" cy="0"/>
        </a:xfrm>
      </p:grpSpPr>
      <p:sp>
        <p:nvSpPr>
          <p:cNvPr id="627" name="Google Shape;627;p10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GB"/>
              <a:t>How to Use</a:t>
            </a:r>
            <a:endParaRPr/>
          </a:p>
        </p:txBody>
      </p:sp>
      <p:sp>
        <p:nvSpPr>
          <p:cNvPr id="628" name="Google Shape;628;p10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spcBef>
                <a:spcPts val="1200"/>
              </a:spcBef>
              <a:spcAft>
                <a:spcPts val="0"/>
              </a:spcAft>
              <a:buClr>
                <a:schemeClr val="dk1"/>
              </a:buClr>
              <a:buSzPts val="1100"/>
              <a:buFont typeface="Arial"/>
              <a:buNone/>
            </a:pPr>
            <a:r>
              <a:t/>
            </a:r>
            <a:endParaRPr b="1" sz="1100">
              <a:solidFill>
                <a:schemeClr val="dk1"/>
              </a:solidFill>
            </a:endParaRPr>
          </a:p>
          <a:p>
            <a:pPr indent="-298450" lvl="0" marL="457200" rtl="0" algn="l">
              <a:lnSpc>
                <a:spcPct val="200000"/>
              </a:lnSpc>
              <a:spcBef>
                <a:spcPts val="1200"/>
              </a:spcBef>
              <a:spcAft>
                <a:spcPts val="0"/>
              </a:spcAft>
              <a:buClr>
                <a:schemeClr val="dk1"/>
              </a:buClr>
              <a:buSzPts val="1100"/>
              <a:buAutoNum type="arabicPeriod"/>
            </a:pPr>
            <a:r>
              <a:rPr b="1" lang="en-GB" sz="1100">
                <a:solidFill>
                  <a:schemeClr val="dk1"/>
                </a:solidFill>
              </a:rPr>
              <a:t>Save the Script:</a:t>
            </a:r>
            <a:r>
              <a:rPr lang="en-GB" sz="1100">
                <a:solidFill>
                  <a:schemeClr val="dk1"/>
                </a:solidFill>
              </a:rPr>
              <a:t> Save the script as </a:t>
            </a:r>
            <a:r>
              <a:rPr lang="en-GB" sz="1100">
                <a:solidFill>
                  <a:srgbClr val="188038"/>
                </a:solidFill>
                <a:latin typeface="Roboto Mono"/>
                <a:ea typeface="Roboto Mono"/>
                <a:cs typeface="Roboto Mono"/>
                <a:sym typeface="Roboto Mono"/>
              </a:rPr>
              <a:t>process_claims.sh</a:t>
            </a:r>
            <a:r>
              <a:rPr lang="en-GB" sz="1100">
                <a:solidFill>
                  <a:schemeClr val="dk1"/>
                </a:solidFill>
              </a:rPr>
              <a:t>.</a:t>
            </a:r>
            <a:endParaRPr sz="1100">
              <a:solidFill>
                <a:schemeClr val="dk1"/>
              </a:solidFill>
            </a:endParaRPr>
          </a:p>
          <a:p>
            <a:pPr indent="-298450" lvl="0" marL="457200" rtl="0" algn="l">
              <a:lnSpc>
                <a:spcPct val="200000"/>
              </a:lnSpc>
              <a:spcBef>
                <a:spcPts val="0"/>
              </a:spcBef>
              <a:spcAft>
                <a:spcPts val="0"/>
              </a:spcAft>
              <a:buClr>
                <a:schemeClr val="dk1"/>
              </a:buClr>
              <a:buSzPts val="1100"/>
              <a:buAutoNum type="arabicPeriod"/>
            </a:pPr>
            <a:r>
              <a:rPr b="1" lang="en-GB" sz="1100">
                <a:solidFill>
                  <a:schemeClr val="dk1"/>
                </a:solidFill>
              </a:rPr>
              <a:t>Make it Executable:</a:t>
            </a:r>
            <a:r>
              <a:rPr lang="en-GB" sz="1100">
                <a:solidFill>
                  <a:schemeClr val="dk1"/>
                </a:solidFill>
              </a:rPr>
              <a:t> Run </a:t>
            </a:r>
            <a:r>
              <a:rPr lang="en-GB" sz="1100">
                <a:solidFill>
                  <a:srgbClr val="188038"/>
                </a:solidFill>
                <a:latin typeface="Roboto Mono"/>
                <a:ea typeface="Roboto Mono"/>
                <a:cs typeface="Roboto Mono"/>
                <a:sym typeface="Roboto Mono"/>
              </a:rPr>
              <a:t>chmod +x process_claims.sh</a:t>
            </a:r>
            <a:r>
              <a:rPr lang="en-GB" sz="1100">
                <a:solidFill>
                  <a:schemeClr val="dk1"/>
                </a:solidFill>
              </a:rPr>
              <a:t> to make the script executable.</a:t>
            </a:r>
            <a:endParaRPr sz="1100">
              <a:solidFill>
                <a:schemeClr val="dk1"/>
              </a:solidFill>
            </a:endParaRPr>
          </a:p>
          <a:p>
            <a:pPr indent="-298450" lvl="0" marL="457200" rtl="0" algn="l">
              <a:lnSpc>
                <a:spcPct val="200000"/>
              </a:lnSpc>
              <a:spcBef>
                <a:spcPts val="0"/>
              </a:spcBef>
              <a:spcAft>
                <a:spcPts val="0"/>
              </a:spcAft>
              <a:buClr>
                <a:schemeClr val="dk1"/>
              </a:buClr>
              <a:buSzPts val="1100"/>
              <a:buAutoNum type="arabicPeriod"/>
            </a:pPr>
            <a:r>
              <a:rPr b="1" lang="en-GB" sz="1100">
                <a:solidFill>
                  <a:schemeClr val="dk1"/>
                </a:solidFill>
              </a:rPr>
              <a:t>Execute the Script:</a:t>
            </a:r>
            <a:r>
              <a:rPr lang="en-GB" sz="1100">
                <a:solidFill>
                  <a:schemeClr val="dk1"/>
                </a:solidFill>
              </a:rPr>
              <a:t> Run </a:t>
            </a:r>
            <a:r>
              <a:rPr lang="en-GB" sz="1100">
                <a:solidFill>
                  <a:srgbClr val="188038"/>
                </a:solidFill>
                <a:latin typeface="Roboto Mono"/>
                <a:ea typeface="Roboto Mono"/>
                <a:cs typeface="Roboto Mono"/>
                <a:sym typeface="Roboto Mono"/>
              </a:rPr>
              <a:t>./process_claims.sh</a:t>
            </a:r>
            <a:r>
              <a:rPr lang="en-GB" sz="1100">
                <a:solidFill>
                  <a:schemeClr val="dk1"/>
                </a:solidFill>
              </a:rPr>
              <a:t> to start processing the claims files.</a:t>
            </a:r>
            <a:endParaRPr sz="1100">
              <a:solidFill>
                <a:schemeClr val="dk1"/>
              </a:solidFill>
            </a:endParaRPr>
          </a:p>
          <a:p>
            <a:pPr indent="0" lvl="0" marL="0" rtl="0" algn="l">
              <a:spcBef>
                <a:spcPts val="1200"/>
              </a:spcBef>
              <a:spcAft>
                <a:spcPts val="1200"/>
              </a:spcAft>
              <a:buNone/>
            </a:pPr>
            <a:r>
              <a:t/>
            </a:r>
            <a:endParaRPr/>
          </a:p>
        </p:txBody>
      </p:sp>
    </p:spTree>
  </p:cSld>
  <p:clrMapOvr>
    <a:masterClrMapping/>
  </p:clrMapOvr>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2" name="Shape 632"/>
        <p:cNvGrpSpPr/>
        <p:nvPr/>
      </p:nvGrpSpPr>
      <p:grpSpPr>
        <a:xfrm>
          <a:off x="0" y="0"/>
          <a:ext cx="0" cy="0"/>
          <a:chOff x="0" y="0"/>
          <a:chExt cx="0" cy="0"/>
        </a:xfrm>
      </p:grpSpPr>
      <p:pic>
        <p:nvPicPr>
          <p:cNvPr id="633" name="Google Shape;633;p105"/>
          <p:cNvPicPr preferRelativeResize="0"/>
          <p:nvPr/>
        </p:nvPicPr>
        <p:blipFill>
          <a:blip r:embed="rId3">
            <a:alphaModFix/>
          </a:blip>
          <a:stretch>
            <a:fillRect/>
          </a:stretch>
        </p:blipFill>
        <p:spPr>
          <a:xfrm>
            <a:off x="710214" y="0"/>
            <a:ext cx="7723572" cy="5143500"/>
          </a:xfrm>
          <a:prstGeom prst="rect">
            <a:avLst/>
          </a:prstGeom>
          <a:noFill/>
          <a:ln>
            <a:noFill/>
          </a:ln>
        </p:spPr>
      </p:pic>
      <p:sp>
        <p:nvSpPr>
          <p:cNvPr id="634" name="Google Shape;634;p105"/>
          <p:cNvSpPr txBox="1"/>
          <p:nvPr>
            <p:ph type="title"/>
          </p:nvPr>
        </p:nvSpPr>
        <p:spPr>
          <a:xfrm>
            <a:off x="928200" y="-31500"/>
            <a:ext cx="3972300" cy="572700"/>
          </a:xfrm>
          <a:prstGeom prst="rect">
            <a:avLst/>
          </a:prstGeom>
          <a:noFill/>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GB">
                <a:solidFill>
                  <a:srgbClr val="4A86E8"/>
                </a:solidFill>
              </a:rPr>
              <a:t>Practice Coding – A LOT</a:t>
            </a:r>
            <a:endParaRPr b="1">
              <a:solidFill>
                <a:srgbClr val="4A86E8"/>
              </a:solidFill>
            </a:endParaRPr>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8" name="Shape 638"/>
        <p:cNvGrpSpPr/>
        <p:nvPr/>
      </p:nvGrpSpPr>
      <p:grpSpPr>
        <a:xfrm>
          <a:off x="0" y="0"/>
          <a:ext cx="0" cy="0"/>
          <a:chOff x="0" y="0"/>
          <a:chExt cx="0" cy="0"/>
        </a:xfrm>
      </p:grpSpPr>
      <p:pic>
        <p:nvPicPr>
          <p:cNvPr id="639" name="Google Shape;639;p106"/>
          <p:cNvPicPr preferRelativeResize="0"/>
          <p:nvPr/>
        </p:nvPicPr>
        <p:blipFill rotWithShape="1">
          <a:blip r:embed="rId3">
            <a:alphaModFix/>
          </a:blip>
          <a:srcRect b="21587" l="0" r="0" t="0"/>
          <a:stretch/>
        </p:blipFill>
        <p:spPr>
          <a:xfrm>
            <a:off x="270938" y="674700"/>
            <a:ext cx="8602125" cy="379409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pearmint">
  <a:themeElements>
    <a:clrScheme name="Spearmint">
      <a:dk1>
        <a:srgbClr val="202729"/>
      </a:dk1>
      <a:lt1>
        <a:srgbClr val="FFFFFF"/>
      </a:lt1>
      <a:dk2>
        <a:srgbClr val="4BA173"/>
      </a:dk2>
      <a:lt2>
        <a:srgbClr val="63D297"/>
      </a:lt2>
      <a:accent1>
        <a:srgbClr val="353744"/>
      </a:accent1>
      <a:accent2>
        <a:srgbClr val="424242"/>
      </a:accent2>
      <a:accent3>
        <a:srgbClr val="616161"/>
      </a:accent3>
      <a:accent4>
        <a:srgbClr val="999999"/>
      </a:accent4>
      <a:accent5>
        <a:srgbClr val="FF5252"/>
      </a:accent5>
      <a:accent6>
        <a:srgbClr val="FFF176"/>
      </a:accent6>
      <a:hlink>
        <a:srgbClr val="FF5252"/>
      </a:hlink>
      <a:folHlink>
        <a:srgbClr val="FF525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