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rchitects Daughter"/>
      <p:regular r:id="rId33"/>
    </p:embeddedFont>
    <p:embeddedFont>
      <p:font typeface="Proxima Nova"/>
      <p:regular r:id="rId34"/>
      <p:bold r:id="rId35"/>
      <p:italic r:id="rId36"/>
      <p:boldItalic r:id="rId37"/>
    </p:embeddedFont>
    <p:embeddedFont>
      <p:font typeface="Roboto Mono"/>
      <p:regular r:id="rId38"/>
      <p:bold r:id="rId39"/>
      <p:italic r:id="rId40"/>
      <p:boldItalic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chitectsDaughter-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3e4666c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3e4666c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373c709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373c709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373c709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373c709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373c709a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373c709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373c709a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373c709a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373c709a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373c709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373c709a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373c709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373c709a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373c709a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373c709a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373c709a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373c709a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373c709a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373c709a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373c709a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364bf25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364bf25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373c709a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373c709a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373c709a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373c709a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373c709a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373c709a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373c709a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373c709a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373c709a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373c709a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373c709a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373c709a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373c709a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373c709a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373c709a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373c709a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3712f9a5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3712f9a5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3712f9a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3712f9a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3712f9a5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3712f9a5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3712f9a5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3712f9a5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373c70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373c70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373c709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373c709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373c709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373c709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docker.com/engine/instal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Docker Fundamentals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 Prashant Aparajeya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Containers &amp; Virtual Machines</a:t>
            </a:r>
            <a:endParaRPr/>
          </a:p>
        </p:txBody>
      </p:sp>
      <p:pic>
        <p:nvPicPr>
          <p:cNvPr id="116" name="Google Shape;116;p22"/>
          <p:cNvPicPr preferRelativeResize="0"/>
          <p:nvPr/>
        </p:nvPicPr>
        <p:blipFill>
          <a:blip r:embed="rId3">
            <a:alphaModFix/>
          </a:blip>
          <a:stretch>
            <a:fillRect/>
          </a:stretch>
        </p:blipFill>
        <p:spPr>
          <a:xfrm>
            <a:off x="1240925" y="693125"/>
            <a:ext cx="6662157" cy="419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Installing and Running Docker</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 this URL: </a:t>
            </a:r>
            <a:r>
              <a:rPr lang="en-GB" u="sng">
                <a:solidFill>
                  <a:schemeClr val="hlink"/>
                </a:solidFill>
                <a:hlinkClick r:id="rId3"/>
              </a:rPr>
              <a:t>https://docs.docker.com/engine/install/</a:t>
            </a:r>
            <a:endParaRPr/>
          </a:p>
          <a:p>
            <a:pPr indent="0" lvl="0" marL="0" rtl="0" algn="l">
              <a:spcBef>
                <a:spcPts val="1200"/>
              </a:spcBef>
              <a:spcAft>
                <a:spcPts val="0"/>
              </a:spcAft>
              <a:buNone/>
            </a:pPr>
            <a:r>
              <a:rPr lang="en-GB"/>
              <a:t>Check for the right OS and version on the left side panel and then follow the instructions.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latin typeface="Courier New"/>
                <a:ea typeface="Courier New"/>
                <a:cs typeface="Courier New"/>
                <a:sym typeface="Courier New"/>
              </a:rPr>
              <a:t>$ sudo </a:t>
            </a:r>
            <a:r>
              <a:rPr lang="en-GB">
                <a:latin typeface="Courier New"/>
                <a:ea typeface="Courier New"/>
                <a:cs typeface="Courier New"/>
                <a:sym typeface="Courier New"/>
              </a:rPr>
              <a:t>docker</a:t>
            </a:r>
            <a:r>
              <a:rPr lang="en-GB">
                <a:latin typeface="Courier New"/>
                <a:ea typeface="Courier New"/>
                <a:cs typeface="Courier New"/>
                <a:sym typeface="Courier New"/>
              </a:rPr>
              <a:t> version</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sudo run docker/whalesay cowsay Hello there!</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 vs Image</a:t>
            </a:r>
            <a:endParaRPr/>
          </a:p>
        </p:txBody>
      </p:sp>
      <p:pic>
        <p:nvPicPr>
          <p:cNvPr id="128" name="Google Shape;128;p24"/>
          <p:cNvPicPr preferRelativeResize="0"/>
          <p:nvPr/>
        </p:nvPicPr>
        <p:blipFill>
          <a:blip r:embed="rId3">
            <a:alphaModFix/>
          </a:blip>
          <a:stretch>
            <a:fillRect/>
          </a:stretch>
        </p:blipFill>
        <p:spPr>
          <a:xfrm>
            <a:off x="2083988" y="778625"/>
            <a:ext cx="4976021" cy="414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Docker Commands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Run – start/run a container from an image</a:t>
            </a:r>
            <a:endParaRPr/>
          </a:p>
          <a:p>
            <a:pPr indent="0" lvl="0" marL="0" rtl="0" algn="l">
              <a:spcBef>
                <a:spcPts val="1200"/>
              </a:spcBef>
              <a:spcAft>
                <a:spcPts val="0"/>
              </a:spcAft>
              <a:buNone/>
            </a:pPr>
            <a:r>
              <a:rPr lang="en-GB">
                <a:latin typeface="Courier New"/>
                <a:ea typeface="Courier New"/>
                <a:cs typeface="Courier New"/>
                <a:sym typeface="Courier New"/>
              </a:rPr>
              <a:t>$ docker run nginx</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just">
              <a:spcBef>
                <a:spcPts val="1200"/>
              </a:spcBef>
              <a:spcAft>
                <a:spcPts val="1200"/>
              </a:spcAft>
              <a:buNone/>
            </a:pPr>
            <a:r>
              <a:rPr lang="en-GB">
                <a:latin typeface="Comfortaa"/>
                <a:ea typeface="Comfortaa"/>
                <a:cs typeface="Comfortaa"/>
                <a:sym typeface="Comfortaa"/>
              </a:rPr>
              <a:t>Note: </a:t>
            </a:r>
            <a:r>
              <a:rPr lang="en-GB">
                <a:latin typeface="Comfortaa"/>
                <a:ea typeface="Comfortaa"/>
                <a:cs typeface="Comfortaa"/>
                <a:sym typeface="Comfortaa"/>
              </a:rPr>
              <a:t>If the container image already exists on the local system, Docker runs it immediately. Otherwise, Docker pulls the image from Docker Hub or another container registry (such as Google Artifact Registry) before running it.</a:t>
            </a:r>
            <a:endParaRPr>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5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Docker Commands</a:t>
            </a:r>
            <a:endParaRPr/>
          </a:p>
        </p:txBody>
      </p:sp>
      <p:sp>
        <p:nvSpPr>
          <p:cNvPr id="140" name="Google Shape;140;p26"/>
          <p:cNvSpPr txBox="1"/>
          <p:nvPr>
            <p:ph idx="1" type="body"/>
          </p:nvPr>
        </p:nvSpPr>
        <p:spPr>
          <a:xfrm>
            <a:off x="311700" y="796500"/>
            <a:ext cx="8520600" cy="41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latin typeface="Courier New"/>
                <a:ea typeface="Courier New"/>
                <a:cs typeface="Courier New"/>
                <a:sym typeface="Courier New"/>
              </a:rPr>
              <a:t>$ docker ps</a:t>
            </a:r>
            <a:r>
              <a:rPr lang="en-GB"/>
              <a:t>  # list running containers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700"/>
          </a:p>
          <a:p>
            <a:pPr indent="0" lvl="0" marL="0" rtl="0" algn="l">
              <a:spcBef>
                <a:spcPts val="1200"/>
              </a:spcBef>
              <a:spcAft>
                <a:spcPts val="0"/>
              </a:spcAft>
              <a:buNone/>
            </a:pPr>
            <a:r>
              <a:rPr lang="en-GB">
                <a:latin typeface="Courier New"/>
                <a:ea typeface="Courier New"/>
                <a:cs typeface="Courier New"/>
                <a:sym typeface="Courier New"/>
              </a:rPr>
              <a:t>$ docker ps -a</a:t>
            </a:r>
            <a:r>
              <a:rPr lang="en-GB"/>
              <a:t>  # list all containers</a:t>
            </a:r>
            <a:endParaRPr/>
          </a:p>
          <a:p>
            <a:pPr indent="0" lvl="0" marL="0" rtl="0" algn="l">
              <a:spcBef>
                <a:spcPts val="1200"/>
              </a:spcBef>
              <a:spcAft>
                <a:spcPts val="0"/>
              </a:spcAft>
              <a:buNone/>
            </a:pPr>
            <a:r>
              <a:rPr lang="en-GB">
                <a:latin typeface="Courier New"/>
                <a:ea typeface="Courier New"/>
                <a:cs typeface="Courier New"/>
                <a:sym typeface="Courier New"/>
              </a:rPr>
              <a:t>$ docker stop &lt;container_id&gt;</a:t>
            </a:r>
            <a:r>
              <a:rPr lang="en-GB"/>
              <a:t>  # Stop the container.</a:t>
            </a:r>
            <a:endParaRPr/>
          </a:p>
          <a:p>
            <a:pPr indent="0" lvl="0" marL="0" rtl="0" algn="l">
              <a:spcBef>
                <a:spcPts val="1200"/>
              </a:spcBef>
              <a:spcAft>
                <a:spcPts val="0"/>
              </a:spcAft>
              <a:buNone/>
            </a:pPr>
            <a:r>
              <a:rPr lang="en-GB">
                <a:latin typeface="Courier New"/>
                <a:ea typeface="Courier New"/>
                <a:cs typeface="Courier New"/>
                <a:sym typeface="Courier New"/>
              </a:rPr>
              <a:t>$ docker stop &lt;container_name&gt;</a:t>
            </a:r>
            <a:r>
              <a:rPr lang="en-GB"/>
              <a:t>  # Stop the container.</a:t>
            </a:r>
            <a:endParaRPr/>
          </a:p>
          <a:p>
            <a:pPr indent="0" lvl="0" marL="0" rtl="0" algn="l">
              <a:spcBef>
                <a:spcPts val="1200"/>
              </a:spcBef>
              <a:spcAft>
                <a:spcPts val="0"/>
              </a:spcAft>
              <a:buNone/>
            </a:pPr>
            <a:r>
              <a:rPr lang="en-GB">
                <a:latin typeface="Courier New"/>
                <a:ea typeface="Courier New"/>
                <a:cs typeface="Courier New"/>
                <a:sym typeface="Courier New"/>
              </a:rPr>
              <a:t>$ docker rm &lt;container_name/id&gt;</a:t>
            </a:r>
            <a:r>
              <a:rPr lang="en-GB"/>
              <a:t>  # Removes the container from memory</a:t>
            </a:r>
            <a:endParaRPr/>
          </a:p>
          <a:p>
            <a:pPr indent="0" lvl="0" marL="0" rtl="0" algn="l">
              <a:spcBef>
                <a:spcPts val="1200"/>
              </a:spcBef>
              <a:spcAft>
                <a:spcPts val="0"/>
              </a:spcAft>
              <a:buNone/>
            </a:pPr>
            <a:r>
              <a:rPr lang="en-GB">
                <a:latin typeface="Courier New"/>
                <a:ea typeface="Courier New"/>
                <a:cs typeface="Courier New"/>
                <a:sym typeface="Courier New"/>
              </a:rPr>
              <a:t>$ docker images</a:t>
            </a:r>
            <a:r>
              <a:rPr lang="en-GB"/>
              <a:t>  # List images</a:t>
            </a:r>
            <a:endParaRPr/>
          </a:p>
          <a:p>
            <a:pPr indent="0" lvl="0" marL="0" rtl="0" algn="l">
              <a:spcBef>
                <a:spcPts val="1200"/>
              </a:spcBef>
              <a:spcAft>
                <a:spcPts val="1200"/>
              </a:spcAft>
              <a:buClr>
                <a:schemeClr val="dk1"/>
              </a:buClr>
              <a:buSzPts val="1100"/>
              <a:buFont typeface="Arial"/>
              <a:buNone/>
            </a:pPr>
            <a:r>
              <a:rPr lang="en-GB">
                <a:latin typeface="Courier New"/>
                <a:ea typeface="Courier New"/>
                <a:cs typeface="Courier New"/>
                <a:sym typeface="Courier New"/>
              </a:rPr>
              <a:t>$ docker rmi &lt;image_name&gt;</a:t>
            </a:r>
            <a:r>
              <a:rPr lang="en-GB"/>
              <a:t>  # Delete the image. (NB: Make sure all dependent containers are stopped and removed before deleting the image)</a:t>
            </a:r>
            <a:endParaRPr/>
          </a:p>
        </p:txBody>
      </p:sp>
      <p:pic>
        <p:nvPicPr>
          <p:cNvPr id="141" name="Google Shape;141;p26"/>
          <p:cNvPicPr preferRelativeResize="0"/>
          <p:nvPr/>
        </p:nvPicPr>
        <p:blipFill>
          <a:blip r:embed="rId3">
            <a:alphaModFix/>
          </a:blip>
          <a:stretch>
            <a:fillRect/>
          </a:stretch>
        </p:blipFill>
        <p:spPr>
          <a:xfrm>
            <a:off x="0" y="1239579"/>
            <a:ext cx="9144002" cy="7323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5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Docker Commands</a:t>
            </a:r>
            <a:endParaRPr/>
          </a:p>
        </p:txBody>
      </p:sp>
      <p:sp>
        <p:nvSpPr>
          <p:cNvPr id="147" name="Google Shape;147;p27"/>
          <p:cNvSpPr txBox="1"/>
          <p:nvPr>
            <p:ph idx="1" type="body"/>
          </p:nvPr>
        </p:nvSpPr>
        <p:spPr>
          <a:xfrm>
            <a:off x="311700" y="850500"/>
            <a:ext cx="8520600" cy="41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pull nginx</a:t>
            </a:r>
            <a:r>
              <a:rPr lang="en-GB"/>
              <a:t>  # To only pull (or download) the image</a:t>
            </a:r>
            <a:endParaRPr/>
          </a:p>
          <a:p>
            <a:pPr indent="0" lvl="0" marL="0" rtl="0" algn="l">
              <a:spcBef>
                <a:spcPts val="1200"/>
              </a:spcBef>
              <a:spcAft>
                <a:spcPts val="0"/>
              </a:spcAft>
              <a:buNone/>
            </a:pPr>
            <a:r>
              <a:rPr lang="en-GB">
                <a:latin typeface="Courier New"/>
                <a:ea typeface="Courier New"/>
                <a:cs typeface="Courier New"/>
                <a:sym typeface="Courier New"/>
              </a:rPr>
              <a:t>$ docker run ubuntu</a:t>
            </a:r>
            <a:r>
              <a:rPr lang="en-GB"/>
              <a:t>  # It will download and run the ubuntu container and will exit immediately</a:t>
            </a:r>
            <a:endParaRPr/>
          </a:p>
          <a:p>
            <a:pPr indent="0" lvl="0" marL="0" rtl="0" algn="l">
              <a:spcBef>
                <a:spcPts val="1200"/>
              </a:spcBef>
              <a:spcAft>
                <a:spcPts val="0"/>
              </a:spcAft>
              <a:buNone/>
            </a:pPr>
            <a:r>
              <a:rPr lang="en-GB" sz="1300"/>
              <a:t>This happens because containers are not designed to host an entire operating system but rather to execute specific tasks or processes.</a:t>
            </a:r>
            <a:endParaRPr sz="1300"/>
          </a:p>
          <a:p>
            <a:pPr indent="0" lvl="0" marL="0" rtl="0" algn="l">
              <a:spcBef>
                <a:spcPts val="1200"/>
              </a:spcBef>
              <a:spcAft>
                <a:spcPts val="1200"/>
              </a:spcAft>
              <a:buClr>
                <a:schemeClr val="dk1"/>
              </a:buClr>
              <a:buSzPts val="1100"/>
              <a:buFont typeface="Arial"/>
              <a:buNone/>
            </a:pPr>
            <a:r>
              <a:t/>
            </a:r>
            <a:endParaRPr/>
          </a:p>
        </p:txBody>
      </p:sp>
      <p:pic>
        <p:nvPicPr>
          <p:cNvPr id="148" name="Google Shape;148;p27"/>
          <p:cNvPicPr preferRelativeResize="0"/>
          <p:nvPr/>
        </p:nvPicPr>
        <p:blipFill>
          <a:blip r:embed="rId3">
            <a:alphaModFix/>
          </a:blip>
          <a:stretch>
            <a:fillRect/>
          </a:stretch>
        </p:blipFill>
        <p:spPr>
          <a:xfrm>
            <a:off x="1336500" y="2798800"/>
            <a:ext cx="6353150" cy="207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15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Docker Commands</a:t>
            </a:r>
            <a:endParaRPr/>
          </a:p>
        </p:txBody>
      </p:sp>
      <p:sp>
        <p:nvSpPr>
          <p:cNvPr id="154" name="Google Shape;154;p28"/>
          <p:cNvSpPr txBox="1"/>
          <p:nvPr>
            <p:ph idx="1" type="body"/>
          </p:nvPr>
        </p:nvSpPr>
        <p:spPr>
          <a:xfrm>
            <a:off x="311700" y="850500"/>
            <a:ext cx="8520600" cy="41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run ubuntu sleep 5</a:t>
            </a:r>
            <a:r>
              <a:rPr lang="en-GB"/>
              <a:t>  # It will now start the container and run a command sleep and will go to sleep for 5 secs. Then the container will stop.</a:t>
            </a:r>
            <a:endParaRPr/>
          </a:p>
          <a:p>
            <a:pPr indent="0" lvl="0" marL="0" rtl="0" algn="l">
              <a:spcBef>
                <a:spcPts val="1200"/>
              </a:spcBef>
              <a:spcAft>
                <a:spcPts val="0"/>
              </a:spcAft>
              <a:buNone/>
            </a:pPr>
            <a:r>
              <a:rPr lang="en-GB">
                <a:latin typeface="Courier New"/>
                <a:ea typeface="Courier New"/>
                <a:cs typeface="Courier New"/>
                <a:sym typeface="Courier New"/>
              </a:rPr>
              <a:t>$ docker exec &lt;container_name&gt; cat /etc/hosts</a:t>
            </a:r>
            <a:r>
              <a:rPr lang="en-GB"/>
              <a:t>  # execute a command inside this container</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 – attach and detach</a:t>
            </a:r>
            <a:endParaRPr/>
          </a:p>
        </p:txBody>
      </p:sp>
      <p:sp>
        <p:nvSpPr>
          <p:cNvPr id="160" name="Google Shape;160;p29"/>
          <p:cNvSpPr txBox="1"/>
          <p:nvPr>
            <p:ph idx="1" type="body"/>
          </p:nvPr>
        </p:nvSpPr>
        <p:spPr>
          <a:xfrm>
            <a:off x="311700" y="1098475"/>
            <a:ext cx="8520600" cy="38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run docker run -p 8080:80 nginxdemos/hello</a:t>
            </a:r>
            <a:r>
              <a:rPr lang="en-GB"/>
              <a:t> # This is the attach mode and nothing else can be done on the terminal</a:t>
            </a:r>
            <a:endParaRPr/>
          </a:p>
          <a:p>
            <a:pPr indent="0" lvl="0" marL="0" rtl="0" algn="l">
              <a:spcBef>
                <a:spcPts val="1200"/>
              </a:spcBef>
              <a:spcAft>
                <a:spcPts val="0"/>
              </a:spcAft>
              <a:buNone/>
            </a:pPr>
            <a:r>
              <a:rPr lang="en-GB">
                <a:latin typeface="Courier New"/>
                <a:ea typeface="Courier New"/>
                <a:cs typeface="Courier New"/>
                <a:sym typeface="Courier New"/>
              </a:rPr>
              <a:t>$ docker run docker run -d -p 8080:80 nginxdemos/hello</a:t>
            </a:r>
            <a:r>
              <a:rPr lang="en-GB"/>
              <a:t> # This is the detached mode and the control on the terminal will be given back. Docker container will run in the background mode. Now you can run other commands on the prompt.</a:t>
            </a:r>
            <a:endParaRPr/>
          </a:p>
          <a:p>
            <a:pPr indent="0" lvl="0" marL="0" rtl="0" algn="l">
              <a:spcBef>
                <a:spcPts val="1200"/>
              </a:spcBef>
              <a:spcAft>
                <a:spcPts val="0"/>
              </a:spcAft>
              <a:buNone/>
            </a:pPr>
            <a:r>
              <a:rPr lang="en-GB">
                <a:latin typeface="Courier New"/>
                <a:ea typeface="Courier New"/>
                <a:cs typeface="Courier New"/>
                <a:sym typeface="Courier New"/>
              </a:rPr>
              <a:t>$ docker attach &lt;container_id/name&gt;</a:t>
            </a:r>
            <a:r>
              <a:rPr lang="en-GB"/>
              <a:t> # attach the background running container to the prompt.</a:t>
            </a:r>
            <a:endParaRPr/>
          </a:p>
          <a:p>
            <a:pPr indent="0" lvl="0" marL="0" rtl="0" algn="l">
              <a:spcBef>
                <a:spcPts val="1200"/>
              </a:spcBef>
              <a:spcAft>
                <a:spcPts val="1200"/>
              </a:spcAft>
              <a:buClr>
                <a:schemeClr val="dk1"/>
              </a:buClr>
              <a:buSzPts val="1100"/>
              <a:buFont typeface="Arial"/>
              <a:buNone/>
            </a:pPr>
            <a:r>
              <a:rPr b="1" lang="en-GB"/>
              <a:t>Note</a:t>
            </a:r>
            <a:r>
              <a:rPr lang="en-GB"/>
              <a:t>: When specifying the container ID, you can provide just the first few characters instead of the full 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Docker Run Command</a:t>
            </a:r>
            <a:endParaRPr/>
          </a:p>
        </p:txBody>
      </p:sp>
      <p:sp>
        <p:nvSpPr>
          <p:cNvPr id="166" name="Google Shape;166;p30"/>
          <p:cNvSpPr txBox="1"/>
          <p:nvPr>
            <p:ph idx="1" type="body"/>
          </p:nvPr>
        </p:nvSpPr>
        <p:spPr>
          <a:xfrm>
            <a:off x="311700" y="697500"/>
            <a:ext cx="85206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run -it centos bash</a:t>
            </a:r>
            <a:r>
              <a:rPr lang="en-GB"/>
              <a:t> # Interactive terminal mode with bash prompt.</a:t>
            </a:r>
            <a:endParaRPr/>
          </a:p>
          <a:p>
            <a:pPr indent="0" lvl="0" marL="0" rtl="0" algn="l">
              <a:spcBef>
                <a:spcPts val="1200"/>
              </a:spcBef>
              <a:spcAft>
                <a:spcPts val="0"/>
              </a:spcAft>
              <a:buNone/>
            </a:pPr>
            <a:r>
              <a:rPr lang="en-GB" sz="1400">
                <a:solidFill>
                  <a:schemeClr val="dk1"/>
                </a:solidFill>
              </a:rPr>
              <a:t>To view the output, try running </a:t>
            </a:r>
            <a:r>
              <a:rPr lang="en-GB" sz="1400">
                <a:solidFill>
                  <a:srgbClr val="188038"/>
                </a:solidFill>
                <a:latin typeface="Roboto Mono"/>
                <a:ea typeface="Roboto Mono"/>
                <a:cs typeface="Roboto Mono"/>
                <a:sym typeface="Roboto Mono"/>
              </a:rPr>
              <a:t>cat /etc/*release*</a:t>
            </a:r>
            <a:r>
              <a:rPr lang="en-GB" sz="1400">
                <a:solidFill>
                  <a:schemeClr val="dk1"/>
                </a:solidFill>
              </a:rPr>
              <a:t> in interactive terminal mode.</a:t>
            </a:r>
            <a:endParaRPr sz="1400">
              <a:solidFill>
                <a:schemeClr val="dk1"/>
              </a:solidFill>
            </a:endParaRPr>
          </a:p>
          <a:p>
            <a:pPr indent="0" lvl="0" marL="0" rtl="0" algn="l">
              <a:spcBef>
                <a:spcPts val="1200"/>
              </a:spcBef>
              <a:spcAft>
                <a:spcPts val="0"/>
              </a:spcAft>
              <a:buNone/>
            </a:pPr>
            <a:r>
              <a:rPr lang="en-GB" sz="1400">
                <a:solidFill>
                  <a:schemeClr val="dk1"/>
                </a:solidFill>
              </a:rPr>
              <a:t>Type </a:t>
            </a:r>
            <a:r>
              <a:rPr lang="en-GB" sz="1400">
                <a:solidFill>
                  <a:srgbClr val="188038"/>
                </a:solidFill>
                <a:latin typeface="Roboto Mono"/>
                <a:ea typeface="Roboto Mono"/>
                <a:cs typeface="Roboto Mono"/>
                <a:sym typeface="Roboto Mono"/>
              </a:rPr>
              <a:t>exit</a:t>
            </a:r>
            <a:r>
              <a:rPr lang="en-GB" sz="1400">
                <a:solidFill>
                  <a:schemeClr val="dk1"/>
                </a:solidFill>
              </a:rPr>
              <a:t> to exit the interactive terminal mode.</a:t>
            </a:r>
            <a:endParaRPr sz="1400">
              <a:solidFill>
                <a:schemeClr val="dk1"/>
              </a:solidFill>
            </a:endParaRPr>
          </a:p>
          <a:p>
            <a:pPr indent="0" lvl="0" marL="0" rtl="0" algn="l">
              <a:spcBef>
                <a:spcPts val="1200"/>
              </a:spcBef>
              <a:spcAft>
                <a:spcPts val="1200"/>
              </a:spcAft>
              <a:buClr>
                <a:schemeClr val="dk1"/>
              </a:buClr>
              <a:buSzPts val="1100"/>
              <a:buFont typeface="Arial"/>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 – tag</a:t>
            </a:r>
            <a:endParaRPr/>
          </a:p>
        </p:txBody>
      </p:sp>
      <p:sp>
        <p:nvSpPr>
          <p:cNvPr id="172" name="Google Shape;172;p31"/>
          <p:cNvSpPr txBox="1"/>
          <p:nvPr>
            <p:ph idx="1" type="body"/>
          </p:nvPr>
        </p:nvSpPr>
        <p:spPr>
          <a:xfrm>
            <a:off x="311700" y="697500"/>
            <a:ext cx="85206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run redis</a:t>
            </a:r>
            <a:r>
              <a:rPr lang="en-GB"/>
              <a:t> # When no tag specified, uses “latest” as t</a:t>
            </a:r>
            <a:r>
              <a:rPr lang="en-GB"/>
              <a:t>ag</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GB">
                <a:latin typeface="Courier New"/>
                <a:ea typeface="Courier New"/>
                <a:cs typeface="Courier New"/>
                <a:sym typeface="Courier New"/>
              </a:rPr>
              <a:t>$ docker run redis:7.4</a:t>
            </a:r>
            <a:r>
              <a:rPr lang="en-GB"/>
              <a:t> # specified version is pulled</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73" name="Google Shape;173;p31"/>
          <p:cNvPicPr preferRelativeResize="0"/>
          <p:nvPr/>
        </p:nvPicPr>
        <p:blipFill>
          <a:blip r:embed="rId3">
            <a:alphaModFix/>
          </a:blip>
          <a:stretch>
            <a:fillRect/>
          </a:stretch>
        </p:blipFill>
        <p:spPr>
          <a:xfrm>
            <a:off x="1071225" y="1147575"/>
            <a:ext cx="3122775" cy="635375"/>
          </a:xfrm>
          <a:prstGeom prst="rect">
            <a:avLst/>
          </a:prstGeom>
          <a:noFill/>
          <a:ln>
            <a:noFill/>
          </a:ln>
        </p:spPr>
      </p:pic>
      <p:pic>
        <p:nvPicPr>
          <p:cNvPr id="174" name="Google Shape;174;p31"/>
          <p:cNvPicPr preferRelativeResize="0"/>
          <p:nvPr/>
        </p:nvPicPr>
        <p:blipFill>
          <a:blip r:embed="rId4">
            <a:alphaModFix/>
          </a:blip>
          <a:stretch>
            <a:fillRect/>
          </a:stretch>
        </p:blipFill>
        <p:spPr>
          <a:xfrm>
            <a:off x="1071225" y="2481875"/>
            <a:ext cx="3706575" cy="55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Docker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Docker is an open platform for developers and sysadmins to:</a:t>
            </a:r>
            <a:endParaRPr/>
          </a:p>
          <a:p>
            <a:pPr indent="-342900" lvl="0" marL="457200" rtl="0" algn="l">
              <a:spcBef>
                <a:spcPts val="1200"/>
              </a:spcBef>
              <a:spcAft>
                <a:spcPts val="0"/>
              </a:spcAft>
              <a:buSzPts val="1800"/>
              <a:buChar char="-"/>
            </a:pPr>
            <a:r>
              <a:rPr lang="en-GB"/>
              <a:t>build, </a:t>
            </a:r>
            <a:endParaRPr/>
          </a:p>
          <a:p>
            <a:pPr indent="-342900" lvl="0" marL="457200" rtl="0" algn="l">
              <a:spcBef>
                <a:spcPts val="0"/>
              </a:spcBef>
              <a:spcAft>
                <a:spcPts val="0"/>
              </a:spcAft>
              <a:buSzPts val="1800"/>
              <a:buChar char="-"/>
            </a:pPr>
            <a:r>
              <a:rPr lang="en-GB"/>
              <a:t>ship, and </a:t>
            </a:r>
            <a:endParaRPr/>
          </a:p>
          <a:p>
            <a:pPr indent="-342900" lvl="0" marL="457200" rtl="0" algn="l">
              <a:spcBef>
                <a:spcPts val="0"/>
              </a:spcBef>
              <a:spcAft>
                <a:spcPts val="0"/>
              </a:spcAft>
              <a:buSzPts val="1800"/>
              <a:buChar char="-"/>
            </a:pPr>
            <a:r>
              <a:rPr lang="en-GB"/>
              <a:t>run distributed applications, </a:t>
            </a:r>
            <a:endParaRPr/>
          </a:p>
          <a:p>
            <a:pPr indent="0" lvl="0" marL="0" rtl="0" algn="l">
              <a:spcBef>
                <a:spcPts val="1200"/>
              </a:spcBef>
              <a:spcAft>
                <a:spcPts val="1200"/>
              </a:spcAft>
              <a:buNone/>
            </a:pPr>
            <a:r>
              <a:rPr lang="en-GB"/>
              <a:t>whether on laptops, data center VMs, or the cloud.</a:t>
            </a:r>
            <a:endParaRPr/>
          </a:p>
        </p:txBody>
      </p:sp>
      <p:pic>
        <p:nvPicPr>
          <p:cNvPr id="67" name="Google Shape;67;p14"/>
          <p:cNvPicPr preferRelativeResize="0"/>
          <p:nvPr/>
        </p:nvPicPr>
        <p:blipFill rotWithShape="1">
          <a:blip r:embed="rId3">
            <a:alphaModFix/>
          </a:blip>
          <a:srcRect b="35879" l="11505" r="11428" t="35988"/>
          <a:stretch/>
        </p:blipFill>
        <p:spPr>
          <a:xfrm>
            <a:off x="3132000" y="3474000"/>
            <a:ext cx="2542499" cy="61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 – PORT mapping</a:t>
            </a:r>
            <a:endParaRPr/>
          </a:p>
        </p:txBody>
      </p:sp>
      <p:sp>
        <p:nvSpPr>
          <p:cNvPr id="180" name="Google Shape;180;p32"/>
          <p:cNvSpPr txBox="1"/>
          <p:nvPr>
            <p:ph idx="1" type="body"/>
          </p:nvPr>
        </p:nvSpPr>
        <p:spPr>
          <a:xfrm>
            <a:off x="311700" y="697500"/>
            <a:ext cx="38103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a:t>
            </a:r>
            <a:r>
              <a:rPr lang="en-GB">
                <a:latin typeface="Courier New"/>
                <a:ea typeface="Courier New"/>
                <a:cs typeface="Courier New"/>
                <a:sym typeface="Courier New"/>
              </a:rPr>
              <a:t>docker run docker run -p 8080:80 nginxdemos/hello</a:t>
            </a:r>
            <a:r>
              <a:rPr lang="en-GB"/>
              <a:t>    </a:t>
            </a:r>
            <a:r>
              <a:rPr lang="en-GB"/>
              <a:t># Container’s 80 port is mapped to port 8080 and now the host can access it via 8080 port.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81" name="Google Shape;181;p32"/>
          <p:cNvPicPr preferRelativeResize="0"/>
          <p:nvPr/>
        </p:nvPicPr>
        <p:blipFill>
          <a:blip r:embed="rId3">
            <a:alphaModFix/>
          </a:blip>
          <a:stretch>
            <a:fillRect/>
          </a:stretch>
        </p:blipFill>
        <p:spPr>
          <a:xfrm>
            <a:off x="4882268" y="0"/>
            <a:ext cx="4185464"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Run – Volume mapping</a:t>
            </a:r>
            <a:endParaRPr/>
          </a:p>
        </p:txBody>
      </p:sp>
      <p:sp>
        <p:nvSpPr>
          <p:cNvPr id="187" name="Google Shape;187;p33"/>
          <p:cNvSpPr txBox="1"/>
          <p:nvPr>
            <p:ph idx="1" type="body"/>
          </p:nvPr>
        </p:nvSpPr>
        <p:spPr>
          <a:xfrm>
            <a:off x="311700" y="697500"/>
            <a:ext cx="4399800" cy="38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docker run -v /opt/datadir:/var/lib/mysql mysql</a:t>
            </a:r>
            <a:r>
              <a:rPr lang="en-GB"/>
              <a:t>    # Container’s volume /var/lib/mysql is not mounted to /opt/datadir on the local (host) system. All data will be replicated/preserved.</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88" name="Google Shape;188;p33"/>
          <p:cNvPicPr preferRelativeResize="0"/>
          <p:nvPr/>
        </p:nvPicPr>
        <p:blipFill>
          <a:blip r:embed="rId3">
            <a:alphaModFix/>
          </a:blip>
          <a:stretch>
            <a:fillRect/>
          </a:stretch>
        </p:blipFill>
        <p:spPr>
          <a:xfrm>
            <a:off x="4863900" y="796625"/>
            <a:ext cx="4127700" cy="36521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Inspect Container</a:t>
            </a:r>
            <a:endParaRPr/>
          </a:p>
        </p:txBody>
      </p:sp>
      <p:sp>
        <p:nvSpPr>
          <p:cNvPr id="194" name="Google Shape;194;p34"/>
          <p:cNvSpPr txBox="1"/>
          <p:nvPr>
            <p:ph idx="1" type="body"/>
          </p:nvPr>
        </p:nvSpPr>
        <p:spPr>
          <a:xfrm>
            <a:off x="311700" y="1602000"/>
            <a:ext cx="85206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a:latin typeface="Courier New"/>
                <a:ea typeface="Courier New"/>
                <a:cs typeface="Courier New"/>
                <a:sym typeface="Courier New"/>
              </a:rPr>
              <a:t>$ docker inspect &lt;container_name&gt;</a:t>
            </a:r>
            <a:r>
              <a:rPr lang="en-GB"/>
              <a:t>    # Details about the container</a:t>
            </a:r>
            <a:endParaRPr/>
          </a:p>
        </p:txBody>
      </p:sp>
      <p:sp>
        <p:nvSpPr>
          <p:cNvPr id="195" name="Google Shape;195;p34"/>
          <p:cNvSpPr txBox="1"/>
          <p:nvPr>
            <p:ph type="title"/>
          </p:nvPr>
        </p:nvSpPr>
        <p:spPr>
          <a:xfrm>
            <a:off x="261600" y="273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 Logs</a:t>
            </a:r>
            <a:endParaRPr/>
          </a:p>
        </p:txBody>
      </p:sp>
      <p:sp>
        <p:nvSpPr>
          <p:cNvPr id="196" name="Google Shape;196;p34"/>
          <p:cNvSpPr txBox="1"/>
          <p:nvPr>
            <p:ph idx="1" type="body"/>
          </p:nvPr>
        </p:nvSpPr>
        <p:spPr>
          <a:xfrm>
            <a:off x="261600" y="3891900"/>
            <a:ext cx="8520600" cy="74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ourier New"/>
                <a:ea typeface="Courier New"/>
                <a:cs typeface="Courier New"/>
                <a:sym typeface="Courier New"/>
              </a:rPr>
              <a:t>$ docker logs &lt;container_name&gt;</a:t>
            </a:r>
            <a:r>
              <a:rPr lang="en-GB"/>
              <a:t>    # Logs generated inside the container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ENV Variables in Docker</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ourier New"/>
                <a:ea typeface="Courier New"/>
                <a:cs typeface="Courier New"/>
                <a:sym typeface="Courier New"/>
              </a:rPr>
              <a:t>$ docker run -e APP_COLOR=blue simple-webapp-color</a:t>
            </a:r>
            <a:endParaRPr>
              <a:latin typeface="Courier New"/>
              <a:ea typeface="Courier New"/>
              <a:cs typeface="Courier New"/>
              <a:sym typeface="Courier New"/>
            </a:endParaRPr>
          </a:p>
        </p:txBody>
      </p:sp>
      <p:sp>
        <p:nvSpPr>
          <p:cNvPr id="203" name="Google Shape;203;p35"/>
          <p:cNvSpPr txBox="1"/>
          <p:nvPr/>
        </p:nvSpPr>
        <p:spPr>
          <a:xfrm>
            <a:off x="373500" y="1719000"/>
            <a:ext cx="6043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Consolas"/>
                <a:ea typeface="Consolas"/>
                <a:cs typeface="Consolas"/>
                <a:sym typeface="Consolas"/>
              </a:rPr>
              <a:t>import os</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from flask import Flask, render_template</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app = Flask(__name__)</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 Get the color from the environment variable APP_COLOR, default to "red" if not set</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color = os.environ.get("APP_COLOR", "red")</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@app.route("/")</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def main():</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    print(color)  # Log the color to the console</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    return render_template('hello.html', color=color)</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if __name__ == "__main__":</a:t>
            </a:r>
            <a:endParaRPr sz="1200">
              <a:latin typeface="Consolas"/>
              <a:ea typeface="Consolas"/>
              <a:cs typeface="Consolas"/>
              <a:sym typeface="Consolas"/>
            </a:endParaRPr>
          </a:p>
          <a:p>
            <a:pPr indent="0" lvl="0" marL="0" rtl="0" algn="l">
              <a:spcBef>
                <a:spcPts val="0"/>
              </a:spcBef>
              <a:spcAft>
                <a:spcPts val="0"/>
              </a:spcAft>
              <a:buNone/>
            </a:pPr>
            <a:r>
              <a:rPr lang="en-GB" sz="1200">
                <a:latin typeface="Consolas"/>
                <a:ea typeface="Consolas"/>
                <a:cs typeface="Consolas"/>
                <a:sym typeface="Consolas"/>
              </a:rPr>
              <a:t>    app.run(host="0.0.0.0", port=8080)</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204" name="Google Shape;204;p35"/>
          <p:cNvSpPr txBox="1"/>
          <p:nvPr/>
        </p:nvSpPr>
        <p:spPr>
          <a:xfrm>
            <a:off x="4698000" y="4275000"/>
            <a:ext cx="44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 </a:t>
            </a:r>
            <a:r>
              <a:rPr lang="en-GB">
                <a:latin typeface="Courier New"/>
                <a:ea typeface="Courier New"/>
                <a:cs typeface="Courier New"/>
                <a:sym typeface="Courier New"/>
              </a:rPr>
              <a:t>export APP_COLOR=blue; python app.py </a:t>
            </a:r>
            <a:endParaRPr>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create my own image?</a:t>
            </a:r>
            <a:endParaRPr/>
          </a:p>
        </p:txBody>
      </p:sp>
      <p:sp>
        <p:nvSpPr>
          <p:cNvPr id="210" name="Google Shape;210;p36"/>
          <p:cNvSpPr txBox="1"/>
          <p:nvPr/>
        </p:nvSpPr>
        <p:spPr>
          <a:xfrm>
            <a:off x="188375" y="941700"/>
            <a:ext cx="5558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nsolas"/>
                <a:ea typeface="Consolas"/>
                <a:cs typeface="Consolas"/>
                <a:sym typeface="Consolas"/>
              </a:rPr>
              <a:t>Dockerfile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FROM Ubuntu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RUN apt update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RUN apt install python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RUN pip install flask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RUN pip install flask-mysql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COPY . /opt/source-code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GB">
                <a:latin typeface="Consolas"/>
                <a:ea typeface="Consolas"/>
                <a:cs typeface="Consolas"/>
                <a:sym typeface="Consolas"/>
              </a:rPr>
              <a:t>ENTRYPOINT FLASK_APP=/opt/source-code/app.py flask run </a:t>
            </a:r>
            <a:endParaRPr>
              <a:latin typeface="Consolas"/>
              <a:ea typeface="Consolas"/>
              <a:cs typeface="Consolas"/>
              <a:sym typeface="Consolas"/>
            </a:endParaRPr>
          </a:p>
        </p:txBody>
      </p:sp>
      <p:sp>
        <p:nvSpPr>
          <p:cNvPr id="211" name="Google Shape;211;p36"/>
          <p:cNvSpPr txBox="1"/>
          <p:nvPr/>
        </p:nvSpPr>
        <p:spPr>
          <a:xfrm>
            <a:off x="5715000" y="910200"/>
            <a:ext cx="3285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1. OS - Ubuntu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2. Update apt repo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3. Install dependencies using apt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4. Install Python dependencies using pip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5. Copy source code to /opt folder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GB">
                <a:latin typeface="Proxima Nova"/>
                <a:ea typeface="Proxima Nova"/>
                <a:cs typeface="Proxima Nova"/>
                <a:sym typeface="Proxima Nova"/>
              </a:rPr>
              <a:t>6. Run the web server using “flask” command</a:t>
            </a:r>
            <a:endParaRPr>
              <a:latin typeface="Proxima Nova"/>
              <a:ea typeface="Proxima Nova"/>
              <a:cs typeface="Proxima Nova"/>
              <a:sym typeface="Proxima Nova"/>
            </a:endParaRPr>
          </a:p>
        </p:txBody>
      </p:sp>
      <p:sp>
        <p:nvSpPr>
          <p:cNvPr id="212" name="Google Shape;212;p36"/>
          <p:cNvSpPr txBox="1"/>
          <p:nvPr/>
        </p:nvSpPr>
        <p:spPr>
          <a:xfrm>
            <a:off x="387000" y="4024200"/>
            <a:ext cx="6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 </a:t>
            </a:r>
            <a:r>
              <a:rPr lang="en-GB">
                <a:latin typeface="Courier New"/>
                <a:ea typeface="Courier New"/>
                <a:cs typeface="Courier New"/>
                <a:sym typeface="Courier New"/>
              </a:rPr>
              <a:t>docker build Dockerfile –t &lt;myusername&gt;/my-custom-app </a:t>
            </a:r>
            <a:endParaRPr>
              <a:latin typeface="Courier New"/>
              <a:ea typeface="Courier New"/>
              <a:cs typeface="Courier New"/>
              <a:sym typeface="Courier New"/>
            </a:endParaRPr>
          </a:p>
        </p:txBody>
      </p:sp>
      <p:sp>
        <p:nvSpPr>
          <p:cNvPr id="213" name="Google Shape;213;p36"/>
          <p:cNvSpPr txBox="1"/>
          <p:nvPr/>
        </p:nvSpPr>
        <p:spPr>
          <a:xfrm>
            <a:off x="445500" y="4446000"/>
            <a:ext cx="61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 </a:t>
            </a:r>
            <a:r>
              <a:rPr lang="en-GB">
                <a:latin typeface="Courier New"/>
                <a:ea typeface="Courier New"/>
                <a:cs typeface="Courier New"/>
                <a:sym typeface="Courier New"/>
              </a:rPr>
              <a:t>docker push </a:t>
            </a:r>
            <a:r>
              <a:rPr lang="en-GB">
                <a:solidFill>
                  <a:schemeClr val="dk1"/>
                </a:solidFill>
                <a:latin typeface="Courier New"/>
                <a:ea typeface="Courier New"/>
                <a:cs typeface="Courier New"/>
                <a:sym typeface="Courier New"/>
              </a:rPr>
              <a:t>&lt;myusername&gt;</a:t>
            </a:r>
            <a:r>
              <a:rPr lang="en-GB">
                <a:latin typeface="Courier New"/>
                <a:ea typeface="Courier New"/>
                <a:cs typeface="Courier New"/>
                <a:sym typeface="Courier New"/>
              </a:rPr>
              <a:t>/my-custom-app</a:t>
            </a:r>
            <a:endParaRPr>
              <a:latin typeface="Courier New"/>
              <a:ea typeface="Courier New"/>
              <a:cs typeface="Courier New"/>
              <a:sym typeface="Courier New"/>
            </a:endParaRPr>
          </a:p>
        </p:txBody>
      </p:sp>
      <p:sp>
        <p:nvSpPr>
          <p:cNvPr id="214" name="Google Shape;214;p36"/>
          <p:cNvSpPr/>
          <p:nvPr/>
        </p:nvSpPr>
        <p:spPr>
          <a:xfrm>
            <a:off x="6674600" y="4309083"/>
            <a:ext cx="1809000" cy="7309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Docker Registry</a:t>
            </a:r>
            <a:endParaRPr/>
          </a:p>
        </p:txBody>
      </p:sp>
      <p:cxnSp>
        <p:nvCxnSpPr>
          <p:cNvPr id="215" name="Google Shape;215;p36"/>
          <p:cNvCxnSpPr>
            <a:endCxn id="214" idx="2"/>
          </p:cNvCxnSpPr>
          <p:nvPr/>
        </p:nvCxnSpPr>
        <p:spPr>
          <a:xfrm>
            <a:off x="5179611" y="4666455"/>
            <a:ext cx="1500600" cy="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Dockerfile</a:t>
            </a:r>
            <a:endParaRPr/>
          </a:p>
        </p:txBody>
      </p:sp>
      <p:pic>
        <p:nvPicPr>
          <p:cNvPr id="221" name="Google Shape;221;p37"/>
          <p:cNvPicPr preferRelativeResize="0"/>
          <p:nvPr/>
        </p:nvPicPr>
        <p:blipFill>
          <a:blip r:embed="rId3">
            <a:alphaModFix/>
          </a:blip>
          <a:stretch>
            <a:fillRect/>
          </a:stretch>
        </p:blipFill>
        <p:spPr>
          <a:xfrm>
            <a:off x="966900" y="1062125"/>
            <a:ext cx="7587574" cy="38209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8"/>
          <p:cNvPicPr preferRelativeResize="0"/>
          <p:nvPr/>
        </p:nvPicPr>
        <p:blipFill>
          <a:blip r:embed="rId3">
            <a:alphaModFix/>
          </a:blip>
          <a:stretch>
            <a:fillRect/>
          </a:stretch>
        </p:blipFill>
        <p:spPr>
          <a:xfrm>
            <a:off x="710214" y="0"/>
            <a:ext cx="7723572" cy="5143500"/>
          </a:xfrm>
          <a:prstGeom prst="rect">
            <a:avLst/>
          </a:prstGeom>
          <a:noFill/>
          <a:ln>
            <a:noFill/>
          </a:ln>
        </p:spPr>
      </p:pic>
      <p:sp>
        <p:nvSpPr>
          <p:cNvPr id="227" name="Google Shape;227;p38"/>
          <p:cNvSpPr txBox="1"/>
          <p:nvPr>
            <p:ph type="title"/>
          </p:nvPr>
        </p:nvSpPr>
        <p:spPr>
          <a:xfrm>
            <a:off x="928200" y="-31500"/>
            <a:ext cx="39723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4A86E8"/>
                </a:solidFill>
              </a:rPr>
              <a:t>Practice Coding – A LOT</a:t>
            </a:r>
            <a:endParaRPr b="1">
              <a:solidFill>
                <a:srgbClr val="4A86E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9"/>
          <p:cNvPicPr preferRelativeResize="0"/>
          <p:nvPr/>
        </p:nvPicPr>
        <p:blipFill rotWithShape="1">
          <a:blip r:embed="rId3">
            <a:alphaModFix/>
          </a:blip>
          <a:srcRect b="21587" l="0" r="0" t="0"/>
          <a:stretch/>
        </p:blipFill>
        <p:spPr>
          <a:xfrm>
            <a:off x="270938" y="674700"/>
            <a:ext cx="8602125" cy="3794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73" name="Google Shape;73;p15"/>
          <p:cNvSpPr txBox="1"/>
          <p:nvPr>
            <p:ph idx="1" type="body"/>
          </p:nvPr>
        </p:nvSpPr>
        <p:spPr>
          <a:xfrm>
            <a:off x="1630275" y="1152475"/>
            <a:ext cx="72021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GB"/>
              <a:t>What are Containers?</a:t>
            </a:r>
            <a:endParaRPr/>
          </a:p>
          <a:p>
            <a:pPr indent="-342900" lvl="0" marL="457200" rtl="0" algn="l">
              <a:lnSpc>
                <a:spcPct val="150000"/>
              </a:lnSpc>
              <a:spcBef>
                <a:spcPts val="0"/>
              </a:spcBef>
              <a:spcAft>
                <a:spcPts val="0"/>
              </a:spcAft>
              <a:buSzPts val="1800"/>
              <a:buAutoNum type="arabicPeriod"/>
            </a:pPr>
            <a:r>
              <a:rPr lang="en-GB"/>
              <a:t>What is Docker?</a:t>
            </a:r>
            <a:endParaRPr/>
          </a:p>
          <a:p>
            <a:pPr indent="-342900" lvl="0" marL="457200" rtl="0" algn="l">
              <a:lnSpc>
                <a:spcPct val="150000"/>
              </a:lnSpc>
              <a:spcBef>
                <a:spcPts val="0"/>
              </a:spcBef>
              <a:spcAft>
                <a:spcPts val="0"/>
              </a:spcAft>
              <a:buSzPts val="1800"/>
              <a:buAutoNum type="arabicPeriod"/>
            </a:pPr>
            <a:r>
              <a:rPr lang="en-GB"/>
              <a:t>Why do you need it?</a:t>
            </a:r>
            <a:endParaRPr/>
          </a:p>
          <a:p>
            <a:pPr indent="-342900" lvl="0" marL="457200" rtl="0" algn="l">
              <a:lnSpc>
                <a:spcPct val="150000"/>
              </a:lnSpc>
              <a:spcBef>
                <a:spcPts val="0"/>
              </a:spcBef>
              <a:spcAft>
                <a:spcPts val="0"/>
              </a:spcAft>
              <a:buSzPts val="1800"/>
              <a:buAutoNum type="arabicPeriod"/>
            </a:pPr>
            <a:r>
              <a:rPr lang="en-GB"/>
              <a:t>What Can it do?</a:t>
            </a:r>
            <a:br>
              <a:rPr lang="en-GB"/>
            </a:br>
            <a:endParaRPr/>
          </a:p>
          <a:p>
            <a:pPr indent="-342900" lvl="0" marL="457200" rtl="0" algn="l">
              <a:lnSpc>
                <a:spcPct val="150000"/>
              </a:lnSpc>
              <a:spcBef>
                <a:spcPts val="0"/>
              </a:spcBef>
              <a:spcAft>
                <a:spcPts val="0"/>
              </a:spcAft>
              <a:buSzPts val="1800"/>
              <a:buAutoNum type="arabicPeriod"/>
            </a:pPr>
            <a:r>
              <a:rPr lang="en-GB"/>
              <a:t>Run Docker Containers</a:t>
            </a:r>
            <a:endParaRPr/>
          </a:p>
          <a:p>
            <a:pPr indent="-342900" lvl="0" marL="457200" rtl="0" algn="l">
              <a:lnSpc>
                <a:spcPct val="150000"/>
              </a:lnSpc>
              <a:spcBef>
                <a:spcPts val="0"/>
              </a:spcBef>
              <a:spcAft>
                <a:spcPts val="0"/>
              </a:spcAft>
              <a:buSzPts val="1800"/>
              <a:buAutoNum type="arabicPeriod"/>
            </a:pPr>
            <a:r>
              <a:rPr lang="en-GB"/>
              <a:t>Create a Docker Image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52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you need docker?</a:t>
            </a:r>
            <a:endParaRPr/>
          </a:p>
        </p:txBody>
      </p:sp>
      <p:pic>
        <p:nvPicPr>
          <p:cNvPr id="79" name="Google Shape;79;p16"/>
          <p:cNvPicPr preferRelativeResize="0"/>
          <p:nvPr/>
        </p:nvPicPr>
        <p:blipFill>
          <a:blip r:embed="rId3">
            <a:alphaModFix/>
          </a:blip>
          <a:stretch>
            <a:fillRect/>
          </a:stretch>
        </p:blipFill>
        <p:spPr>
          <a:xfrm>
            <a:off x="152400" y="877625"/>
            <a:ext cx="8839201" cy="3875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402788" y="152400"/>
            <a:ext cx="6338413"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can it do?</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Containerize the solution</a:t>
            </a:r>
            <a:endParaRPr/>
          </a:p>
          <a:p>
            <a:pPr indent="-342900" lvl="0" marL="457200" rtl="0" algn="l">
              <a:lnSpc>
                <a:spcPct val="200000"/>
              </a:lnSpc>
              <a:spcBef>
                <a:spcPts val="0"/>
              </a:spcBef>
              <a:spcAft>
                <a:spcPts val="0"/>
              </a:spcAft>
              <a:buSzPts val="1800"/>
              <a:buChar char="-"/>
            </a:pPr>
            <a:r>
              <a:rPr lang="en-GB"/>
              <a:t>Run each service with its own dependencies in separate containers</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GB" sz="2400">
                <a:latin typeface="Architects Daughter"/>
                <a:ea typeface="Architects Daughter"/>
                <a:cs typeface="Architects Daughter"/>
                <a:sym typeface="Architects Daughter"/>
              </a:rPr>
              <a:t>Make sure the Docker is installed on the System</a:t>
            </a:r>
            <a:endParaRPr sz="2400">
              <a:latin typeface="Architects Daughter"/>
              <a:ea typeface="Architects Daughter"/>
              <a:cs typeface="Architects Daughter"/>
              <a:sym typeface="Architects Daugh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containers?</a:t>
            </a:r>
            <a:endParaRPr/>
          </a:p>
        </p:txBody>
      </p:sp>
      <p:sp>
        <p:nvSpPr>
          <p:cNvPr id="96" name="Google Shape;96;p19"/>
          <p:cNvSpPr txBox="1"/>
          <p:nvPr>
            <p:ph idx="1" type="body"/>
          </p:nvPr>
        </p:nvSpPr>
        <p:spPr>
          <a:xfrm>
            <a:off x="311700" y="868500"/>
            <a:ext cx="3846300" cy="405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Containers are completely isolated environments as in they can have their own:</a:t>
            </a:r>
            <a:endParaRPr/>
          </a:p>
          <a:p>
            <a:pPr indent="-342900" lvl="0" marL="457200" rtl="0" algn="l">
              <a:spcBef>
                <a:spcPts val="1200"/>
              </a:spcBef>
              <a:spcAft>
                <a:spcPts val="0"/>
              </a:spcAft>
              <a:buSzPts val="1800"/>
              <a:buChar char="-"/>
            </a:pPr>
            <a:r>
              <a:rPr lang="en-GB"/>
              <a:t>Processes</a:t>
            </a:r>
            <a:endParaRPr/>
          </a:p>
          <a:p>
            <a:pPr indent="-342900" lvl="0" marL="457200" rtl="0" algn="l">
              <a:spcBef>
                <a:spcPts val="0"/>
              </a:spcBef>
              <a:spcAft>
                <a:spcPts val="0"/>
              </a:spcAft>
              <a:buSzPts val="1800"/>
              <a:buChar char="-"/>
            </a:pPr>
            <a:r>
              <a:rPr lang="en-GB"/>
              <a:t>Network</a:t>
            </a:r>
            <a:endParaRPr/>
          </a:p>
          <a:p>
            <a:pPr indent="-342900" lvl="0" marL="457200" rtl="0" algn="l">
              <a:spcBef>
                <a:spcPts val="0"/>
              </a:spcBef>
              <a:spcAft>
                <a:spcPts val="0"/>
              </a:spcAft>
              <a:buSzPts val="1800"/>
              <a:buChar char="-"/>
            </a:pPr>
            <a:r>
              <a:rPr lang="en-GB"/>
              <a:t>Mounts</a:t>
            </a:r>
            <a:endParaRPr/>
          </a:p>
          <a:p>
            <a:pPr indent="0" lvl="0" marL="0" rtl="0" algn="l">
              <a:spcBef>
                <a:spcPts val="1200"/>
              </a:spcBef>
              <a:spcAft>
                <a:spcPts val="0"/>
              </a:spcAft>
              <a:buNone/>
            </a:pPr>
            <a:r>
              <a:rPr lang="en-GB"/>
              <a:t>NB: They all share the same OS kernel.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Docker is the host that runs containers. </a:t>
            </a:r>
            <a:endParaRPr/>
          </a:p>
        </p:txBody>
      </p:sp>
      <p:pic>
        <p:nvPicPr>
          <p:cNvPr id="97" name="Google Shape;97;p19"/>
          <p:cNvPicPr preferRelativeResize="0"/>
          <p:nvPr/>
        </p:nvPicPr>
        <p:blipFill>
          <a:blip r:embed="rId3">
            <a:alphaModFix/>
          </a:blip>
          <a:stretch>
            <a:fillRect/>
          </a:stretch>
        </p:blipFill>
        <p:spPr>
          <a:xfrm>
            <a:off x="4310400" y="850625"/>
            <a:ext cx="4681202" cy="2327741"/>
          </a:xfrm>
          <a:prstGeom prst="rect">
            <a:avLst/>
          </a:prstGeom>
          <a:noFill/>
          <a:ln>
            <a:noFill/>
          </a:ln>
        </p:spPr>
      </p:pic>
      <p:sp>
        <p:nvSpPr>
          <p:cNvPr id="98" name="Google Shape;98;p19"/>
          <p:cNvSpPr txBox="1"/>
          <p:nvPr/>
        </p:nvSpPr>
        <p:spPr>
          <a:xfrm>
            <a:off x="4054500" y="3793500"/>
            <a:ext cx="506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474747"/>
                </a:solidFill>
                <a:highlight>
                  <a:srgbClr val="FFFFFF"/>
                </a:highlight>
                <a:latin typeface="Proxima Nova"/>
                <a:ea typeface="Proxima Nova"/>
                <a:cs typeface="Proxima Nova"/>
                <a:sym typeface="Proxima Nova"/>
              </a:rPr>
              <a:t>Docker developed a </a:t>
            </a:r>
            <a:r>
              <a:rPr lang="en-GB" sz="1200">
                <a:solidFill>
                  <a:srgbClr val="040C28"/>
                </a:solidFill>
                <a:highlight>
                  <a:srgbClr val="D3E3FD"/>
                </a:highlight>
                <a:latin typeface="Proxima Nova"/>
                <a:ea typeface="Proxima Nova"/>
                <a:cs typeface="Proxima Nova"/>
                <a:sym typeface="Proxima Nova"/>
              </a:rPr>
              <a:t>Linux container technology</a:t>
            </a:r>
            <a:r>
              <a:rPr lang="en-GB" sz="1200">
                <a:solidFill>
                  <a:srgbClr val="474747"/>
                </a:solidFill>
                <a:highlight>
                  <a:srgbClr val="FFFFFF"/>
                </a:highlight>
                <a:latin typeface="Proxima Nova"/>
                <a:ea typeface="Proxima Nova"/>
                <a:cs typeface="Proxima Nova"/>
                <a:sym typeface="Proxima Nova"/>
              </a:rPr>
              <a:t> – one that is portable, flexible and easy to deploy. Docker open sourced libcontainer and partnered with a worldwide community of contributors to further its development.</a:t>
            </a:r>
            <a:endParaRPr sz="1200">
              <a:solidFill>
                <a:srgbClr val="474747"/>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474747"/>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GB" sz="1200">
                <a:solidFill>
                  <a:srgbClr val="474747"/>
                </a:solidFill>
                <a:highlight>
                  <a:srgbClr val="FFFFFF"/>
                </a:highlight>
                <a:latin typeface="Proxima Nova"/>
                <a:ea typeface="Proxima Nova"/>
                <a:cs typeface="Proxima Nova"/>
                <a:sym typeface="Proxima Nova"/>
              </a:rPr>
              <a:t>Tech Tips: Docker utilises LXC containers.</a:t>
            </a:r>
            <a:endParaRPr sz="1200">
              <a:solidFill>
                <a:srgbClr val="474747"/>
              </a:solidFill>
              <a:highlight>
                <a:srgbClr val="FFFFFF"/>
              </a:highlight>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 of Docker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main purpose of Docker is to:</a:t>
            </a:r>
            <a:endParaRPr/>
          </a:p>
          <a:p>
            <a:pPr indent="-342900" lvl="0" marL="457200" rtl="0" algn="l">
              <a:spcBef>
                <a:spcPts val="1200"/>
              </a:spcBef>
              <a:spcAft>
                <a:spcPts val="0"/>
              </a:spcAft>
              <a:buSzPts val="1800"/>
              <a:buChar char="-"/>
            </a:pPr>
            <a:r>
              <a:rPr lang="en-GB"/>
              <a:t>Package,</a:t>
            </a:r>
            <a:endParaRPr/>
          </a:p>
          <a:p>
            <a:pPr indent="-342900" lvl="0" marL="457200" rtl="0" algn="l">
              <a:spcBef>
                <a:spcPts val="0"/>
              </a:spcBef>
              <a:spcAft>
                <a:spcPts val="0"/>
              </a:spcAft>
              <a:buSzPts val="1800"/>
              <a:buChar char="-"/>
            </a:pPr>
            <a:r>
              <a:rPr lang="en-GB"/>
              <a:t>Containerize Applications,</a:t>
            </a:r>
            <a:endParaRPr/>
          </a:p>
          <a:p>
            <a:pPr indent="-342900" lvl="0" marL="457200" rtl="0" algn="l">
              <a:spcBef>
                <a:spcPts val="0"/>
              </a:spcBef>
              <a:spcAft>
                <a:spcPts val="0"/>
              </a:spcAft>
              <a:buSzPts val="1800"/>
              <a:buChar char="-"/>
            </a:pPr>
            <a:r>
              <a:rPr lang="en-GB"/>
              <a:t>Ship them</a:t>
            </a:r>
            <a:endParaRPr/>
          </a:p>
          <a:p>
            <a:pPr indent="-342900" lvl="0" marL="457200" rtl="0" algn="l">
              <a:spcBef>
                <a:spcPts val="0"/>
              </a:spcBef>
              <a:spcAft>
                <a:spcPts val="0"/>
              </a:spcAft>
              <a:buSzPts val="1800"/>
              <a:buChar char="-"/>
            </a:pPr>
            <a:r>
              <a:rPr lang="en-GB"/>
              <a:t>Run them anywhere, anytime, as many times as you want.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Containers vs Virtual Machines</a:t>
            </a:r>
            <a:endParaRPr/>
          </a:p>
        </p:txBody>
      </p:sp>
      <p:pic>
        <p:nvPicPr>
          <p:cNvPr id="110" name="Google Shape;110;p21"/>
          <p:cNvPicPr preferRelativeResize="0"/>
          <p:nvPr/>
        </p:nvPicPr>
        <p:blipFill>
          <a:blip r:embed="rId3">
            <a:alphaModFix/>
          </a:blip>
          <a:stretch>
            <a:fillRect/>
          </a:stretch>
        </p:blipFill>
        <p:spPr>
          <a:xfrm>
            <a:off x="1124450" y="791525"/>
            <a:ext cx="6895102" cy="4194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